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94" r:id="rId3"/>
    <p:sldId id="258" r:id="rId4"/>
    <p:sldId id="259" r:id="rId5"/>
    <p:sldId id="260" r:id="rId6"/>
    <p:sldId id="261" r:id="rId7"/>
    <p:sldId id="300" r:id="rId8"/>
    <p:sldId id="262" r:id="rId9"/>
    <p:sldId id="263" r:id="rId10"/>
    <p:sldId id="264" r:id="rId11"/>
    <p:sldId id="299" r:id="rId12"/>
    <p:sldId id="296" r:id="rId13"/>
    <p:sldId id="265" r:id="rId14"/>
    <p:sldId id="266" r:id="rId15"/>
    <p:sldId id="267" r:id="rId16"/>
    <p:sldId id="268" r:id="rId17"/>
    <p:sldId id="269" r:id="rId18"/>
    <p:sldId id="304" r:id="rId19"/>
    <p:sldId id="270" r:id="rId20"/>
    <p:sldId id="305" r:id="rId21"/>
    <p:sldId id="295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301" r:id="rId35"/>
    <p:sldId id="283" r:id="rId36"/>
    <p:sldId id="297" r:id="rId37"/>
    <p:sldId id="284" r:id="rId38"/>
    <p:sldId id="285" r:id="rId39"/>
    <p:sldId id="286" r:id="rId40"/>
    <p:sldId id="287" r:id="rId41"/>
    <p:sldId id="288" r:id="rId42"/>
    <p:sldId id="302" r:id="rId43"/>
    <p:sldId id="289" r:id="rId44"/>
    <p:sldId id="290" r:id="rId45"/>
    <p:sldId id="303" r:id="rId46"/>
    <p:sldId id="291" r:id="rId47"/>
    <p:sldId id="292" r:id="rId48"/>
    <p:sldId id="293" r:id="rId49"/>
    <p:sldId id="298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11470-A251-4462-ABED-0582D4A47886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65BA7-E417-4EB9-88EB-8728D25D4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2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65BA7-E417-4EB9-88EB-8728D25D438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48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74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2305-6868-4057-B92F-4A5E0C100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87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2305-6868-4057-B92F-4A5E0C100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14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C2305-6868-4057-B92F-4A5E0C100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89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C2305-6868-4057-B92F-4A5E0C100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84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C2305-6868-4057-B92F-4A5E0C100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03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6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7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1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2305-6868-4057-B92F-4A5E0C100E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54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xuite.net/nonochen/web/455621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JavaScript_%E7%89%A9%E4%BB%B6%E5%B0%8E%E5%90%91%E4%BB%8B%E7%B4%B9" TargetMode="External"/><Relationship Id="rId2" Type="http://schemas.openxmlformats.org/officeDocument/2006/relationships/hyperlink" Target="http://expect7.pixnet.net/blog/post/386821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camc.com/e-learning/javascript/47-javascript-object-oriented.html" TargetMode="External"/><Relationship Id="rId4" Type="http://schemas.openxmlformats.org/officeDocument/2006/relationships/hyperlink" Target="http://inspiregate.com/programming/javascript/291-javascript-based-object-oriented-programming-explained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0" y="3501008"/>
            <a:ext cx="4824536" cy="313010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Chapter</a:t>
            </a:r>
            <a:r>
              <a:rPr lang="en-US" altLang="zh-TW" sz="3200" dirty="0" smtClean="0"/>
              <a:t> 04</a:t>
            </a:r>
            <a:br>
              <a:rPr lang="en-US" altLang="zh-TW" sz="3200" dirty="0" smtClean="0"/>
            </a:br>
            <a:r>
              <a:rPr lang="en-US" altLang="zh-TW" sz="3200" dirty="0" smtClean="0"/>
              <a:t>JavaScript</a:t>
            </a:r>
            <a:r>
              <a:rPr lang="zh-TW" altLang="en-US" sz="3200" dirty="0" smtClean="0"/>
              <a:t>的函數與物件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99992" y="4509120"/>
            <a:ext cx="3528392" cy="1008112"/>
          </a:xfrm>
        </p:spPr>
        <p:txBody>
          <a:bodyPr/>
          <a:lstStyle/>
          <a:p>
            <a:r>
              <a:rPr lang="zh-TW" altLang="en-US" dirty="0"/>
              <a:t>中原大學 資訊管理學系</a:t>
            </a:r>
            <a:endParaRPr lang="en-US" altLang="zh-TW" dirty="0"/>
          </a:p>
          <a:p>
            <a:r>
              <a:rPr lang="zh-TW" altLang="en-US" dirty="0"/>
              <a:t>賴錦慧 老師</a:t>
            </a:r>
            <a:endParaRPr lang="en-US" altLang="zh-TW" dirty="0"/>
          </a:p>
          <a:p>
            <a:r>
              <a:rPr lang="en-US" altLang="zh-TW" dirty="0"/>
              <a:t>chlai@cycu.edu.tw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980728"/>
            <a:ext cx="1967880" cy="19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JavaScript</a:t>
            </a:r>
            <a:r>
              <a:rPr lang="zh-TW" altLang="en-US" sz="3600" dirty="0"/>
              <a:t>函數的傳值或傳址參數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JavaScript</a:t>
            </a:r>
            <a:r>
              <a:rPr lang="zh-TW" altLang="en-US" sz="2400" dirty="0"/>
              <a:t>函數的傳入參數擁有兩種參數傳遞</a:t>
            </a:r>
            <a:r>
              <a:rPr lang="zh-TW" altLang="en-US" sz="2400" dirty="0" smtClean="0"/>
              <a:t>方式</a:t>
            </a:r>
            <a:endParaRPr lang="en-US" altLang="zh-TW" sz="2400" dirty="0"/>
          </a:p>
        </p:txBody>
      </p:sp>
      <p:graphicFrame>
        <p:nvGraphicFramePr>
          <p:cNvPr id="20487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44749"/>
              </p:ext>
            </p:extLst>
          </p:nvPr>
        </p:nvGraphicFramePr>
        <p:xfrm>
          <a:off x="683568" y="2204864"/>
          <a:ext cx="7650524" cy="1866672"/>
        </p:xfrm>
        <a:graphic>
          <a:graphicData uri="http://schemas.openxmlformats.org/drawingml/2006/table">
            <a:tbl>
              <a:tblPr/>
              <a:tblGrid>
                <a:gridCol w="1296144"/>
                <a:gridCol w="6354380"/>
              </a:tblGrid>
              <a:tr h="4645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全真中明體" charset="-120"/>
                          <a:cs typeface="Times New Roman" pitchFamily="18" charset="0"/>
                        </a:rPr>
                        <a:t>傳遞方式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全真中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全真中明體" charset="-120"/>
                          <a:cs typeface="Times New Roman" pitchFamily="18" charset="0"/>
                        </a:rPr>
                        <a:t>說明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全真中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572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全真中明體" charset="-120"/>
                          <a:cs typeface="Times New Roman" pitchFamily="18" charset="0"/>
                        </a:rPr>
                        <a:t>傳值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全真中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全真中明體" charset="-120"/>
                          <a:cs typeface="Times New Roman" pitchFamily="18" charset="0"/>
                        </a:rPr>
                        <a:t>將變數值傳入函數，函數會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全真中明體" charset="-120"/>
                          <a:cs typeface="Times New Roman" pitchFamily="18" charset="0"/>
                        </a:rPr>
                        <a:t>另外配置記憶體空間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全真中明體" charset="-120"/>
                          <a:cs typeface="Times New Roman" pitchFamily="18" charset="0"/>
                        </a:rPr>
                        <a:t>來儲存參數值，所以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全真中明體" charset="-120"/>
                          <a:cs typeface="Times New Roman" pitchFamily="18" charset="0"/>
                        </a:rPr>
                        <a:t>不會變更原變數值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全真中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586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全真中明體" charset="-120"/>
                          <a:cs typeface="Times New Roman" pitchFamily="18" charset="0"/>
                        </a:rPr>
                        <a:t>傳址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全真中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全真中明體" charset="-120"/>
                          <a:cs typeface="Times New Roman" pitchFamily="18" charset="0"/>
                        </a:rPr>
                        <a:t>將變數實際儲存的記憶體位址傳入，如果在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全真中明體" charset="-120"/>
                          <a:cs typeface="Times New Roman" pitchFamily="18" charset="0"/>
                        </a:rPr>
                        <a:t>函數中變更參數值，也會同時變動原變數值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全真中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11560" y="494116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/>
              <a:t>不同資料型態有不同的參數傳遞方式</a:t>
            </a:r>
            <a:r>
              <a:rPr lang="en-US" altLang="zh-TW" sz="20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傳值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數值、字串、布林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傳址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物件、陣列、函數、字串物件</a:t>
            </a:r>
            <a:endParaRPr lang="zh-TW" altLang="en-US" sz="20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40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9512" y="280681"/>
            <a:ext cx="396044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&lt;meta charset="utf-8"/&gt;</a:t>
            </a:r>
          </a:p>
          <a:p>
            <a:r>
              <a:rPr lang="en-US" altLang="zh-TW" sz="1400" dirty="0"/>
              <a:t>&lt;title&gt;Ch4_1_5.html&lt;/title&gt;</a:t>
            </a:r>
          </a:p>
          <a:p>
            <a:r>
              <a:rPr lang="en-US" altLang="zh-TW" sz="1400" dirty="0"/>
              <a:t>&lt;script&gt;</a:t>
            </a:r>
          </a:p>
          <a:p>
            <a:r>
              <a:rPr lang="en-US" altLang="zh-TW" sz="1400" dirty="0"/>
              <a:t>// number</a:t>
            </a:r>
            <a:r>
              <a:rPr lang="zh-TW" altLang="en-US" sz="1400" dirty="0"/>
              <a:t>和</a:t>
            </a:r>
            <a:r>
              <a:rPr lang="en-US" altLang="zh-TW" sz="1400" dirty="0" err="1"/>
              <a:t>boolean</a:t>
            </a:r>
            <a:r>
              <a:rPr lang="zh-TW" altLang="en-US" sz="1400" dirty="0"/>
              <a:t>參數為傳值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function </a:t>
            </a:r>
            <a:r>
              <a:rPr lang="en-US" altLang="zh-TW" sz="1400" dirty="0" err="1">
                <a:solidFill>
                  <a:srgbClr val="0070C0"/>
                </a:solidFill>
              </a:rPr>
              <a:t>funcA</a:t>
            </a:r>
            <a:r>
              <a:rPr lang="en-US" altLang="zh-TW" sz="1400" dirty="0">
                <a:solidFill>
                  <a:srgbClr val="0070C0"/>
                </a:solidFill>
              </a:rPr>
              <a:t>(c, b){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 err="1">
                <a:solidFill>
                  <a:srgbClr val="0070C0"/>
                </a:solidFill>
              </a:rPr>
              <a:t>c++</a:t>
            </a:r>
            <a:r>
              <a:rPr lang="en-US" altLang="zh-TW" sz="14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b = false;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 err="1">
                <a:solidFill>
                  <a:srgbClr val="0070C0"/>
                </a:solidFill>
              </a:rPr>
              <a:t>document.write</a:t>
            </a:r>
            <a:r>
              <a:rPr lang="en-US" altLang="zh-TW" sz="1400" dirty="0">
                <a:solidFill>
                  <a:srgbClr val="0070C0"/>
                </a:solidFill>
              </a:rPr>
              <a:t>("</a:t>
            </a:r>
            <a:r>
              <a:rPr lang="zh-TW" altLang="en-US" sz="1400" dirty="0">
                <a:solidFill>
                  <a:srgbClr val="0070C0"/>
                </a:solidFill>
              </a:rPr>
              <a:t>在</a:t>
            </a:r>
            <a:r>
              <a:rPr lang="en-US" altLang="zh-TW" sz="1400" dirty="0" err="1">
                <a:solidFill>
                  <a:srgbClr val="0070C0"/>
                </a:solidFill>
              </a:rPr>
              <a:t>funcA</a:t>
            </a:r>
            <a:r>
              <a:rPr lang="zh-TW" altLang="en-US" sz="1400" dirty="0">
                <a:solidFill>
                  <a:srgbClr val="0070C0"/>
                </a:solidFill>
              </a:rPr>
              <a:t>為 </a:t>
            </a:r>
            <a:r>
              <a:rPr lang="en-US" altLang="zh-TW" sz="1400" dirty="0">
                <a:solidFill>
                  <a:srgbClr val="0070C0"/>
                </a:solidFill>
              </a:rPr>
              <a:t>:"+c+"/"+b+"&lt;</a:t>
            </a:r>
            <a:r>
              <a:rPr lang="en-US" altLang="zh-TW" sz="1400" dirty="0" err="1">
                <a:solidFill>
                  <a:srgbClr val="0070C0"/>
                </a:solidFill>
              </a:rPr>
              <a:t>br</a:t>
            </a:r>
            <a:r>
              <a:rPr lang="en-US" altLang="zh-TW" sz="1400" dirty="0">
                <a:solidFill>
                  <a:srgbClr val="0070C0"/>
                </a:solidFill>
              </a:rPr>
              <a:t>/&gt;");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1400" dirty="0"/>
          </a:p>
          <a:p>
            <a:r>
              <a:rPr lang="en-US" altLang="zh-TW" sz="1400" dirty="0"/>
              <a:t>// object</a:t>
            </a:r>
            <a:r>
              <a:rPr lang="zh-TW" altLang="en-US" sz="1400" dirty="0"/>
              <a:t>為傳址和字串參數為傳值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function </a:t>
            </a:r>
            <a:r>
              <a:rPr lang="en-US" altLang="zh-TW" sz="1400" dirty="0" err="1">
                <a:solidFill>
                  <a:srgbClr val="7030A0"/>
                </a:solidFill>
              </a:rPr>
              <a:t>funcB</a:t>
            </a:r>
            <a:r>
              <a:rPr lang="en-US" altLang="zh-TW" sz="1400" dirty="0">
                <a:solidFill>
                  <a:srgbClr val="7030A0"/>
                </a:solidFill>
              </a:rPr>
              <a:t>(</a:t>
            </a:r>
            <a:r>
              <a:rPr lang="en-US" altLang="zh-TW" sz="1400" dirty="0" err="1">
                <a:solidFill>
                  <a:srgbClr val="7030A0"/>
                </a:solidFill>
              </a:rPr>
              <a:t>objA</a:t>
            </a:r>
            <a:r>
              <a:rPr lang="en-US" altLang="zh-TW" sz="1400" dirty="0">
                <a:solidFill>
                  <a:srgbClr val="7030A0"/>
                </a:solidFill>
              </a:rPr>
              <a:t>, a){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objA.name = "</a:t>
            </a:r>
            <a:r>
              <a:rPr lang="zh-TW" altLang="en-US" sz="1400" dirty="0">
                <a:solidFill>
                  <a:srgbClr val="7030A0"/>
                </a:solidFill>
              </a:rPr>
              <a:t>江小魚</a:t>
            </a:r>
            <a:r>
              <a:rPr lang="en-US" altLang="zh-TW" sz="1400" dirty="0">
                <a:solidFill>
                  <a:srgbClr val="7030A0"/>
                </a:solidFill>
              </a:rPr>
              <a:t>";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a = "</a:t>
            </a:r>
            <a:r>
              <a:rPr lang="zh-TW" altLang="en-US" sz="1400" dirty="0">
                <a:solidFill>
                  <a:srgbClr val="7030A0"/>
                </a:solidFill>
              </a:rPr>
              <a:t>陳允傑</a:t>
            </a:r>
            <a:r>
              <a:rPr lang="en-US" altLang="zh-TW" sz="1400" dirty="0">
                <a:solidFill>
                  <a:srgbClr val="7030A0"/>
                </a:solidFill>
              </a:rPr>
              <a:t>";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</a:t>
            </a:r>
            <a:r>
              <a:rPr lang="en-US" altLang="zh-TW" sz="1400" dirty="0" err="1">
                <a:solidFill>
                  <a:srgbClr val="7030A0"/>
                </a:solidFill>
              </a:rPr>
              <a:t>document.write</a:t>
            </a:r>
            <a:r>
              <a:rPr lang="en-US" altLang="zh-TW" sz="1400" dirty="0">
                <a:solidFill>
                  <a:srgbClr val="7030A0"/>
                </a:solidFill>
              </a:rPr>
              <a:t>("</a:t>
            </a:r>
            <a:r>
              <a:rPr lang="zh-TW" altLang="en-US" sz="1400" dirty="0">
                <a:solidFill>
                  <a:srgbClr val="7030A0"/>
                </a:solidFill>
              </a:rPr>
              <a:t>在</a:t>
            </a:r>
            <a:r>
              <a:rPr lang="en-US" altLang="zh-TW" sz="1400" dirty="0" err="1">
                <a:solidFill>
                  <a:srgbClr val="7030A0"/>
                </a:solidFill>
              </a:rPr>
              <a:t>funcB</a:t>
            </a:r>
            <a:r>
              <a:rPr lang="zh-TW" altLang="en-US" sz="1400" dirty="0">
                <a:solidFill>
                  <a:srgbClr val="7030A0"/>
                </a:solidFill>
              </a:rPr>
              <a:t>為 </a:t>
            </a:r>
            <a:r>
              <a:rPr lang="en-US" altLang="zh-TW" sz="1400" dirty="0">
                <a:solidFill>
                  <a:srgbClr val="7030A0"/>
                </a:solidFill>
              </a:rPr>
              <a:t>: "+objA.name+"/"+a+"&lt;</a:t>
            </a:r>
            <a:r>
              <a:rPr lang="en-US" altLang="zh-TW" sz="1400" dirty="0" err="1">
                <a:solidFill>
                  <a:srgbClr val="7030A0"/>
                </a:solidFill>
              </a:rPr>
              <a:t>br</a:t>
            </a:r>
            <a:r>
              <a:rPr lang="en-US" altLang="zh-TW" sz="1400" dirty="0">
                <a:solidFill>
                  <a:srgbClr val="7030A0"/>
                </a:solidFill>
              </a:rPr>
              <a:t>/&gt;");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}</a:t>
            </a:r>
          </a:p>
          <a:p>
            <a:r>
              <a:rPr lang="en-US" altLang="zh-TW" sz="1400" dirty="0"/>
              <a:t>&lt;/script&gt;</a:t>
            </a:r>
          </a:p>
          <a:p>
            <a:r>
              <a:rPr lang="en-US" altLang="zh-TW" sz="1400" dirty="0"/>
              <a:t>&lt;/</a:t>
            </a:r>
            <a:r>
              <a:rPr lang="en-US" altLang="zh-TW" sz="1400" dirty="0" smtClean="0"/>
              <a:t>head&gt;</a:t>
            </a:r>
            <a:endParaRPr lang="en-US" altLang="zh-TW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79912" y="260648"/>
            <a:ext cx="53285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/>
              <a:t>&lt;h2&gt;</a:t>
            </a:r>
            <a:r>
              <a:rPr lang="zh-TW" altLang="en-US" sz="1400" dirty="0"/>
              <a:t>測試傳值和傳址的函數呼叫</a:t>
            </a:r>
            <a:r>
              <a:rPr lang="en-US" altLang="zh-TW" sz="1400" dirty="0"/>
              <a:t>&lt;/h2&gt;</a:t>
            </a:r>
          </a:p>
          <a:p>
            <a:r>
              <a:rPr lang="en-US" altLang="zh-TW" sz="1400" dirty="0"/>
              <a:t>&lt;</a:t>
            </a:r>
            <a:r>
              <a:rPr lang="en-US" altLang="zh-TW" sz="1400" dirty="0" err="1"/>
              <a:t>hr</a:t>
            </a:r>
            <a:r>
              <a:rPr lang="en-US" altLang="zh-TW" sz="1400" dirty="0"/>
              <a:t>/&gt;</a:t>
            </a:r>
          </a:p>
          <a:p>
            <a:r>
              <a:rPr lang="en-US" altLang="zh-TW" sz="1400" dirty="0"/>
              <a:t>&lt;script&gt;</a:t>
            </a:r>
          </a:p>
          <a:p>
            <a:r>
              <a:rPr lang="en-US" altLang="zh-TW" sz="1400" dirty="0"/>
              <a:t>// </a:t>
            </a:r>
            <a:r>
              <a:rPr lang="zh-TW" altLang="en-US" sz="1400" dirty="0"/>
              <a:t>宣告變數</a:t>
            </a:r>
          </a:p>
          <a:p>
            <a:r>
              <a:rPr lang="en-US" altLang="zh-TW" sz="1400" dirty="0" err="1">
                <a:solidFill>
                  <a:srgbClr val="0070C0"/>
                </a:solidFill>
              </a:rPr>
              <a:t>var</a:t>
            </a:r>
            <a:r>
              <a:rPr lang="en-US" altLang="zh-TW" sz="1400" dirty="0">
                <a:solidFill>
                  <a:srgbClr val="0070C0"/>
                </a:solidFill>
              </a:rPr>
              <a:t> c = 1;        // </a:t>
            </a:r>
            <a:r>
              <a:rPr lang="zh-TW" altLang="en-US" sz="1400" dirty="0">
                <a:solidFill>
                  <a:srgbClr val="0070C0"/>
                </a:solidFill>
              </a:rPr>
              <a:t>數值</a:t>
            </a:r>
          </a:p>
          <a:p>
            <a:r>
              <a:rPr lang="en-US" altLang="zh-TW" sz="1400" dirty="0" err="1">
                <a:solidFill>
                  <a:srgbClr val="0070C0"/>
                </a:solidFill>
              </a:rPr>
              <a:t>var</a:t>
            </a:r>
            <a:r>
              <a:rPr lang="en-US" altLang="zh-TW" sz="1400" dirty="0">
                <a:solidFill>
                  <a:srgbClr val="0070C0"/>
                </a:solidFill>
              </a:rPr>
              <a:t> b = true;     // </a:t>
            </a:r>
            <a:r>
              <a:rPr lang="zh-TW" altLang="en-US" sz="1400" dirty="0" smtClean="0">
                <a:solidFill>
                  <a:srgbClr val="0070C0"/>
                </a:solidFill>
              </a:rPr>
              <a:t>布林</a:t>
            </a:r>
            <a:endParaRPr lang="en-US" altLang="zh-TW" sz="1400" dirty="0" smtClean="0">
              <a:solidFill>
                <a:srgbClr val="0070C0"/>
              </a:solidFill>
            </a:endParaRPr>
          </a:p>
          <a:p>
            <a:endParaRPr lang="zh-TW" altLang="en-US" sz="1400" dirty="0">
              <a:solidFill>
                <a:srgbClr val="0070C0"/>
              </a:solidFill>
            </a:endParaRPr>
          </a:p>
          <a:p>
            <a:r>
              <a:rPr lang="en-US" altLang="zh-TW" sz="1400" dirty="0" err="1">
                <a:solidFill>
                  <a:srgbClr val="7030A0"/>
                </a:solidFill>
              </a:rPr>
              <a:t>var</a:t>
            </a:r>
            <a:r>
              <a:rPr lang="en-US" altLang="zh-TW" sz="1400" dirty="0">
                <a:solidFill>
                  <a:srgbClr val="7030A0"/>
                </a:solidFill>
              </a:rPr>
              <a:t> a = "</a:t>
            </a:r>
            <a:r>
              <a:rPr lang="zh-TW" altLang="en-US" sz="1400" dirty="0">
                <a:solidFill>
                  <a:srgbClr val="7030A0"/>
                </a:solidFill>
              </a:rPr>
              <a:t>陳會安</a:t>
            </a:r>
            <a:r>
              <a:rPr lang="en-US" altLang="zh-TW" sz="1400" dirty="0">
                <a:solidFill>
                  <a:srgbClr val="7030A0"/>
                </a:solidFill>
              </a:rPr>
              <a:t>"; // </a:t>
            </a:r>
            <a:r>
              <a:rPr lang="zh-TW" altLang="en-US" sz="1400" dirty="0">
                <a:solidFill>
                  <a:srgbClr val="7030A0"/>
                </a:solidFill>
              </a:rPr>
              <a:t>字串</a:t>
            </a:r>
          </a:p>
          <a:p>
            <a:r>
              <a:rPr lang="en-US" altLang="zh-TW" sz="1400" dirty="0" err="1">
                <a:solidFill>
                  <a:srgbClr val="7030A0"/>
                </a:solidFill>
              </a:rPr>
              <a:t>var</a:t>
            </a:r>
            <a:r>
              <a:rPr lang="en-US" altLang="zh-TW" sz="1400" dirty="0">
                <a:solidFill>
                  <a:srgbClr val="7030A0"/>
                </a:solidFill>
              </a:rPr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objA</a:t>
            </a:r>
            <a:r>
              <a:rPr lang="en-US" altLang="zh-TW" sz="1400" dirty="0">
                <a:solidFill>
                  <a:srgbClr val="7030A0"/>
                </a:solidFill>
              </a:rPr>
              <a:t> = new Object();  // </a:t>
            </a:r>
            <a:r>
              <a:rPr lang="zh-TW" altLang="en-US" sz="1400" dirty="0">
                <a:solidFill>
                  <a:srgbClr val="7030A0"/>
                </a:solidFill>
              </a:rPr>
              <a:t>建立物件實例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objA.name = "</a:t>
            </a:r>
            <a:r>
              <a:rPr lang="zh-TW" altLang="en-US" sz="1400" dirty="0">
                <a:solidFill>
                  <a:srgbClr val="7030A0"/>
                </a:solidFill>
              </a:rPr>
              <a:t>陳會安</a:t>
            </a:r>
            <a:r>
              <a:rPr lang="en-US" altLang="zh-TW" sz="1400" dirty="0" smtClean="0">
                <a:solidFill>
                  <a:srgbClr val="7030A0"/>
                </a:solidFill>
              </a:rPr>
              <a:t>";</a:t>
            </a:r>
            <a:endParaRPr lang="en-US" altLang="zh-TW" sz="1400" dirty="0" smtClean="0"/>
          </a:p>
          <a:p>
            <a:r>
              <a:rPr lang="en-US" altLang="zh-TW" sz="1400" dirty="0" err="1" smtClean="0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呼叫</a:t>
            </a:r>
            <a:r>
              <a:rPr lang="en-US" altLang="zh-TW" sz="1400" dirty="0" err="1"/>
              <a:t>funcA</a:t>
            </a:r>
            <a:r>
              <a:rPr lang="zh-TW" altLang="en-US" sz="1400" dirty="0"/>
              <a:t>前 </a:t>
            </a:r>
            <a:r>
              <a:rPr lang="en-US" altLang="zh-TW" sz="1400" dirty="0"/>
              <a:t>: "+c+"/"+b+"&lt;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</a:t>
            </a:r>
          </a:p>
          <a:p>
            <a:r>
              <a:rPr lang="en-US" altLang="zh-TW" sz="1400" dirty="0" err="1"/>
              <a:t>funcA</a:t>
            </a:r>
            <a:r>
              <a:rPr lang="en-US" altLang="zh-TW" sz="1400" dirty="0"/>
              <a:t>(</a:t>
            </a:r>
            <a:r>
              <a:rPr lang="en-US" altLang="zh-TW" sz="1400" dirty="0" err="1"/>
              <a:t>c,b</a:t>
            </a:r>
            <a:r>
              <a:rPr lang="en-US" altLang="zh-TW" sz="1400" dirty="0"/>
              <a:t>);  // </a:t>
            </a:r>
            <a:r>
              <a:rPr lang="zh-TW" altLang="en-US" sz="1400" dirty="0"/>
              <a:t>呼叫函數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呼叫</a:t>
            </a:r>
            <a:r>
              <a:rPr lang="en-US" altLang="zh-TW" sz="1400" dirty="0" err="1"/>
              <a:t>funcA</a:t>
            </a:r>
            <a:r>
              <a:rPr lang="zh-TW" altLang="en-US" sz="1400" dirty="0"/>
              <a:t>後 </a:t>
            </a:r>
            <a:r>
              <a:rPr lang="en-US" altLang="zh-TW" sz="1400" dirty="0"/>
              <a:t>: "+c+"/"+b+"&lt;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呼叫</a:t>
            </a:r>
            <a:r>
              <a:rPr lang="en-US" altLang="zh-TW" sz="1400" dirty="0" err="1"/>
              <a:t>funcB</a:t>
            </a:r>
            <a:r>
              <a:rPr lang="zh-TW" altLang="en-US" sz="1400" dirty="0"/>
              <a:t>前 </a:t>
            </a:r>
            <a:r>
              <a:rPr lang="en-US" altLang="zh-TW" sz="1400" dirty="0"/>
              <a:t>: "+objA.name+"/"+a+"&lt;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</a:t>
            </a:r>
          </a:p>
          <a:p>
            <a:r>
              <a:rPr lang="en-US" altLang="zh-TW" sz="1400" dirty="0" err="1"/>
              <a:t>funcB</a:t>
            </a:r>
            <a:r>
              <a:rPr lang="en-US" altLang="zh-TW" sz="1400" dirty="0"/>
              <a:t>(</a:t>
            </a:r>
            <a:r>
              <a:rPr lang="en-US" altLang="zh-TW" sz="1400" dirty="0" err="1"/>
              <a:t>objA</a:t>
            </a:r>
            <a:r>
              <a:rPr lang="en-US" altLang="zh-TW" sz="1400" dirty="0"/>
              <a:t>, a);  // </a:t>
            </a:r>
            <a:r>
              <a:rPr lang="zh-TW" altLang="en-US" sz="1400" dirty="0"/>
              <a:t>呼叫函數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呼叫</a:t>
            </a:r>
            <a:r>
              <a:rPr lang="en-US" altLang="zh-TW" sz="1400" dirty="0" err="1"/>
              <a:t>funcB</a:t>
            </a:r>
            <a:r>
              <a:rPr lang="zh-TW" altLang="en-US" sz="1400" dirty="0"/>
              <a:t>後 </a:t>
            </a:r>
            <a:r>
              <a:rPr lang="en-US" altLang="zh-TW" sz="1400" dirty="0"/>
              <a:t>: "+objA.name+"/"+a+"&lt;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  </a:t>
            </a:r>
          </a:p>
          <a:p>
            <a:r>
              <a:rPr lang="en-US" altLang="zh-TW" sz="1400" dirty="0"/>
              <a:t>&lt;/script&gt;</a:t>
            </a:r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 </a:t>
            </a:r>
            <a:endParaRPr lang="zh-TW" altLang="en-US" sz="1400" dirty="0"/>
          </a:p>
          <a:p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4653136"/>
            <a:ext cx="3097052" cy="1923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79912" y="2870066"/>
            <a:ext cx="5040560" cy="22275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79912" y="3501008"/>
            <a:ext cx="5040560" cy="216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168714" y="28044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傳值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68714" y="3460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傳址</a:t>
            </a:r>
            <a:endParaRPr lang="en-US" altLang="zh-TW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請設計</a:t>
            </a: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的函數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並利用傳值方式傳遞參數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計算</a:t>
            </a:r>
            <a:r>
              <a:rPr lang="en-US" altLang="zh-TW" sz="2800" dirty="0" smtClean="0"/>
              <a:t>N!</a:t>
            </a:r>
            <a:r>
              <a:rPr lang="zh-TW" altLang="en-US" sz="2800" dirty="0" smtClean="0"/>
              <a:t>的結果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**注意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函數中要傳入參數</a:t>
            </a:r>
            <a:r>
              <a:rPr lang="en-US" altLang="zh-TW" sz="2400" dirty="0" smtClean="0"/>
              <a:t>,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並傳回計算結</a:t>
            </a:r>
            <a:r>
              <a:rPr lang="zh-TW" altLang="en-US" sz="2400" dirty="0"/>
              <a:t>果</a:t>
            </a:r>
            <a:endParaRPr lang="en-US" altLang="zh-TW" sz="24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72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函數的參數陣列</a:t>
            </a:r>
            <a:r>
              <a:rPr lang="en-US" altLang="zh-TW" dirty="0"/>
              <a:t>-</a:t>
            </a:r>
            <a:r>
              <a:rPr lang="zh-TW" altLang="en-US" dirty="0"/>
              <a:t>說明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 smtClean="0"/>
              <a:t>「</a:t>
            </a:r>
            <a:r>
              <a:rPr lang="zh-TW" altLang="en-US" sz="2800" dirty="0"/>
              <a:t>參數陣列」（</a:t>
            </a:r>
            <a:r>
              <a:rPr lang="en-US" altLang="zh-TW" sz="2800" dirty="0"/>
              <a:t>Arguments Array</a:t>
            </a:r>
            <a:r>
              <a:rPr lang="zh-TW" altLang="en-US" sz="2800" dirty="0"/>
              <a:t>）</a:t>
            </a:r>
            <a:r>
              <a:rPr lang="zh-TW" altLang="en-US" sz="2800" dirty="0" smtClean="0"/>
              <a:t>物件</a:t>
            </a: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當</a:t>
            </a:r>
            <a:r>
              <a:rPr lang="zh-TW" altLang="en-US" sz="2400" dirty="0"/>
              <a:t>呼叫函數傳入參數時，函數就算沒有指明參數名稱，一樣可以使用參數陣列的物件取得參數個數和個別參</a:t>
            </a:r>
            <a:r>
              <a:rPr lang="zh-TW" altLang="en-US" sz="2400" dirty="0" smtClean="0"/>
              <a:t>數值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function </a:t>
            </a:r>
            <a:r>
              <a:rPr lang="en-US" altLang="zh-TW" dirty="0" err="1">
                <a:solidFill>
                  <a:schemeClr val="tx2"/>
                </a:solidFill>
              </a:rPr>
              <a:t>sumInt</a:t>
            </a:r>
            <a:r>
              <a:rPr lang="en-US" altLang="zh-TW" dirty="0">
                <a:solidFill>
                  <a:schemeClr val="tx2"/>
                </a:solidFill>
              </a:rPr>
              <a:t>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可以</a:t>
            </a:r>
            <a:r>
              <a:rPr lang="zh-TW" altLang="en-US" sz="2400" dirty="0"/>
              <a:t>在呼叫時傳遞</a:t>
            </a:r>
            <a:r>
              <a:rPr lang="zh-TW" altLang="en-US" sz="2400" dirty="0" smtClean="0"/>
              <a:t>參數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sumInt</a:t>
            </a:r>
            <a:r>
              <a:rPr lang="en-US" altLang="zh-TW" dirty="0">
                <a:solidFill>
                  <a:schemeClr val="tx2"/>
                </a:solidFill>
              </a:rPr>
              <a:t>(100,45,567,234);</a:t>
            </a:r>
            <a:endParaRPr lang="en-US" altLang="zh-TW" sz="2400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52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函數的參數陣列</a:t>
            </a:r>
            <a:r>
              <a:rPr lang="en-US" altLang="zh-TW" dirty="0"/>
              <a:t>-</a:t>
            </a:r>
            <a:r>
              <a:rPr lang="zh-TW" altLang="en-US" dirty="0"/>
              <a:t>取出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400" dirty="0" smtClean="0"/>
              <a:t>使用</a:t>
            </a:r>
            <a:r>
              <a:rPr lang="en-US" altLang="zh-TW" sz="2400" dirty="0"/>
              <a:t>arguments</a:t>
            </a:r>
            <a:r>
              <a:rPr lang="zh-TW" altLang="en-US" sz="2400" dirty="0"/>
              <a:t>物件的</a:t>
            </a:r>
            <a:r>
              <a:rPr lang="en-US" altLang="zh-TW" sz="2400" dirty="0"/>
              <a:t>length</a:t>
            </a:r>
            <a:r>
              <a:rPr lang="zh-TW" altLang="en-US" sz="2400" dirty="0"/>
              <a:t>屬性取得傳遞多少個</a:t>
            </a:r>
            <a:r>
              <a:rPr lang="zh-TW" altLang="en-US" sz="2400" dirty="0" smtClean="0"/>
              <a:t>參數</a:t>
            </a:r>
            <a:endParaRPr lang="zh-TW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sumInt.arguments.length</a:t>
            </a:r>
            <a:r>
              <a:rPr lang="en-US" altLang="zh-TW" sz="24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zh-TW" sz="2400" dirty="0" smtClean="0"/>
          </a:p>
          <a:p>
            <a:pPr>
              <a:lnSpc>
                <a:spcPct val="80000"/>
              </a:lnSpc>
            </a:pPr>
            <a:r>
              <a:rPr lang="zh-TW" altLang="en-US" sz="2400" dirty="0" smtClean="0"/>
              <a:t>使用</a:t>
            </a:r>
            <a:r>
              <a:rPr lang="zh-TW" altLang="en-US" sz="2400" dirty="0"/>
              <a:t>陣列索引取得傳入函數的個別</a:t>
            </a:r>
            <a:r>
              <a:rPr lang="zh-TW" altLang="en-US" sz="2400" dirty="0" smtClean="0"/>
              <a:t>參數</a:t>
            </a:r>
            <a:endParaRPr lang="zh-TW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sumInt.arguments</a:t>
            </a:r>
            <a:r>
              <a:rPr lang="en-US" altLang="zh-TW" sz="2400" dirty="0">
                <a:solidFill>
                  <a:schemeClr val="tx2"/>
                </a:solidFill>
              </a:rPr>
              <a:t>[0];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sumInt.arguments</a:t>
            </a:r>
            <a:r>
              <a:rPr lang="en-US" altLang="zh-TW" sz="2400" dirty="0">
                <a:solidFill>
                  <a:schemeClr val="tx2"/>
                </a:solidFill>
              </a:rPr>
              <a:t>[1];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sumInt.arguments</a:t>
            </a:r>
            <a:r>
              <a:rPr lang="en-US" altLang="zh-TW" sz="2400" dirty="0">
                <a:solidFill>
                  <a:schemeClr val="tx2"/>
                </a:solidFill>
              </a:rPr>
              <a:t>[2];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sumInt.arguments</a:t>
            </a:r>
            <a:r>
              <a:rPr lang="en-US" altLang="zh-TW" sz="2400" dirty="0">
                <a:solidFill>
                  <a:schemeClr val="tx2"/>
                </a:solidFill>
              </a:rPr>
              <a:t>[3];</a:t>
            </a:r>
          </a:p>
          <a:p>
            <a:pPr>
              <a:lnSpc>
                <a:spcPct val="80000"/>
              </a:lnSpc>
            </a:pPr>
            <a:endParaRPr lang="en-US" altLang="zh-TW" sz="2400" dirty="0" smtClean="0"/>
          </a:p>
          <a:p>
            <a:pPr>
              <a:lnSpc>
                <a:spcPct val="80000"/>
              </a:lnSpc>
            </a:pPr>
            <a:r>
              <a:rPr lang="zh-TW" altLang="en-US" sz="2400" dirty="0" smtClean="0"/>
              <a:t>陣列</a:t>
            </a:r>
            <a:r>
              <a:rPr lang="zh-TW" altLang="en-US" sz="2400" dirty="0"/>
              <a:t>索引是以</a:t>
            </a:r>
            <a:r>
              <a:rPr lang="en-US" altLang="zh-TW" sz="2400" dirty="0"/>
              <a:t>0</a:t>
            </a:r>
            <a:r>
              <a:rPr lang="zh-TW" altLang="en-US" sz="2400" dirty="0"/>
              <a:t>開始，以上述函數呼叫為例，取得的參數值依序為</a:t>
            </a:r>
            <a:r>
              <a:rPr lang="en-US" altLang="zh-TW" sz="2400" dirty="0"/>
              <a:t>100</a:t>
            </a:r>
            <a:r>
              <a:rPr lang="zh-TW" altLang="en-US" sz="2400" dirty="0"/>
              <a:t>、</a:t>
            </a:r>
            <a:r>
              <a:rPr lang="en-US" altLang="zh-TW" sz="2400" dirty="0"/>
              <a:t>45</a:t>
            </a:r>
            <a:r>
              <a:rPr lang="zh-TW" altLang="en-US" sz="2400" dirty="0"/>
              <a:t>、</a:t>
            </a:r>
            <a:r>
              <a:rPr lang="en-US" altLang="zh-TW" sz="2400" dirty="0"/>
              <a:t>567</a:t>
            </a:r>
            <a:r>
              <a:rPr lang="zh-TW" altLang="en-US" sz="2400" dirty="0"/>
              <a:t>和</a:t>
            </a:r>
            <a:r>
              <a:rPr lang="en-US" altLang="zh-TW" sz="2400" dirty="0"/>
              <a:t>234</a:t>
            </a:r>
            <a:r>
              <a:rPr lang="zh-TW" altLang="en-US" sz="2400" dirty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6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函數的變數範圍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變數</a:t>
            </a:r>
            <a:r>
              <a:rPr lang="zh-TW" altLang="en-US" sz="2800" dirty="0"/>
              <a:t>範圍會影響程式碼的變數</a:t>
            </a:r>
            <a:r>
              <a:rPr lang="zh-TW" altLang="en-US" sz="2800" dirty="0" smtClean="0"/>
              <a:t>存取</a:t>
            </a:r>
            <a:endParaRPr lang="en-US" altLang="zh-TW" sz="2800" dirty="0"/>
          </a:p>
          <a:p>
            <a:r>
              <a:rPr lang="en-US" altLang="zh-TW" sz="2800" dirty="0" smtClean="0"/>
              <a:t>JavaScript</a:t>
            </a:r>
            <a:r>
              <a:rPr lang="zh-TW" altLang="en-US" sz="2800" dirty="0"/>
              <a:t>擁有兩種變數</a:t>
            </a:r>
            <a:r>
              <a:rPr lang="zh-TW" altLang="en-US" sz="2800" dirty="0" smtClean="0"/>
              <a:t>範圍</a:t>
            </a:r>
            <a:endParaRPr lang="zh-TW" altLang="en-US" sz="2800" dirty="0"/>
          </a:p>
          <a:p>
            <a:pPr lvl="1"/>
            <a:r>
              <a:rPr lang="zh-TW" altLang="en-US" sz="2400" dirty="0"/>
              <a:t>區域變數（</a:t>
            </a:r>
            <a:r>
              <a:rPr lang="en-US" altLang="zh-TW" sz="2400" dirty="0"/>
              <a:t>Local Variables</a:t>
            </a:r>
            <a:r>
              <a:rPr lang="zh-TW" altLang="en-US" sz="2400" dirty="0"/>
              <a:t>）：在</a:t>
            </a:r>
            <a:r>
              <a:rPr lang="zh-TW" altLang="en-US" sz="2400" dirty="0">
                <a:solidFill>
                  <a:srgbClr val="FF0000"/>
                </a:solidFill>
              </a:rPr>
              <a:t>函數內宣告的變數</a:t>
            </a:r>
            <a:r>
              <a:rPr lang="zh-TW" altLang="en-US" sz="2400" dirty="0"/>
              <a:t>，變數只能在函數程式區塊之中使用，函數之外的程式碼並無法存取此變數。</a:t>
            </a:r>
          </a:p>
          <a:p>
            <a:pPr lvl="1"/>
            <a:r>
              <a:rPr lang="zh-TW" altLang="en-US" sz="2400" dirty="0"/>
              <a:t>全域變數（</a:t>
            </a:r>
            <a:r>
              <a:rPr lang="en-US" altLang="zh-TW" sz="2400" dirty="0"/>
              <a:t>Global Variables</a:t>
            </a:r>
            <a:r>
              <a:rPr lang="zh-TW" altLang="en-US" sz="2400" dirty="0"/>
              <a:t>）：如果</a:t>
            </a:r>
            <a:r>
              <a:rPr lang="zh-TW" altLang="en-US" sz="2400" dirty="0">
                <a:solidFill>
                  <a:srgbClr val="FF0000"/>
                </a:solidFill>
              </a:rPr>
              <a:t>變數是在函數外宣告</a:t>
            </a:r>
            <a:r>
              <a:rPr lang="zh-TW" altLang="en-US" sz="2400" dirty="0"/>
              <a:t>，整個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程式檔的函數和程式碼都可以存取此變數。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40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的物件 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導向程式語言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/>
              <a:t>的物件、屬性和方法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/>
              <a:t>支援的物件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94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導向程式語言</a:t>
            </a:r>
            <a:r>
              <a:rPr lang="en-US" altLang="zh-TW" dirty="0"/>
              <a:t>-1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208912" cy="48245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800" dirty="0" smtClean="0"/>
              <a:t>「</a:t>
            </a:r>
            <a:r>
              <a:rPr lang="zh-TW" altLang="en-US" sz="2800" dirty="0"/>
              <a:t>物件導向程式語言」（</a:t>
            </a:r>
            <a:r>
              <a:rPr lang="en-US" altLang="zh-TW" sz="2800" dirty="0"/>
              <a:t>Object-oriented </a:t>
            </a:r>
            <a:r>
              <a:rPr lang="en-US" altLang="zh-TW" sz="2800" dirty="0" smtClean="0"/>
              <a:t>Language</a:t>
            </a:r>
            <a:r>
              <a:rPr lang="zh-TW" altLang="en-US" sz="2800" dirty="0" smtClean="0"/>
              <a:t>）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三</a:t>
            </a:r>
            <a:r>
              <a:rPr lang="zh-TW" altLang="en-US" sz="2800" dirty="0"/>
              <a:t>種</a:t>
            </a:r>
            <a:r>
              <a:rPr lang="zh-TW" altLang="en-US" sz="2800" dirty="0" smtClean="0"/>
              <a:t>特性</a:t>
            </a:r>
            <a:endParaRPr lang="zh-TW" altLang="en-US" sz="2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TW" sz="2800" u="sng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800" u="sng" dirty="0" smtClean="0"/>
              <a:t>封裝</a:t>
            </a:r>
            <a:r>
              <a:rPr lang="zh-TW" altLang="en-US" sz="2800" u="sng" dirty="0"/>
              <a:t>（</a:t>
            </a:r>
            <a:r>
              <a:rPr lang="en-US" altLang="zh-TW" sz="2800" u="sng" dirty="0"/>
              <a:t>Encapsulation</a:t>
            </a:r>
            <a:r>
              <a:rPr lang="zh-TW" altLang="en-US" sz="2800" u="sng" dirty="0"/>
              <a:t>）</a:t>
            </a:r>
          </a:p>
          <a:p>
            <a:pPr>
              <a:lnSpc>
                <a:spcPct val="80000"/>
              </a:lnSpc>
            </a:pPr>
            <a:r>
              <a:rPr lang="zh-TW" altLang="en-US" sz="2800" dirty="0"/>
              <a:t>封裝是將資料和函數建立成物件</a:t>
            </a:r>
            <a:r>
              <a:rPr lang="zh-TW" altLang="en-US" sz="2800" dirty="0" smtClean="0"/>
              <a:t>，這些</a:t>
            </a:r>
            <a:r>
              <a:rPr lang="zh-TW" altLang="en-US" sz="2800" dirty="0"/>
              <a:t>函數稱為</a:t>
            </a:r>
            <a:r>
              <a:rPr lang="zh-TW" altLang="en-US" sz="2800" dirty="0">
                <a:solidFill>
                  <a:srgbClr val="FF0000"/>
                </a:solidFill>
              </a:rPr>
              <a:t>方法（</a:t>
            </a:r>
            <a:r>
              <a:rPr lang="en-US" altLang="zh-TW" sz="2800" dirty="0">
                <a:solidFill>
                  <a:srgbClr val="FF0000"/>
                </a:solidFill>
              </a:rPr>
              <a:t>Methods</a:t>
            </a:r>
            <a:r>
              <a:rPr lang="zh-TW" altLang="en-US" sz="2800" dirty="0" smtClean="0">
                <a:solidFill>
                  <a:srgbClr val="FF0000"/>
                </a:solidFill>
              </a:rPr>
              <a:t>）</a:t>
            </a:r>
            <a:endParaRPr lang="zh-TW" alt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TW" altLang="en-US" sz="2800" dirty="0"/>
              <a:t>在物件導向程式語言</a:t>
            </a:r>
            <a:r>
              <a:rPr lang="zh-TW" altLang="en-US" sz="2800" dirty="0">
                <a:solidFill>
                  <a:srgbClr val="FF0000"/>
                </a:solidFill>
              </a:rPr>
              <a:t>定義物件是使用「類別」（</a:t>
            </a:r>
            <a:r>
              <a:rPr lang="en-US" altLang="zh-TW" sz="2800" dirty="0">
                <a:solidFill>
                  <a:srgbClr val="FF0000"/>
                </a:solidFill>
              </a:rPr>
              <a:t>Class</a:t>
            </a:r>
            <a:r>
              <a:rPr lang="zh-TW" altLang="en-US" sz="2800" dirty="0">
                <a:solidFill>
                  <a:srgbClr val="FF0000"/>
                </a:solidFill>
              </a:rPr>
              <a:t>），即建立一種抽象資料</a:t>
            </a:r>
            <a:r>
              <a:rPr lang="zh-TW" altLang="en-US" sz="2800" dirty="0" smtClean="0">
                <a:solidFill>
                  <a:srgbClr val="FF0000"/>
                </a:solidFill>
              </a:rPr>
              <a:t>型態</a:t>
            </a:r>
            <a:endParaRPr lang="en-US" altLang="zh-TW" sz="2800" dirty="0" smtClean="0"/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JavaScript</a:t>
            </a:r>
            <a:r>
              <a:rPr lang="zh-TW" altLang="en-US" sz="2800" dirty="0"/>
              <a:t>並沒有類別</a:t>
            </a:r>
            <a:r>
              <a:rPr lang="zh-TW" altLang="en-US" sz="2800" dirty="0" smtClean="0"/>
              <a:t>，可以</a:t>
            </a:r>
            <a:r>
              <a:rPr lang="zh-TW" altLang="en-US" sz="2800" dirty="0"/>
              <a:t>使用</a:t>
            </a:r>
            <a:r>
              <a:rPr lang="zh-TW" altLang="en-US" sz="2800" dirty="0">
                <a:solidFill>
                  <a:srgbClr val="FF0000"/>
                </a:solidFill>
              </a:rPr>
              <a:t>建構函數</a:t>
            </a:r>
            <a:r>
              <a:rPr lang="zh-TW" altLang="en-US" sz="2800" dirty="0"/>
              <a:t>來建立物件。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45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物件導向 概念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57" y="274638"/>
            <a:ext cx="6710411" cy="32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物件導向 概念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82" y="3513906"/>
            <a:ext cx="5955159" cy="27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3568" y="6308725"/>
            <a:ext cx="454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4"/>
              </a:rPr>
              <a:t>http://blog.xuite.net/nonochen/web/4556213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1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導向程式語言</a:t>
            </a:r>
            <a:r>
              <a:rPr lang="en-US" altLang="zh-TW" dirty="0"/>
              <a:t>-2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TW" altLang="en-US" sz="2800" u="sng" dirty="0"/>
              <a:t>繼承（</a:t>
            </a:r>
            <a:r>
              <a:rPr lang="en-US" altLang="zh-TW" sz="2800" u="sng" dirty="0"/>
              <a:t>inheritance</a:t>
            </a:r>
            <a:r>
              <a:rPr lang="zh-TW" altLang="en-US" sz="2800" u="sng" dirty="0"/>
              <a:t>）</a:t>
            </a:r>
          </a:p>
          <a:p>
            <a:pPr>
              <a:lnSpc>
                <a:spcPct val="80000"/>
              </a:lnSpc>
            </a:pPr>
            <a:r>
              <a:rPr lang="zh-TW" altLang="en-US" sz="2800" dirty="0"/>
              <a:t>繼承是</a:t>
            </a:r>
            <a:r>
              <a:rPr lang="zh-TW" altLang="en-US" sz="2800" dirty="0">
                <a:solidFill>
                  <a:srgbClr val="FF0000"/>
                </a:solidFill>
              </a:rPr>
              <a:t>物件的再</a:t>
            </a:r>
            <a:r>
              <a:rPr lang="zh-TW" altLang="en-US" sz="2800" dirty="0" smtClean="0">
                <a:solidFill>
                  <a:srgbClr val="FF0000"/>
                </a:solidFill>
              </a:rPr>
              <a:t>利用</a:t>
            </a:r>
            <a:endParaRPr lang="en-US" altLang="zh-TW" sz="2800" dirty="0" smtClean="0"/>
          </a:p>
          <a:p>
            <a:pPr>
              <a:lnSpc>
                <a:spcPct val="80000"/>
              </a:lnSpc>
            </a:pPr>
            <a:r>
              <a:rPr lang="zh-TW" altLang="en-US" sz="2800" dirty="0" smtClean="0"/>
              <a:t>當</a:t>
            </a:r>
            <a:r>
              <a:rPr lang="zh-TW" altLang="en-US" sz="2800" dirty="0"/>
              <a:t>定義一個類別後，其他類別可以繼承此類別的屬性和方法，並且新增或取代繼承物件的屬性和方法來擴充其功能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JavaScript</a:t>
            </a:r>
            <a:r>
              <a:rPr lang="zh-TW" altLang="en-US" sz="2800" dirty="0"/>
              <a:t>是使用</a:t>
            </a:r>
            <a:r>
              <a:rPr lang="en-US" altLang="zh-TW" sz="2800" dirty="0">
                <a:solidFill>
                  <a:srgbClr val="FF0000"/>
                </a:solidFill>
              </a:rPr>
              <a:t>Prototype</a:t>
            </a:r>
            <a:r>
              <a:rPr lang="zh-TW" altLang="en-US" sz="2800" dirty="0">
                <a:solidFill>
                  <a:srgbClr val="FF0000"/>
                </a:solidFill>
              </a:rPr>
              <a:t>物件</a:t>
            </a:r>
            <a:r>
              <a:rPr lang="zh-TW" altLang="en-US" sz="2800" dirty="0"/>
              <a:t>來實作繼承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>
              <a:lnSpc>
                <a:spcPct val="80000"/>
              </a:lnSpc>
            </a:pPr>
            <a:endParaRPr lang="zh-TW" alt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2800" u="sng" dirty="0"/>
              <a:t>多形（</a:t>
            </a:r>
            <a:r>
              <a:rPr lang="en-US" altLang="zh-TW" sz="2800" u="sng" dirty="0"/>
              <a:t>Polymorphism</a:t>
            </a:r>
            <a:r>
              <a:rPr lang="zh-TW" altLang="en-US" sz="2800" u="sng" dirty="0"/>
              <a:t>）</a:t>
            </a:r>
          </a:p>
          <a:p>
            <a:pPr>
              <a:lnSpc>
                <a:spcPct val="80000"/>
              </a:lnSpc>
            </a:pPr>
            <a:r>
              <a:rPr lang="zh-TW" altLang="en-US" sz="2800" dirty="0"/>
              <a:t>多形是物件導向最複雜的</a:t>
            </a:r>
            <a:r>
              <a:rPr lang="zh-TW" altLang="en-US" sz="2800" dirty="0" smtClean="0"/>
              <a:t>特性</a:t>
            </a:r>
            <a:endParaRPr lang="en-US" altLang="zh-TW" sz="2800" dirty="0" smtClean="0"/>
          </a:p>
          <a:p>
            <a:pPr>
              <a:lnSpc>
                <a:spcPct val="80000"/>
              </a:lnSpc>
            </a:pPr>
            <a:r>
              <a:rPr lang="zh-TW" altLang="en-US" sz="2800" dirty="0" smtClean="0"/>
              <a:t>類別</a:t>
            </a:r>
            <a:r>
              <a:rPr lang="zh-TW" altLang="en-US" sz="2800" dirty="0"/>
              <a:t>如果需要處理各種不同資料型態</a:t>
            </a:r>
            <a:r>
              <a:rPr lang="zh-TW" altLang="en-US" sz="2800" dirty="0" smtClean="0"/>
              <a:t>，只需</a:t>
            </a:r>
            <a:r>
              <a:rPr lang="zh-TW" altLang="en-US" sz="2800" dirty="0">
                <a:solidFill>
                  <a:srgbClr val="FF0000"/>
                </a:solidFill>
              </a:rPr>
              <a:t>繼承基礎資料型態的類別</a:t>
            </a:r>
            <a:r>
              <a:rPr lang="zh-TW" altLang="en-US" sz="2800" dirty="0"/>
              <a:t>，擴充此類別建立同名方法來處理各種不同資料型態，因為方法的名稱相同，只是參數和程式碼不同，所以也稱為</a:t>
            </a:r>
            <a:r>
              <a:rPr lang="zh-TW" altLang="en-US" sz="2800" dirty="0">
                <a:solidFill>
                  <a:srgbClr val="FF0000"/>
                </a:solidFill>
              </a:rPr>
              <a:t>同名異式</a:t>
            </a:r>
            <a:r>
              <a:rPr lang="zh-TW" altLang="en-US" sz="2800" dirty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的函數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函數的變數範圍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的物件</a:t>
            </a:r>
          </a:p>
          <a:p>
            <a:r>
              <a:rPr lang="zh-TW" altLang="en-US" dirty="0" smtClean="0"/>
              <a:t>自訂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的物件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Prototype</a:t>
            </a:r>
            <a:r>
              <a:rPr lang="zh-TW" altLang="en-US" dirty="0" smtClean="0"/>
              <a:t>物件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1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541"/>
          </a:xfrm>
        </p:spPr>
        <p:txBody>
          <a:bodyPr/>
          <a:lstStyle/>
          <a:p>
            <a:r>
              <a:rPr lang="zh-TW" altLang="en-US" dirty="0" smtClean="0"/>
              <a:t>繼承</a:t>
            </a:r>
            <a:r>
              <a:rPr lang="en-US" altLang="zh-TW" dirty="0" smtClean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Exampl</a:t>
            </a:r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60723" y="1619098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 smtClean="0"/>
              <a:t>Dog </a:t>
            </a:r>
            <a:r>
              <a:rPr lang="zh-TW" altLang="en-US" sz="2000" b="1" u="sng" dirty="0" smtClean="0"/>
              <a:t>物件定義</a:t>
            </a:r>
            <a:endParaRPr lang="en-US" altLang="zh-TW" sz="2000" b="1" u="sng" dirty="0" smtClean="0"/>
          </a:p>
          <a:p>
            <a:endParaRPr lang="zh-TW" altLang="en-US" sz="2000" b="1" u="sng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77862"/>
              </p:ext>
            </p:extLst>
          </p:nvPr>
        </p:nvGraphicFramePr>
        <p:xfrm>
          <a:off x="960723" y="2255546"/>
          <a:ext cx="3539268" cy="239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634"/>
                <a:gridCol w="1769634"/>
              </a:tblGrid>
              <a:tr h="47951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 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函數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47951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毛色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叫 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47951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體型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坐下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47951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性別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撿報紙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47951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舔人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292080" y="2343982"/>
            <a:ext cx="1512168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b="1" u="sng" dirty="0" smtClean="0"/>
              <a:t>小白</a:t>
            </a:r>
            <a:endParaRPr lang="en-US" altLang="zh-TW" b="1" u="sng" dirty="0" smtClean="0"/>
          </a:p>
          <a:p>
            <a:endParaRPr lang="en-US" altLang="zh-TW" b="1" u="sng" dirty="0" smtClean="0"/>
          </a:p>
          <a:p>
            <a:r>
              <a:rPr lang="zh-TW" altLang="en-US" dirty="0" smtClean="0"/>
              <a:t>毛色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 白</a:t>
            </a:r>
            <a:endParaRPr lang="en-US" altLang="zh-TW" dirty="0" smtClean="0"/>
          </a:p>
          <a:p>
            <a:r>
              <a:rPr lang="zh-TW" altLang="en-US" dirty="0" smtClean="0"/>
              <a:t>體型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r>
              <a:rPr lang="zh-TW" altLang="en-US" dirty="0" smtClean="0"/>
              <a:t>性別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母</a:t>
            </a:r>
            <a:endParaRPr lang="en-US" altLang="zh-TW" dirty="0" smtClean="0"/>
          </a:p>
          <a:p>
            <a:r>
              <a:rPr lang="zh-TW" altLang="en-US" dirty="0" smtClean="0"/>
              <a:t>叫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坐下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撿報紙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舔人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251750" y="2343982"/>
            <a:ext cx="149151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b="1" u="sng" dirty="0" smtClean="0"/>
              <a:t>小黃</a:t>
            </a:r>
            <a:endParaRPr lang="en-US" altLang="zh-TW" b="1" u="sng" dirty="0" smtClean="0"/>
          </a:p>
          <a:p>
            <a:endParaRPr lang="en-US" altLang="zh-TW" b="1" u="sng" dirty="0" smtClean="0"/>
          </a:p>
          <a:p>
            <a:r>
              <a:rPr lang="zh-TW" altLang="en-US" dirty="0" smtClean="0"/>
              <a:t>毛色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 黃</a:t>
            </a:r>
            <a:endParaRPr lang="en-US" altLang="zh-TW" dirty="0" smtClean="0"/>
          </a:p>
          <a:p>
            <a:r>
              <a:rPr lang="zh-TW" altLang="en-US" dirty="0" smtClean="0"/>
              <a:t>體型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大</a:t>
            </a:r>
            <a:endParaRPr lang="en-US" altLang="zh-TW" dirty="0" smtClean="0"/>
          </a:p>
          <a:p>
            <a:r>
              <a:rPr lang="zh-TW" altLang="en-US" dirty="0" smtClean="0"/>
              <a:t>性別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公</a:t>
            </a:r>
            <a:endParaRPr lang="en-US" altLang="zh-TW" dirty="0" smtClean="0"/>
          </a:p>
          <a:p>
            <a:r>
              <a:rPr lang="zh-TW" altLang="en-US" dirty="0" smtClean="0"/>
              <a:t>叫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坐下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撿報紙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舔人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咬人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72200" y="1509307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Dog </a:t>
            </a:r>
            <a:r>
              <a:rPr lang="zh-TW" altLang="en-US" sz="2000" b="1" dirty="0" smtClean="0"/>
              <a:t>物件</a:t>
            </a:r>
            <a:endParaRPr lang="zh-TW" altLang="en-US" sz="2000" b="1" dirty="0"/>
          </a:p>
        </p:txBody>
      </p:sp>
      <p:cxnSp>
        <p:nvCxnSpPr>
          <p:cNvPr id="12" name="直線單箭頭接點 11"/>
          <p:cNvCxnSpPr>
            <a:stCxn id="10" idx="2"/>
            <a:endCxn id="9" idx="0"/>
          </p:cNvCxnSpPr>
          <p:nvPr/>
        </p:nvCxnSpPr>
        <p:spPr>
          <a:xfrm>
            <a:off x="6955854" y="1909417"/>
            <a:ext cx="1041651" cy="434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8" idx="0"/>
          </p:cNvCxnSpPr>
          <p:nvPr/>
        </p:nvCxnSpPr>
        <p:spPr>
          <a:xfrm flipH="1">
            <a:off x="6048164" y="1909417"/>
            <a:ext cx="907690" cy="434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物件導向基礎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物件導向基礎概念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expect7.pixnet.net/blog/post/38682120</a:t>
            </a:r>
            <a:endParaRPr lang="en-US" altLang="zh-TW" dirty="0" smtClean="0"/>
          </a:p>
          <a:p>
            <a:r>
              <a:rPr lang="en-US" altLang="zh-TW" dirty="0" err="1" smtClean="0"/>
              <a:t>Javascript</a:t>
            </a:r>
            <a:r>
              <a:rPr lang="zh-TW" altLang="en-US" dirty="0" smtClean="0"/>
              <a:t>物件導向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://developer.mozilla.org/zh-TW/docs/JavaScript_%</a:t>
            </a:r>
            <a:r>
              <a:rPr lang="en-US" altLang="zh-TW" dirty="0" smtClean="0">
                <a:hlinkClick r:id="rId3"/>
              </a:rPr>
              <a:t>E7%89%A9%E4%BB%B6%E5%B0%8E%E5%90%91%E4%BB%8B%E7%B4%B9</a:t>
            </a:r>
            <a:endParaRPr lang="en-US" altLang="zh-TW" dirty="0" smtClean="0"/>
          </a:p>
          <a:p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物件導向式程式設計基礎</a:t>
            </a:r>
            <a:r>
              <a:rPr lang="zh-TW" altLang="en-US" dirty="0" smtClean="0"/>
              <a:t>講解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inspiregate.com/programming/javascript/291-javascript-based-object-oriented-programming-explained.html</a:t>
            </a:r>
            <a:endParaRPr lang="en-US" altLang="zh-TW" dirty="0" smtClean="0"/>
          </a:p>
          <a:p>
            <a:r>
              <a:rPr lang="en-US" altLang="zh-TW" dirty="0" err="1"/>
              <a:t>Javascript</a:t>
            </a:r>
            <a:r>
              <a:rPr lang="zh-TW" altLang="en-US" dirty="0"/>
              <a:t>物件導向基礎概念 </a:t>
            </a:r>
            <a:r>
              <a:rPr lang="en-US" altLang="zh-TW" dirty="0"/>
              <a:t>| </a:t>
            </a:r>
            <a:r>
              <a:rPr lang="zh-TW" altLang="en-US" dirty="0"/>
              <a:t>物件、屬性和方法 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www.ucamc.com/e-learning/javascript/47-javascript-object-oriented.html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4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JavaScript</a:t>
            </a:r>
            <a:r>
              <a:rPr lang="zh-TW" altLang="en-US" sz="4000" dirty="0"/>
              <a:t>的物件、屬性和方法</a:t>
            </a:r>
            <a:r>
              <a:rPr lang="en-US" altLang="zh-TW" sz="4000" dirty="0"/>
              <a:t>-1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400" u="sng" dirty="0"/>
              <a:t>物件（</a:t>
            </a:r>
            <a:r>
              <a:rPr lang="en-US" altLang="zh-TW" sz="2400" u="sng" dirty="0"/>
              <a:t>Objects</a:t>
            </a:r>
            <a:r>
              <a:rPr lang="zh-TW" altLang="en-US" sz="2400" u="sng" dirty="0"/>
              <a:t>）</a:t>
            </a:r>
          </a:p>
          <a:p>
            <a:pPr>
              <a:lnSpc>
                <a:spcPct val="90000"/>
              </a:lnSpc>
            </a:pPr>
            <a:r>
              <a:rPr lang="zh-TW" altLang="en-US" sz="2400" dirty="0">
                <a:solidFill>
                  <a:srgbClr val="FF0000"/>
                </a:solidFill>
              </a:rPr>
              <a:t>物件是資料（</a:t>
            </a:r>
            <a:r>
              <a:rPr lang="en-US" altLang="zh-TW" sz="2400" dirty="0">
                <a:solidFill>
                  <a:srgbClr val="FF0000"/>
                </a:solidFill>
              </a:rPr>
              <a:t>Data</a:t>
            </a:r>
            <a:r>
              <a:rPr lang="zh-TW" altLang="en-US" sz="2400" dirty="0">
                <a:solidFill>
                  <a:srgbClr val="FF0000"/>
                </a:solidFill>
              </a:rPr>
              <a:t>）和處理資料函數的綜合</a:t>
            </a:r>
            <a:r>
              <a:rPr lang="zh-TW" altLang="en-US" sz="2400" dirty="0" smtClean="0">
                <a:solidFill>
                  <a:srgbClr val="FF0000"/>
                </a:solidFill>
              </a:rPr>
              <a:t>體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只需知道</a:t>
            </a:r>
            <a:r>
              <a:rPr lang="zh-TW" altLang="en-US" sz="2400" dirty="0"/>
              <a:t>物件提供那些</a:t>
            </a:r>
            <a:r>
              <a:rPr lang="zh-TW" altLang="en-US" sz="2400" dirty="0">
                <a:solidFill>
                  <a:srgbClr val="FF0000"/>
                </a:solidFill>
              </a:rPr>
              <a:t>屬性（資料</a:t>
            </a:r>
            <a:r>
              <a:rPr lang="zh-TW" altLang="en-US" sz="2400" dirty="0" smtClean="0">
                <a:solidFill>
                  <a:srgbClr val="FF0000"/>
                </a:solidFill>
              </a:rPr>
              <a:t>）、方法</a:t>
            </a:r>
            <a:r>
              <a:rPr lang="zh-TW" altLang="en-US" sz="2400" dirty="0">
                <a:solidFill>
                  <a:srgbClr val="FF0000"/>
                </a:solidFill>
              </a:rPr>
              <a:t>（處理資料的函數</a:t>
            </a:r>
            <a:r>
              <a:rPr lang="zh-TW" altLang="en-US" sz="2400" dirty="0" smtClean="0">
                <a:solidFill>
                  <a:srgbClr val="FF0000"/>
                </a:solidFill>
              </a:rPr>
              <a:t>）、和</a:t>
            </a:r>
            <a:r>
              <a:rPr lang="zh-TW" altLang="en-US" sz="2400" dirty="0">
                <a:solidFill>
                  <a:srgbClr val="FF0000"/>
                </a:solidFill>
              </a:rPr>
              <a:t>如何使用這些屬性和方法</a:t>
            </a:r>
            <a:r>
              <a:rPr lang="zh-TW" altLang="en-US" sz="2400" dirty="0"/>
              <a:t>即可。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JavaScript</a:t>
            </a:r>
            <a:r>
              <a:rPr lang="zh-TW" altLang="en-US" sz="2400" dirty="0"/>
              <a:t>物件只是</a:t>
            </a:r>
            <a:r>
              <a:rPr lang="zh-TW" altLang="en-US" sz="2400" dirty="0">
                <a:solidFill>
                  <a:srgbClr val="FF0000"/>
                </a:solidFill>
              </a:rPr>
              <a:t>名稱和值成對的集合</a:t>
            </a:r>
            <a:r>
              <a:rPr lang="zh-TW" altLang="en-US" sz="2400" dirty="0"/>
              <a:t>，即</a:t>
            </a:r>
            <a:r>
              <a:rPr lang="zh-TW" altLang="en-US" sz="2400" b="1" dirty="0">
                <a:solidFill>
                  <a:srgbClr val="FF0000"/>
                </a:solidFill>
              </a:rPr>
              <a:t>「物件文字值」（</a:t>
            </a:r>
            <a:r>
              <a:rPr lang="en-US" altLang="zh-TW" sz="2400" b="1" dirty="0">
                <a:solidFill>
                  <a:srgbClr val="FF0000"/>
                </a:solidFill>
              </a:rPr>
              <a:t>Object Literals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）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objStudent</a:t>
            </a:r>
            <a:r>
              <a:rPr lang="en-US" altLang="zh-TW" sz="2400" dirty="0">
                <a:solidFill>
                  <a:schemeClr val="tx2"/>
                </a:solidFill>
              </a:rPr>
              <a:t> =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name : "</a:t>
            </a:r>
            <a:r>
              <a:rPr lang="zh-TW" altLang="en-US" sz="2400" dirty="0">
                <a:solidFill>
                  <a:schemeClr val="tx2"/>
                </a:solidFill>
              </a:rPr>
              <a:t>陳允傑</a:t>
            </a:r>
            <a:r>
              <a:rPr lang="en-US" altLang="zh-TW" sz="2400" dirty="0">
                <a:solidFill>
                  <a:schemeClr val="tx2"/>
                </a:solidFill>
              </a:rPr>
              <a:t>",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age : 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};</a:t>
            </a:r>
            <a:endParaRPr lang="en-US" altLang="zh-TW" sz="2000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6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JavaScript</a:t>
            </a:r>
            <a:r>
              <a:rPr lang="zh-TW" altLang="en-US" sz="4000" dirty="0"/>
              <a:t>的物件、屬性和方法</a:t>
            </a:r>
            <a:r>
              <a:rPr lang="en-US" altLang="zh-TW" sz="4000" dirty="0"/>
              <a:t>-2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400" u="sng" dirty="0"/>
              <a:t>屬性（</a:t>
            </a:r>
            <a:r>
              <a:rPr lang="en-US" altLang="zh-TW" sz="2400" u="sng" dirty="0"/>
              <a:t>Properties</a:t>
            </a:r>
            <a:r>
              <a:rPr lang="zh-TW" altLang="en-US" sz="2400" u="sng" dirty="0"/>
              <a:t>）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物件屬性可以存取物件儲存的</a:t>
            </a:r>
            <a:r>
              <a:rPr lang="zh-TW" altLang="en-US" sz="2400" dirty="0" smtClean="0"/>
              <a:t>資料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例如</a:t>
            </a:r>
            <a:r>
              <a:rPr lang="zh-TW" altLang="en-US" sz="2000" dirty="0"/>
              <a:t>：</a:t>
            </a:r>
            <a:r>
              <a:rPr lang="en-US" altLang="zh-TW" sz="2000" dirty="0"/>
              <a:t>String</a:t>
            </a:r>
            <a:r>
              <a:rPr lang="zh-TW" altLang="en-US" sz="2000" dirty="0"/>
              <a:t>物件的</a:t>
            </a:r>
            <a:r>
              <a:rPr lang="en-US" altLang="zh-TW" sz="2000" dirty="0" err="1">
                <a:solidFill>
                  <a:schemeClr val="tx2"/>
                </a:solidFill>
              </a:rPr>
              <a:t>String.length</a:t>
            </a:r>
            <a:r>
              <a:rPr lang="zh-TW" altLang="en-US" sz="2000" dirty="0"/>
              <a:t>屬性，可以取得字串</a:t>
            </a:r>
            <a:r>
              <a:rPr lang="zh-TW" altLang="en-US" sz="2000" dirty="0" smtClean="0"/>
              <a:t>長度</a:t>
            </a: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存取</a:t>
            </a:r>
            <a:r>
              <a:rPr lang="zh-TW" altLang="en-US" sz="2400" dirty="0"/>
              <a:t>物件屬性是使用</a:t>
            </a:r>
            <a:r>
              <a:rPr lang="zh-TW" altLang="en-US" sz="2400" dirty="0">
                <a:solidFill>
                  <a:srgbClr val="FF0000"/>
                </a:solidFill>
              </a:rPr>
              <a:t>「</a:t>
            </a:r>
            <a:r>
              <a:rPr lang="en-US" altLang="zh-TW" sz="2400" dirty="0">
                <a:solidFill>
                  <a:srgbClr val="FF0000"/>
                </a:solidFill>
              </a:rPr>
              <a:t>.</a:t>
            </a:r>
            <a:r>
              <a:rPr lang="zh-TW" altLang="en-US" sz="2400" dirty="0">
                <a:solidFill>
                  <a:srgbClr val="FF0000"/>
                </a:solidFill>
              </a:rPr>
              <a:t>」</a:t>
            </a:r>
            <a:r>
              <a:rPr lang="zh-TW" altLang="en-US" sz="2400" dirty="0" smtClean="0"/>
              <a:t>運算子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objName.propertyName</a:t>
            </a:r>
            <a:r>
              <a:rPr lang="en-US" altLang="zh-TW" sz="2400" dirty="0" smtClean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TW" altLang="en-US" sz="2400" u="sng" dirty="0"/>
              <a:t>方法（</a:t>
            </a:r>
            <a:r>
              <a:rPr lang="en-US" altLang="zh-TW" sz="2400" u="sng" dirty="0"/>
              <a:t>Methods</a:t>
            </a:r>
            <a:r>
              <a:rPr lang="zh-TW" altLang="en-US" sz="2400" u="sng" dirty="0"/>
              <a:t>）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物件的方法是用來處理物件儲存資料的</a:t>
            </a:r>
            <a:r>
              <a:rPr lang="zh-TW" altLang="en-US" sz="2400" dirty="0" smtClean="0"/>
              <a:t>函數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例如</a:t>
            </a:r>
            <a:r>
              <a:rPr lang="zh-TW" altLang="en-US" sz="2000" dirty="0"/>
              <a:t>：</a:t>
            </a:r>
            <a:r>
              <a:rPr lang="en-US" altLang="zh-TW" sz="2000" dirty="0"/>
              <a:t>String</a:t>
            </a:r>
            <a:r>
              <a:rPr lang="zh-TW" altLang="en-US" sz="2000" dirty="0"/>
              <a:t>物件擁有</a:t>
            </a:r>
            <a:r>
              <a:rPr lang="en-US" altLang="zh-TW" sz="2000" dirty="0" err="1">
                <a:solidFill>
                  <a:schemeClr val="tx2"/>
                </a:solidFill>
              </a:rPr>
              <a:t>String.substr</a:t>
            </a:r>
            <a:r>
              <a:rPr lang="en-US" altLang="zh-TW" sz="2000" dirty="0">
                <a:solidFill>
                  <a:schemeClr val="tx2"/>
                </a:solidFill>
              </a:rPr>
              <a:t>()</a:t>
            </a:r>
            <a:r>
              <a:rPr lang="zh-TW" altLang="en-US" sz="2000" dirty="0"/>
              <a:t>方法，其處理的就是字串物件的</a:t>
            </a:r>
            <a:r>
              <a:rPr lang="zh-TW" altLang="en-US" sz="2000" dirty="0" smtClean="0"/>
              <a:t>內容</a:t>
            </a:r>
            <a:endParaRPr lang="en-US" altLang="zh-TW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400" dirty="0" err="1" smtClean="0">
                <a:solidFill>
                  <a:schemeClr val="tx2"/>
                </a:solidFill>
              </a:rPr>
              <a:t>objName.methodName</a:t>
            </a:r>
            <a:r>
              <a:rPr lang="en-US" altLang="zh-TW" sz="2400" dirty="0">
                <a:solidFill>
                  <a:schemeClr val="tx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78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支援的物件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內建物件（</a:t>
            </a:r>
            <a:r>
              <a:rPr lang="en-US" altLang="zh-TW" sz="2400" dirty="0"/>
              <a:t>Intrinsic Objects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JavaScript</a:t>
            </a:r>
            <a:r>
              <a:rPr lang="zh-TW" altLang="en-US" sz="2000" dirty="0"/>
              <a:t>提供十一種內建物件</a:t>
            </a:r>
            <a:r>
              <a:rPr lang="en-US" altLang="zh-TW" sz="2000" dirty="0"/>
              <a:t>Array</a:t>
            </a:r>
            <a:r>
              <a:rPr lang="zh-TW" altLang="en-US" sz="2000" dirty="0"/>
              <a:t>、</a:t>
            </a:r>
            <a:r>
              <a:rPr lang="en-US" altLang="zh-TW" sz="2000" dirty="0"/>
              <a:t>Boolean</a:t>
            </a:r>
            <a:r>
              <a:rPr lang="zh-TW" altLang="en-US" sz="2000" dirty="0"/>
              <a:t>、</a:t>
            </a:r>
            <a:r>
              <a:rPr lang="en-US" altLang="zh-TW" sz="2000" dirty="0"/>
              <a:t>Date</a:t>
            </a:r>
            <a:r>
              <a:rPr lang="zh-TW" altLang="en-US" sz="2000" dirty="0"/>
              <a:t>、</a:t>
            </a:r>
            <a:r>
              <a:rPr lang="en-US" altLang="zh-TW" sz="2000" dirty="0"/>
              <a:t>Function</a:t>
            </a:r>
            <a:r>
              <a:rPr lang="zh-TW" altLang="en-US" sz="2000" dirty="0"/>
              <a:t>、</a:t>
            </a:r>
            <a:r>
              <a:rPr lang="en-US" altLang="zh-TW" sz="2000" dirty="0"/>
              <a:t>Global</a:t>
            </a:r>
            <a:r>
              <a:rPr lang="zh-TW" altLang="en-US" sz="2000" dirty="0"/>
              <a:t>、</a:t>
            </a:r>
            <a:r>
              <a:rPr lang="en-US" altLang="zh-TW" sz="2000" dirty="0"/>
              <a:t>Math</a:t>
            </a:r>
            <a:r>
              <a:rPr lang="zh-TW" altLang="en-US" sz="2000" dirty="0"/>
              <a:t>、</a:t>
            </a:r>
            <a:r>
              <a:rPr lang="en-US" altLang="zh-TW" sz="2000" dirty="0"/>
              <a:t>Number</a:t>
            </a:r>
            <a:r>
              <a:rPr lang="zh-TW" altLang="en-US" sz="2000" dirty="0"/>
              <a:t>、</a:t>
            </a:r>
            <a:r>
              <a:rPr lang="en-US" altLang="zh-TW" sz="2000" dirty="0"/>
              <a:t>Object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RegExp</a:t>
            </a:r>
            <a:r>
              <a:rPr lang="zh-TW" altLang="en-US" sz="2000" dirty="0"/>
              <a:t>、</a:t>
            </a:r>
            <a:r>
              <a:rPr lang="en-US" altLang="zh-TW" sz="2000" dirty="0"/>
              <a:t>Error</a:t>
            </a:r>
            <a:r>
              <a:rPr lang="zh-TW" altLang="en-US" sz="2000" dirty="0"/>
              <a:t>和</a:t>
            </a:r>
            <a:r>
              <a:rPr lang="en-US" altLang="zh-TW" sz="2000" dirty="0"/>
              <a:t>String</a:t>
            </a:r>
            <a:r>
              <a:rPr lang="zh-TW" altLang="en-US" sz="2000" dirty="0" smtClean="0"/>
              <a:t>物件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請</a:t>
            </a:r>
            <a:r>
              <a:rPr lang="zh-TW" altLang="en-US" sz="2000" dirty="0"/>
              <a:t>參閱第</a:t>
            </a:r>
            <a:r>
              <a:rPr lang="en-US" altLang="zh-TW" sz="2000" dirty="0"/>
              <a:t>5</a:t>
            </a:r>
            <a:r>
              <a:rPr lang="zh-TW" altLang="en-US" sz="2000" dirty="0" smtClean="0"/>
              <a:t>章</a:t>
            </a:r>
            <a:r>
              <a:rPr lang="en-US" altLang="zh-TW" sz="2000" dirty="0" smtClean="0"/>
              <a:t>)</a:t>
            </a:r>
          </a:p>
          <a:p>
            <a:pPr lvl="1"/>
            <a:endParaRPr lang="zh-TW" altLang="en-US" sz="2000" dirty="0"/>
          </a:p>
          <a:p>
            <a:r>
              <a:rPr lang="zh-TW" altLang="en-US" sz="2400" dirty="0"/>
              <a:t>自訂物件（</a:t>
            </a:r>
            <a:r>
              <a:rPr lang="en-US" altLang="zh-TW" sz="2400" dirty="0"/>
              <a:t>Custom Objects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JavaScript</a:t>
            </a:r>
            <a:r>
              <a:rPr lang="zh-TW" altLang="en-US" sz="2000" dirty="0"/>
              <a:t>能夠建立使用者自訂的物件，擴充</a:t>
            </a:r>
            <a:r>
              <a:rPr lang="en-US" altLang="zh-TW" sz="2000" dirty="0"/>
              <a:t>JavaScript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功能</a:t>
            </a:r>
            <a:r>
              <a:rPr lang="en-US" altLang="zh-TW" sz="2000" dirty="0" smtClean="0"/>
              <a:t>(ch4-4)</a:t>
            </a:r>
          </a:p>
          <a:p>
            <a:pPr lvl="1"/>
            <a:endParaRPr lang="zh-TW" altLang="en-US" sz="2000" dirty="0"/>
          </a:p>
          <a:p>
            <a:r>
              <a:rPr lang="zh-TW" altLang="en-US" sz="2400" dirty="0"/>
              <a:t>瀏覽器物件（</a:t>
            </a:r>
            <a:r>
              <a:rPr lang="en-US" altLang="zh-TW" sz="2400" dirty="0"/>
              <a:t>Host Objects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瀏覽器</a:t>
            </a:r>
            <a:r>
              <a:rPr lang="zh-TW" altLang="en-US" sz="2000" dirty="0"/>
              <a:t>物件是由瀏覽器提供的</a:t>
            </a:r>
            <a:r>
              <a:rPr lang="zh-TW" altLang="en-US" sz="2000" dirty="0" smtClean="0"/>
              <a:t>物件</a:t>
            </a:r>
            <a:endParaRPr lang="en-US" altLang="zh-TW" sz="2000" dirty="0" smtClean="0"/>
          </a:p>
          <a:p>
            <a:pPr lvl="2"/>
            <a:r>
              <a:rPr lang="zh-TW" altLang="en-US" sz="1600" dirty="0" smtClean="0"/>
              <a:t>以</a:t>
            </a:r>
            <a:r>
              <a:rPr lang="en-US" altLang="zh-TW" sz="1600" dirty="0" err="1"/>
              <a:t>Interent</a:t>
            </a:r>
            <a:r>
              <a:rPr lang="en-US" altLang="zh-TW" sz="1600" dirty="0"/>
              <a:t> Explorer</a:t>
            </a:r>
            <a:r>
              <a:rPr lang="zh-TW" altLang="en-US" sz="1600" dirty="0"/>
              <a:t>來說，稱為「</a:t>
            </a:r>
            <a:r>
              <a:rPr lang="en-US" altLang="zh-TW" sz="1600" dirty="0"/>
              <a:t>BOM</a:t>
            </a:r>
            <a:r>
              <a:rPr lang="zh-TW" altLang="en-US" sz="1600" dirty="0"/>
              <a:t>」（</a:t>
            </a:r>
            <a:r>
              <a:rPr lang="en-US" altLang="zh-TW" sz="1600" dirty="0"/>
              <a:t>Browser Object Model</a:t>
            </a:r>
            <a:r>
              <a:rPr lang="zh-TW" altLang="en-US" sz="1600" dirty="0"/>
              <a:t>），這是一種階層架構的物件模型。</a:t>
            </a:r>
            <a:endParaRPr lang="zh-TW" altLang="en-US" sz="20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149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</a:t>
            </a:r>
            <a:r>
              <a:rPr lang="en-US" altLang="zh-TW" dirty="0"/>
              <a:t>JavaScript</a:t>
            </a:r>
            <a:r>
              <a:rPr lang="zh-TW" altLang="en-US" dirty="0"/>
              <a:t>的物件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Object</a:t>
            </a:r>
            <a:r>
              <a:rPr lang="zh-TW" altLang="en-US" dirty="0"/>
              <a:t>物件建立自訂物件</a:t>
            </a:r>
          </a:p>
          <a:p>
            <a:r>
              <a:rPr lang="en-US" altLang="zh-TW" dirty="0" smtClean="0"/>
              <a:t>with</a:t>
            </a:r>
            <a:r>
              <a:rPr lang="zh-TW" altLang="en-US" dirty="0"/>
              <a:t>程式區塊</a:t>
            </a:r>
          </a:p>
          <a:p>
            <a:r>
              <a:rPr lang="zh-TW" altLang="en-US" dirty="0" smtClean="0"/>
              <a:t>使用</a:t>
            </a:r>
            <a:r>
              <a:rPr lang="zh-TW" altLang="en-US" dirty="0"/>
              <a:t>建構函數來建立物件</a:t>
            </a:r>
          </a:p>
          <a:p>
            <a:r>
              <a:rPr lang="zh-TW" altLang="en-US" dirty="0" smtClean="0"/>
              <a:t>物件</a:t>
            </a:r>
            <a:r>
              <a:rPr lang="zh-TW" altLang="en-US" dirty="0"/>
              <a:t>的階層架構</a:t>
            </a:r>
          </a:p>
          <a:p>
            <a:r>
              <a:rPr lang="zh-TW" altLang="en-US" dirty="0" smtClean="0"/>
              <a:t>新增</a:t>
            </a:r>
            <a:r>
              <a:rPr lang="zh-TW" altLang="en-US" dirty="0"/>
              <a:t>物件的方法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1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使用</a:t>
            </a:r>
            <a:r>
              <a:rPr lang="en-US" altLang="zh-TW" sz="4000" dirty="0"/>
              <a:t>Object</a:t>
            </a:r>
            <a:r>
              <a:rPr lang="zh-TW" altLang="en-US" sz="4000" dirty="0"/>
              <a:t>物件建立自訂物件</a:t>
            </a:r>
            <a:r>
              <a:rPr lang="en-US" altLang="zh-TW" sz="4000" dirty="0"/>
              <a:t>-1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可以直接建立</a:t>
            </a:r>
            <a:r>
              <a:rPr lang="en-US" altLang="zh-TW" sz="2800" dirty="0"/>
              <a:t>Object</a:t>
            </a:r>
            <a:r>
              <a:rPr lang="zh-TW" altLang="en-US" sz="2800" dirty="0"/>
              <a:t>物件後，新增所需的屬性和方法來建立自訂</a:t>
            </a:r>
            <a:r>
              <a:rPr lang="zh-TW" altLang="en-US" sz="2800" dirty="0" smtClean="0"/>
              <a:t>物件</a:t>
            </a:r>
            <a:endParaRPr lang="en-US" altLang="zh-TW" sz="2800" dirty="0" smtClean="0"/>
          </a:p>
          <a:p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var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objCard</a:t>
            </a:r>
            <a:r>
              <a:rPr lang="en-US" altLang="zh-TW" sz="2400" dirty="0">
                <a:solidFill>
                  <a:srgbClr val="FF0000"/>
                </a:solidFill>
              </a:rPr>
              <a:t> = new Object();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objCard.name = "</a:t>
            </a:r>
            <a:r>
              <a:rPr lang="zh-TW" altLang="en-US" dirty="0">
                <a:solidFill>
                  <a:schemeClr val="tx2"/>
                </a:solidFill>
              </a:rPr>
              <a:t>陳會安</a:t>
            </a:r>
            <a:r>
              <a:rPr lang="en-US" altLang="zh-TW" dirty="0">
                <a:solidFill>
                  <a:schemeClr val="tx2"/>
                </a:solidFill>
              </a:rPr>
              <a:t>";</a:t>
            </a:r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objCard.age</a:t>
            </a:r>
            <a:r>
              <a:rPr lang="en-US" altLang="zh-TW" dirty="0">
                <a:solidFill>
                  <a:schemeClr val="tx2"/>
                </a:solidFill>
              </a:rPr>
              <a:t> = 42;</a:t>
            </a:r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objCard.phone</a:t>
            </a:r>
            <a:r>
              <a:rPr lang="en-US" altLang="zh-TW" dirty="0">
                <a:solidFill>
                  <a:schemeClr val="tx2"/>
                </a:solidFill>
              </a:rPr>
              <a:t> = "02-22222222";</a:t>
            </a:r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objCard.email</a:t>
            </a:r>
            <a:r>
              <a:rPr lang="en-US" altLang="zh-TW" dirty="0">
                <a:solidFill>
                  <a:schemeClr val="tx2"/>
                </a:solidFill>
              </a:rPr>
              <a:t> = "hueyan@ms2.hinet.net";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948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使用</a:t>
            </a:r>
            <a:r>
              <a:rPr lang="en-US" altLang="zh-TW" sz="4000" dirty="0"/>
              <a:t>Object</a:t>
            </a:r>
            <a:r>
              <a:rPr lang="zh-TW" altLang="en-US" sz="4000" dirty="0"/>
              <a:t>物件建立自訂物件</a:t>
            </a:r>
            <a:r>
              <a:rPr lang="en-US" altLang="zh-TW" sz="4000" dirty="0"/>
              <a:t>-2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可以</a:t>
            </a:r>
            <a:r>
              <a:rPr lang="zh-TW" altLang="en-US" sz="2400" dirty="0"/>
              <a:t>使用</a:t>
            </a:r>
            <a:r>
              <a:rPr lang="zh-TW" altLang="en-US" sz="2400" dirty="0">
                <a:solidFill>
                  <a:schemeClr val="tx2"/>
                </a:solidFill>
              </a:rPr>
              <a:t>物件文字值</a:t>
            </a:r>
            <a:r>
              <a:rPr lang="zh-TW" altLang="en-US" sz="2400" dirty="0"/>
              <a:t>（</a:t>
            </a:r>
            <a:r>
              <a:rPr lang="en-US" altLang="zh-TW" sz="2400" dirty="0"/>
              <a:t>Object Literal</a:t>
            </a:r>
            <a:r>
              <a:rPr lang="zh-TW" altLang="en-US" sz="2400" dirty="0"/>
              <a:t>）建立</a:t>
            </a:r>
            <a:r>
              <a:rPr lang="zh-TW" altLang="en-US" sz="2400" dirty="0" smtClean="0"/>
              <a:t>物件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 smtClean="0">
                <a:solidFill>
                  <a:srgbClr val="FF0000"/>
                </a:solidFill>
              </a:rPr>
              <a:t>var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objCard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>
                <a:solidFill>
                  <a:schemeClr val="tx2"/>
                </a:solidFill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name : "</a:t>
            </a:r>
            <a:r>
              <a:rPr lang="zh-TW" altLang="en-US" sz="2400" dirty="0">
                <a:solidFill>
                  <a:schemeClr val="tx2"/>
                </a:solidFill>
              </a:rPr>
              <a:t>陳會安</a:t>
            </a:r>
            <a:r>
              <a:rPr lang="en-US" altLang="zh-TW" sz="2400" dirty="0">
                <a:solidFill>
                  <a:schemeClr val="tx2"/>
                </a:solidFill>
              </a:rPr>
              <a:t>",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age  : 42,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phone: "02-22222222",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email: "hueyan@ms2.hinet.net"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6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with</a:t>
            </a:r>
            <a:r>
              <a:rPr lang="zh-TW" altLang="en-US" dirty="0"/>
              <a:t>程式區塊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 smtClean="0"/>
              <a:t>with</a:t>
            </a:r>
            <a:r>
              <a:rPr lang="zh-TW" altLang="en-US" sz="2400" dirty="0"/>
              <a:t>程式區塊能夠針對物件建立程式區塊，在程式區塊的程式碼不需要指明物件名稱，即可</a:t>
            </a:r>
            <a:r>
              <a:rPr lang="zh-TW" altLang="en-US" sz="2400" dirty="0">
                <a:solidFill>
                  <a:srgbClr val="FF0000"/>
                </a:solidFill>
              </a:rPr>
              <a:t>新增屬性和顯示屬性</a:t>
            </a:r>
            <a:r>
              <a:rPr lang="zh-TW" altLang="en-US" sz="2400" dirty="0" smtClean="0">
                <a:solidFill>
                  <a:srgbClr val="FF0000"/>
                </a:solidFill>
              </a:rPr>
              <a:t>內容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</a:t>
            </a:r>
            <a:r>
              <a:rPr lang="en-US" altLang="zh-TW" sz="2400" dirty="0" err="1">
                <a:solidFill>
                  <a:srgbClr val="FF0000"/>
                </a:solidFill>
              </a:rPr>
              <a:t>var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objCard</a:t>
            </a:r>
            <a:r>
              <a:rPr lang="en-US" altLang="zh-TW" sz="2400" dirty="0">
                <a:solidFill>
                  <a:srgbClr val="FF0000"/>
                </a:solidFill>
              </a:rPr>
              <a:t> = new Object</a:t>
            </a:r>
            <a:r>
              <a:rPr lang="en-US" altLang="zh-TW" sz="2400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with(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objCard</a:t>
            </a:r>
            <a:r>
              <a:rPr lang="en-US" altLang="zh-TW" sz="2400" dirty="0">
                <a:solidFill>
                  <a:srgbClr val="FF0000"/>
                </a:solidFill>
              </a:rPr>
              <a:t>) </a:t>
            </a:r>
            <a:r>
              <a:rPr lang="en-US" altLang="zh-TW" sz="2400" dirty="0">
                <a:solidFill>
                  <a:schemeClr val="tx2"/>
                </a:solidFill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name = "</a:t>
            </a:r>
            <a:r>
              <a:rPr lang="zh-TW" altLang="en-US" sz="2400" dirty="0">
                <a:solidFill>
                  <a:schemeClr val="tx2"/>
                </a:solidFill>
              </a:rPr>
              <a:t>陳會安</a:t>
            </a:r>
            <a:r>
              <a:rPr lang="en-US" altLang="zh-TW" sz="2400" dirty="0">
                <a:solidFill>
                  <a:schemeClr val="tx2"/>
                </a:solidFill>
              </a:rPr>
              <a:t>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age = 42;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…...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姓名 </a:t>
            </a:r>
            <a:r>
              <a:rPr lang="en-US" altLang="zh-TW" sz="2400" dirty="0">
                <a:solidFill>
                  <a:schemeClr val="tx2"/>
                </a:solidFill>
              </a:rPr>
              <a:t>: " + name + "&lt;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年齡 </a:t>
            </a:r>
            <a:r>
              <a:rPr lang="en-US" altLang="zh-TW" sz="2400" dirty="0">
                <a:solidFill>
                  <a:schemeClr val="tx2"/>
                </a:solidFill>
              </a:rPr>
              <a:t>: " + age + "&lt;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……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82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使用</a:t>
            </a:r>
            <a:r>
              <a:rPr lang="zh-TW" altLang="en-US" sz="4000" dirty="0"/>
              <a:t>建構函數來建立物件</a:t>
            </a:r>
            <a:r>
              <a:rPr lang="en-US" altLang="zh-TW" sz="4000" dirty="0"/>
              <a:t>-</a:t>
            </a:r>
            <a:r>
              <a:rPr lang="zh-TW" altLang="en-US" sz="4000" dirty="0"/>
              <a:t>說明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「建構函數」（</a:t>
            </a:r>
            <a:r>
              <a:rPr lang="en-US" altLang="zh-TW" sz="2800" dirty="0"/>
              <a:t>Constructor Function</a:t>
            </a:r>
            <a:r>
              <a:rPr lang="zh-TW" altLang="en-US" sz="2800" dirty="0" smtClean="0"/>
              <a:t>）</a:t>
            </a:r>
            <a:endParaRPr lang="en-US" altLang="zh-TW" sz="2800" dirty="0" smtClean="0"/>
          </a:p>
          <a:p>
            <a:pPr lvl="1"/>
            <a:r>
              <a:rPr lang="zh-TW" altLang="en-US" sz="2400" dirty="0" smtClean="0">
                <a:solidFill>
                  <a:srgbClr val="FF0000"/>
                </a:solidFill>
              </a:rPr>
              <a:t>定義</a:t>
            </a:r>
            <a:r>
              <a:rPr lang="zh-TW" altLang="en-US" sz="2400" dirty="0">
                <a:solidFill>
                  <a:srgbClr val="FF0000"/>
                </a:solidFill>
              </a:rPr>
              <a:t>物件的屬性和方法</a:t>
            </a:r>
            <a:r>
              <a:rPr lang="zh-TW" altLang="en-US" sz="2400" dirty="0"/>
              <a:t>，在程式範例</a:t>
            </a:r>
            <a:r>
              <a:rPr lang="en-US" altLang="zh-TW" sz="2400" dirty="0"/>
              <a:t>Ch4_4_1.htm</a:t>
            </a:r>
            <a:r>
              <a:rPr lang="zh-TW" altLang="en-US" sz="2400" dirty="0"/>
              <a:t>的自訂物件是</a:t>
            </a:r>
            <a:r>
              <a:rPr lang="zh-TW" altLang="en-US" sz="2400" dirty="0">
                <a:solidFill>
                  <a:srgbClr val="FF0000"/>
                </a:solidFill>
              </a:rPr>
              <a:t>使用內建建構函數</a:t>
            </a:r>
            <a:r>
              <a:rPr lang="en-US" altLang="zh-TW" sz="2400" dirty="0">
                <a:solidFill>
                  <a:srgbClr val="FF0000"/>
                </a:solidFill>
              </a:rPr>
              <a:t>Object()</a:t>
            </a:r>
            <a:r>
              <a:rPr lang="zh-TW" altLang="en-US" sz="2400" dirty="0" smtClean="0"/>
              <a:t>，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r>
              <a:rPr lang="zh-TW" altLang="en-US" sz="2400" dirty="0" smtClean="0"/>
              <a:t>所謂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內建物件就是一些預設的建構</a:t>
            </a:r>
            <a:r>
              <a:rPr lang="zh-TW" altLang="en-US" sz="2400" dirty="0" smtClean="0"/>
              <a:t>函數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例如</a:t>
            </a:r>
            <a:r>
              <a:rPr lang="zh-TW" altLang="en-US" sz="2000" dirty="0"/>
              <a:t>：</a:t>
            </a:r>
            <a:r>
              <a:rPr lang="en-US" altLang="zh-TW" sz="2000" dirty="0"/>
              <a:t>String</a:t>
            </a:r>
            <a:r>
              <a:rPr lang="zh-TW" altLang="en-US" sz="2000" dirty="0"/>
              <a:t>物件就是</a:t>
            </a:r>
            <a:r>
              <a:rPr lang="en-US" altLang="zh-TW" sz="2000" dirty="0"/>
              <a:t>String()</a:t>
            </a:r>
            <a:r>
              <a:rPr lang="zh-TW" altLang="en-US" sz="2000" dirty="0"/>
              <a:t>；</a:t>
            </a:r>
            <a:r>
              <a:rPr lang="en-US" altLang="zh-TW" sz="2000" dirty="0"/>
              <a:t>Array</a:t>
            </a:r>
            <a:r>
              <a:rPr lang="zh-TW" altLang="en-US" sz="2000" dirty="0"/>
              <a:t>物件是</a:t>
            </a:r>
            <a:r>
              <a:rPr lang="en-US" altLang="zh-TW" sz="2000" dirty="0"/>
              <a:t>Array()</a:t>
            </a:r>
            <a:r>
              <a:rPr lang="zh-TW" altLang="en-US" sz="2000" dirty="0"/>
              <a:t>建構函數等。</a:t>
            </a:r>
          </a:p>
          <a:p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23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JavaScript</a:t>
            </a:r>
            <a:r>
              <a:rPr lang="en-US" altLang="en-US" dirty="0" err="1"/>
              <a:t>的函數</a:t>
            </a:r>
            <a:endParaRPr lang="zh-TW" alt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JavaScript</a:t>
            </a:r>
            <a:r>
              <a:rPr lang="en-US" altLang="en-US" dirty="0" err="1"/>
              <a:t>的內建函數</a:t>
            </a:r>
            <a:endParaRPr lang="zh-TW" altLang="en-US" dirty="0"/>
          </a:p>
          <a:p>
            <a:r>
              <a:rPr lang="en-US" altLang="en-US" dirty="0" err="1" smtClean="0"/>
              <a:t>建立</a:t>
            </a:r>
            <a:r>
              <a:rPr lang="en-US" altLang="en-US" dirty="0" err="1"/>
              <a:t>JavaScript自訂函數</a:t>
            </a:r>
            <a:endParaRPr lang="zh-TW" altLang="en-US" dirty="0"/>
          </a:p>
          <a:p>
            <a:r>
              <a:rPr lang="zh-TW" altLang="en-US" dirty="0" smtClean="0"/>
              <a:t>擁有</a:t>
            </a:r>
            <a:r>
              <a:rPr lang="zh-TW" altLang="en-US" dirty="0"/>
              <a:t>參數的</a:t>
            </a:r>
            <a:r>
              <a:rPr lang="en-US" altLang="zh-TW" dirty="0"/>
              <a:t>JavaScript</a:t>
            </a:r>
            <a:r>
              <a:rPr lang="zh-TW" altLang="en-US" dirty="0"/>
              <a:t>函數 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/>
              <a:t>函數的傳回值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/>
              <a:t>函數的傳值或傳址參數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/>
              <a:t>函數的參數陣列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197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使用</a:t>
            </a:r>
            <a:r>
              <a:rPr lang="zh-TW" altLang="en-US" sz="4000" dirty="0"/>
              <a:t>建構函數來建立物件</a:t>
            </a:r>
            <a:r>
              <a:rPr lang="en-US" altLang="zh-TW" sz="4000" dirty="0"/>
              <a:t>-</a:t>
            </a:r>
            <a:r>
              <a:rPr lang="zh-TW" altLang="en-US" sz="4000" dirty="0" smtClean="0"/>
              <a:t>步驟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800" u="sng" dirty="0"/>
              <a:t>步驟一：使用建構函數宣告物件</a:t>
            </a:r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定義</a:t>
            </a:r>
            <a:r>
              <a:rPr lang="zh-TW" altLang="en-US" sz="2800" dirty="0"/>
              <a:t>物件的建構函數，建構函數的語法是一個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函數，在</a:t>
            </a:r>
            <a:r>
              <a:rPr lang="zh-TW" altLang="en-US" sz="2800" dirty="0">
                <a:solidFill>
                  <a:srgbClr val="FF0000"/>
                </a:solidFill>
              </a:rPr>
              <a:t>建構函數可以定義物件屬性和</a:t>
            </a:r>
            <a:r>
              <a:rPr lang="zh-TW" altLang="en-US" sz="2800" dirty="0" smtClean="0">
                <a:solidFill>
                  <a:srgbClr val="FF0000"/>
                </a:solidFill>
              </a:rPr>
              <a:t>方法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此為一個</a:t>
            </a:r>
            <a:r>
              <a:rPr lang="zh-TW" altLang="en-US" sz="2800" dirty="0"/>
              <a:t>物件宣告（但它並不是</a:t>
            </a:r>
            <a:r>
              <a:rPr lang="zh-TW" altLang="en-US" sz="2800" dirty="0" smtClean="0"/>
              <a:t>類別）</a:t>
            </a:r>
            <a:endParaRPr lang="zh-TW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function </a:t>
            </a:r>
            <a:r>
              <a:rPr lang="en-US" altLang="zh-TW" sz="2400" dirty="0" err="1">
                <a:solidFill>
                  <a:srgbClr val="FF0000"/>
                </a:solidFill>
              </a:rPr>
              <a:t>nameCard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name,age,phone,email</a:t>
            </a:r>
            <a:r>
              <a:rPr lang="en-US" altLang="zh-TW" sz="2400" dirty="0">
                <a:solidFill>
                  <a:srgbClr val="FF0000"/>
                </a:solidFill>
              </a:rPr>
              <a:t>) </a:t>
            </a:r>
            <a:r>
              <a:rPr lang="en-US" altLang="zh-TW" sz="2400" dirty="0">
                <a:solidFill>
                  <a:srgbClr val="0070C0"/>
                </a:solidFill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</a:rPr>
              <a:t>this</a:t>
            </a:r>
            <a:r>
              <a:rPr lang="en-US" altLang="zh-TW" sz="2400" dirty="0">
                <a:solidFill>
                  <a:srgbClr val="0070C0"/>
                </a:solidFill>
              </a:rPr>
              <a:t>.name = name;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this.age</a:t>
            </a:r>
            <a:r>
              <a:rPr lang="en-US" altLang="zh-TW" sz="2400" dirty="0">
                <a:solidFill>
                  <a:schemeClr val="tx2"/>
                </a:solidFill>
              </a:rPr>
              <a:t> = age;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this.phone</a:t>
            </a:r>
            <a:r>
              <a:rPr lang="en-US" altLang="zh-TW" sz="2400" dirty="0">
                <a:solidFill>
                  <a:schemeClr val="tx2"/>
                </a:solidFill>
              </a:rPr>
              <a:t> = phone;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this.email</a:t>
            </a:r>
            <a:r>
              <a:rPr lang="en-US" altLang="zh-TW" sz="2400" dirty="0">
                <a:solidFill>
                  <a:schemeClr val="tx2"/>
                </a:solidFill>
              </a:rPr>
              <a:t> = email;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直線圖說文字 1 1"/>
          <p:cNvSpPr/>
          <p:nvPr/>
        </p:nvSpPr>
        <p:spPr>
          <a:xfrm>
            <a:off x="4297710" y="4653136"/>
            <a:ext cx="2160240" cy="792088"/>
          </a:xfrm>
          <a:prstGeom prst="borderCallout1">
            <a:avLst>
              <a:gd name="adj1" fmla="val 24354"/>
              <a:gd name="adj2" fmla="val -524"/>
              <a:gd name="adj3" fmla="val -23116"/>
              <a:gd name="adj4" fmla="val -1229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</a:t>
            </a:r>
            <a:r>
              <a:rPr lang="zh-TW" altLang="en-US" dirty="0" smtClean="0"/>
              <a:t> 參考物件本身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2.</a:t>
            </a:r>
            <a:r>
              <a:rPr lang="zh-TW" altLang="en-US" dirty="0" smtClean="0"/>
              <a:t> 表示指定物</a:t>
            </a:r>
            <a:r>
              <a:rPr lang="zh-TW" altLang="en-US" dirty="0"/>
              <a:t>件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927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建構函數來建立物件</a:t>
            </a:r>
            <a:r>
              <a:rPr lang="en-US" altLang="zh-TW" dirty="0"/>
              <a:t>-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400" u="sng" dirty="0"/>
              <a:t>步驟二：</a:t>
            </a:r>
            <a:r>
              <a:rPr lang="zh-TW" altLang="en-US" sz="2400" u="sng" dirty="0">
                <a:solidFill>
                  <a:srgbClr val="FF0000"/>
                </a:solidFill>
              </a:rPr>
              <a:t>使用</a:t>
            </a:r>
            <a:r>
              <a:rPr lang="en-US" altLang="zh-TW" sz="2400" u="sng" dirty="0">
                <a:solidFill>
                  <a:srgbClr val="FF0000"/>
                </a:solidFill>
              </a:rPr>
              <a:t>new</a:t>
            </a:r>
            <a:r>
              <a:rPr lang="zh-TW" altLang="en-US" sz="2400" u="sng" dirty="0">
                <a:solidFill>
                  <a:srgbClr val="FF0000"/>
                </a:solidFill>
              </a:rPr>
              <a:t>運算子建立物件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在定義宣告物件的建構函數後，就可以使用</a:t>
            </a:r>
            <a:r>
              <a:rPr lang="en-US" altLang="zh-TW" sz="2400" dirty="0"/>
              <a:t>new</a:t>
            </a:r>
            <a:r>
              <a:rPr lang="zh-TW" altLang="en-US" sz="2400" dirty="0"/>
              <a:t>運算子建立</a:t>
            </a:r>
            <a:r>
              <a:rPr lang="zh-TW" altLang="en-US" sz="2400" dirty="0" smtClean="0"/>
              <a:t>物件</a:t>
            </a:r>
            <a:endParaRPr lang="en-US" altLang="zh-TW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</a:rPr>
              <a:t>   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var</a:t>
            </a:r>
            <a:r>
              <a:rPr lang="en-US" altLang="zh-TW" sz="2400" dirty="0" smtClean="0">
                <a:solidFill>
                  <a:schemeClr val="tx2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objMyCard</a:t>
            </a:r>
            <a:r>
              <a:rPr lang="en-US" altLang="zh-TW" sz="2400" dirty="0" smtClean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solidFill>
                  <a:schemeClr val="tx2"/>
                </a:solidFill>
              </a:rPr>
              <a:t>= </a:t>
            </a:r>
            <a:r>
              <a:rPr lang="en-US" altLang="zh-TW" sz="2400" dirty="0">
                <a:solidFill>
                  <a:srgbClr val="FF0000"/>
                </a:solidFill>
              </a:rPr>
              <a:t>new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nameCard</a:t>
            </a:r>
            <a:r>
              <a:rPr lang="en-US" altLang="zh-TW" sz="2400" dirty="0" smtClean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陳會安</a:t>
            </a:r>
            <a:r>
              <a:rPr lang="en-US" altLang="zh-TW" sz="2400" dirty="0">
                <a:solidFill>
                  <a:schemeClr val="tx2"/>
                </a:solidFill>
              </a:rPr>
              <a:t>", 42,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    "02-22222222","</a:t>
            </a:r>
            <a:r>
              <a:rPr lang="en-US" altLang="zh-TW" sz="2400" dirty="0" smtClean="0">
                <a:solidFill>
                  <a:schemeClr val="tx2"/>
                </a:solidFill>
              </a:rPr>
              <a:t>hueyan@ms2.hinet.net</a:t>
            </a:r>
            <a:r>
              <a:rPr lang="en-US" altLang="zh-TW" sz="2400" dirty="0">
                <a:solidFill>
                  <a:schemeClr val="tx2"/>
                </a:solidFill>
              </a:rPr>
              <a:t>"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en-US" altLang="zh-TW" sz="240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可以</a:t>
            </a:r>
            <a:r>
              <a:rPr lang="zh-TW" altLang="en-US" sz="2400" dirty="0"/>
              <a:t>在建立後再指定物件的屬性</a:t>
            </a:r>
            <a:r>
              <a:rPr lang="zh-TW" altLang="en-US" sz="2400" dirty="0" smtClean="0"/>
              <a:t>值：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 smtClean="0">
                <a:solidFill>
                  <a:srgbClr val="FF0000"/>
                </a:solidFill>
              </a:rPr>
              <a:t>var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objCard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 new </a:t>
            </a:r>
            <a:r>
              <a:rPr lang="en-US" altLang="zh-TW" sz="2400" dirty="0" err="1">
                <a:solidFill>
                  <a:srgbClr val="FF0000"/>
                </a:solidFill>
              </a:rPr>
              <a:t>nameCard</a:t>
            </a:r>
            <a:r>
              <a:rPr lang="en-US" altLang="zh-TW" sz="2400" dirty="0">
                <a:solidFill>
                  <a:srgbClr val="FF0000"/>
                </a:solidFill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objCard.name = "</a:t>
            </a:r>
            <a:r>
              <a:rPr lang="zh-TW" altLang="en-US" sz="2400" dirty="0">
                <a:solidFill>
                  <a:schemeClr val="tx2"/>
                </a:solidFill>
              </a:rPr>
              <a:t>江小魚</a:t>
            </a:r>
            <a:r>
              <a:rPr lang="en-US" altLang="zh-TW" sz="2400" dirty="0">
                <a:solidFill>
                  <a:schemeClr val="tx2"/>
                </a:solidFill>
              </a:rPr>
              <a:t>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objCard.age</a:t>
            </a:r>
            <a:r>
              <a:rPr lang="en-US" altLang="zh-TW" sz="2400" dirty="0">
                <a:solidFill>
                  <a:schemeClr val="tx2"/>
                </a:solidFill>
              </a:rPr>
              <a:t> = 35;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objCard.phone</a:t>
            </a:r>
            <a:r>
              <a:rPr lang="en-US" altLang="zh-TW" sz="2400" dirty="0">
                <a:solidFill>
                  <a:schemeClr val="tx2"/>
                </a:solidFill>
              </a:rPr>
              <a:t> = "03-33333333";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objCard.email</a:t>
            </a:r>
            <a:r>
              <a:rPr lang="en-US" altLang="zh-TW" sz="2400" dirty="0">
                <a:solidFill>
                  <a:schemeClr val="tx2"/>
                </a:solidFill>
              </a:rPr>
              <a:t> = "hueyan@yahoo.com.tw";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90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的階層架構</a:t>
            </a:r>
            <a:r>
              <a:rPr lang="en-US" altLang="zh-TW" dirty="0"/>
              <a:t>-</a:t>
            </a:r>
            <a:r>
              <a:rPr lang="zh-TW" altLang="en-US" dirty="0"/>
              <a:t>說明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「</a:t>
            </a:r>
            <a:r>
              <a:rPr lang="zh-TW" altLang="en-US" dirty="0"/>
              <a:t>物件的階層架構」（</a:t>
            </a:r>
            <a:r>
              <a:rPr lang="en-US" altLang="zh-TW" dirty="0"/>
              <a:t>Object Hierarchy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</a:t>
            </a:r>
            <a:r>
              <a:rPr lang="zh-TW" altLang="en-US" dirty="0"/>
              <a:t>屬性可以是另一個子物件，</a:t>
            </a:r>
            <a:r>
              <a:rPr lang="zh-TW" altLang="en-US" dirty="0" smtClean="0"/>
              <a:t>可以建立</a:t>
            </a:r>
            <a:r>
              <a:rPr lang="zh-TW" altLang="en-US" dirty="0"/>
              <a:t>階層關係的物件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1"/>
            <a:r>
              <a:rPr lang="zh-TW" altLang="en-US" sz="2400" dirty="0" smtClean="0"/>
              <a:t>例如</a:t>
            </a:r>
            <a:r>
              <a:rPr lang="zh-TW" altLang="en-US" sz="2400" dirty="0"/>
              <a:t>：</a:t>
            </a:r>
            <a:r>
              <a:rPr lang="en-US" altLang="zh-TW" sz="2400" dirty="0" err="1"/>
              <a:t>nameCard</a:t>
            </a:r>
            <a:r>
              <a:rPr lang="zh-TW" altLang="en-US" sz="2400" dirty="0"/>
              <a:t>物件擁有子物件</a:t>
            </a:r>
            <a:r>
              <a:rPr lang="en-US" altLang="zh-TW" sz="2400" dirty="0" err="1"/>
              <a:t>phoneList</a:t>
            </a:r>
            <a:r>
              <a:rPr lang="zh-TW" altLang="en-US" sz="2400" dirty="0"/>
              <a:t>，這個子物件是用來儲存住家電話和手機電話號碼。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771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的階層架構</a:t>
            </a:r>
            <a:r>
              <a:rPr lang="en-US" altLang="zh-TW" dirty="0"/>
              <a:t>-</a:t>
            </a:r>
            <a:r>
              <a:rPr lang="zh-TW" altLang="en-US" dirty="0"/>
              <a:t>範例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例如：</a:t>
            </a:r>
            <a:r>
              <a:rPr lang="en-US" altLang="zh-TW" sz="2400" dirty="0" err="1"/>
              <a:t>nameCard</a:t>
            </a:r>
            <a:r>
              <a:rPr lang="zh-TW" altLang="en-US" sz="2400" dirty="0"/>
              <a:t>物件擁有子物件</a:t>
            </a:r>
            <a:r>
              <a:rPr lang="en-US" altLang="zh-TW" sz="2400" dirty="0" err="1"/>
              <a:t>phoneList</a:t>
            </a:r>
            <a:r>
              <a:rPr lang="zh-TW" altLang="en-US" sz="2400" dirty="0"/>
              <a:t>，它是使用</a:t>
            </a:r>
            <a:r>
              <a:rPr lang="en-US" altLang="zh-TW" sz="2400" dirty="0" err="1"/>
              <a:t>phoneList</a:t>
            </a:r>
            <a:r>
              <a:rPr lang="en-US" altLang="zh-TW" sz="2400" dirty="0"/>
              <a:t>()</a:t>
            </a:r>
            <a:r>
              <a:rPr lang="zh-TW" altLang="en-US" sz="2400" dirty="0"/>
              <a:t>建構函數，如下所示：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function </a:t>
            </a:r>
            <a:r>
              <a:rPr lang="en-US" altLang="zh-TW" sz="2000" dirty="0" err="1">
                <a:solidFill>
                  <a:schemeClr val="tx2"/>
                </a:solidFill>
              </a:rPr>
              <a:t>nameCard</a:t>
            </a:r>
            <a:r>
              <a:rPr lang="en-US" altLang="zh-TW" sz="2000" dirty="0">
                <a:solidFill>
                  <a:schemeClr val="tx2"/>
                </a:solidFill>
              </a:rPr>
              <a:t>(</a:t>
            </a:r>
            <a:r>
              <a:rPr lang="en-US" altLang="zh-TW" sz="2000" dirty="0" err="1">
                <a:solidFill>
                  <a:schemeClr val="tx2"/>
                </a:solidFill>
              </a:rPr>
              <a:t>name,age,phone,email</a:t>
            </a:r>
            <a:r>
              <a:rPr lang="en-US" altLang="zh-TW" sz="2000" dirty="0">
                <a:solidFill>
                  <a:schemeClr val="tx2"/>
                </a:solidFill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this.name =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this.age</a:t>
            </a:r>
            <a:r>
              <a:rPr lang="en-US" altLang="zh-TW" sz="2000" dirty="0">
                <a:solidFill>
                  <a:schemeClr val="tx2"/>
                </a:solidFill>
              </a:rPr>
              <a:t> = age;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this.phone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phoneList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(phone, "N/A");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this.email</a:t>
            </a:r>
            <a:r>
              <a:rPr lang="en-US" altLang="zh-TW" sz="2000" dirty="0">
                <a:solidFill>
                  <a:schemeClr val="tx2"/>
                </a:solidFill>
              </a:rPr>
              <a:t> = email;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000" dirty="0" smtClean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solidFill>
                  <a:schemeClr val="tx2"/>
                </a:solidFill>
              </a:rPr>
              <a:t>function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phoneList</a:t>
            </a:r>
            <a:r>
              <a:rPr lang="en-US" altLang="zh-TW" sz="2000" dirty="0">
                <a:solidFill>
                  <a:schemeClr val="tx2"/>
                </a:solidFill>
              </a:rPr>
              <a:t>(</a:t>
            </a:r>
            <a:r>
              <a:rPr lang="en-US" altLang="zh-TW" sz="2000" dirty="0" err="1">
                <a:solidFill>
                  <a:schemeClr val="tx2"/>
                </a:solidFill>
              </a:rPr>
              <a:t>homephone,cellphone</a:t>
            </a:r>
            <a:r>
              <a:rPr lang="en-US" altLang="zh-TW" sz="2000" dirty="0">
                <a:solidFill>
                  <a:schemeClr val="tx2"/>
                </a:solidFill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this.homephone</a:t>
            </a:r>
            <a:r>
              <a:rPr lang="en-US" altLang="zh-TW" sz="2000" dirty="0">
                <a:solidFill>
                  <a:schemeClr val="tx2"/>
                </a:solidFill>
              </a:rPr>
              <a:t> = </a:t>
            </a:r>
            <a:r>
              <a:rPr lang="en-US" altLang="zh-TW" sz="2000" dirty="0" err="1">
                <a:solidFill>
                  <a:schemeClr val="tx2"/>
                </a:solidFill>
              </a:rPr>
              <a:t>homephone</a:t>
            </a:r>
            <a:r>
              <a:rPr lang="en-US" altLang="zh-TW" sz="2000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this.cellphone</a:t>
            </a:r>
            <a:r>
              <a:rPr lang="en-US" altLang="zh-TW" sz="2000" dirty="0">
                <a:solidFill>
                  <a:schemeClr val="tx2"/>
                </a:solidFill>
              </a:rPr>
              <a:t> = cellphone;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 flipH="1">
            <a:off x="2843808" y="3212976"/>
            <a:ext cx="576064" cy="952537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971600" y="557605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使用物件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objMyCard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nameCard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objMyCard.cellphone</a:t>
            </a:r>
            <a:r>
              <a:rPr lang="en-US" altLang="zh-TW" dirty="0" smtClean="0"/>
              <a:t>=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/>
              <a:t>" </a:t>
            </a:r>
            <a:r>
              <a:rPr lang="en-US" altLang="zh-TW" dirty="0" smtClean="0"/>
              <a:t>090-666666</a:t>
            </a:r>
            <a:r>
              <a:rPr lang="en-US" altLang="zh-TW" dirty="0"/>
              <a:t> "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360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536" y="260648"/>
            <a:ext cx="3470117" cy="35394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&lt;meta charset="utf-8"/&gt;</a:t>
            </a:r>
          </a:p>
          <a:p>
            <a:r>
              <a:rPr lang="en-US" altLang="zh-TW" sz="1400" dirty="0"/>
              <a:t>&lt;title&gt;Ch4_4_3.html&lt;/title&gt;</a:t>
            </a:r>
          </a:p>
          <a:p>
            <a:r>
              <a:rPr lang="en-US" altLang="zh-TW" sz="1400" dirty="0"/>
              <a:t>&lt;script&gt;</a:t>
            </a:r>
          </a:p>
          <a:p>
            <a:r>
              <a:rPr lang="en-US" altLang="zh-TW" sz="1400" dirty="0"/>
              <a:t>// </a:t>
            </a:r>
            <a:r>
              <a:rPr lang="zh-TW" altLang="en-US" sz="1400" dirty="0"/>
              <a:t>物件的建構函數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function </a:t>
            </a:r>
            <a:r>
              <a:rPr lang="en-US" altLang="zh-TW" sz="1400" dirty="0" err="1">
                <a:solidFill>
                  <a:srgbClr val="0070C0"/>
                </a:solidFill>
              </a:rPr>
              <a:t>nameCard</a:t>
            </a:r>
            <a:r>
              <a:rPr lang="en-US" altLang="zh-TW" sz="1400" dirty="0">
                <a:solidFill>
                  <a:srgbClr val="0070C0"/>
                </a:solidFill>
              </a:rPr>
              <a:t>(</a:t>
            </a:r>
            <a:r>
              <a:rPr lang="en-US" altLang="zh-TW" sz="1400" dirty="0" err="1">
                <a:solidFill>
                  <a:srgbClr val="0070C0"/>
                </a:solidFill>
              </a:rPr>
              <a:t>name,age,phone,email</a:t>
            </a:r>
            <a:r>
              <a:rPr lang="en-US" altLang="zh-TW" sz="1400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this.name = name;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 err="1">
                <a:solidFill>
                  <a:srgbClr val="0070C0"/>
                </a:solidFill>
              </a:rPr>
              <a:t>this.age</a:t>
            </a:r>
            <a:r>
              <a:rPr lang="en-US" altLang="zh-TW" sz="1400" dirty="0">
                <a:solidFill>
                  <a:srgbClr val="0070C0"/>
                </a:solidFill>
              </a:rPr>
              <a:t> = age;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 err="1">
                <a:solidFill>
                  <a:srgbClr val="0070C0"/>
                </a:solidFill>
              </a:rPr>
              <a:t>this.phone</a:t>
            </a:r>
            <a:r>
              <a:rPr lang="en-US" altLang="zh-TW" sz="1400" dirty="0">
                <a:solidFill>
                  <a:srgbClr val="0070C0"/>
                </a:solidFill>
              </a:rPr>
              <a:t> = phone;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 err="1">
                <a:solidFill>
                  <a:srgbClr val="0070C0"/>
                </a:solidFill>
              </a:rPr>
              <a:t>this.email</a:t>
            </a:r>
            <a:r>
              <a:rPr lang="en-US" altLang="zh-TW" sz="1400" dirty="0">
                <a:solidFill>
                  <a:srgbClr val="0070C0"/>
                </a:solidFill>
              </a:rPr>
              <a:t> = email;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1400" dirty="0"/>
              <a:t>&lt;/script&gt;</a:t>
            </a:r>
          </a:p>
          <a:p>
            <a:r>
              <a:rPr lang="en-US" altLang="zh-TW" sz="1400" dirty="0"/>
              <a:t>&lt;/head&gt;</a:t>
            </a:r>
          </a:p>
          <a:p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11960" y="260648"/>
            <a:ext cx="468673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/>
              <a:t>&lt;h2&gt;</a:t>
            </a:r>
            <a:r>
              <a:rPr lang="zh-TW" altLang="en-US" sz="1400" dirty="0"/>
              <a:t>使用建構函數建立物件</a:t>
            </a:r>
            <a:r>
              <a:rPr lang="en-US" altLang="zh-TW" sz="1400" dirty="0"/>
              <a:t>&lt;/h2&gt;</a:t>
            </a:r>
          </a:p>
          <a:p>
            <a:r>
              <a:rPr lang="en-US" altLang="zh-TW" sz="1400" dirty="0"/>
              <a:t>&lt;</a:t>
            </a:r>
            <a:r>
              <a:rPr lang="en-US" altLang="zh-TW" sz="1400" dirty="0" err="1"/>
              <a:t>hr</a:t>
            </a:r>
            <a:r>
              <a:rPr lang="en-US" altLang="zh-TW" sz="1400" dirty="0"/>
              <a:t>/&gt;</a:t>
            </a:r>
          </a:p>
          <a:p>
            <a:r>
              <a:rPr lang="en-US" altLang="zh-TW" sz="1400" dirty="0"/>
              <a:t>&lt;script&gt;</a:t>
            </a:r>
          </a:p>
          <a:p>
            <a:r>
              <a:rPr lang="en-US" altLang="zh-TW" sz="1400" dirty="0"/>
              <a:t>// </a:t>
            </a:r>
            <a:r>
              <a:rPr lang="zh-TW" altLang="en-US" sz="1400" dirty="0"/>
              <a:t>建立自訂物件</a:t>
            </a:r>
          </a:p>
          <a:p>
            <a:r>
              <a:rPr lang="en-US" altLang="zh-TW" sz="1400" dirty="0" err="1">
                <a:solidFill>
                  <a:srgbClr val="0070C0"/>
                </a:solidFill>
              </a:rPr>
              <a:t>var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objMyCard</a:t>
            </a:r>
            <a:r>
              <a:rPr lang="en-US" altLang="zh-TW" sz="1400" dirty="0">
                <a:solidFill>
                  <a:srgbClr val="0070C0"/>
                </a:solidFill>
              </a:rPr>
              <a:t> = new </a:t>
            </a:r>
            <a:r>
              <a:rPr lang="en-US" altLang="zh-TW" sz="1400" dirty="0" err="1">
                <a:solidFill>
                  <a:srgbClr val="0070C0"/>
                </a:solidFill>
              </a:rPr>
              <a:t>nameCard</a:t>
            </a:r>
            <a:r>
              <a:rPr lang="en-US" altLang="zh-TW" sz="1400" dirty="0">
                <a:solidFill>
                  <a:srgbClr val="0070C0"/>
                </a:solidFill>
              </a:rPr>
              <a:t>("</a:t>
            </a:r>
            <a:r>
              <a:rPr lang="zh-TW" altLang="en-US" sz="1400" dirty="0">
                <a:solidFill>
                  <a:srgbClr val="0070C0"/>
                </a:solidFill>
              </a:rPr>
              <a:t>陳會安</a:t>
            </a:r>
            <a:r>
              <a:rPr lang="en-US" altLang="zh-TW" sz="1400" dirty="0">
                <a:solidFill>
                  <a:srgbClr val="0070C0"/>
                </a:solidFill>
              </a:rPr>
              <a:t>", 42, 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        "02-22222222","hueyan@ms2.hinet.net</a:t>
            </a:r>
            <a:r>
              <a:rPr lang="en-US" altLang="zh-TW" sz="1400" dirty="0" smtClean="0">
                <a:solidFill>
                  <a:srgbClr val="0070C0"/>
                </a:solidFill>
              </a:rPr>
              <a:t>");</a:t>
            </a:r>
          </a:p>
          <a:p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 err="1">
                <a:solidFill>
                  <a:srgbClr val="7030A0"/>
                </a:solidFill>
              </a:rPr>
              <a:t>var</a:t>
            </a:r>
            <a:r>
              <a:rPr lang="en-US" altLang="zh-TW" sz="1400" dirty="0">
                <a:solidFill>
                  <a:srgbClr val="7030A0"/>
                </a:solidFill>
              </a:rPr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objCard</a:t>
            </a:r>
            <a:r>
              <a:rPr lang="en-US" altLang="zh-TW" sz="1400" dirty="0">
                <a:solidFill>
                  <a:srgbClr val="7030A0"/>
                </a:solidFill>
              </a:rPr>
              <a:t> = new </a:t>
            </a:r>
            <a:r>
              <a:rPr lang="en-US" altLang="zh-TW" sz="1400" dirty="0" err="1">
                <a:solidFill>
                  <a:srgbClr val="7030A0"/>
                </a:solidFill>
              </a:rPr>
              <a:t>nameCard</a:t>
            </a:r>
            <a:r>
              <a:rPr lang="en-US" altLang="zh-TW" sz="1400" dirty="0">
                <a:solidFill>
                  <a:srgbClr val="7030A0"/>
                </a:solidFill>
              </a:rPr>
              <a:t>();  // </a:t>
            </a:r>
            <a:r>
              <a:rPr lang="zh-TW" altLang="en-US" sz="1400" dirty="0">
                <a:solidFill>
                  <a:srgbClr val="7030A0"/>
                </a:solidFill>
              </a:rPr>
              <a:t>建立物件</a:t>
            </a:r>
          </a:p>
          <a:p>
            <a:r>
              <a:rPr lang="en-US" altLang="zh-TW" sz="1400" dirty="0" smtClean="0">
                <a:solidFill>
                  <a:srgbClr val="7030A0"/>
                </a:solidFill>
              </a:rPr>
              <a:t>// </a:t>
            </a:r>
            <a:r>
              <a:rPr lang="zh-TW" altLang="en-US" sz="1400" dirty="0">
                <a:solidFill>
                  <a:srgbClr val="7030A0"/>
                </a:solidFill>
              </a:rPr>
              <a:t>設定屬性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objCard.name = "</a:t>
            </a:r>
            <a:r>
              <a:rPr lang="zh-TW" altLang="en-US" sz="1400" dirty="0">
                <a:solidFill>
                  <a:srgbClr val="7030A0"/>
                </a:solidFill>
              </a:rPr>
              <a:t>江小魚</a:t>
            </a:r>
            <a:r>
              <a:rPr lang="en-US" altLang="zh-TW" sz="1400" dirty="0">
                <a:solidFill>
                  <a:srgbClr val="7030A0"/>
                </a:solidFill>
              </a:rPr>
              <a:t>";</a:t>
            </a:r>
          </a:p>
          <a:p>
            <a:r>
              <a:rPr lang="en-US" altLang="zh-TW" sz="1400" dirty="0" err="1">
                <a:solidFill>
                  <a:srgbClr val="7030A0"/>
                </a:solidFill>
              </a:rPr>
              <a:t>objCard.age</a:t>
            </a:r>
            <a:r>
              <a:rPr lang="en-US" altLang="zh-TW" sz="1400" dirty="0">
                <a:solidFill>
                  <a:srgbClr val="7030A0"/>
                </a:solidFill>
              </a:rPr>
              <a:t> = 35;</a:t>
            </a:r>
          </a:p>
          <a:p>
            <a:r>
              <a:rPr lang="en-US" altLang="zh-TW" sz="1400" dirty="0" err="1">
                <a:solidFill>
                  <a:srgbClr val="7030A0"/>
                </a:solidFill>
              </a:rPr>
              <a:t>objCard.phone</a:t>
            </a:r>
            <a:r>
              <a:rPr lang="en-US" altLang="zh-TW" sz="1400" dirty="0">
                <a:solidFill>
                  <a:srgbClr val="7030A0"/>
                </a:solidFill>
              </a:rPr>
              <a:t> = "03-33333333";</a:t>
            </a:r>
          </a:p>
          <a:p>
            <a:r>
              <a:rPr lang="en-US" altLang="zh-TW" sz="1400" dirty="0" err="1">
                <a:solidFill>
                  <a:srgbClr val="7030A0"/>
                </a:solidFill>
              </a:rPr>
              <a:t>objCard.email</a:t>
            </a:r>
            <a:r>
              <a:rPr lang="en-US" altLang="zh-TW" sz="1400" dirty="0">
                <a:solidFill>
                  <a:srgbClr val="7030A0"/>
                </a:solidFill>
              </a:rPr>
              <a:t> = "hueyan@yahoo.com.tw</a:t>
            </a:r>
            <a:r>
              <a:rPr lang="en-US" altLang="zh-TW" sz="1400" dirty="0" smtClean="0">
                <a:solidFill>
                  <a:srgbClr val="7030A0"/>
                </a:solidFill>
              </a:rPr>
              <a:t>";</a:t>
            </a:r>
          </a:p>
          <a:p>
            <a:endParaRPr lang="en-US" altLang="zh-TW" sz="1400" dirty="0"/>
          </a:p>
          <a:p>
            <a:r>
              <a:rPr lang="en-US" altLang="zh-TW" sz="1400" dirty="0"/>
              <a:t>// </a:t>
            </a:r>
            <a:r>
              <a:rPr lang="zh-TW" altLang="en-US" sz="1400" dirty="0"/>
              <a:t>顯示</a:t>
            </a:r>
            <a:r>
              <a:rPr lang="en-US" altLang="zh-TW" sz="1400" dirty="0" err="1"/>
              <a:t>objMyCard</a:t>
            </a:r>
            <a:r>
              <a:rPr lang="zh-TW" altLang="en-US" sz="1400" dirty="0"/>
              <a:t>物件屬性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姓名 </a:t>
            </a:r>
            <a:r>
              <a:rPr lang="en-US" altLang="zh-TW" sz="1400" dirty="0"/>
              <a:t>: " + objMyCard.name + 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年齡 </a:t>
            </a:r>
            <a:r>
              <a:rPr lang="en-US" altLang="zh-TW" sz="1400" dirty="0"/>
              <a:t>: " + </a:t>
            </a:r>
            <a:r>
              <a:rPr lang="en-US" altLang="zh-TW" sz="1400" dirty="0" err="1"/>
              <a:t>objMyCard.age</a:t>
            </a:r>
            <a:r>
              <a:rPr lang="en-US" altLang="zh-TW" sz="1400" dirty="0"/>
              <a:t> + 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電話 </a:t>
            </a:r>
            <a:r>
              <a:rPr lang="en-US" altLang="zh-TW" sz="1400" dirty="0"/>
              <a:t>: " + </a:t>
            </a:r>
            <a:r>
              <a:rPr lang="en-US" altLang="zh-TW" sz="1400" dirty="0" err="1"/>
              <a:t>objMyCard.phone</a:t>
            </a:r>
            <a:r>
              <a:rPr lang="en-US" altLang="zh-TW" sz="1400" dirty="0"/>
              <a:t> + 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郵件 </a:t>
            </a:r>
            <a:r>
              <a:rPr lang="en-US" altLang="zh-TW" sz="1400" dirty="0"/>
              <a:t>: " + </a:t>
            </a:r>
            <a:r>
              <a:rPr lang="en-US" altLang="zh-TW" sz="1400" dirty="0" err="1"/>
              <a:t>objMyCard.email</a:t>
            </a:r>
            <a:r>
              <a:rPr lang="en-US" altLang="zh-TW" sz="1400" dirty="0"/>
              <a:t> + 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/&gt;&lt;</a:t>
            </a:r>
            <a:r>
              <a:rPr lang="en-US" altLang="zh-TW" sz="1400" dirty="0" err="1"/>
              <a:t>hr</a:t>
            </a:r>
            <a:r>
              <a:rPr lang="en-US" altLang="zh-TW" sz="1400" dirty="0" smtClean="0"/>
              <a:t>/&gt;");</a:t>
            </a:r>
          </a:p>
          <a:p>
            <a:endParaRPr lang="en-US" altLang="zh-TW" sz="1400" dirty="0"/>
          </a:p>
          <a:p>
            <a:r>
              <a:rPr lang="en-US" altLang="zh-TW" sz="1400" dirty="0"/>
              <a:t>// </a:t>
            </a:r>
            <a:r>
              <a:rPr lang="zh-TW" altLang="en-US" sz="1400" dirty="0"/>
              <a:t>顯示</a:t>
            </a:r>
            <a:r>
              <a:rPr lang="en-US" altLang="zh-TW" sz="1400" dirty="0" err="1"/>
              <a:t>objCard</a:t>
            </a:r>
            <a:r>
              <a:rPr lang="zh-TW" altLang="en-US" sz="1400" dirty="0"/>
              <a:t>物件屬性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姓名 </a:t>
            </a:r>
            <a:r>
              <a:rPr lang="en-US" altLang="zh-TW" sz="1400" dirty="0"/>
              <a:t>: " + objCard.name + 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年齡 </a:t>
            </a:r>
            <a:r>
              <a:rPr lang="en-US" altLang="zh-TW" sz="1400" dirty="0"/>
              <a:t>: " + </a:t>
            </a:r>
            <a:r>
              <a:rPr lang="en-US" altLang="zh-TW" sz="1400" dirty="0" err="1"/>
              <a:t>objCard.age</a:t>
            </a:r>
            <a:r>
              <a:rPr lang="en-US" altLang="zh-TW" sz="1400" dirty="0"/>
              <a:t> + 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電話 </a:t>
            </a:r>
            <a:r>
              <a:rPr lang="en-US" altLang="zh-TW" sz="1400" dirty="0"/>
              <a:t>: " + </a:t>
            </a:r>
            <a:r>
              <a:rPr lang="en-US" altLang="zh-TW" sz="1400" dirty="0" err="1"/>
              <a:t>objCard.phone</a:t>
            </a:r>
            <a:r>
              <a:rPr lang="en-US" altLang="zh-TW" sz="1400" dirty="0"/>
              <a:t> + 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郵件 </a:t>
            </a:r>
            <a:r>
              <a:rPr lang="en-US" altLang="zh-TW" sz="1400" dirty="0"/>
              <a:t>: " + </a:t>
            </a:r>
            <a:r>
              <a:rPr lang="en-US" altLang="zh-TW" sz="1400" dirty="0" err="1"/>
              <a:t>objCard.email</a:t>
            </a:r>
            <a:r>
              <a:rPr lang="en-US" altLang="zh-TW" sz="1400" dirty="0"/>
              <a:t> + 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</a:t>
            </a:r>
          </a:p>
          <a:p>
            <a:r>
              <a:rPr lang="en-US" altLang="zh-TW" sz="1400" dirty="0"/>
              <a:t>&lt;/script&gt;</a:t>
            </a:r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</a:p>
          <a:p>
            <a:endParaRPr lang="zh-TW" altLang="en-US" sz="1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125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新增</a:t>
            </a:r>
            <a:r>
              <a:rPr lang="zh-TW" altLang="en-US" sz="3600" dirty="0"/>
              <a:t>物件的方法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25106"/>
            <a:ext cx="8229600" cy="48574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 smtClean="0"/>
              <a:t>以新增</a:t>
            </a:r>
            <a:r>
              <a:rPr lang="zh-TW" altLang="en-US" sz="2400" dirty="0"/>
              <a:t>物件方法來顯示物件的屬性</a:t>
            </a:r>
            <a:r>
              <a:rPr lang="zh-TW" altLang="en-US" sz="2400" dirty="0" smtClean="0"/>
              <a:t>值</a:t>
            </a:r>
            <a:endParaRPr lang="en-US" altLang="zh-TW" sz="2400" dirty="0" smtClean="0"/>
          </a:p>
          <a:p>
            <a:pPr lvl="1">
              <a:lnSpc>
                <a:spcPct val="80000"/>
              </a:lnSpc>
            </a:pPr>
            <a:r>
              <a:rPr lang="zh-TW" altLang="en-US" sz="2000" dirty="0" smtClean="0"/>
              <a:t>例如</a:t>
            </a:r>
            <a:r>
              <a:rPr lang="zh-TW" altLang="en-US" sz="2000" dirty="0"/>
              <a:t>：在</a:t>
            </a:r>
            <a:r>
              <a:rPr lang="en-US" altLang="zh-TW" sz="2000" dirty="0" err="1"/>
              <a:t>nameCard</a:t>
            </a:r>
            <a:r>
              <a:rPr lang="zh-TW" altLang="en-US" sz="2000" dirty="0"/>
              <a:t>物件新增</a:t>
            </a:r>
            <a:r>
              <a:rPr lang="en-US" altLang="zh-TW" sz="2000" dirty="0"/>
              <a:t>print()</a:t>
            </a:r>
            <a:r>
              <a:rPr lang="zh-TW" altLang="en-US" sz="2000" dirty="0"/>
              <a:t>方法顯示名片</a:t>
            </a:r>
            <a:r>
              <a:rPr lang="zh-TW" altLang="en-US" sz="2000" dirty="0" smtClean="0"/>
              <a:t>資料：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solidFill>
                  <a:schemeClr val="tx2"/>
                </a:solidFill>
              </a:rPr>
              <a:t>function </a:t>
            </a:r>
            <a:r>
              <a:rPr lang="en-US" altLang="zh-TW" sz="2000" dirty="0" err="1">
                <a:solidFill>
                  <a:schemeClr val="tx2"/>
                </a:solidFill>
              </a:rPr>
              <a:t>nameCard</a:t>
            </a:r>
            <a:r>
              <a:rPr lang="en-US" altLang="zh-TW" sz="2000" dirty="0">
                <a:solidFill>
                  <a:schemeClr val="tx2"/>
                </a:solidFill>
              </a:rPr>
              <a:t>(</a:t>
            </a:r>
            <a:r>
              <a:rPr lang="en-US" altLang="zh-TW" sz="2000" dirty="0" err="1">
                <a:solidFill>
                  <a:schemeClr val="tx2"/>
                </a:solidFill>
              </a:rPr>
              <a:t>name,age,phone,email</a:t>
            </a:r>
            <a:r>
              <a:rPr lang="en-US" altLang="zh-TW" sz="2000" dirty="0">
                <a:solidFill>
                  <a:schemeClr val="tx2"/>
                </a:solidFill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this.name =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this.age</a:t>
            </a:r>
            <a:r>
              <a:rPr lang="en-US" altLang="zh-TW" sz="2000" dirty="0">
                <a:solidFill>
                  <a:schemeClr val="tx2"/>
                </a:solidFill>
              </a:rPr>
              <a:t> = age;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this.phone</a:t>
            </a:r>
            <a:r>
              <a:rPr lang="en-US" altLang="zh-TW" sz="2000" dirty="0">
                <a:solidFill>
                  <a:schemeClr val="tx2"/>
                </a:solidFill>
              </a:rPr>
              <a:t> = phone;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this.email</a:t>
            </a:r>
            <a:r>
              <a:rPr lang="en-US" altLang="zh-TW" sz="2000" dirty="0">
                <a:solidFill>
                  <a:schemeClr val="tx2"/>
                </a:solidFill>
              </a:rPr>
              <a:t> = email;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</a:t>
            </a:r>
            <a:r>
              <a:rPr lang="en-US" altLang="zh-TW" sz="2000" dirty="0" err="1">
                <a:solidFill>
                  <a:srgbClr val="FF0000"/>
                </a:solidFill>
              </a:rPr>
              <a:t>this.print</a:t>
            </a:r>
            <a:r>
              <a:rPr lang="en-US" altLang="zh-TW" sz="2000" dirty="0">
                <a:solidFill>
                  <a:srgbClr val="FF0000"/>
                </a:solidFill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</a:rPr>
              <a:t>printCard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solidFill>
                  <a:schemeClr val="tx2"/>
                </a:solidFill>
              </a:rPr>
              <a:t>}</a:t>
            </a:r>
          </a:p>
          <a:p>
            <a:pPr lvl="1">
              <a:lnSpc>
                <a:spcPct val="80000"/>
              </a:lnSpc>
            </a:pPr>
            <a:endParaRPr lang="en-US" altLang="zh-TW" sz="2000" dirty="0" smtClean="0"/>
          </a:p>
          <a:p>
            <a:pPr lvl="1">
              <a:lnSpc>
                <a:spcPct val="80000"/>
              </a:lnSpc>
            </a:pPr>
            <a:r>
              <a:rPr lang="zh-TW" altLang="en-US" sz="2000" dirty="0" smtClean="0"/>
              <a:t>上述</a:t>
            </a:r>
            <a:r>
              <a:rPr lang="zh-TW" altLang="en-US" sz="2000" dirty="0"/>
              <a:t>建構函數</a:t>
            </a:r>
            <a:r>
              <a:rPr lang="en-US" altLang="zh-TW" sz="2000" dirty="0" err="1"/>
              <a:t>nameCard</a:t>
            </a:r>
            <a:r>
              <a:rPr lang="en-US" altLang="zh-TW" sz="2000" dirty="0"/>
              <a:t>()</a:t>
            </a:r>
            <a:r>
              <a:rPr lang="zh-TW" altLang="en-US" sz="2000" dirty="0"/>
              <a:t>最後的</a:t>
            </a:r>
            <a:r>
              <a:rPr lang="en-US" altLang="zh-TW" sz="2000" dirty="0"/>
              <a:t>print</a:t>
            </a:r>
            <a:r>
              <a:rPr lang="zh-TW" altLang="en-US" sz="2000" dirty="0"/>
              <a:t>是一個方法，</a:t>
            </a:r>
            <a:r>
              <a:rPr lang="zh-TW" altLang="en-US" sz="2000" dirty="0">
                <a:solidFill>
                  <a:srgbClr val="FF0000"/>
                </a:solidFill>
              </a:rPr>
              <a:t>值</a:t>
            </a:r>
            <a:r>
              <a:rPr lang="en-US" altLang="zh-TW" sz="2000" dirty="0" err="1">
                <a:solidFill>
                  <a:srgbClr val="FF0000"/>
                </a:solidFill>
              </a:rPr>
              <a:t>printCard</a:t>
            </a:r>
            <a:r>
              <a:rPr lang="zh-TW" altLang="en-US" sz="2000" dirty="0" smtClean="0">
                <a:solidFill>
                  <a:srgbClr val="FF0000"/>
                </a:solidFill>
              </a:rPr>
              <a:t>就是指向</a:t>
            </a:r>
            <a:r>
              <a:rPr lang="zh-TW" altLang="en-US" sz="2000" dirty="0">
                <a:solidFill>
                  <a:srgbClr val="FF0000"/>
                </a:solidFill>
              </a:rPr>
              <a:t>參考的</a:t>
            </a:r>
            <a:r>
              <a:rPr lang="en-US" altLang="zh-TW" sz="2000" dirty="0" err="1">
                <a:solidFill>
                  <a:srgbClr val="FF0000"/>
                </a:solidFill>
              </a:rPr>
              <a:t>printCard</a:t>
            </a:r>
            <a:r>
              <a:rPr lang="en-US" altLang="zh-TW" sz="2000" dirty="0">
                <a:solidFill>
                  <a:srgbClr val="FF0000"/>
                </a:solidFill>
              </a:rPr>
              <a:t>()</a:t>
            </a:r>
            <a:r>
              <a:rPr lang="zh-TW" altLang="en-US" sz="2000" dirty="0">
                <a:solidFill>
                  <a:srgbClr val="FF0000"/>
                </a:solidFill>
              </a:rPr>
              <a:t>函數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en-US" altLang="zh-TW" sz="2000" dirty="0" smtClean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solidFill>
                  <a:schemeClr val="tx2"/>
                </a:solidFill>
              </a:rPr>
              <a:t>function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printCard</a:t>
            </a:r>
            <a:r>
              <a:rPr lang="en-US" altLang="zh-TW" sz="2000" dirty="0">
                <a:solidFill>
                  <a:srgbClr val="FF0000"/>
                </a:solidFill>
              </a:rPr>
              <a:t>() </a:t>
            </a:r>
            <a:r>
              <a:rPr lang="en-US" altLang="zh-TW" sz="2000" dirty="0">
                <a:solidFill>
                  <a:schemeClr val="tx2"/>
                </a:solidFill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000" dirty="0">
                <a:solidFill>
                  <a:schemeClr val="tx2"/>
                </a:solidFill>
              </a:rPr>
              <a:t>("</a:t>
            </a:r>
            <a:r>
              <a:rPr lang="zh-TW" altLang="en-US" sz="2000" dirty="0">
                <a:solidFill>
                  <a:schemeClr val="tx2"/>
                </a:solidFill>
              </a:rPr>
              <a:t>姓名 </a:t>
            </a:r>
            <a:r>
              <a:rPr lang="en-US" altLang="zh-TW" sz="2000" dirty="0">
                <a:solidFill>
                  <a:schemeClr val="tx2"/>
                </a:solidFill>
              </a:rPr>
              <a:t>: " + this.name + "&lt;</a:t>
            </a:r>
            <a:r>
              <a:rPr lang="en-US" altLang="zh-TW" sz="2000" dirty="0" err="1">
                <a:solidFill>
                  <a:schemeClr val="tx2"/>
                </a:solidFill>
              </a:rPr>
              <a:t>br</a:t>
            </a:r>
            <a:r>
              <a:rPr lang="en-US" altLang="zh-TW" sz="20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000" dirty="0">
                <a:solidFill>
                  <a:schemeClr val="tx2"/>
                </a:solidFill>
              </a:rPr>
              <a:t>("</a:t>
            </a:r>
            <a:r>
              <a:rPr lang="zh-TW" altLang="en-US" sz="2000" dirty="0">
                <a:solidFill>
                  <a:schemeClr val="tx2"/>
                </a:solidFill>
              </a:rPr>
              <a:t>年齡 </a:t>
            </a:r>
            <a:r>
              <a:rPr lang="en-US" altLang="zh-TW" sz="2000" dirty="0">
                <a:solidFill>
                  <a:schemeClr val="tx2"/>
                </a:solidFill>
              </a:rPr>
              <a:t>: " + </a:t>
            </a:r>
            <a:r>
              <a:rPr lang="en-US" altLang="zh-TW" sz="2000" dirty="0" err="1">
                <a:solidFill>
                  <a:schemeClr val="tx2"/>
                </a:solidFill>
              </a:rPr>
              <a:t>this.age</a:t>
            </a:r>
            <a:r>
              <a:rPr lang="en-US" altLang="zh-TW" sz="2000" dirty="0">
                <a:solidFill>
                  <a:schemeClr val="tx2"/>
                </a:solidFill>
              </a:rPr>
              <a:t> + "&lt;</a:t>
            </a:r>
            <a:r>
              <a:rPr lang="en-US" altLang="zh-TW" sz="2000" dirty="0" err="1">
                <a:solidFill>
                  <a:schemeClr val="tx2"/>
                </a:solidFill>
              </a:rPr>
              <a:t>br</a:t>
            </a:r>
            <a:r>
              <a:rPr lang="en-US" altLang="zh-TW" sz="20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000" dirty="0">
                <a:solidFill>
                  <a:schemeClr val="tx2"/>
                </a:solidFill>
              </a:rPr>
              <a:t>("</a:t>
            </a:r>
            <a:r>
              <a:rPr lang="zh-TW" altLang="en-US" sz="2000" dirty="0">
                <a:solidFill>
                  <a:schemeClr val="tx2"/>
                </a:solidFill>
              </a:rPr>
              <a:t>電話 </a:t>
            </a:r>
            <a:r>
              <a:rPr lang="en-US" altLang="zh-TW" sz="2000" dirty="0">
                <a:solidFill>
                  <a:schemeClr val="tx2"/>
                </a:solidFill>
              </a:rPr>
              <a:t>: " + </a:t>
            </a:r>
            <a:r>
              <a:rPr lang="en-US" altLang="zh-TW" sz="2000" dirty="0" err="1">
                <a:solidFill>
                  <a:schemeClr val="tx2"/>
                </a:solidFill>
              </a:rPr>
              <a:t>this.phone</a:t>
            </a:r>
            <a:r>
              <a:rPr lang="en-US" altLang="zh-TW" sz="2000" dirty="0">
                <a:solidFill>
                  <a:schemeClr val="tx2"/>
                </a:solidFill>
              </a:rPr>
              <a:t> + "&lt;</a:t>
            </a:r>
            <a:r>
              <a:rPr lang="en-US" altLang="zh-TW" sz="2000" dirty="0" err="1">
                <a:solidFill>
                  <a:schemeClr val="tx2"/>
                </a:solidFill>
              </a:rPr>
              <a:t>br</a:t>
            </a:r>
            <a:r>
              <a:rPr lang="en-US" altLang="zh-TW" sz="20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000" dirty="0">
                <a:solidFill>
                  <a:schemeClr val="tx2"/>
                </a:solidFill>
              </a:rPr>
              <a:t>("</a:t>
            </a:r>
            <a:r>
              <a:rPr lang="zh-TW" altLang="en-US" sz="2000" dirty="0">
                <a:solidFill>
                  <a:schemeClr val="tx2"/>
                </a:solidFill>
              </a:rPr>
              <a:t>郵件 </a:t>
            </a:r>
            <a:r>
              <a:rPr lang="en-US" altLang="zh-TW" sz="2000" dirty="0">
                <a:solidFill>
                  <a:schemeClr val="tx2"/>
                </a:solidFill>
              </a:rPr>
              <a:t>: " + </a:t>
            </a:r>
            <a:r>
              <a:rPr lang="en-US" altLang="zh-TW" sz="2000" dirty="0" err="1">
                <a:solidFill>
                  <a:schemeClr val="tx2"/>
                </a:solidFill>
              </a:rPr>
              <a:t>this.email</a:t>
            </a:r>
            <a:r>
              <a:rPr lang="en-US" altLang="zh-TW" sz="2000" dirty="0">
                <a:solidFill>
                  <a:schemeClr val="tx2"/>
                </a:solidFill>
              </a:rPr>
              <a:t> + "&lt;</a:t>
            </a:r>
            <a:r>
              <a:rPr lang="en-US" altLang="zh-TW" sz="2000" dirty="0" err="1">
                <a:solidFill>
                  <a:schemeClr val="tx2"/>
                </a:solidFill>
              </a:rPr>
              <a:t>br</a:t>
            </a:r>
            <a:r>
              <a:rPr lang="en-US" altLang="zh-TW" sz="2000" dirty="0">
                <a:solidFill>
                  <a:schemeClr val="tx2"/>
                </a:solidFill>
              </a:rPr>
              <a:t>/&gt;&lt;</a:t>
            </a:r>
            <a:r>
              <a:rPr lang="en-US" altLang="zh-TW" sz="2000" dirty="0" err="1">
                <a:solidFill>
                  <a:schemeClr val="tx2"/>
                </a:solidFill>
              </a:rPr>
              <a:t>hr</a:t>
            </a:r>
            <a:r>
              <a:rPr lang="en-US" altLang="zh-TW" sz="20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}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037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請使用建構函數和物件文字值來建立圖書資料物件</a:t>
            </a:r>
            <a:r>
              <a:rPr lang="en-US" altLang="zh-TW" sz="2800" dirty="0" smtClean="0"/>
              <a:t>book,</a:t>
            </a:r>
            <a:r>
              <a:rPr lang="zh-TW" altLang="en-US" sz="2800" dirty="0" smtClean="0"/>
              <a:t>其中包含</a:t>
            </a:r>
            <a:r>
              <a:rPr lang="en-US" altLang="zh-TW" sz="2800" dirty="0" err="1" smtClean="0"/>
              <a:t>bookid</a:t>
            </a:r>
            <a:r>
              <a:rPr lang="en-US" altLang="zh-TW" sz="2800" dirty="0" smtClean="0"/>
              <a:t>, title, </a:t>
            </a:r>
            <a:r>
              <a:rPr lang="en-US" altLang="zh-TW" sz="2800" dirty="0" err="1" smtClean="0"/>
              <a:t>author,price</a:t>
            </a:r>
            <a:r>
              <a:rPr lang="zh-TW" altLang="en-US" sz="2800" dirty="0" smtClean="0"/>
              <a:t>屬性來儲存書號、書名、作者和書價 </a:t>
            </a:r>
            <a:r>
              <a:rPr lang="en-US" altLang="zh-TW" sz="2800" dirty="0" smtClean="0"/>
              <a:t>(P.4-44)</a:t>
            </a:r>
          </a:p>
          <a:p>
            <a:pPr lvl="1"/>
            <a:r>
              <a:rPr lang="zh-TW" altLang="en-US" sz="2400" dirty="0" smtClean="0"/>
              <a:t>請使用物件儲存至少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筆資料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並把物件內容顯示於網頁中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573016"/>
            <a:ext cx="2304256" cy="2333924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078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物件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r>
              <a:rPr lang="zh-TW" altLang="en-US" dirty="0"/>
              <a:t>基礎和原型基礎程式語言</a:t>
            </a:r>
          </a:p>
          <a:p>
            <a:r>
              <a:rPr lang="zh-TW" altLang="en-US" dirty="0" smtClean="0"/>
              <a:t>新增</a:t>
            </a:r>
            <a:r>
              <a:rPr lang="en-US" altLang="zh-TW" dirty="0"/>
              <a:t>Prototype</a:t>
            </a:r>
            <a:r>
              <a:rPr lang="zh-TW" altLang="en-US" dirty="0"/>
              <a:t>物件的屬性</a:t>
            </a:r>
          </a:p>
          <a:p>
            <a:r>
              <a:rPr lang="zh-TW" altLang="en-US" dirty="0" smtClean="0"/>
              <a:t>新增</a:t>
            </a:r>
            <a:r>
              <a:rPr lang="en-US" altLang="zh-TW" dirty="0"/>
              <a:t>Prototype</a:t>
            </a:r>
            <a:r>
              <a:rPr lang="zh-TW" altLang="en-US" dirty="0"/>
              <a:t>物件的方法</a:t>
            </a:r>
          </a:p>
          <a:p>
            <a:r>
              <a:rPr lang="zh-TW" altLang="en-US" dirty="0" smtClean="0"/>
              <a:t>擴充</a:t>
            </a:r>
            <a:r>
              <a:rPr lang="en-US" altLang="zh-TW" dirty="0"/>
              <a:t>JavaScript</a:t>
            </a:r>
            <a:r>
              <a:rPr lang="zh-TW" altLang="en-US" dirty="0"/>
              <a:t>內建物件的方法</a:t>
            </a:r>
          </a:p>
          <a:p>
            <a:r>
              <a:rPr lang="en-US" altLang="zh-TW" dirty="0" smtClean="0"/>
              <a:t>Prototype</a:t>
            </a:r>
            <a:r>
              <a:rPr lang="zh-TW" altLang="en-US" dirty="0"/>
              <a:t>物件的繼承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097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物件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JavaScript</a:t>
            </a:r>
            <a:r>
              <a:rPr lang="zh-TW" altLang="en-US" sz="2800" dirty="0"/>
              <a:t>支援</a:t>
            </a:r>
            <a:r>
              <a:rPr lang="en-US" altLang="zh-TW" sz="2800" dirty="0"/>
              <a:t>Prototype</a:t>
            </a:r>
            <a:r>
              <a:rPr lang="zh-TW" altLang="en-US" sz="2800" dirty="0" smtClean="0"/>
              <a:t>物件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新增</a:t>
            </a:r>
            <a:r>
              <a:rPr lang="zh-TW" altLang="en-US" sz="2400" dirty="0"/>
              <a:t>物件的屬性或</a:t>
            </a:r>
            <a:r>
              <a:rPr lang="zh-TW" altLang="en-US" sz="2400" dirty="0" smtClean="0"/>
              <a:t>方法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實</a:t>
            </a:r>
            <a:r>
              <a:rPr lang="zh-TW" altLang="en-US" sz="2400" dirty="0"/>
              <a:t>作</a:t>
            </a:r>
            <a:r>
              <a:rPr lang="en-US" altLang="zh-TW" sz="2400" dirty="0"/>
              <a:t>Prototype</a:t>
            </a:r>
            <a:r>
              <a:rPr lang="zh-TW" altLang="en-US" sz="2400" dirty="0"/>
              <a:t>物件的</a:t>
            </a:r>
            <a:r>
              <a:rPr lang="zh-TW" altLang="en-US" sz="2400" dirty="0" smtClean="0"/>
              <a:t>繼承</a:t>
            </a:r>
            <a:endParaRPr lang="zh-TW" altLang="en-US" sz="2400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JavaScript</a:t>
            </a:r>
            <a:r>
              <a:rPr lang="zh-TW" altLang="en-US" sz="2800" dirty="0"/>
              <a:t>是一種</a:t>
            </a:r>
            <a:r>
              <a:rPr lang="zh-TW" altLang="en-US" sz="2800" dirty="0">
                <a:solidFill>
                  <a:srgbClr val="FF0000"/>
                </a:solidFill>
              </a:rPr>
              <a:t>「原型基礎」（</a:t>
            </a:r>
            <a:r>
              <a:rPr lang="en-US" altLang="zh-TW" sz="2800" dirty="0">
                <a:solidFill>
                  <a:srgbClr val="FF0000"/>
                </a:solidFill>
              </a:rPr>
              <a:t>Prototype-based</a:t>
            </a:r>
            <a:r>
              <a:rPr lang="zh-TW" altLang="en-US" sz="2800" dirty="0">
                <a:solidFill>
                  <a:srgbClr val="FF0000"/>
                </a:solidFill>
              </a:rPr>
              <a:t>）程式語言</a:t>
            </a:r>
            <a:r>
              <a:rPr lang="zh-TW" altLang="en-US" sz="2800" dirty="0"/>
              <a:t>，不同於</a:t>
            </a:r>
            <a:r>
              <a:rPr lang="en-US" altLang="zh-TW" sz="2800" dirty="0"/>
              <a:t>C++</a:t>
            </a:r>
            <a:r>
              <a:rPr lang="zh-TW" altLang="en-US" sz="2800" dirty="0"/>
              <a:t>、</a:t>
            </a:r>
            <a:r>
              <a:rPr lang="en-US" altLang="zh-TW" sz="2800" dirty="0"/>
              <a:t>Java</a:t>
            </a:r>
            <a:r>
              <a:rPr lang="zh-TW" altLang="en-US" sz="2800" dirty="0"/>
              <a:t>或</a:t>
            </a:r>
            <a:r>
              <a:rPr lang="en-US" altLang="zh-TW" sz="2800" dirty="0"/>
              <a:t>C#</a:t>
            </a:r>
            <a:r>
              <a:rPr lang="zh-TW" altLang="en-US" sz="2800" dirty="0"/>
              <a:t>的「類別基礎」（</a:t>
            </a:r>
            <a:r>
              <a:rPr lang="en-US" altLang="zh-TW" sz="2800" dirty="0"/>
              <a:t>Class-based</a:t>
            </a:r>
            <a:r>
              <a:rPr lang="zh-TW" altLang="en-US" sz="2800" dirty="0"/>
              <a:t>）程式語言。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528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類別</a:t>
            </a:r>
            <a:r>
              <a:rPr lang="zh-TW" altLang="en-US" dirty="0"/>
              <a:t>基礎和原型基礎程式語言</a:t>
            </a:r>
            <a:r>
              <a:rPr lang="en-US" altLang="zh-TW" dirty="0"/>
              <a:t>-1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800" u="sng" dirty="0"/>
              <a:t>類別基礎和原型基礎程式語言</a:t>
            </a:r>
          </a:p>
          <a:p>
            <a:pPr>
              <a:lnSpc>
                <a:spcPct val="90000"/>
              </a:lnSpc>
            </a:pPr>
            <a:r>
              <a:rPr lang="zh-TW" altLang="en-US" sz="2800" dirty="0"/>
              <a:t>類別基礎程式</a:t>
            </a:r>
            <a:r>
              <a:rPr lang="zh-TW" altLang="en-US" sz="2800" dirty="0" smtClean="0"/>
              <a:t>語言</a:t>
            </a: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>
                <a:solidFill>
                  <a:srgbClr val="FF0000"/>
                </a:solidFill>
              </a:rPr>
              <a:t>類別</a:t>
            </a:r>
            <a:r>
              <a:rPr lang="zh-TW" altLang="en-US" sz="2400" dirty="0">
                <a:solidFill>
                  <a:srgbClr val="FF0000"/>
                </a:solidFill>
              </a:rPr>
              <a:t>（</a:t>
            </a:r>
            <a:r>
              <a:rPr lang="en-US" altLang="zh-TW" sz="2400" dirty="0">
                <a:solidFill>
                  <a:srgbClr val="FF0000"/>
                </a:solidFill>
              </a:rPr>
              <a:t>Class</a:t>
            </a:r>
            <a:r>
              <a:rPr lang="zh-TW" altLang="en-US" sz="2400" dirty="0">
                <a:solidFill>
                  <a:srgbClr val="FF0000"/>
                </a:solidFill>
              </a:rPr>
              <a:t>）是一種抽象資料型態</a:t>
            </a:r>
            <a:r>
              <a:rPr lang="zh-TW" altLang="en-US" sz="2400" dirty="0"/>
              <a:t>，它和物件實例（</a:t>
            </a:r>
            <a:r>
              <a:rPr lang="en-US" altLang="zh-TW" sz="2400" dirty="0"/>
              <a:t>Instance</a:t>
            </a:r>
            <a:r>
              <a:rPr lang="zh-TW" altLang="en-US" sz="2400" dirty="0"/>
              <a:t>）是不同的，我們使用類別的藍圖來建立物件</a:t>
            </a:r>
            <a:r>
              <a:rPr lang="zh-TW" altLang="en-US" sz="2400" dirty="0" smtClean="0"/>
              <a:t>實例</a:t>
            </a:r>
            <a:endParaRPr lang="en-US" altLang="zh-TW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原型</a:t>
            </a:r>
            <a:r>
              <a:rPr lang="zh-TW" altLang="en-US" sz="2800" dirty="0"/>
              <a:t>基礎程式</a:t>
            </a:r>
            <a:r>
              <a:rPr lang="zh-TW" altLang="en-US" sz="2800" dirty="0" smtClean="0"/>
              <a:t>語言</a:t>
            </a: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類別</a:t>
            </a:r>
            <a:r>
              <a:rPr lang="zh-TW" altLang="en-US" sz="2400" dirty="0"/>
              <a:t>和物件</a:t>
            </a:r>
            <a:r>
              <a:rPr lang="zh-TW" altLang="en-US" sz="2400" dirty="0" smtClean="0"/>
              <a:t>之間分野</a:t>
            </a:r>
            <a:r>
              <a:rPr lang="zh-TW" altLang="en-US" sz="2400" dirty="0"/>
              <a:t>並不明顯，類別事實上就是物件。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物件在原型基礎程式語言屬於一個實際的實體，可以使用現成的物件作為</a:t>
            </a:r>
            <a:r>
              <a:rPr lang="zh-TW" altLang="en-US" sz="2400" dirty="0">
                <a:solidFill>
                  <a:srgbClr val="FF0000"/>
                </a:solidFill>
              </a:rPr>
              <a:t>原型（</a:t>
            </a:r>
            <a:r>
              <a:rPr lang="en-US" altLang="zh-TW" sz="2400" dirty="0">
                <a:solidFill>
                  <a:srgbClr val="FF0000"/>
                </a:solidFill>
              </a:rPr>
              <a:t>Prototype</a:t>
            </a:r>
            <a:r>
              <a:rPr lang="zh-TW" altLang="en-US" sz="2400" dirty="0">
                <a:solidFill>
                  <a:srgbClr val="FF0000"/>
                </a:solidFill>
              </a:rPr>
              <a:t>）</a:t>
            </a:r>
            <a:r>
              <a:rPr lang="zh-TW" altLang="en-US" sz="2400" dirty="0"/>
              <a:t>來建立其他物件</a:t>
            </a:r>
            <a:r>
              <a:rPr lang="zh-TW" altLang="en-US" sz="2400" dirty="0" smtClean="0"/>
              <a:t>，或使用</a:t>
            </a:r>
            <a:r>
              <a:rPr lang="en-US" altLang="zh-TW" sz="2400" dirty="0"/>
              <a:t>Prototype</a:t>
            </a:r>
            <a:r>
              <a:rPr lang="zh-TW" altLang="en-US" sz="2400" dirty="0"/>
              <a:t>物件來</a:t>
            </a:r>
            <a:r>
              <a:rPr lang="zh-TW" altLang="en-US" sz="2400" dirty="0">
                <a:solidFill>
                  <a:srgbClr val="FF0000"/>
                </a:solidFill>
              </a:rPr>
              <a:t>繼承其他</a:t>
            </a:r>
            <a:r>
              <a:rPr lang="zh-TW" altLang="en-US" sz="2400" dirty="0" smtClean="0">
                <a:solidFill>
                  <a:srgbClr val="FF0000"/>
                </a:solidFill>
              </a:rPr>
              <a:t>物件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14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的函數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JavaScript</a:t>
            </a:r>
            <a:r>
              <a:rPr lang="zh-TW" altLang="en-US" sz="2800" dirty="0" smtClean="0"/>
              <a:t>函數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程式</a:t>
            </a:r>
            <a:r>
              <a:rPr lang="zh-TW" altLang="en-US" sz="2400" dirty="0"/>
              <a:t>中一些共用程式碼獨立成</a:t>
            </a:r>
            <a:r>
              <a:rPr lang="zh-TW" altLang="en-US" sz="2400" dirty="0">
                <a:solidFill>
                  <a:srgbClr val="FF0000"/>
                </a:solidFill>
              </a:rPr>
              <a:t>程式區塊</a:t>
            </a:r>
            <a:r>
              <a:rPr lang="zh-TW" altLang="en-US" sz="2400" dirty="0"/>
              <a:t>，能夠傳入參數和傳回執行</a:t>
            </a:r>
            <a:r>
              <a:rPr lang="zh-TW" altLang="en-US" sz="2400" dirty="0" smtClean="0"/>
              <a:t>結果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函數是將程式區塊的程式碼隱藏起來，</a:t>
            </a:r>
            <a:r>
              <a:rPr lang="zh-TW" altLang="en-US" sz="2400" dirty="0">
                <a:solidFill>
                  <a:srgbClr val="FF0000"/>
                </a:solidFill>
              </a:rPr>
              <a:t>使用函數名稱進行呼叫和傳遞參數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zh-TW" altLang="en-US" sz="2400" dirty="0" smtClean="0"/>
              <a:t>函數也是一種</a:t>
            </a:r>
            <a:r>
              <a:rPr lang="zh-TW" altLang="en-US" sz="2400" dirty="0" smtClean="0">
                <a:solidFill>
                  <a:srgbClr val="FF0000"/>
                </a:solidFill>
              </a:rPr>
              <a:t>物件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400" dirty="0" smtClean="0"/>
              <a:t>一種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的「全域方法」（</a:t>
            </a:r>
            <a:r>
              <a:rPr lang="en-US" altLang="zh-TW" sz="2400" dirty="0"/>
              <a:t>Global Methods</a:t>
            </a:r>
            <a:r>
              <a:rPr lang="zh-TW" altLang="en-US" sz="2400" dirty="0"/>
              <a:t>）。</a:t>
            </a:r>
          </a:p>
          <a:p>
            <a:r>
              <a:rPr lang="en-US" altLang="zh-TW" sz="2800" dirty="0" smtClean="0"/>
              <a:t>JavaScript</a:t>
            </a:r>
            <a:r>
              <a:rPr lang="zh-TW" altLang="en-US" sz="2800" dirty="0"/>
              <a:t>擁有兩種</a:t>
            </a:r>
            <a:r>
              <a:rPr lang="zh-TW" altLang="en-US" sz="2800" dirty="0" smtClean="0"/>
              <a:t>函數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內建函數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自訂函數</a:t>
            </a:r>
            <a:endParaRPr lang="zh-TW" altLang="en-US" sz="2400" dirty="0"/>
          </a:p>
          <a:p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2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類別</a:t>
            </a:r>
            <a:r>
              <a:rPr lang="zh-TW" altLang="en-US" dirty="0"/>
              <a:t>基礎和原型基礎程式語言</a:t>
            </a:r>
            <a:r>
              <a:rPr lang="en-US" altLang="zh-TW" dirty="0"/>
              <a:t>-2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800" u="sng" dirty="0"/>
              <a:t>物件的</a:t>
            </a:r>
            <a:r>
              <a:rPr lang="en-US" altLang="zh-TW" sz="2800" u="sng" dirty="0"/>
              <a:t>prototype</a:t>
            </a:r>
            <a:r>
              <a:rPr lang="zh-TW" altLang="en-US" sz="2800" u="sng" dirty="0"/>
              <a:t>屬性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JavaScript</a:t>
            </a:r>
            <a:r>
              <a:rPr lang="zh-TW" altLang="en-US" sz="2800" dirty="0"/>
              <a:t>的每一個物件都擁有</a:t>
            </a:r>
            <a:r>
              <a:rPr lang="en-US" altLang="zh-TW" sz="2800" dirty="0"/>
              <a:t>prototype</a:t>
            </a:r>
            <a:r>
              <a:rPr lang="zh-TW" altLang="en-US" sz="2800" dirty="0"/>
              <a:t>屬性，這個屬性是一個</a:t>
            </a:r>
            <a:r>
              <a:rPr lang="en-US" altLang="zh-TW" sz="2800" dirty="0"/>
              <a:t>Prototype</a:t>
            </a:r>
            <a:r>
              <a:rPr lang="zh-TW" altLang="en-US" sz="2800" dirty="0" smtClean="0"/>
              <a:t>物件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Prototype</a:t>
            </a:r>
            <a:r>
              <a:rPr lang="zh-TW" altLang="en-US" sz="2800" dirty="0"/>
              <a:t>物件的屬性會被所有物件所</a:t>
            </a:r>
            <a:r>
              <a:rPr lang="zh-TW" altLang="en-US" sz="2800" dirty="0" smtClean="0"/>
              <a:t>繼承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prototype</a:t>
            </a:r>
            <a:r>
              <a:rPr lang="zh-TW" altLang="en-US" sz="2800" dirty="0"/>
              <a:t>屬性的</a:t>
            </a:r>
            <a:r>
              <a:rPr lang="zh-TW" altLang="en-US" sz="2800" dirty="0" smtClean="0"/>
              <a:t>優點</a:t>
            </a:r>
            <a:endParaRPr lang="zh-TW" altLang="en-US" sz="2800" dirty="0"/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使用</a:t>
            </a:r>
            <a:r>
              <a:rPr lang="en-US" altLang="zh-TW" sz="2400" dirty="0"/>
              <a:t>prototype</a:t>
            </a:r>
            <a:r>
              <a:rPr lang="zh-TW" altLang="en-US" sz="2400" dirty="0"/>
              <a:t>屬性擴充物件可以</a:t>
            </a:r>
            <a:r>
              <a:rPr lang="zh-TW" altLang="en-US" sz="2400" dirty="0">
                <a:solidFill>
                  <a:srgbClr val="FF0000"/>
                </a:solidFill>
              </a:rPr>
              <a:t>大量減少物件使用的記憶體</a:t>
            </a:r>
            <a:r>
              <a:rPr lang="zh-TW" altLang="en-US" sz="2400" dirty="0" smtClean="0">
                <a:solidFill>
                  <a:srgbClr val="FF0000"/>
                </a:solidFill>
              </a:rPr>
              <a:t>空間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不論是否已經建立物件</a:t>
            </a:r>
            <a:r>
              <a:rPr lang="zh-TW" altLang="en-US" sz="2400" dirty="0" smtClean="0"/>
              <a:t>，都</a:t>
            </a:r>
            <a:r>
              <a:rPr lang="zh-TW" altLang="en-US" sz="2400" dirty="0"/>
              <a:t>可以</a:t>
            </a:r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prototype</a:t>
            </a:r>
            <a:r>
              <a:rPr lang="zh-TW" altLang="en-US" sz="2400" dirty="0">
                <a:solidFill>
                  <a:srgbClr val="FF0000"/>
                </a:solidFill>
              </a:rPr>
              <a:t>屬性來擴充物件的屬性和</a:t>
            </a:r>
            <a:r>
              <a:rPr lang="zh-TW" altLang="en-US" sz="2400" dirty="0" smtClean="0">
                <a:solidFill>
                  <a:srgbClr val="FF0000"/>
                </a:solidFill>
              </a:rPr>
              <a:t>方法</a:t>
            </a:r>
            <a:endParaRPr lang="zh-TW" altLang="en-US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663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新增</a:t>
            </a:r>
            <a:r>
              <a:rPr lang="en-US" altLang="zh-TW" sz="4000" dirty="0"/>
              <a:t>Prototype</a:t>
            </a:r>
            <a:r>
              <a:rPr lang="zh-TW" altLang="en-US" sz="4000" dirty="0"/>
              <a:t>物件的屬性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JavaScript</a:t>
            </a:r>
            <a:r>
              <a:rPr lang="zh-TW" altLang="en-US" sz="2800" dirty="0"/>
              <a:t>的</a:t>
            </a:r>
            <a:r>
              <a:rPr lang="en-US" altLang="zh-TW" sz="2800" dirty="0"/>
              <a:t>prototype</a:t>
            </a:r>
            <a:r>
              <a:rPr lang="zh-TW" altLang="en-US" sz="2800" dirty="0"/>
              <a:t>屬性能夠擴充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內建物件或自訂物件的</a:t>
            </a:r>
            <a:r>
              <a:rPr lang="zh-TW" altLang="en-US" sz="2800" dirty="0" smtClean="0"/>
              <a:t>屬性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例如</a:t>
            </a:r>
            <a:r>
              <a:rPr lang="zh-TW" altLang="en-US" sz="2400" dirty="0"/>
              <a:t>：在自訂物件</a:t>
            </a:r>
            <a:r>
              <a:rPr lang="en-US" altLang="zh-TW" sz="2400" dirty="0"/>
              <a:t>circle</a:t>
            </a:r>
            <a:r>
              <a:rPr lang="zh-TW" altLang="en-US" sz="2400" dirty="0"/>
              <a:t>建立</a:t>
            </a:r>
            <a:r>
              <a:rPr lang="en-US" altLang="zh-TW" sz="2400" dirty="0"/>
              <a:t>PI</a:t>
            </a:r>
            <a:r>
              <a:rPr lang="zh-TW" altLang="en-US" sz="2400" dirty="0" smtClean="0"/>
              <a:t>屬性</a:t>
            </a:r>
            <a:endParaRPr lang="en-US" altLang="zh-TW" sz="2400" dirty="0" smtClean="0"/>
          </a:p>
          <a:p>
            <a:pPr marL="457200" lvl="1" indent="0">
              <a:buNone/>
            </a:pP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</a:rPr>
              <a:t>   </a:t>
            </a:r>
            <a:r>
              <a:rPr lang="en-US" altLang="zh-TW" dirty="0" err="1" smtClean="0">
                <a:solidFill>
                  <a:schemeClr val="tx2"/>
                </a:solidFill>
              </a:rPr>
              <a:t>circle.prototype.PI</a:t>
            </a:r>
            <a:r>
              <a:rPr lang="en-US" altLang="zh-TW" dirty="0" smtClean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= 3.1415926;</a:t>
            </a:r>
          </a:p>
          <a:p>
            <a:pPr lvl="1"/>
            <a:r>
              <a:rPr lang="en-US" altLang="zh-TW" sz="2400" dirty="0" smtClean="0"/>
              <a:t>prototype</a:t>
            </a:r>
            <a:r>
              <a:rPr lang="zh-TW" altLang="en-US" sz="2400" dirty="0"/>
              <a:t>屬性在所有建立的物件都會新增</a:t>
            </a:r>
            <a:r>
              <a:rPr lang="en-US" altLang="zh-TW" sz="2400" dirty="0"/>
              <a:t>PI</a:t>
            </a:r>
            <a:r>
              <a:rPr lang="zh-TW" altLang="en-US" sz="2400" dirty="0" smtClean="0"/>
              <a:t>屬性</a:t>
            </a:r>
            <a:endParaRPr lang="zh-TW" altLang="en-US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153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7524" y="260648"/>
            <a:ext cx="4680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&lt;!</a:t>
            </a:r>
            <a:r>
              <a:rPr lang="en-US" altLang="zh-TW" sz="1600" dirty="0"/>
              <a:t>DOCTYPE html&gt;</a:t>
            </a:r>
          </a:p>
          <a:p>
            <a:r>
              <a:rPr lang="en-US" altLang="zh-TW" sz="1600" dirty="0"/>
              <a:t>&lt;html&gt;</a:t>
            </a:r>
          </a:p>
          <a:p>
            <a:r>
              <a:rPr lang="en-US" altLang="zh-TW" sz="1600" dirty="0"/>
              <a:t>&lt;head&gt;</a:t>
            </a:r>
          </a:p>
          <a:p>
            <a:r>
              <a:rPr lang="en-US" altLang="zh-TW" sz="1600" dirty="0"/>
              <a:t>&lt;meta charset="utf-8"/&gt;</a:t>
            </a:r>
          </a:p>
          <a:p>
            <a:r>
              <a:rPr lang="en-US" altLang="zh-TW" sz="1600" dirty="0"/>
              <a:t>&lt;title&gt;Ch4_5_2.html&lt;/title&gt;</a:t>
            </a:r>
          </a:p>
          <a:p>
            <a:r>
              <a:rPr lang="en-US" altLang="zh-TW" sz="1600" dirty="0"/>
              <a:t>&lt;script&gt;</a:t>
            </a:r>
          </a:p>
          <a:p>
            <a:r>
              <a:rPr lang="en-US" altLang="zh-TW" sz="1600" dirty="0"/>
              <a:t>// </a:t>
            </a:r>
            <a:r>
              <a:rPr lang="zh-TW" altLang="en-US" sz="1600" dirty="0"/>
              <a:t>物件的建構函數</a:t>
            </a:r>
          </a:p>
          <a:p>
            <a:r>
              <a:rPr lang="en-US" altLang="zh-TW" sz="1600" dirty="0"/>
              <a:t>function </a:t>
            </a:r>
            <a:r>
              <a:rPr lang="en-US" altLang="zh-TW" sz="1600" dirty="0">
                <a:solidFill>
                  <a:srgbClr val="0070C0"/>
                </a:solidFill>
              </a:rPr>
              <a:t>circle</a:t>
            </a:r>
            <a:r>
              <a:rPr lang="en-US" altLang="zh-TW" sz="1600" dirty="0"/>
              <a:t>(r, color) {</a:t>
            </a:r>
          </a:p>
          <a:p>
            <a:r>
              <a:rPr lang="en-US" altLang="zh-TW" sz="1600" dirty="0"/>
              <a:t>   </a:t>
            </a:r>
            <a:r>
              <a:rPr lang="en-US" altLang="zh-TW" sz="1600" dirty="0" err="1"/>
              <a:t>this.r</a:t>
            </a:r>
            <a:r>
              <a:rPr lang="en-US" altLang="zh-TW" sz="1600" dirty="0"/>
              <a:t> = r;</a:t>
            </a:r>
          </a:p>
          <a:p>
            <a:r>
              <a:rPr lang="en-US" altLang="zh-TW" sz="1600" dirty="0"/>
              <a:t>   </a:t>
            </a:r>
            <a:r>
              <a:rPr lang="en-US" altLang="zh-TW" sz="1600" dirty="0" err="1"/>
              <a:t>this.color</a:t>
            </a:r>
            <a:r>
              <a:rPr lang="en-US" altLang="zh-TW" sz="1600" dirty="0"/>
              <a:t> = color;</a:t>
            </a:r>
          </a:p>
          <a:p>
            <a:r>
              <a:rPr lang="en-US" altLang="zh-TW" sz="1600" dirty="0"/>
              <a:t>   </a:t>
            </a:r>
            <a:r>
              <a:rPr lang="en-US" altLang="zh-TW" sz="1600" dirty="0" err="1"/>
              <a:t>this.display</a:t>
            </a:r>
            <a:r>
              <a:rPr lang="en-US" altLang="zh-TW" sz="1600" dirty="0"/>
              <a:t> = </a:t>
            </a:r>
            <a:r>
              <a:rPr lang="en-US" altLang="zh-TW" sz="1600" dirty="0" err="1">
                <a:solidFill>
                  <a:srgbClr val="7030A0"/>
                </a:solidFill>
              </a:rPr>
              <a:t>showCircle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 smtClean="0"/>
              <a:t>}</a:t>
            </a:r>
          </a:p>
          <a:p>
            <a:endParaRPr lang="en-US" altLang="zh-TW" sz="1600" dirty="0"/>
          </a:p>
          <a:p>
            <a:r>
              <a:rPr lang="en-US" altLang="zh-TW" sz="1600" dirty="0"/>
              <a:t>// </a:t>
            </a:r>
            <a:r>
              <a:rPr lang="zh-TW" altLang="en-US" sz="1600" dirty="0"/>
              <a:t>物件方法</a:t>
            </a:r>
          </a:p>
          <a:p>
            <a:r>
              <a:rPr lang="en-US" altLang="zh-TW" sz="1600" dirty="0"/>
              <a:t>function </a:t>
            </a:r>
            <a:r>
              <a:rPr lang="en-US" altLang="zh-TW" sz="1600" dirty="0" err="1">
                <a:solidFill>
                  <a:srgbClr val="7030A0"/>
                </a:solidFill>
              </a:rPr>
              <a:t>showCircle</a:t>
            </a:r>
            <a:r>
              <a:rPr lang="en-US" altLang="zh-TW" sz="1600" dirty="0">
                <a:solidFill>
                  <a:srgbClr val="7030A0"/>
                </a:solidFill>
              </a:rPr>
              <a:t>() </a:t>
            </a:r>
            <a:r>
              <a:rPr lang="en-US" altLang="zh-TW" sz="1600" dirty="0"/>
              <a:t>{</a:t>
            </a:r>
          </a:p>
          <a:p>
            <a:r>
              <a:rPr lang="en-US" altLang="zh-TW" sz="1600" dirty="0"/>
              <a:t>   </a:t>
            </a:r>
            <a:r>
              <a:rPr lang="en-US" altLang="zh-TW" sz="1600" dirty="0" err="1"/>
              <a:t>document.write</a:t>
            </a:r>
            <a:r>
              <a:rPr lang="en-US" altLang="zh-TW" sz="1600" dirty="0"/>
              <a:t>("</a:t>
            </a:r>
            <a:r>
              <a:rPr lang="zh-TW" altLang="en-US" sz="1600" dirty="0"/>
              <a:t>半徑 </a:t>
            </a:r>
            <a:r>
              <a:rPr lang="en-US" altLang="zh-TW" sz="1600" dirty="0"/>
              <a:t>: " + </a:t>
            </a:r>
            <a:r>
              <a:rPr lang="en-US" altLang="zh-TW" sz="1600" dirty="0" err="1"/>
              <a:t>this.r</a:t>
            </a:r>
            <a:r>
              <a:rPr lang="en-US" altLang="zh-TW" sz="1600" dirty="0"/>
              <a:t> + "&lt;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/&gt;");</a:t>
            </a:r>
          </a:p>
          <a:p>
            <a:r>
              <a:rPr lang="en-US" altLang="zh-TW" sz="1600" dirty="0"/>
              <a:t>   </a:t>
            </a:r>
            <a:r>
              <a:rPr lang="en-US" altLang="zh-TW" sz="1600" dirty="0" err="1"/>
              <a:t>document.write</a:t>
            </a:r>
            <a:r>
              <a:rPr lang="en-US" altLang="zh-TW" sz="1600" dirty="0"/>
              <a:t>("</a:t>
            </a:r>
            <a:r>
              <a:rPr lang="zh-TW" altLang="en-US" sz="1600" dirty="0"/>
              <a:t>色彩 </a:t>
            </a:r>
            <a:r>
              <a:rPr lang="en-US" altLang="zh-TW" sz="1600" dirty="0"/>
              <a:t>: " + </a:t>
            </a:r>
            <a:r>
              <a:rPr lang="en-US" altLang="zh-TW" sz="1600" dirty="0" err="1"/>
              <a:t>this.color</a:t>
            </a:r>
            <a:r>
              <a:rPr lang="en-US" altLang="zh-TW" sz="1600" dirty="0"/>
              <a:t> + "&lt;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/&gt;");</a:t>
            </a:r>
          </a:p>
          <a:p>
            <a:r>
              <a:rPr lang="en-US" altLang="zh-TW" sz="1600" dirty="0"/>
              <a:t>   </a:t>
            </a:r>
            <a:r>
              <a:rPr lang="en-US" altLang="zh-TW" sz="1600" dirty="0" err="1"/>
              <a:t>document.write</a:t>
            </a:r>
            <a:r>
              <a:rPr lang="en-US" altLang="zh-TW" sz="1600" dirty="0"/>
              <a:t>("</a:t>
            </a:r>
            <a:r>
              <a:rPr lang="zh-TW" altLang="en-US" sz="1600" dirty="0"/>
              <a:t>圓周率 </a:t>
            </a:r>
            <a:r>
              <a:rPr lang="en-US" altLang="zh-TW" sz="1600" dirty="0"/>
              <a:t>: " + </a:t>
            </a:r>
            <a:r>
              <a:rPr lang="en-US" altLang="zh-TW" sz="1600" dirty="0" err="1"/>
              <a:t>this.PI</a:t>
            </a:r>
            <a:r>
              <a:rPr lang="en-US" altLang="zh-TW" sz="1600" dirty="0"/>
              <a:t> + "&lt;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/&gt;&lt;</a:t>
            </a:r>
            <a:r>
              <a:rPr lang="en-US" altLang="zh-TW" sz="1600" dirty="0" err="1"/>
              <a:t>hr</a:t>
            </a:r>
            <a:r>
              <a:rPr lang="en-US" altLang="zh-TW" sz="1600" dirty="0"/>
              <a:t>/&gt;");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&lt;/script&gt;</a:t>
            </a:r>
          </a:p>
          <a:p>
            <a:r>
              <a:rPr lang="en-US" altLang="zh-TW" sz="1600" dirty="0"/>
              <a:t>&lt;/head&gt;</a:t>
            </a:r>
          </a:p>
          <a:p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95338" y="44624"/>
            <a:ext cx="338111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&lt;body&gt;</a:t>
            </a:r>
          </a:p>
          <a:p>
            <a:r>
              <a:rPr lang="en-US" altLang="zh-TW" sz="1600" dirty="0"/>
              <a:t>&lt;h2&gt;</a:t>
            </a:r>
            <a:r>
              <a:rPr lang="zh-TW" altLang="en-US" sz="1600" dirty="0"/>
              <a:t>新增</a:t>
            </a:r>
            <a:r>
              <a:rPr lang="en-US" altLang="zh-TW" sz="1600" dirty="0"/>
              <a:t>Prototype</a:t>
            </a:r>
            <a:r>
              <a:rPr lang="zh-TW" altLang="en-US" sz="1600" dirty="0"/>
              <a:t>物件的屬性</a:t>
            </a:r>
            <a:r>
              <a:rPr lang="en-US" altLang="zh-TW" sz="1600" dirty="0"/>
              <a:t>&lt;/h2&gt;</a:t>
            </a:r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hr</a:t>
            </a:r>
            <a:r>
              <a:rPr lang="en-US" altLang="zh-TW" sz="1600" dirty="0"/>
              <a:t>/&gt;</a:t>
            </a:r>
          </a:p>
          <a:p>
            <a:r>
              <a:rPr lang="en-US" altLang="zh-TW" sz="1600" dirty="0"/>
              <a:t>&lt;script&gt;</a:t>
            </a:r>
          </a:p>
          <a:p>
            <a:r>
              <a:rPr lang="en-US" altLang="zh-TW" sz="1600" dirty="0"/>
              <a:t>// </a:t>
            </a:r>
            <a:r>
              <a:rPr lang="zh-TW" altLang="en-US" sz="1600" dirty="0"/>
              <a:t>建立自訂物件</a:t>
            </a:r>
          </a:p>
          <a:p>
            <a:r>
              <a:rPr lang="en-US" altLang="zh-TW" sz="1600" dirty="0" err="1">
                <a:solidFill>
                  <a:srgbClr val="0070C0"/>
                </a:solidFill>
              </a:rPr>
              <a:t>var</a:t>
            </a:r>
            <a:r>
              <a:rPr lang="en-US" altLang="zh-TW" sz="1600" dirty="0">
                <a:solidFill>
                  <a:srgbClr val="0070C0"/>
                </a:solidFill>
              </a:rPr>
              <a:t> objCircle1 = new circle(2, "red");</a:t>
            </a:r>
          </a:p>
          <a:p>
            <a:r>
              <a:rPr lang="en-US" altLang="zh-TW" sz="1600" dirty="0" err="1">
                <a:solidFill>
                  <a:srgbClr val="0070C0"/>
                </a:solidFill>
              </a:rPr>
              <a:t>var</a:t>
            </a:r>
            <a:r>
              <a:rPr lang="en-US" altLang="zh-TW" sz="1600" dirty="0">
                <a:solidFill>
                  <a:srgbClr val="0070C0"/>
                </a:solidFill>
              </a:rPr>
              <a:t> objCircle2 = new circle(3, "green</a:t>
            </a:r>
            <a:r>
              <a:rPr lang="en-US" altLang="zh-TW" sz="1600" dirty="0" smtClean="0">
                <a:solidFill>
                  <a:srgbClr val="0070C0"/>
                </a:solidFill>
              </a:rPr>
              <a:t>");</a:t>
            </a:r>
          </a:p>
          <a:p>
            <a:endParaRPr lang="en-US" altLang="zh-TW" sz="1600" dirty="0"/>
          </a:p>
          <a:p>
            <a:r>
              <a:rPr lang="en-US" altLang="zh-TW" sz="1600" dirty="0"/>
              <a:t>// </a:t>
            </a:r>
            <a:r>
              <a:rPr lang="zh-TW" altLang="en-US" sz="1600" dirty="0"/>
              <a:t>新增</a:t>
            </a:r>
            <a:r>
              <a:rPr lang="en-US" altLang="zh-TW" sz="1600" dirty="0"/>
              <a:t>Prototype</a:t>
            </a:r>
            <a:r>
              <a:rPr lang="zh-TW" altLang="en-US" sz="1600" dirty="0"/>
              <a:t>物件的屬性</a:t>
            </a:r>
          </a:p>
          <a:p>
            <a:r>
              <a:rPr lang="en-US" altLang="zh-TW" sz="1600" dirty="0" err="1">
                <a:solidFill>
                  <a:srgbClr val="0070C0"/>
                </a:solidFill>
              </a:rPr>
              <a:t>circle.prototype.PI</a:t>
            </a:r>
            <a:r>
              <a:rPr lang="en-US" altLang="zh-TW" sz="1600" dirty="0">
                <a:solidFill>
                  <a:srgbClr val="0070C0"/>
                </a:solidFill>
              </a:rPr>
              <a:t> = 3.1415926;  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// </a:t>
            </a:r>
            <a:r>
              <a:rPr lang="zh-TW" altLang="en-US" sz="1600" dirty="0"/>
              <a:t>執行物件方法</a:t>
            </a:r>
          </a:p>
          <a:p>
            <a:r>
              <a:rPr lang="en-US" altLang="zh-TW" sz="1600" dirty="0"/>
              <a:t>objCircle1.display();</a:t>
            </a:r>
          </a:p>
          <a:p>
            <a:r>
              <a:rPr lang="en-US" altLang="zh-TW" sz="1600" dirty="0"/>
              <a:t>// </a:t>
            </a:r>
            <a:r>
              <a:rPr lang="zh-TW" altLang="en-US" sz="1600" dirty="0"/>
              <a:t>執行物件方法</a:t>
            </a:r>
          </a:p>
          <a:p>
            <a:r>
              <a:rPr lang="en-US" altLang="zh-TW" sz="1600" dirty="0"/>
              <a:t>objCircle2.display();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&lt;/</a:t>
            </a:r>
            <a:r>
              <a:rPr lang="en-US" altLang="zh-TW" sz="1600" dirty="0"/>
              <a:t>script&gt;</a:t>
            </a:r>
          </a:p>
          <a:p>
            <a:r>
              <a:rPr lang="en-US" altLang="zh-TW" sz="1600" dirty="0"/>
              <a:t>&lt;/body&gt;</a:t>
            </a:r>
          </a:p>
          <a:p>
            <a:r>
              <a:rPr lang="en-US" altLang="zh-TW" sz="1600" dirty="0"/>
              <a:t>&lt;/html&gt;</a:t>
            </a:r>
            <a:endParaRPr lang="zh-TW" altLang="en-US" sz="1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869160"/>
            <a:ext cx="2634275" cy="1806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809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/>
              <a:t>Prototype</a:t>
            </a:r>
            <a:r>
              <a:rPr lang="zh-TW" altLang="en-US" dirty="0"/>
              <a:t>物件的方法</a:t>
            </a:r>
          </a:p>
        </p:txBody>
      </p:sp>
      <p:sp>
        <p:nvSpPr>
          <p:cNvPr id="23142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使用</a:t>
            </a:r>
            <a:r>
              <a:rPr lang="en-US" altLang="zh-TW" sz="2400" dirty="0"/>
              <a:t>prototype</a:t>
            </a:r>
            <a:r>
              <a:rPr lang="zh-TW" altLang="en-US" sz="2400" dirty="0"/>
              <a:t>屬性新增</a:t>
            </a:r>
            <a:r>
              <a:rPr lang="en-US" altLang="zh-TW" sz="2400" dirty="0"/>
              <a:t>area()</a:t>
            </a:r>
            <a:r>
              <a:rPr lang="zh-TW" altLang="en-US" sz="2400" dirty="0"/>
              <a:t>方法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程式</a:t>
            </a:r>
            <a:r>
              <a:rPr lang="zh-TW" altLang="en-US" sz="2400" dirty="0"/>
              <a:t>範例</a:t>
            </a:r>
            <a:r>
              <a:rPr lang="en-US" altLang="zh-TW" sz="2400" dirty="0" smtClean="0"/>
              <a:t>Ch4_5_2.htm)</a:t>
            </a:r>
            <a:r>
              <a:rPr lang="zh-TW" altLang="en-US" sz="2400" dirty="0" smtClean="0"/>
              <a:t> ，計算</a:t>
            </a:r>
            <a:r>
              <a:rPr lang="zh-TW" altLang="en-US" sz="2400" dirty="0"/>
              <a:t>圓面積的</a:t>
            </a:r>
            <a:r>
              <a:rPr lang="en-US" altLang="zh-TW" sz="2400" dirty="0" err="1"/>
              <a:t>getArea</a:t>
            </a:r>
            <a:r>
              <a:rPr lang="en-US" altLang="zh-TW" sz="2400" dirty="0"/>
              <a:t>()</a:t>
            </a:r>
            <a:r>
              <a:rPr lang="zh-TW" altLang="en-US" sz="2400" dirty="0" smtClean="0"/>
              <a:t>函數</a:t>
            </a:r>
            <a:endParaRPr lang="en-US" altLang="zh-TW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</a:rPr>
              <a:t>    </a:t>
            </a:r>
            <a:r>
              <a:rPr lang="en-US" altLang="zh-TW" sz="2400" dirty="0" smtClean="0">
                <a:solidFill>
                  <a:schemeClr val="tx2"/>
                </a:solidFill>
              </a:rPr>
              <a:t>function </a:t>
            </a:r>
            <a:r>
              <a:rPr lang="en-US" altLang="zh-TW" sz="2400" dirty="0" err="1">
                <a:solidFill>
                  <a:schemeClr val="tx2"/>
                </a:solidFill>
              </a:rPr>
              <a:t>getArea</a:t>
            </a:r>
            <a:r>
              <a:rPr lang="en-US" altLang="zh-TW" sz="2400" dirty="0">
                <a:solidFill>
                  <a:schemeClr val="tx2"/>
                </a:solidFill>
              </a:rPr>
              <a:t>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result = </a:t>
            </a:r>
            <a:r>
              <a:rPr lang="en-US" altLang="zh-TW" sz="2400" dirty="0" err="1">
                <a:solidFill>
                  <a:schemeClr val="tx2"/>
                </a:solidFill>
              </a:rPr>
              <a:t>this.PI</a:t>
            </a:r>
            <a:r>
              <a:rPr lang="en-US" altLang="zh-TW" sz="2400" dirty="0">
                <a:solidFill>
                  <a:schemeClr val="tx2"/>
                </a:solidFill>
              </a:rPr>
              <a:t> * </a:t>
            </a:r>
            <a:r>
              <a:rPr lang="en-US" altLang="zh-TW" sz="2400" dirty="0" err="1">
                <a:solidFill>
                  <a:schemeClr val="tx2"/>
                </a:solidFill>
              </a:rPr>
              <a:t>this.r</a:t>
            </a:r>
            <a:r>
              <a:rPr lang="en-US" altLang="zh-TW" sz="2400" dirty="0">
                <a:solidFill>
                  <a:schemeClr val="tx2"/>
                </a:solidFill>
              </a:rPr>
              <a:t> * </a:t>
            </a:r>
            <a:r>
              <a:rPr lang="en-US" altLang="zh-TW" sz="2400" dirty="0" err="1">
                <a:solidFill>
                  <a:schemeClr val="tx2"/>
                </a:solidFill>
              </a:rPr>
              <a:t>this.r</a:t>
            </a:r>
            <a:r>
              <a:rPr lang="en-US" altLang="zh-TW" sz="2400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圓面積 </a:t>
            </a:r>
            <a:r>
              <a:rPr lang="en-US" altLang="zh-TW" sz="2400" dirty="0">
                <a:solidFill>
                  <a:schemeClr val="tx2"/>
                </a:solidFill>
              </a:rPr>
              <a:t>: " + result + "&lt;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/&gt;&lt;</a:t>
            </a:r>
            <a:r>
              <a:rPr lang="en-US" altLang="zh-TW" sz="2400" dirty="0" err="1">
                <a:solidFill>
                  <a:schemeClr val="tx2"/>
                </a:solidFill>
              </a:rPr>
              <a:t>hr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使用</a:t>
            </a:r>
            <a:r>
              <a:rPr lang="en-US" altLang="zh-TW" sz="2400" dirty="0"/>
              <a:t>prototype</a:t>
            </a:r>
            <a:r>
              <a:rPr lang="zh-TW" altLang="en-US" sz="2400" dirty="0"/>
              <a:t>屬性新增的</a:t>
            </a:r>
            <a:r>
              <a:rPr lang="zh-TW" altLang="en-US" sz="2400" dirty="0" smtClean="0"/>
              <a:t>方法：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circle.prototype.area</a:t>
            </a:r>
            <a:r>
              <a:rPr lang="en-US" altLang="zh-TW" sz="2400" dirty="0">
                <a:solidFill>
                  <a:schemeClr val="tx2"/>
                </a:solidFill>
              </a:rPr>
              <a:t> = </a:t>
            </a:r>
            <a:r>
              <a:rPr lang="en-US" altLang="zh-TW" sz="2400" dirty="0" err="1">
                <a:solidFill>
                  <a:schemeClr val="tx2"/>
                </a:solidFill>
              </a:rPr>
              <a:t>getArea</a:t>
            </a:r>
            <a:r>
              <a:rPr lang="en-US" altLang="zh-TW" sz="2400" dirty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24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擴充</a:t>
            </a:r>
            <a:r>
              <a:rPr lang="en-US" altLang="zh-TW" dirty="0"/>
              <a:t>JavaScript</a:t>
            </a:r>
            <a:r>
              <a:rPr lang="zh-TW" altLang="en-US" dirty="0"/>
              <a:t>內建物件的方法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424936" cy="4824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對於</a:t>
            </a:r>
            <a:r>
              <a:rPr lang="en-US" altLang="zh-TW" sz="2400" dirty="0">
                <a:solidFill>
                  <a:srgbClr val="FF0000"/>
                </a:solidFill>
              </a:rPr>
              <a:t>JavaScript</a:t>
            </a:r>
            <a:r>
              <a:rPr lang="zh-TW" altLang="en-US" sz="2400" dirty="0">
                <a:solidFill>
                  <a:srgbClr val="FF0000"/>
                </a:solidFill>
              </a:rPr>
              <a:t>內建物件</a:t>
            </a:r>
            <a:r>
              <a:rPr lang="zh-TW" altLang="en-US" sz="2400" dirty="0" smtClean="0"/>
              <a:t>，使用</a:t>
            </a:r>
            <a:r>
              <a:rPr lang="en-US" altLang="zh-TW" sz="2400" dirty="0"/>
              <a:t>Prototype</a:t>
            </a:r>
            <a:r>
              <a:rPr lang="zh-TW" altLang="en-US" sz="2400" dirty="0"/>
              <a:t>物件新增物件的</a:t>
            </a:r>
            <a:r>
              <a:rPr lang="zh-TW" altLang="en-US" sz="2400" dirty="0" smtClean="0"/>
              <a:t>方法</a:t>
            </a:r>
            <a:endParaRPr lang="en-US" altLang="zh-TW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400" dirty="0" smtClean="0">
                <a:solidFill>
                  <a:srgbClr val="0070C0"/>
                </a:solidFill>
              </a:rPr>
              <a:t>     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var</a:t>
            </a:r>
            <a:r>
              <a:rPr lang="en-US" altLang="zh-TW" sz="2400" dirty="0" smtClean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objMessage</a:t>
            </a:r>
            <a:r>
              <a:rPr lang="en-US" altLang="zh-TW" sz="2400" dirty="0">
                <a:solidFill>
                  <a:schemeClr val="tx2"/>
                </a:solidFill>
              </a:rPr>
              <a:t>=new String("JavaScript</a:t>
            </a:r>
            <a:r>
              <a:rPr lang="zh-TW" altLang="en-US" sz="2400" dirty="0">
                <a:solidFill>
                  <a:schemeClr val="tx2"/>
                </a:solidFill>
              </a:rPr>
              <a:t>網頁程式設計</a:t>
            </a:r>
            <a:r>
              <a:rPr lang="en-US" altLang="zh-TW" sz="2400" dirty="0">
                <a:solidFill>
                  <a:schemeClr val="tx2"/>
                </a:solidFill>
              </a:rPr>
              <a:t>");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只需</a:t>
            </a:r>
            <a:r>
              <a:rPr lang="zh-TW" altLang="en-US" sz="2400" dirty="0"/>
              <a:t>使用</a:t>
            </a:r>
            <a:r>
              <a:rPr lang="en-US" altLang="zh-TW" sz="2400" dirty="0"/>
              <a:t>prototype</a:t>
            </a:r>
            <a:r>
              <a:rPr lang="zh-TW" altLang="en-US" sz="2400" dirty="0"/>
              <a:t>屬性就可以新增</a:t>
            </a:r>
            <a:r>
              <a:rPr lang="en-US" altLang="zh-TW" sz="2400" dirty="0"/>
              <a:t>String</a:t>
            </a:r>
            <a:r>
              <a:rPr lang="zh-TW" altLang="en-US" sz="2400" dirty="0"/>
              <a:t>物件的</a:t>
            </a:r>
            <a:r>
              <a:rPr lang="zh-TW" altLang="en-US" sz="2400" dirty="0" smtClean="0"/>
              <a:t>方法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String.prototype.reverse</a:t>
            </a:r>
            <a:r>
              <a:rPr lang="en-US" altLang="zh-TW" sz="2400" dirty="0">
                <a:solidFill>
                  <a:schemeClr val="tx2"/>
                </a:solidFill>
              </a:rPr>
              <a:t> = </a:t>
            </a:r>
            <a:r>
              <a:rPr lang="en-US" altLang="zh-TW" sz="2400" dirty="0" err="1">
                <a:solidFill>
                  <a:schemeClr val="tx2"/>
                </a:solidFill>
              </a:rPr>
              <a:t>reverse_string</a:t>
            </a:r>
            <a:r>
              <a:rPr lang="en-US" altLang="zh-TW" sz="2400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String.prototype.even</a:t>
            </a:r>
            <a:r>
              <a:rPr lang="en-US" altLang="zh-TW" sz="2400" dirty="0">
                <a:solidFill>
                  <a:schemeClr val="tx2"/>
                </a:solidFill>
              </a:rPr>
              <a:t> = </a:t>
            </a:r>
            <a:r>
              <a:rPr lang="en-US" altLang="zh-TW" sz="2400" dirty="0" err="1">
                <a:solidFill>
                  <a:schemeClr val="tx2"/>
                </a:solidFill>
              </a:rPr>
              <a:t>even_string</a:t>
            </a:r>
            <a:r>
              <a:rPr lang="en-US" altLang="zh-TW" sz="2400" dirty="0" smtClean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程式碼</a:t>
            </a:r>
            <a:r>
              <a:rPr lang="zh-TW" altLang="en-US" sz="2000" dirty="0"/>
              <a:t>新增</a:t>
            </a:r>
            <a:r>
              <a:rPr lang="en-US" altLang="zh-TW" sz="2000" dirty="0"/>
              <a:t>String</a:t>
            </a:r>
            <a:r>
              <a:rPr lang="zh-TW" altLang="en-US" sz="2000" dirty="0"/>
              <a:t>物件的</a:t>
            </a:r>
            <a:r>
              <a:rPr lang="en-US" altLang="zh-TW" sz="2000" dirty="0"/>
              <a:t>reverse()</a:t>
            </a:r>
            <a:r>
              <a:rPr lang="zh-TW" altLang="en-US" sz="2000" dirty="0"/>
              <a:t>和</a:t>
            </a:r>
            <a:r>
              <a:rPr lang="en-US" altLang="zh-TW" sz="2000" dirty="0"/>
              <a:t>even()</a:t>
            </a:r>
            <a:r>
              <a:rPr lang="zh-TW" altLang="en-US" sz="2000" dirty="0" smtClean="0"/>
              <a:t>方法</a:t>
            </a:r>
            <a:endParaRPr lang="zh-TW" altLang="en-US" sz="20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367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1520" y="332656"/>
            <a:ext cx="3659528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&lt;!DOCTYPE html&gt;</a:t>
            </a:r>
          </a:p>
          <a:p>
            <a:r>
              <a:rPr lang="en-US" altLang="zh-TW" sz="1600" dirty="0"/>
              <a:t>&lt;html&gt;</a:t>
            </a:r>
          </a:p>
          <a:p>
            <a:r>
              <a:rPr lang="en-US" altLang="zh-TW" sz="1600" dirty="0"/>
              <a:t>&lt;head&gt;</a:t>
            </a:r>
          </a:p>
          <a:p>
            <a:r>
              <a:rPr lang="en-US" altLang="zh-TW" sz="1600" dirty="0"/>
              <a:t>&lt;meta charset="utf-8"/&gt;</a:t>
            </a:r>
          </a:p>
          <a:p>
            <a:r>
              <a:rPr lang="en-US" altLang="zh-TW" sz="1600" dirty="0"/>
              <a:t>&lt;title&gt;Ch4_5_4.html&lt;/title&gt;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&lt;script&gt;</a:t>
            </a:r>
          </a:p>
          <a:p>
            <a:r>
              <a:rPr lang="en-US" altLang="zh-TW" sz="1600" dirty="0"/>
              <a:t>// </a:t>
            </a:r>
            <a:r>
              <a:rPr lang="zh-TW" altLang="en-US" sz="1600" dirty="0"/>
              <a:t>新增的物件方法</a:t>
            </a:r>
          </a:p>
          <a:p>
            <a:r>
              <a:rPr lang="en-US" altLang="zh-TW" sz="1600" dirty="0"/>
              <a:t>function </a:t>
            </a:r>
            <a:r>
              <a:rPr lang="en-US" altLang="zh-TW" sz="1600" dirty="0" err="1"/>
              <a:t>reverse_string</a:t>
            </a:r>
            <a:r>
              <a:rPr lang="en-US" altLang="zh-TW" sz="1600" dirty="0"/>
              <a:t>() {</a:t>
            </a:r>
          </a:p>
          <a:p>
            <a:r>
              <a:rPr lang="en-US" altLang="zh-TW" sz="1600" dirty="0"/>
              <a:t>   for (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(this.length-1);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&gt;=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--)</a:t>
            </a:r>
          </a:p>
          <a:p>
            <a:r>
              <a:rPr lang="en-US" altLang="zh-TW" sz="1600" dirty="0"/>
              <a:t>      </a:t>
            </a:r>
            <a:r>
              <a:rPr lang="en-US" altLang="zh-TW" sz="1600" dirty="0" err="1"/>
              <a:t>document.write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this.charAt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));</a:t>
            </a:r>
          </a:p>
          <a:p>
            <a:r>
              <a:rPr lang="en-US" altLang="zh-TW" sz="1600" dirty="0"/>
              <a:t>   </a:t>
            </a:r>
            <a:r>
              <a:rPr lang="en-US" altLang="zh-TW" sz="1600" dirty="0" err="1"/>
              <a:t>document.write</a:t>
            </a:r>
            <a:r>
              <a:rPr lang="en-US" altLang="zh-TW" sz="1600" dirty="0"/>
              <a:t>("&lt;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/&gt;");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// </a:t>
            </a:r>
            <a:r>
              <a:rPr lang="zh-TW" altLang="en-US" sz="1600" dirty="0"/>
              <a:t>新增的物件方法</a:t>
            </a:r>
          </a:p>
          <a:p>
            <a:r>
              <a:rPr lang="en-US" altLang="zh-TW" sz="1600" dirty="0"/>
              <a:t>function </a:t>
            </a:r>
            <a:r>
              <a:rPr lang="en-US" altLang="zh-TW" sz="1600" dirty="0" err="1"/>
              <a:t>even_string</a:t>
            </a:r>
            <a:r>
              <a:rPr lang="en-US" altLang="zh-TW" sz="1600" dirty="0"/>
              <a:t>() {</a:t>
            </a:r>
          </a:p>
          <a:p>
            <a:r>
              <a:rPr lang="en-US" altLang="zh-TW" sz="1600" dirty="0"/>
              <a:t>   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 output = "";</a:t>
            </a:r>
          </a:p>
          <a:p>
            <a:r>
              <a:rPr lang="en-US" altLang="zh-TW" sz="1600" dirty="0"/>
              <a:t>   for (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</a:t>
            </a:r>
            <a:r>
              <a:rPr lang="en-US" altLang="zh-TW" sz="1600" dirty="0" err="1"/>
              <a:t>this.length</a:t>
            </a:r>
            <a:r>
              <a:rPr lang="en-US" altLang="zh-TW" sz="1600" dirty="0"/>
              <a:t>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+=2)</a:t>
            </a:r>
          </a:p>
          <a:p>
            <a:r>
              <a:rPr lang="en-US" altLang="zh-TW" sz="1600" dirty="0"/>
              <a:t>      output += </a:t>
            </a:r>
            <a:r>
              <a:rPr lang="en-US" altLang="zh-TW" sz="1600" dirty="0" err="1"/>
              <a:t>this.charAt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);</a:t>
            </a:r>
          </a:p>
          <a:p>
            <a:r>
              <a:rPr lang="en-US" altLang="zh-TW" sz="1600" dirty="0"/>
              <a:t>   return output;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// </a:t>
            </a:r>
            <a:r>
              <a:rPr lang="zh-TW" altLang="en-US" sz="1600" dirty="0">
                <a:solidFill>
                  <a:srgbClr val="FF0000"/>
                </a:solidFill>
              </a:rPr>
              <a:t>擴充物件方法</a:t>
            </a:r>
          </a:p>
          <a:p>
            <a:r>
              <a:rPr lang="en-US" altLang="zh-TW" sz="1600" dirty="0" err="1">
                <a:solidFill>
                  <a:srgbClr val="FF0000"/>
                </a:solidFill>
              </a:rPr>
              <a:t>String.prototype.reverse</a:t>
            </a:r>
            <a:r>
              <a:rPr lang="en-US" altLang="zh-TW" sz="1600" dirty="0">
                <a:solidFill>
                  <a:srgbClr val="FF0000"/>
                </a:solidFill>
              </a:rPr>
              <a:t> = </a:t>
            </a:r>
            <a:r>
              <a:rPr lang="en-US" altLang="zh-TW" sz="1600" dirty="0" err="1">
                <a:solidFill>
                  <a:srgbClr val="FF0000"/>
                </a:solidFill>
              </a:rPr>
              <a:t>reverse_string</a:t>
            </a:r>
            <a:r>
              <a:rPr lang="en-US" altLang="zh-TW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1600" dirty="0" err="1">
                <a:solidFill>
                  <a:srgbClr val="FF0000"/>
                </a:solidFill>
              </a:rPr>
              <a:t>String.prototype.even</a:t>
            </a:r>
            <a:r>
              <a:rPr lang="en-US" altLang="zh-TW" sz="1600" dirty="0">
                <a:solidFill>
                  <a:srgbClr val="FF0000"/>
                </a:solidFill>
              </a:rPr>
              <a:t> = </a:t>
            </a:r>
            <a:r>
              <a:rPr lang="en-US" altLang="zh-TW" sz="1600" dirty="0" err="1">
                <a:solidFill>
                  <a:srgbClr val="FF0000"/>
                </a:solidFill>
              </a:rPr>
              <a:t>even_string</a:t>
            </a:r>
            <a:r>
              <a:rPr lang="en-US" altLang="zh-TW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&lt;/script&gt;</a:t>
            </a:r>
          </a:p>
          <a:p>
            <a:r>
              <a:rPr lang="en-US" altLang="zh-TW" sz="1600" dirty="0"/>
              <a:t>&lt;/head&gt;</a:t>
            </a:r>
          </a:p>
          <a:p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11960" y="332656"/>
            <a:ext cx="474379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/>
              <a:t>&lt;h2&gt;</a:t>
            </a:r>
            <a:r>
              <a:rPr lang="zh-TW" altLang="en-US" sz="1400" dirty="0"/>
              <a:t>擴充</a:t>
            </a:r>
            <a:r>
              <a:rPr lang="en-US" altLang="zh-TW" sz="1400" dirty="0"/>
              <a:t>JavaScript</a:t>
            </a:r>
            <a:r>
              <a:rPr lang="zh-TW" altLang="en-US" sz="1400" dirty="0"/>
              <a:t>內建物件的方法</a:t>
            </a:r>
            <a:r>
              <a:rPr lang="en-US" altLang="zh-TW" sz="1400" dirty="0"/>
              <a:t>&lt;/h2&gt;</a:t>
            </a:r>
          </a:p>
          <a:p>
            <a:r>
              <a:rPr lang="en-US" altLang="zh-TW" sz="1400" dirty="0"/>
              <a:t>&lt;</a:t>
            </a:r>
            <a:r>
              <a:rPr lang="en-US" altLang="zh-TW" sz="1400" dirty="0" err="1"/>
              <a:t>hr</a:t>
            </a:r>
            <a:r>
              <a:rPr lang="en-US" altLang="zh-TW" sz="1400" dirty="0"/>
              <a:t>/&gt;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&lt;script&gt;</a:t>
            </a:r>
          </a:p>
          <a:p>
            <a:r>
              <a:rPr lang="en-US" altLang="zh-TW" sz="1400" dirty="0"/>
              <a:t>// </a:t>
            </a:r>
            <a:r>
              <a:rPr lang="zh-TW" altLang="en-US" sz="1400" dirty="0"/>
              <a:t>建立內建物件</a:t>
            </a:r>
            <a:r>
              <a:rPr lang="en-US" altLang="zh-TW" sz="1400" dirty="0"/>
              <a:t>String</a:t>
            </a:r>
          </a:p>
          <a:p>
            <a:r>
              <a:rPr lang="en-US" altLang="zh-TW" sz="1400" dirty="0" err="1"/>
              <a:t>var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objMessage</a:t>
            </a:r>
            <a:r>
              <a:rPr lang="en-US" altLang="zh-TW" sz="1400" dirty="0"/>
              <a:t> = new String("JavaScript</a:t>
            </a:r>
            <a:r>
              <a:rPr lang="zh-TW" altLang="en-US" sz="1400" dirty="0"/>
              <a:t>網頁程式設計</a:t>
            </a:r>
            <a:r>
              <a:rPr lang="en-US" altLang="zh-TW" sz="1400" dirty="0"/>
              <a:t>");</a:t>
            </a:r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zh-TW" altLang="en-US" sz="1400" dirty="0"/>
              <a:t>原始字串</a:t>
            </a:r>
            <a:r>
              <a:rPr lang="en-US" altLang="zh-TW" sz="1400" dirty="0"/>
              <a:t>: " + </a:t>
            </a:r>
            <a:r>
              <a:rPr lang="en-US" altLang="zh-TW" sz="1400" dirty="0" err="1"/>
              <a:t>objMessage</a:t>
            </a:r>
            <a:r>
              <a:rPr lang="en-US" altLang="zh-TW" sz="1400" dirty="0"/>
              <a:t> + "&lt;</a:t>
            </a:r>
            <a:r>
              <a:rPr lang="en-US" altLang="zh-TW" sz="1400" dirty="0" err="1"/>
              <a:t>br</a:t>
            </a:r>
            <a:r>
              <a:rPr lang="en-US" altLang="zh-TW" sz="1400" dirty="0" smtClean="0"/>
              <a:t>/&gt;");</a:t>
            </a:r>
          </a:p>
          <a:p>
            <a:endParaRPr lang="en-US" altLang="zh-TW" sz="1400" dirty="0"/>
          </a:p>
          <a:p>
            <a:r>
              <a:rPr lang="en-US" altLang="zh-TW" sz="1400" dirty="0"/>
              <a:t>// </a:t>
            </a:r>
            <a:r>
              <a:rPr lang="zh-TW" altLang="en-US" sz="1400" dirty="0"/>
              <a:t>執行物件方法</a:t>
            </a:r>
          </a:p>
          <a:p>
            <a:r>
              <a:rPr lang="en-US" altLang="zh-TW" sz="1400" dirty="0" err="1">
                <a:solidFill>
                  <a:srgbClr val="FF0000"/>
                </a:solidFill>
              </a:rPr>
              <a:t>objMessage.reverse</a:t>
            </a:r>
            <a:r>
              <a:rPr lang="en-US" altLang="zh-TW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1400" dirty="0" err="1">
                <a:solidFill>
                  <a:srgbClr val="FF0000"/>
                </a:solidFill>
              </a:rPr>
              <a:t>strOutput</a:t>
            </a:r>
            <a:r>
              <a:rPr lang="en-US" altLang="zh-TW" sz="1400" dirty="0">
                <a:solidFill>
                  <a:srgbClr val="FF0000"/>
                </a:solidFill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</a:rPr>
              <a:t>objMessage.even</a:t>
            </a:r>
            <a:r>
              <a:rPr lang="en-US" altLang="zh-TW" sz="1400" dirty="0">
                <a:solidFill>
                  <a:srgbClr val="FF0000"/>
                </a:solidFill>
              </a:rPr>
              <a:t>();  </a:t>
            </a:r>
            <a:endParaRPr lang="zh-TW" altLang="en-US" sz="1400" dirty="0"/>
          </a:p>
          <a:p>
            <a:r>
              <a:rPr lang="en-US" altLang="zh-TW" sz="1400" dirty="0" err="1"/>
              <a:t>document.write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strOutput</a:t>
            </a:r>
            <a:r>
              <a:rPr lang="en-US" altLang="zh-TW" sz="1400" dirty="0"/>
              <a:t> + 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/&gt;");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&lt;/script&gt;</a:t>
            </a:r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4437112"/>
            <a:ext cx="3672408" cy="1382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3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r>
              <a:rPr lang="zh-TW" altLang="en-US" dirty="0"/>
              <a:t>物件的繼承</a:t>
            </a:r>
            <a:r>
              <a:rPr lang="en-US" altLang="zh-TW" dirty="0"/>
              <a:t>-</a:t>
            </a:r>
            <a:r>
              <a:rPr lang="zh-TW" altLang="en-US" dirty="0"/>
              <a:t>父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物件的繼承可以將一個物件擴充成其他</a:t>
            </a:r>
            <a:r>
              <a:rPr lang="zh-TW" altLang="en-US" sz="2400" dirty="0" smtClean="0"/>
              <a:t>物件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例如</a:t>
            </a:r>
            <a:r>
              <a:rPr lang="zh-TW" altLang="en-US" sz="2000" dirty="0"/>
              <a:t>：</a:t>
            </a:r>
            <a:r>
              <a:rPr lang="en-US" altLang="zh-TW" sz="2000" dirty="0"/>
              <a:t>position</a:t>
            </a:r>
            <a:r>
              <a:rPr lang="zh-TW" altLang="en-US" sz="2000" dirty="0"/>
              <a:t>物件的建構</a:t>
            </a:r>
            <a:r>
              <a:rPr lang="zh-TW" altLang="en-US" sz="2000" dirty="0" smtClean="0"/>
              <a:t>函數：</a:t>
            </a:r>
            <a:endParaRPr lang="zh-TW" alt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function position(x, y, color)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this.x</a:t>
            </a:r>
            <a:r>
              <a:rPr lang="en-US" altLang="zh-TW" sz="2400" dirty="0">
                <a:solidFill>
                  <a:schemeClr val="tx2"/>
                </a:solidFill>
              </a:rPr>
              <a:t> = x;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this.y</a:t>
            </a:r>
            <a:r>
              <a:rPr lang="en-US" altLang="zh-TW" sz="2400" dirty="0">
                <a:solidFill>
                  <a:schemeClr val="tx2"/>
                </a:solidFill>
              </a:rPr>
              <a:t> = y;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this.color</a:t>
            </a:r>
            <a:r>
              <a:rPr lang="en-US" altLang="zh-TW" sz="2400" dirty="0">
                <a:solidFill>
                  <a:schemeClr val="tx2"/>
                </a:solidFill>
              </a:rPr>
              <a:t> = color;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position()</a:t>
            </a:r>
            <a:r>
              <a:rPr lang="zh-TW" altLang="en-US" sz="2000" dirty="0"/>
              <a:t>建構函數定義圖形的基本資料，包含位置</a:t>
            </a:r>
            <a:r>
              <a:rPr lang="en-US" altLang="zh-TW" sz="2000" dirty="0"/>
              <a:t>x</a:t>
            </a:r>
            <a:r>
              <a:rPr lang="zh-TW" altLang="en-US" sz="2000" dirty="0"/>
              <a:t>、</a:t>
            </a:r>
            <a:r>
              <a:rPr lang="en-US" altLang="zh-TW" sz="2000" dirty="0"/>
              <a:t>y</a:t>
            </a:r>
            <a:r>
              <a:rPr lang="zh-TW" altLang="en-US" sz="2000" dirty="0"/>
              <a:t>和色彩</a:t>
            </a:r>
            <a:r>
              <a:rPr lang="en-US" altLang="zh-TW" sz="2000" dirty="0"/>
              <a:t>color</a:t>
            </a:r>
            <a:r>
              <a:rPr lang="zh-TW" altLang="en-US" sz="2000" dirty="0"/>
              <a:t>屬性。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770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r>
              <a:rPr lang="zh-TW" altLang="en-US" dirty="0"/>
              <a:t>物件的繼承</a:t>
            </a:r>
            <a:r>
              <a:rPr lang="en-US" altLang="zh-TW" dirty="0"/>
              <a:t>-</a:t>
            </a:r>
            <a:r>
              <a:rPr lang="zh-TW" altLang="en-US" dirty="0"/>
              <a:t>子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800" dirty="0"/>
              <a:t>建立</a:t>
            </a:r>
            <a:r>
              <a:rPr lang="en-US" altLang="zh-TW" sz="2800" dirty="0"/>
              <a:t>circle</a:t>
            </a:r>
            <a:r>
              <a:rPr lang="zh-TW" altLang="en-US" sz="2800" dirty="0"/>
              <a:t>物件繼承</a:t>
            </a:r>
            <a:r>
              <a:rPr lang="en-US" altLang="zh-TW" sz="2800" dirty="0"/>
              <a:t>position</a:t>
            </a:r>
            <a:r>
              <a:rPr lang="zh-TW" altLang="en-US" sz="2800" dirty="0" smtClean="0"/>
              <a:t>物件</a:t>
            </a:r>
            <a:endParaRPr lang="zh-TW" altLang="en-US" sz="28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000" dirty="0" smtClean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smtClean="0">
                <a:solidFill>
                  <a:schemeClr val="tx2"/>
                </a:solidFill>
              </a:rPr>
              <a:t>function </a:t>
            </a:r>
            <a:r>
              <a:rPr lang="en-US" altLang="zh-TW" sz="2000" dirty="0">
                <a:solidFill>
                  <a:schemeClr val="tx2"/>
                </a:solidFill>
              </a:rPr>
              <a:t>circle(r)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 err="1">
                <a:solidFill>
                  <a:schemeClr val="tx2"/>
                </a:solidFill>
              </a:rPr>
              <a:t>this.r</a:t>
            </a:r>
            <a:r>
              <a:rPr lang="en-US" altLang="zh-TW" sz="2000" dirty="0">
                <a:solidFill>
                  <a:schemeClr val="tx2"/>
                </a:solidFill>
              </a:rPr>
              <a:t> = r;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this.info = </a:t>
            </a:r>
            <a:r>
              <a:rPr lang="en-US" altLang="zh-TW" sz="2000" dirty="0" err="1">
                <a:solidFill>
                  <a:schemeClr val="tx2"/>
                </a:solidFill>
              </a:rPr>
              <a:t>showCircleInfo</a:t>
            </a:r>
            <a:r>
              <a:rPr lang="en-US" altLang="zh-TW" sz="2000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 smtClean="0">
                <a:solidFill>
                  <a:srgbClr val="0070C0"/>
                </a:solidFill>
              </a:rPr>
              <a:t>  </a:t>
            </a:r>
            <a:r>
              <a:rPr lang="en-US" altLang="zh-TW" sz="2000" dirty="0" smtClean="0">
                <a:solidFill>
                  <a:schemeClr val="tx2"/>
                </a:solidFill>
              </a:rPr>
              <a:t>function </a:t>
            </a:r>
            <a:r>
              <a:rPr lang="en-US" altLang="zh-TW" sz="2000" dirty="0" err="1">
                <a:solidFill>
                  <a:schemeClr val="tx2"/>
                </a:solidFill>
              </a:rPr>
              <a:t>showCircleInfo</a:t>
            </a:r>
            <a:r>
              <a:rPr lang="en-US" altLang="zh-TW" sz="2000" dirty="0">
                <a:solidFill>
                  <a:schemeClr val="tx2"/>
                </a:solidFill>
              </a:rPr>
              <a:t>()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  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 result = 3.1415926 * </a:t>
            </a:r>
            <a:r>
              <a:rPr lang="en-US" altLang="zh-TW" sz="2000" dirty="0" err="1"/>
              <a:t>this.r</a:t>
            </a:r>
            <a:r>
              <a:rPr lang="en-US" altLang="zh-TW" sz="2000" dirty="0"/>
              <a:t> * </a:t>
            </a:r>
            <a:r>
              <a:rPr lang="en-US" altLang="zh-TW" sz="2000" dirty="0" err="1"/>
              <a:t>this.r</a:t>
            </a:r>
            <a:r>
              <a:rPr lang="en-US" altLang="zh-TW" sz="2000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  </a:t>
            </a:r>
            <a:r>
              <a:rPr lang="en-US" altLang="zh-TW" sz="2000" dirty="0" err="1"/>
              <a:t>document.write</a:t>
            </a:r>
            <a:r>
              <a:rPr lang="en-US" altLang="zh-TW" sz="2000" dirty="0"/>
              <a:t>("</a:t>
            </a:r>
            <a:r>
              <a:rPr lang="zh-TW" altLang="en-US" sz="2000" dirty="0"/>
              <a:t>半徑 </a:t>
            </a:r>
            <a:r>
              <a:rPr lang="en-US" altLang="zh-TW" sz="2000" dirty="0"/>
              <a:t>: " + </a:t>
            </a:r>
            <a:r>
              <a:rPr lang="en-US" altLang="zh-TW" sz="2000" dirty="0" err="1"/>
              <a:t>this.r</a:t>
            </a:r>
            <a:r>
              <a:rPr lang="en-US" altLang="zh-TW" sz="2000" dirty="0"/>
              <a:t> + "&lt;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  </a:t>
            </a:r>
            <a:r>
              <a:rPr lang="en-US" altLang="zh-TW" sz="2000" dirty="0" err="1"/>
              <a:t>document.write</a:t>
            </a:r>
            <a:r>
              <a:rPr lang="en-US" altLang="zh-TW" sz="2000" dirty="0"/>
              <a:t>("X</a:t>
            </a:r>
            <a:r>
              <a:rPr lang="zh-TW" altLang="en-US" sz="2000" dirty="0"/>
              <a:t>座標 </a:t>
            </a:r>
            <a:r>
              <a:rPr lang="en-US" altLang="zh-TW" sz="2000" dirty="0"/>
              <a:t>: " + </a:t>
            </a:r>
            <a:r>
              <a:rPr lang="en-US" altLang="zh-TW" sz="2000" dirty="0" err="1"/>
              <a:t>this.x</a:t>
            </a:r>
            <a:r>
              <a:rPr lang="en-US" altLang="zh-TW" sz="2000" dirty="0"/>
              <a:t> + "&lt;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  </a:t>
            </a:r>
            <a:r>
              <a:rPr lang="en-US" altLang="zh-TW" sz="2000" dirty="0" err="1"/>
              <a:t>document.write</a:t>
            </a:r>
            <a:r>
              <a:rPr lang="en-US" altLang="zh-TW" sz="2000" dirty="0"/>
              <a:t>("Y</a:t>
            </a:r>
            <a:r>
              <a:rPr lang="zh-TW" altLang="en-US" sz="2000" dirty="0"/>
              <a:t>座標 </a:t>
            </a:r>
            <a:r>
              <a:rPr lang="en-US" altLang="zh-TW" sz="2000" dirty="0"/>
              <a:t>: " + </a:t>
            </a:r>
            <a:r>
              <a:rPr lang="en-US" altLang="zh-TW" sz="2000" dirty="0" err="1"/>
              <a:t>this.y</a:t>
            </a:r>
            <a:r>
              <a:rPr lang="en-US" altLang="zh-TW" sz="2000" dirty="0"/>
              <a:t> + "&lt;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  </a:t>
            </a:r>
            <a:r>
              <a:rPr lang="en-US" altLang="zh-TW" sz="2000" dirty="0" err="1"/>
              <a:t>document.write</a:t>
            </a:r>
            <a:r>
              <a:rPr lang="en-US" altLang="zh-TW" sz="2000" dirty="0"/>
              <a:t>("</a:t>
            </a:r>
            <a:r>
              <a:rPr lang="zh-TW" altLang="en-US" sz="2000" dirty="0"/>
              <a:t>圖形色彩 </a:t>
            </a:r>
            <a:r>
              <a:rPr lang="en-US" altLang="zh-TW" sz="2000" dirty="0"/>
              <a:t>: " + </a:t>
            </a:r>
            <a:r>
              <a:rPr lang="en-US" altLang="zh-TW" sz="2000" dirty="0" err="1"/>
              <a:t>this.color</a:t>
            </a:r>
            <a:r>
              <a:rPr lang="en-US" altLang="zh-TW" sz="2000" dirty="0"/>
              <a:t> + "&lt;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  </a:t>
            </a:r>
            <a:r>
              <a:rPr lang="en-US" altLang="zh-TW" sz="2000" dirty="0" err="1"/>
              <a:t>document.write</a:t>
            </a:r>
            <a:r>
              <a:rPr lang="en-US" altLang="zh-TW" sz="2000" dirty="0"/>
              <a:t>("</a:t>
            </a:r>
            <a:r>
              <a:rPr lang="zh-TW" altLang="en-US" sz="2000" dirty="0"/>
              <a:t>圓面積 </a:t>
            </a:r>
            <a:r>
              <a:rPr lang="en-US" altLang="zh-TW" sz="2000" dirty="0"/>
              <a:t>: " + result + "&lt;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/&gt;");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05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r>
              <a:rPr lang="zh-TW" altLang="en-US" dirty="0"/>
              <a:t>物件的繼承</a:t>
            </a:r>
            <a:r>
              <a:rPr lang="en-US" altLang="zh-TW" dirty="0"/>
              <a:t>-</a:t>
            </a:r>
            <a:r>
              <a:rPr lang="zh-TW" altLang="en-US" dirty="0"/>
              <a:t>繼承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在</a:t>
            </a:r>
            <a:r>
              <a:rPr lang="en-US" altLang="zh-TW" sz="2800" dirty="0"/>
              <a:t>circle</a:t>
            </a:r>
            <a:r>
              <a:rPr lang="zh-TW" altLang="en-US" sz="2800" dirty="0"/>
              <a:t>物件使用</a:t>
            </a:r>
            <a:r>
              <a:rPr lang="en-US" altLang="zh-TW" sz="2800" dirty="0"/>
              <a:t>prototype</a:t>
            </a:r>
            <a:r>
              <a:rPr lang="zh-TW" altLang="en-US" sz="2800" dirty="0"/>
              <a:t>屬性繼承</a:t>
            </a:r>
            <a:r>
              <a:rPr lang="en-US" altLang="zh-TW" sz="2800" dirty="0"/>
              <a:t>position</a:t>
            </a:r>
            <a:r>
              <a:rPr lang="zh-TW" altLang="en-US" sz="2800" dirty="0" smtClean="0"/>
              <a:t>物件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circle.prototype</a:t>
            </a:r>
            <a:r>
              <a:rPr lang="en-US" altLang="zh-TW" dirty="0">
                <a:solidFill>
                  <a:schemeClr val="tx2"/>
                </a:solidFill>
              </a:rPr>
              <a:t> = new position</a:t>
            </a:r>
            <a:r>
              <a:rPr lang="en-US" altLang="zh-TW" dirty="0" smtClean="0">
                <a:solidFill>
                  <a:schemeClr val="tx2"/>
                </a:solidFill>
              </a:rPr>
              <a:t>();</a:t>
            </a:r>
          </a:p>
          <a:p>
            <a:pPr lvl="1"/>
            <a:r>
              <a:rPr lang="en-US" altLang="zh-TW" sz="2400" dirty="0" smtClean="0"/>
              <a:t>circle</a:t>
            </a:r>
            <a:r>
              <a:rPr lang="zh-TW" altLang="en-US" sz="2400" dirty="0"/>
              <a:t>物件就可以繼承</a:t>
            </a:r>
            <a:r>
              <a:rPr lang="en-US" altLang="zh-TW" sz="2400" dirty="0"/>
              <a:t>position</a:t>
            </a:r>
            <a:r>
              <a:rPr lang="zh-TW" altLang="en-US" sz="2400" dirty="0"/>
              <a:t>物件的屬性和方法。</a:t>
            </a:r>
          </a:p>
          <a:p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64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延續練習</a:t>
            </a:r>
            <a:r>
              <a:rPr lang="en-US" altLang="zh-TW" dirty="0" smtClean="0"/>
              <a:t>2,</a:t>
            </a:r>
            <a:r>
              <a:rPr lang="zh-TW" altLang="en-US" dirty="0" smtClean="0"/>
              <a:t>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請利用</a:t>
            </a:r>
            <a:r>
              <a:rPr lang="en-US" altLang="zh-TW" dirty="0" smtClean="0"/>
              <a:t>prototype</a:t>
            </a:r>
            <a:r>
              <a:rPr lang="zh-TW" altLang="en-US" dirty="0" smtClean="0"/>
              <a:t>新增書籍</a:t>
            </a:r>
            <a:r>
              <a:rPr lang="zh-TW" altLang="en-US" dirty="0"/>
              <a:t>的數量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-amount, 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(2)</a:t>
            </a:r>
            <a:r>
              <a:rPr lang="zh-TW" altLang="en-US" dirty="0" smtClean="0"/>
              <a:t>新增</a:t>
            </a:r>
            <a:r>
              <a:rPr lang="en-US" altLang="zh-TW" dirty="0" err="1" smtClean="0"/>
              <a:t>showTotal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方法以計算總金額</a:t>
            </a:r>
            <a:r>
              <a:rPr lang="en-US" altLang="zh-TW" dirty="0" smtClean="0"/>
              <a:t>(price*amount)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0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內建</a:t>
            </a:r>
            <a:r>
              <a:rPr lang="zh-TW" altLang="en-US" dirty="0"/>
              <a:t>函數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JavaScript</a:t>
            </a:r>
            <a:r>
              <a:rPr lang="zh-TW" altLang="en-US" sz="2800" dirty="0"/>
              <a:t>擁有一些內建</a:t>
            </a:r>
            <a:r>
              <a:rPr lang="zh-TW" altLang="en-US" sz="2800" dirty="0" smtClean="0"/>
              <a:t>函數</a:t>
            </a: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en-US" altLang="zh-TW" sz="2400" dirty="0" err="1" smtClean="0">
                <a:solidFill>
                  <a:srgbClr val="FF0000"/>
                </a:solidFill>
              </a:rPr>
              <a:t>parseInt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/>
              <a:t>和</a:t>
            </a:r>
            <a:r>
              <a:rPr lang="en-US" altLang="zh-TW" sz="2400" dirty="0" err="1">
                <a:solidFill>
                  <a:srgbClr val="FF0000"/>
                </a:solidFill>
              </a:rPr>
              <a:t>parseFloat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/>
              <a:t>兩個函數（或稱為方法）來轉換變數的資料</a:t>
            </a:r>
            <a:r>
              <a:rPr lang="zh-TW" altLang="en-US" sz="2400" dirty="0" smtClean="0"/>
              <a:t>型態 </a:t>
            </a:r>
            <a:r>
              <a:rPr lang="en-US" altLang="zh-TW" sz="2400" dirty="0" smtClean="0"/>
              <a:t>(ch2)</a:t>
            </a:r>
            <a:endParaRPr lang="en-US" altLang="zh-TW" sz="2400" dirty="0"/>
          </a:p>
          <a:p>
            <a:pPr lvl="1"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escape</a:t>
            </a:r>
            <a:r>
              <a:rPr lang="en-US" altLang="zh-TW" dirty="0"/>
              <a:t>()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使用</a:t>
            </a:r>
            <a:r>
              <a:rPr lang="en-US" altLang="zh-TW" sz="2400" dirty="0"/>
              <a:t>URL</a:t>
            </a:r>
            <a:r>
              <a:rPr lang="zh-TW" altLang="en-US" sz="2400" dirty="0"/>
              <a:t>編碼傳入的參數字串，可以傳回加碼後的</a:t>
            </a:r>
            <a:r>
              <a:rPr lang="zh-TW" altLang="en-US" sz="2400" dirty="0" smtClean="0"/>
              <a:t>字串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strURLcode</a:t>
            </a:r>
            <a:r>
              <a:rPr lang="en-US" altLang="zh-TW" sz="2400" dirty="0">
                <a:solidFill>
                  <a:schemeClr val="tx2"/>
                </a:solidFill>
              </a:rPr>
              <a:t> = escape(</a:t>
            </a:r>
            <a:r>
              <a:rPr lang="en-US" altLang="zh-TW" sz="2400" dirty="0" err="1">
                <a:solidFill>
                  <a:schemeClr val="tx2"/>
                </a:solidFill>
              </a:rPr>
              <a:t>strMsg</a:t>
            </a:r>
            <a:r>
              <a:rPr lang="en-US" altLang="zh-TW" sz="2400" dirty="0" smtClean="0">
                <a:solidFill>
                  <a:schemeClr val="tx2"/>
                </a:solidFill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err="1"/>
              <a:t>unescape</a:t>
            </a:r>
            <a:r>
              <a:rPr lang="en-US" altLang="zh-TW" sz="2800" dirty="0"/>
              <a:t>()</a:t>
            </a:r>
            <a:r>
              <a:rPr lang="zh-TW" altLang="en-US" sz="2800" dirty="0" smtClean="0"/>
              <a:t>函數</a:t>
            </a: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解碼</a:t>
            </a:r>
            <a:r>
              <a:rPr lang="zh-TW" altLang="en-US" sz="2400" dirty="0"/>
              <a:t>參數的</a:t>
            </a:r>
            <a:r>
              <a:rPr lang="en-US" altLang="zh-TW" sz="2400" dirty="0"/>
              <a:t>URL</a:t>
            </a:r>
            <a:r>
              <a:rPr lang="zh-TW" altLang="en-US" sz="2400" dirty="0"/>
              <a:t>編碼字串，可以傳回還原成編碼前的原始</a:t>
            </a:r>
            <a:r>
              <a:rPr lang="zh-TW" altLang="en-US" sz="2400" dirty="0" smtClean="0"/>
              <a:t>字串</a:t>
            </a:r>
            <a:endParaRPr lang="en-US" altLang="zh-TW" sz="24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400" dirty="0" err="1" smtClean="0">
                <a:solidFill>
                  <a:schemeClr val="tx2"/>
                </a:solidFill>
              </a:rPr>
              <a:t>strOriginal</a:t>
            </a:r>
            <a:r>
              <a:rPr lang="en-US" altLang="zh-TW" sz="2400" dirty="0" smtClean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solidFill>
                  <a:schemeClr val="tx2"/>
                </a:solidFill>
              </a:rPr>
              <a:t>= </a:t>
            </a:r>
            <a:r>
              <a:rPr lang="en-US" altLang="zh-TW" sz="2400" dirty="0" err="1">
                <a:solidFill>
                  <a:schemeClr val="tx2"/>
                </a:solidFill>
              </a:rPr>
              <a:t>unescape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en-US" altLang="zh-TW" sz="2400" dirty="0" err="1">
                <a:solidFill>
                  <a:schemeClr val="tx2"/>
                </a:solidFill>
              </a:rPr>
              <a:t>strURLcode</a:t>
            </a:r>
            <a:r>
              <a:rPr lang="en-US" altLang="zh-TW" sz="2400" dirty="0">
                <a:solidFill>
                  <a:schemeClr val="tx2"/>
                </a:solidFill>
              </a:rPr>
              <a:t>);</a:t>
            </a:r>
            <a:endParaRPr lang="en-US" altLang="zh-TW" sz="2000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05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自訂函數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函數是由</a:t>
            </a:r>
            <a:r>
              <a:rPr lang="en-US" altLang="zh-TW" sz="2400" b="1" dirty="0">
                <a:solidFill>
                  <a:srgbClr val="FF0000"/>
                </a:solidFill>
              </a:rPr>
              <a:t>function</a:t>
            </a:r>
            <a:r>
              <a:rPr lang="zh-TW" altLang="en-US" sz="2400" b="1" dirty="0">
                <a:solidFill>
                  <a:srgbClr val="FF0000"/>
                </a:solidFill>
              </a:rPr>
              <a:t>關鍵字、函數名稱和程式區塊</a:t>
            </a:r>
            <a:r>
              <a:rPr lang="zh-TW" altLang="en-US" sz="2400" dirty="0" smtClean="0"/>
              <a:t>組成</a:t>
            </a:r>
            <a:endParaRPr lang="en-US" altLang="zh-TW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     </a:t>
            </a:r>
            <a:r>
              <a:rPr lang="en-US" altLang="zh-TW" sz="2400" dirty="0" smtClean="0">
                <a:solidFill>
                  <a:schemeClr val="tx2"/>
                </a:solidFill>
              </a:rPr>
              <a:t>function </a:t>
            </a:r>
            <a:r>
              <a:rPr lang="en-US" altLang="zh-TW" sz="2400" dirty="0" err="1">
                <a:solidFill>
                  <a:schemeClr val="tx2"/>
                </a:solidFill>
              </a:rPr>
              <a:t>writeString</a:t>
            </a:r>
            <a:r>
              <a:rPr lang="en-US" altLang="zh-TW" sz="2400" dirty="0">
                <a:solidFill>
                  <a:schemeClr val="tx2"/>
                </a:solidFill>
              </a:rPr>
              <a:t>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歡迎使用</a:t>
            </a:r>
            <a:r>
              <a:rPr lang="en-US" altLang="zh-TW" sz="2400" dirty="0">
                <a:solidFill>
                  <a:schemeClr val="tx2"/>
                </a:solidFill>
              </a:rPr>
              <a:t>JavaScript!&lt;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呼叫</a:t>
            </a:r>
            <a:r>
              <a:rPr lang="zh-TW" altLang="en-US" sz="2400" dirty="0"/>
              <a:t>函數只需使用函數</a:t>
            </a:r>
            <a:r>
              <a:rPr lang="zh-TW" altLang="en-US" sz="2400" dirty="0" smtClean="0"/>
              <a:t>名稱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writeString</a:t>
            </a:r>
            <a:r>
              <a:rPr lang="en-US" altLang="zh-TW" sz="2400" dirty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14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自訂函數</a:t>
            </a:r>
            <a:r>
              <a:rPr lang="en-US" altLang="zh-TW" dirty="0" smtClean="0"/>
              <a:t>-Example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78186" y="1293738"/>
            <a:ext cx="4896544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&lt;!DOCTYPE html&gt;</a:t>
            </a:r>
          </a:p>
          <a:p>
            <a:r>
              <a:rPr lang="en-US" altLang="zh-TW" sz="1600" dirty="0"/>
              <a:t>&lt;html&gt;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&lt;head&gt;</a:t>
            </a:r>
          </a:p>
          <a:p>
            <a:r>
              <a:rPr lang="en-US" altLang="zh-TW" sz="1600" dirty="0"/>
              <a:t>&lt;meta charset="utf-8"/&gt;</a:t>
            </a:r>
          </a:p>
          <a:p>
            <a:r>
              <a:rPr lang="en-US" altLang="zh-TW" sz="1600" dirty="0"/>
              <a:t>&lt;title&gt;Ch4_1_2.html&lt;/title&gt;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    function </a:t>
            </a:r>
            <a:r>
              <a:rPr lang="en-US" altLang="zh-TW" sz="1600" dirty="0" err="1">
                <a:solidFill>
                  <a:srgbClr val="0070C0"/>
                </a:solidFill>
              </a:rPr>
              <a:t>writeString</a:t>
            </a:r>
            <a:r>
              <a:rPr lang="en-US" altLang="zh-TW" sz="1600" dirty="0">
                <a:solidFill>
                  <a:srgbClr val="0070C0"/>
                </a:solidFill>
              </a:rPr>
              <a:t>(){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</a:t>
            </a:r>
            <a:r>
              <a:rPr lang="en-US" altLang="zh-TW" sz="1600" dirty="0" smtClean="0">
                <a:solidFill>
                  <a:srgbClr val="0070C0"/>
                </a:solidFill>
              </a:rPr>
              <a:t>     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document.write</a:t>
            </a:r>
            <a:r>
              <a:rPr lang="en-US" altLang="zh-TW" sz="1600" dirty="0">
                <a:solidFill>
                  <a:srgbClr val="0070C0"/>
                </a:solidFill>
              </a:rPr>
              <a:t>("</a:t>
            </a:r>
            <a:r>
              <a:rPr lang="zh-TW" altLang="en-US" sz="1600" dirty="0">
                <a:solidFill>
                  <a:srgbClr val="0070C0"/>
                </a:solidFill>
              </a:rPr>
              <a:t>歡迎使用</a:t>
            </a:r>
            <a:r>
              <a:rPr lang="en-US" altLang="zh-TW" sz="1600" dirty="0">
                <a:solidFill>
                  <a:srgbClr val="0070C0"/>
                </a:solidFill>
              </a:rPr>
              <a:t>JavaScript!&lt;</a:t>
            </a:r>
            <a:r>
              <a:rPr lang="en-US" altLang="zh-TW" sz="1600" dirty="0" err="1">
                <a:solidFill>
                  <a:srgbClr val="0070C0"/>
                </a:solidFill>
              </a:rPr>
              <a:t>br</a:t>
            </a:r>
            <a:r>
              <a:rPr lang="en-US" altLang="zh-TW" sz="1600" dirty="0">
                <a:solidFill>
                  <a:srgbClr val="0070C0"/>
                </a:solidFill>
              </a:rPr>
              <a:t>/&gt;");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    }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>
                <a:solidFill>
                  <a:srgbClr val="0070C0"/>
                </a:solidFill>
              </a:rPr>
              <a:t>&lt;/script&gt;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&lt;/head&gt;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&lt;body&gt;</a:t>
            </a:r>
          </a:p>
          <a:p>
            <a:r>
              <a:rPr lang="en-US" altLang="zh-TW" sz="1600" dirty="0"/>
              <a:t>&lt;h2&gt;</a:t>
            </a:r>
            <a:r>
              <a:rPr lang="zh-TW" altLang="en-US" sz="1600" dirty="0"/>
              <a:t>使用函數顯示文件內容</a:t>
            </a:r>
            <a:r>
              <a:rPr lang="en-US" altLang="zh-TW" sz="1600" dirty="0"/>
              <a:t>&lt;/h2&gt;</a:t>
            </a:r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hr</a:t>
            </a:r>
            <a:r>
              <a:rPr lang="en-US" altLang="zh-TW" sz="1600" dirty="0"/>
              <a:t>/&gt;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&lt;script&gt;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      // </a:t>
            </a:r>
            <a:r>
              <a:rPr lang="zh-TW" altLang="en-US" sz="1600" dirty="0">
                <a:solidFill>
                  <a:srgbClr val="FF0000"/>
                </a:solidFill>
              </a:rPr>
              <a:t>呼叫函數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     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writeString</a:t>
            </a:r>
            <a:r>
              <a:rPr lang="en-US" altLang="zh-TW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&lt;/script&gt;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&lt;/body&gt;</a:t>
            </a:r>
          </a:p>
          <a:p>
            <a:r>
              <a:rPr lang="en-US" altLang="zh-TW" sz="1600" dirty="0"/>
              <a:t>&lt;/html&gt;</a:t>
            </a:r>
            <a:endParaRPr lang="zh-TW" altLang="en-US" sz="16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64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擁有</a:t>
            </a:r>
            <a:r>
              <a:rPr lang="zh-TW" altLang="en-US" dirty="0"/>
              <a:t>參數的</a:t>
            </a:r>
            <a:r>
              <a:rPr lang="en-US" altLang="zh-TW" dirty="0"/>
              <a:t>JavaScript</a:t>
            </a:r>
            <a:r>
              <a:rPr lang="zh-TW" altLang="en-US" dirty="0"/>
              <a:t>函數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JavaScript</a:t>
            </a:r>
            <a:r>
              <a:rPr lang="zh-TW" altLang="en-US" sz="2800" dirty="0"/>
              <a:t>函數可以傳入</a:t>
            </a:r>
            <a:r>
              <a:rPr lang="en-US" altLang="zh-TW" sz="2800" dirty="0"/>
              <a:t>1</a:t>
            </a:r>
            <a:r>
              <a:rPr lang="zh-TW" altLang="en-US" sz="2800" dirty="0"/>
              <a:t>至多個</a:t>
            </a:r>
            <a:r>
              <a:rPr lang="zh-TW" altLang="en-US" sz="2800" dirty="0" smtClean="0"/>
              <a:t>參數</a:t>
            </a: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在</a:t>
            </a:r>
            <a:r>
              <a:rPr lang="zh-TW" altLang="en-US" sz="2400" dirty="0"/>
              <a:t>呼叫函數時，只需傳入不同參數值就可以產生不同的執行</a:t>
            </a:r>
            <a:r>
              <a:rPr lang="zh-TW" altLang="en-US" sz="2400" dirty="0" smtClean="0"/>
              <a:t>結果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function </a:t>
            </a:r>
            <a:r>
              <a:rPr lang="en-US" altLang="zh-TW" sz="2400" dirty="0" err="1">
                <a:solidFill>
                  <a:schemeClr val="tx2"/>
                </a:solidFill>
              </a:rPr>
              <a:t>writeNString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en-US" altLang="zh-TW" sz="2400" dirty="0" err="1">
                <a:solidFill>
                  <a:srgbClr val="7030A0"/>
                </a:solidFill>
              </a:rPr>
              <a:t>strMsg</a:t>
            </a:r>
            <a:r>
              <a:rPr lang="en-US" altLang="zh-TW" sz="2400" dirty="0">
                <a:solidFill>
                  <a:schemeClr val="tx2"/>
                </a:solidFill>
              </a:rPr>
              <a:t>,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7030A0"/>
                </a:solidFill>
              </a:rPr>
              <a:t>intnumber</a:t>
            </a:r>
            <a:r>
              <a:rPr lang="en-US" altLang="zh-TW" sz="2400" dirty="0">
                <a:solidFill>
                  <a:schemeClr val="tx2"/>
                </a:solidFill>
              </a:rPr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dirty="0">
                <a:solidFill>
                  <a:schemeClr val="tx2"/>
                </a:solidFill>
              </a:rPr>
              <a:t>for(</a:t>
            </a: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=1;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&lt;=</a:t>
            </a:r>
            <a:r>
              <a:rPr lang="en-US" altLang="zh-TW" sz="2400" dirty="0" err="1">
                <a:solidFill>
                  <a:schemeClr val="tx2"/>
                </a:solidFill>
              </a:rPr>
              <a:t>intnumber</a:t>
            </a:r>
            <a:r>
              <a:rPr lang="en-US" altLang="zh-TW" sz="2400" dirty="0">
                <a:solidFill>
                  <a:schemeClr val="tx2"/>
                </a:solidFill>
              </a:rPr>
              <a:t>;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++)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en-US" altLang="zh-TW" sz="2400" dirty="0" err="1">
                <a:solidFill>
                  <a:schemeClr val="tx2"/>
                </a:solidFill>
              </a:rPr>
              <a:t>strMsg</a:t>
            </a:r>
            <a:r>
              <a:rPr lang="en-US" altLang="zh-TW" sz="2400" dirty="0">
                <a:solidFill>
                  <a:schemeClr val="tx2"/>
                </a:solidFill>
              </a:rPr>
              <a:t> + "&lt;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參數</a:t>
            </a:r>
            <a:r>
              <a:rPr lang="zh-TW" altLang="en-US" sz="2400" dirty="0"/>
              <a:t>如果不只一個，請使用「</a:t>
            </a:r>
            <a:r>
              <a:rPr lang="en-US" altLang="zh-TW" sz="2400" dirty="0"/>
              <a:t>,</a:t>
            </a:r>
            <a:r>
              <a:rPr lang="zh-TW" altLang="en-US" sz="2400" dirty="0"/>
              <a:t>」符號</a:t>
            </a:r>
            <a:r>
              <a:rPr lang="zh-TW" altLang="en-US" sz="2400" dirty="0" smtClean="0"/>
              <a:t>分隔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傳</a:t>
            </a:r>
            <a:r>
              <a:rPr lang="zh-TW" altLang="en-US" sz="2400" dirty="0"/>
              <a:t>入參數的變數可以在函數的程式區塊中</a:t>
            </a:r>
            <a:r>
              <a:rPr lang="zh-TW" altLang="en-US" sz="2400" dirty="0" smtClean="0"/>
              <a:t>使用</a:t>
            </a:r>
            <a:endParaRPr lang="zh-TW" altLang="en-US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77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函數的傳回值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400" dirty="0" smtClean="0"/>
              <a:t>傳回</a:t>
            </a:r>
            <a:r>
              <a:rPr lang="zh-TW" altLang="en-US" sz="2400" dirty="0"/>
              <a:t>函數的執行</a:t>
            </a:r>
            <a:r>
              <a:rPr lang="zh-TW" altLang="en-US" sz="2400" dirty="0" smtClean="0"/>
              <a:t>結果</a:t>
            </a:r>
            <a:endParaRPr lang="en-US" altLang="zh-TW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dirty="0" smtClean="0">
                <a:solidFill>
                  <a:schemeClr val="tx2"/>
                </a:solidFill>
              </a:rPr>
              <a:t>function </a:t>
            </a:r>
            <a:r>
              <a:rPr lang="en-US" altLang="zh-TW" sz="2000" dirty="0" err="1">
                <a:solidFill>
                  <a:schemeClr val="tx2"/>
                </a:solidFill>
              </a:rPr>
              <a:t>sumToN</a:t>
            </a:r>
            <a:r>
              <a:rPr lang="en-US" altLang="zh-TW" sz="2000" dirty="0">
                <a:solidFill>
                  <a:schemeClr val="tx2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intNumber</a:t>
            </a:r>
            <a:r>
              <a:rPr lang="en-US" altLang="zh-TW" sz="2000" dirty="0">
                <a:solidFill>
                  <a:schemeClr val="tx2"/>
                </a:solidFill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</a:t>
            </a:r>
            <a:r>
              <a:rPr lang="en-US" altLang="zh-TW" sz="2000" dirty="0" err="1">
                <a:solidFill>
                  <a:schemeClr val="tx2"/>
                </a:solidFill>
              </a:rPr>
              <a:t>var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 err="1">
                <a:solidFill>
                  <a:schemeClr val="tx2"/>
                </a:solidFill>
              </a:rPr>
              <a:t>intSum</a:t>
            </a:r>
            <a:r>
              <a:rPr lang="en-US" altLang="zh-TW" sz="2000" dirty="0">
                <a:solidFill>
                  <a:schemeClr val="tx2"/>
                </a:solidFill>
              </a:rPr>
              <a:t> = 0;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for(</a:t>
            </a:r>
            <a:r>
              <a:rPr lang="en-US" altLang="zh-TW" sz="2000" dirty="0" err="1">
                <a:solidFill>
                  <a:schemeClr val="tx2"/>
                </a:solidFill>
              </a:rPr>
              <a:t>var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 err="1">
                <a:solidFill>
                  <a:schemeClr val="tx2"/>
                </a:solidFill>
              </a:rPr>
              <a:t>i</a:t>
            </a:r>
            <a:r>
              <a:rPr lang="en-US" altLang="zh-TW" sz="2000" dirty="0">
                <a:solidFill>
                  <a:schemeClr val="tx2"/>
                </a:solidFill>
              </a:rPr>
              <a:t>=1; </a:t>
            </a:r>
            <a:r>
              <a:rPr lang="en-US" altLang="zh-TW" sz="2000" dirty="0" err="1">
                <a:solidFill>
                  <a:schemeClr val="tx2"/>
                </a:solidFill>
              </a:rPr>
              <a:t>i</a:t>
            </a:r>
            <a:r>
              <a:rPr lang="en-US" altLang="zh-TW" sz="2000" dirty="0">
                <a:solidFill>
                  <a:schemeClr val="tx2"/>
                </a:solidFill>
              </a:rPr>
              <a:t>&lt;=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intNumber</a:t>
            </a:r>
            <a:r>
              <a:rPr lang="en-US" altLang="zh-TW" sz="2000" dirty="0">
                <a:solidFill>
                  <a:schemeClr val="tx2"/>
                </a:solidFill>
              </a:rPr>
              <a:t>; </a:t>
            </a:r>
            <a:r>
              <a:rPr lang="en-US" altLang="zh-TW" sz="2000" dirty="0" err="1">
                <a:solidFill>
                  <a:schemeClr val="tx2"/>
                </a:solidFill>
              </a:rPr>
              <a:t>i</a:t>
            </a:r>
            <a:r>
              <a:rPr lang="en-US" altLang="zh-TW" sz="2000" dirty="0">
                <a:solidFill>
                  <a:schemeClr val="tx2"/>
                </a:solidFill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  </a:t>
            </a:r>
            <a:r>
              <a:rPr lang="en-US" altLang="zh-TW" sz="2000" dirty="0" err="1">
                <a:solidFill>
                  <a:schemeClr val="tx2"/>
                </a:solidFill>
              </a:rPr>
              <a:t>intSum</a:t>
            </a:r>
            <a:r>
              <a:rPr lang="en-US" altLang="zh-TW" sz="2000" dirty="0">
                <a:solidFill>
                  <a:schemeClr val="tx2"/>
                </a:solidFill>
              </a:rPr>
              <a:t> += </a:t>
            </a:r>
            <a:r>
              <a:rPr lang="en-US" altLang="zh-TW" sz="2000" dirty="0" err="1">
                <a:solidFill>
                  <a:schemeClr val="tx2"/>
                </a:solidFill>
              </a:rPr>
              <a:t>i</a:t>
            </a:r>
            <a:r>
              <a:rPr lang="en-US" altLang="zh-TW" sz="2000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</a:t>
            </a:r>
            <a:r>
              <a:rPr lang="en-US" altLang="zh-TW" sz="2000" dirty="0">
                <a:solidFill>
                  <a:srgbClr val="FF0000"/>
                </a:solidFill>
              </a:rPr>
              <a:t>return </a:t>
            </a:r>
            <a:r>
              <a:rPr lang="en-US" altLang="zh-TW" sz="2000" dirty="0" err="1">
                <a:solidFill>
                  <a:srgbClr val="FF0000"/>
                </a:solidFill>
              </a:rPr>
              <a:t>intSum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TW" sz="2400" dirty="0" smtClean="0"/>
          </a:p>
          <a:p>
            <a:pPr>
              <a:lnSpc>
                <a:spcPct val="80000"/>
              </a:lnSpc>
            </a:pPr>
            <a:r>
              <a:rPr lang="zh-TW" altLang="en-US" sz="2400" dirty="0" smtClean="0"/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return</a:t>
            </a:r>
            <a:r>
              <a:rPr lang="zh-TW" altLang="en-US" sz="2400" dirty="0"/>
              <a:t>關鍵字傳回函數的執行</a:t>
            </a:r>
            <a:r>
              <a:rPr lang="zh-TW" altLang="en-US" sz="2400" dirty="0" smtClean="0"/>
              <a:t>結果</a:t>
            </a:r>
            <a:endParaRPr lang="en-US" altLang="zh-TW" sz="2400" dirty="0" smtClean="0"/>
          </a:p>
          <a:p>
            <a:pPr>
              <a:lnSpc>
                <a:spcPct val="80000"/>
              </a:lnSpc>
            </a:pPr>
            <a:r>
              <a:rPr lang="zh-TW" altLang="en-US" sz="2400" dirty="0" smtClean="0"/>
              <a:t>函數</a:t>
            </a:r>
            <a:r>
              <a:rPr lang="zh-TW" altLang="en-US" sz="2400" dirty="0"/>
              <a:t>有傳回值，在呼叫時通常是使用指定敘述來取得傳回</a:t>
            </a:r>
            <a:r>
              <a:rPr lang="zh-TW" altLang="en-US" sz="2400" dirty="0" smtClean="0"/>
              <a:t>值</a:t>
            </a:r>
            <a:endParaRPr lang="en-US" altLang="zh-TW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      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var</a:t>
            </a:r>
            <a:r>
              <a:rPr lang="en-US" altLang="zh-TW" sz="2000" dirty="0" smtClean="0">
                <a:solidFill>
                  <a:schemeClr val="tx2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intSum</a:t>
            </a:r>
            <a:r>
              <a:rPr lang="en-US" altLang="zh-TW" sz="2000" dirty="0" smtClean="0">
                <a:solidFill>
                  <a:schemeClr val="tx2"/>
                </a:solidFill>
              </a:rPr>
              <a:t> </a:t>
            </a:r>
            <a:r>
              <a:rPr lang="en-US" altLang="zh-TW" sz="2000" dirty="0">
                <a:solidFill>
                  <a:schemeClr val="tx2"/>
                </a:solidFill>
              </a:rPr>
              <a:t>= </a:t>
            </a:r>
            <a:r>
              <a:rPr lang="en-US" altLang="zh-TW" sz="2000" dirty="0" err="1">
                <a:solidFill>
                  <a:schemeClr val="tx2"/>
                </a:solidFill>
              </a:rPr>
              <a:t>sumToN</a:t>
            </a:r>
            <a:r>
              <a:rPr lang="en-US" altLang="zh-TW" sz="2000" dirty="0">
                <a:solidFill>
                  <a:schemeClr val="tx2"/>
                </a:solidFill>
              </a:rPr>
              <a:t>(10);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2305-6868-4057-B92F-4A5E0C100EC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58620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1586</TotalTime>
  <Words>4012</Words>
  <Application>Microsoft Office PowerPoint</Application>
  <PresentationFormat>如螢幕大小 (4:3)</PresentationFormat>
  <Paragraphs>671</Paragraphs>
  <Slides>49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맑은 고딕</vt:lpstr>
      <vt:lpstr>全真中明體</vt:lpstr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Chapter 04 JavaScript的函數與物件</vt:lpstr>
      <vt:lpstr>大綱</vt:lpstr>
      <vt:lpstr>JavaScript的函數</vt:lpstr>
      <vt:lpstr>JavaScript的函數</vt:lpstr>
      <vt:lpstr>JavaScript內建函數</vt:lpstr>
      <vt:lpstr>JavaScript自訂函數</vt:lpstr>
      <vt:lpstr>自訂函數-Example</vt:lpstr>
      <vt:lpstr>擁有參數的JavaScript函數</vt:lpstr>
      <vt:lpstr>JavaScript函數的傳回值</vt:lpstr>
      <vt:lpstr>JavaScript函數的傳值或傳址參數</vt:lpstr>
      <vt:lpstr>PowerPoint 簡報</vt:lpstr>
      <vt:lpstr>練習1</vt:lpstr>
      <vt:lpstr>JavaScript函數的參數陣列-說明</vt:lpstr>
      <vt:lpstr>JavaScript函數的參數陣列-取出</vt:lpstr>
      <vt:lpstr>JavaScript函數的變數範圍</vt:lpstr>
      <vt:lpstr>JavaScript的物件 </vt:lpstr>
      <vt:lpstr>物件導向程式語言-1</vt:lpstr>
      <vt:lpstr>PowerPoint 簡報</vt:lpstr>
      <vt:lpstr>物件導向程式語言-2</vt:lpstr>
      <vt:lpstr>繼承- Example</vt:lpstr>
      <vt:lpstr>參考資料—物件導向基礎</vt:lpstr>
      <vt:lpstr>JavaScript的物件、屬性和方法-1</vt:lpstr>
      <vt:lpstr>JavaScript的物件、屬性和方法-2</vt:lpstr>
      <vt:lpstr>JavaScript支援的物件</vt:lpstr>
      <vt:lpstr>自訂JavaScript的物件</vt:lpstr>
      <vt:lpstr>使用Object物件建立自訂物件-1</vt:lpstr>
      <vt:lpstr>使用Object物件建立自訂物件-2</vt:lpstr>
      <vt:lpstr>with程式區塊</vt:lpstr>
      <vt:lpstr>使用建構函數來建立物件-說明</vt:lpstr>
      <vt:lpstr>使用建構函數來建立物件-步驟1</vt:lpstr>
      <vt:lpstr>使用建構函數來建立物件-步驟2</vt:lpstr>
      <vt:lpstr>物件的階層架構-說明</vt:lpstr>
      <vt:lpstr>物件的階層架構-範例</vt:lpstr>
      <vt:lpstr>PowerPoint 簡報</vt:lpstr>
      <vt:lpstr>新增物件的方法</vt:lpstr>
      <vt:lpstr>練習2</vt:lpstr>
      <vt:lpstr>JavaScript的Prototype物件</vt:lpstr>
      <vt:lpstr>JavaScript的Prototype物件</vt:lpstr>
      <vt:lpstr>類別基礎和原型基礎程式語言-1</vt:lpstr>
      <vt:lpstr>類別基礎和原型基礎程式語言-2</vt:lpstr>
      <vt:lpstr>新增Prototype物件的屬性</vt:lpstr>
      <vt:lpstr>PowerPoint 簡報</vt:lpstr>
      <vt:lpstr>新增Prototype物件的方法</vt:lpstr>
      <vt:lpstr>擴充JavaScript內建物件的方法</vt:lpstr>
      <vt:lpstr>PowerPoint 簡報</vt:lpstr>
      <vt:lpstr>Prototype物件的繼承-父</vt:lpstr>
      <vt:lpstr>Prototype物件的繼承-子</vt:lpstr>
      <vt:lpstr>Prototype物件的繼承-繼承</vt:lpstr>
      <vt:lpstr>練習3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04 JavaScript的函數與物件</dc:title>
  <dc:creator>Christine</dc:creator>
  <cp:lastModifiedBy>user</cp:lastModifiedBy>
  <cp:revision>49</cp:revision>
  <cp:lastPrinted>2015-11-26T02:01:29Z</cp:lastPrinted>
  <dcterms:created xsi:type="dcterms:W3CDTF">2015-09-12T09:27:22Z</dcterms:created>
  <dcterms:modified xsi:type="dcterms:W3CDTF">2017-12-11T15:44:08Z</dcterms:modified>
</cp:coreProperties>
</file>