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7" r:id="rId2"/>
    <p:sldId id="29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98" r:id="rId15"/>
    <p:sldId id="270" r:id="rId16"/>
    <p:sldId id="299" r:id="rId17"/>
    <p:sldId id="271" r:id="rId18"/>
    <p:sldId id="300" r:id="rId19"/>
    <p:sldId id="272" r:id="rId20"/>
    <p:sldId id="273" r:id="rId21"/>
    <p:sldId id="274" r:id="rId22"/>
    <p:sldId id="275" r:id="rId23"/>
    <p:sldId id="276" r:id="rId24"/>
    <p:sldId id="277" r:id="rId25"/>
    <p:sldId id="301" r:id="rId26"/>
    <p:sldId id="278" r:id="rId27"/>
    <p:sldId id="279" r:id="rId28"/>
    <p:sldId id="280" r:id="rId29"/>
    <p:sldId id="281" r:id="rId30"/>
    <p:sldId id="302" r:id="rId31"/>
    <p:sldId id="282" r:id="rId32"/>
    <p:sldId id="283" r:id="rId33"/>
    <p:sldId id="284" r:id="rId34"/>
    <p:sldId id="285" r:id="rId35"/>
    <p:sldId id="286" r:id="rId36"/>
    <p:sldId id="287" r:id="rId37"/>
    <p:sldId id="303" r:id="rId38"/>
    <p:sldId id="288" r:id="rId39"/>
    <p:sldId id="289" r:id="rId40"/>
    <p:sldId id="290" r:id="rId41"/>
    <p:sldId id="291" r:id="rId42"/>
    <p:sldId id="292" r:id="rId43"/>
    <p:sldId id="293" r:id="rId44"/>
    <p:sldId id="306" r:id="rId45"/>
    <p:sldId id="294" r:id="rId46"/>
    <p:sldId id="295" r:id="rId47"/>
    <p:sldId id="305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18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1B525-B991-4B59-AA7C-6C2BBB943854}" type="datetimeFigureOut">
              <a:rPr lang="zh-TW" altLang="en-US" smtClean="0"/>
              <a:t>2018/1/1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53A91-C7EA-4219-8327-E920DFCC31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1797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D0FEBC-F5F4-46B6-BC6D-7228EE937134}" type="slidenum">
              <a:rPr lang="en-US" altLang="zh-TW"/>
              <a:pPr/>
              <a:t>1</a:t>
            </a:fld>
            <a:endParaRPr lang="en-US" altLang="zh-TW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TW" altLang="zh-TW"/>
          </a:p>
        </p:txBody>
      </p:sp>
    </p:spTree>
    <p:extLst>
      <p:ext uri="{BB962C8B-B14F-4D97-AF65-F5344CB8AC3E}">
        <p14:creationId xmlns:p14="http://schemas.microsoft.com/office/powerpoint/2010/main" val="271791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63938" y="3429000"/>
            <a:ext cx="144462" cy="213518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標題版面配置區 1"/>
          <p:cNvSpPr>
            <a:spLocks noGrp="1"/>
          </p:cNvSpPr>
          <p:nvPr>
            <p:ph type="title" hasCustomPrompt="1"/>
          </p:nvPr>
        </p:nvSpPr>
        <p:spPr>
          <a:xfrm>
            <a:off x="3851920" y="3501008"/>
            <a:ext cx="4303390" cy="313010"/>
          </a:xfrm>
          <a:prstGeom prst="rect">
            <a:avLst/>
          </a:prstGeom>
        </p:spPr>
        <p:txBody>
          <a:bodyPr rtlCol="0">
            <a:normAutofit/>
          </a:bodyPr>
          <a:lstStyle>
            <a:lvl1pPr algn="ctr">
              <a:defRPr baseline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dirty="0" smtClean="0"/>
              <a:t>大標題樣式</a:t>
            </a:r>
            <a:endParaRPr lang="zh-TW" altLang="en-US" dirty="0"/>
          </a:p>
        </p:txBody>
      </p:sp>
      <p:sp>
        <p:nvSpPr>
          <p:cNvPr id="6" name="子標題 2"/>
          <p:cNvSpPr>
            <a:spLocks noGrp="1"/>
          </p:cNvSpPr>
          <p:nvPr>
            <p:ph type="subTitle" idx="1"/>
          </p:nvPr>
        </p:nvSpPr>
        <p:spPr>
          <a:xfrm>
            <a:off x="3851920" y="4476129"/>
            <a:ext cx="3528392" cy="1008112"/>
          </a:xfrm>
        </p:spPr>
        <p:txBody>
          <a:bodyPr/>
          <a:lstStyle>
            <a:lvl1pPr marL="0" indent="0" algn="ctr"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411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版面配置區 1"/>
          <p:cNvSpPr>
            <a:spLocks noGrp="1"/>
          </p:cNvSpPr>
          <p:nvPr>
            <p:ph type="title"/>
          </p:nvPr>
        </p:nvSpPr>
        <p:spPr>
          <a:xfrm>
            <a:off x="538559" y="44624"/>
            <a:ext cx="7975798" cy="1249114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baseline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1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539552" y="1412776"/>
            <a:ext cx="7975798" cy="4824536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 baseline="0">
                <a:latin typeface="Arial" panose="020B0604020202020204" pitchFamily="34" charset="0"/>
              </a:defRPr>
            </a:lvl1pPr>
            <a:lvl2pPr latinLnBrk="0">
              <a:defRPr baseline="0">
                <a:latin typeface="Arial" panose="020B0604020202020204" pitchFamily="34" charset="0"/>
              </a:defRPr>
            </a:lvl2pPr>
            <a:lvl3pPr latinLnBrk="0">
              <a:defRPr baseline="0">
                <a:latin typeface="Arial" panose="020B0604020202020204" pitchFamily="34" charset="0"/>
              </a:defRPr>
            </a:lvl3pPr>
            <a:lvl4pPr latinLnBrk="0">
              <a:defRPr baseline="0">
                <a:latin typeface="Arial" panose="020B0604020202020204" pitchFamily="34" charset="0"/>
              </a:defRPr>
            </a:lvl4pPr>
            <a:lvl5pPr latinLnBrk="0">
              <a:defRPr baseline="0">
                <a:latin typeface="Arial" panose="020B0604020202020204" pitchFamily="34" charset="0"/>
              </a:defRPr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ACA54-FAAF-46F9-B3BB-9918EFBA2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31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>
          <a:xfrm>
            <a:off x="1691680" y="332656"/>
            <a:ext cx="7238628" cy="1325563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idx="1" hasCustomPrompt="1"/>
          </p:nvPr>
        </p:nvSpPr>
        <p:spPr>
          <a:xfrm>
            <a:off x="1691680" y="1793156"/>
            <a:ext cx="7238628" cy="4351338"/>
          </a:xfrm>
          <a:prstGeom prst="rect">
            <a:avLst/>
          </a:prstGeom>
        </p:spPr>
        <p:txBody>
          <a:bodyPr rtlCol="0">
            <a:normAutofit/>
          </a:bodyPr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 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1692275" y="6324600"/>
            <a:ext cx="1727200" cy="365125"/>
          </a:xfrm>
        </p:spPr>
        <p:txBody>
          <a:bodyPr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356100" y="6324600"/>
            <a:ext cx="2173288" cy="365125"/>
          </a:xfrm>
        </p:spPr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7042150" y="6324600"/>
            <a:ext cx="1887538" cy="365125"/>
          </a:xfr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ACA54-FAAF-46F9-B3BB-9918EFBA2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82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子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ACA54-FAAF-46F9-B3BB-9918EFBA2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77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ACA54-FAAF-46F9-B3BB-9918EFBA2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17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rgbClr val="898989"/>
                </a:solidFill>
                <a:latin typeface="Arial" pitchFamily="34" charset="0"/>
                <a:ea typeface="新細明體" pitchFamily="18" charset="-120"/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ACA54-FAAF-46F9-B3BB-9918EFBA2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20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標題投影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59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70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45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 按一下以編輯母片文字樣式</a:t>
            </a:r>
          </a:p>
          <a:p>
            <a:pPr lvl="1"/>
            <a:r>
              <a:rPr lang="zh-TW" altLang="en-US" dirty="0" smtClean="0"/>
              <a:t> 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ACA54-FAAF-46F9-B3BB-9918EFBA21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724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pull dir="d"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itchFamily="34" charset="0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p"/>
        <a:defRPr sz="32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anose="020B060402020202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jquery_css.asp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jquery/tryit.asp?filename=tryjquery_dom_toggleclas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51920" y="3501008"/>
            <a:ext cx="4608512" cy="648072"/>
          </a:xfrm>
        </p:spPr>
        <p:txBody>
          <a:bodyPr>
            <a:noAutofit/>
          </a:bodyPr>
          <a:lstStyle/>
          <a:p>
            <a:r>
              <a:rPr lang="en-US" altLang="zh-TW" sz="3600" dirty="0" smtClean="0"/>
              <a:t>Chapter 09</a:t>
            </a:r>
            <a:br>
              <a:rPr lang="en-US" altLang="zh-TW" sz="3600" dirty="0" smtClean="0"/>
            </a:br>
            <a:r>
              <a:rPr lang="en-US" altLang="zh-TW" sz="3600" dirty="0" smtClean="0"/>
              <a:t>jQuery</a:t>
            </a:r>
            <a:r>
              <a:rPr lang="zh-TW" altLang="en-US" sz="3600" dirty="0" smtClean="0"/>
              <a:t>選擇器與</a:t>
            </a:r>
            <a:r>
              <a:rPr lang="en-US" altLang="zh-TW" sz="3600" dirty="0" smtClean="0"/>
              <a:t>CSS</a:t>
            </a:r>
            <a:r>
              <a:rPr lang="zh-TW" altLang="en-US" sz="3600" dirty="0" smtClean="0"/>
              <a:t>和</a:t>
            </a:r>
            <a:r>
              <a:rPr lang="en-US" altLang="zh-TW" sz="3600" dirty="0" smtClean="0"/>
              <a:t>DOM</a:t>
            </a:r>
            <a:endParaRPr lang="zh-TW" altLang="zh-TW" sz="36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91980" y="4789088"/>
            <a:ext cx="3528392" cy="1008112"/>
          </a:xfrm>
        </p:spPr>
        <p:txBody>
          <a:bodyPr/>
          <a:lstStyle/>
          <a:p>
            <a:r>
              <a:rPr lang="zh-TW" altLang="en-US" dirty="0"/>
              <a:t>中原大學 資訊管理學系</a:t>
            </a:r>
            <a:endParaRPr lang="en-US" altLang="zh-TW" dirty="0"/>
          </a:p>
          <a:p>
            <a:r>
              <a:rPr lang="zh-TW" altLang="en-US" dirty="0"/>
              <a:t>賴錦慧 老師</a:t>
            </a:r>
            <a:endParaRPr lang="en-US" altLang="zh-TW" dirty="0"/>
          </a:p>
          <a:p>
            <a:r>
              <a:rPr lang="en-US" altLang="zh-TW" dirty="0"/>
              <a:t>chlai@cycu.edu.tw</a:t>
            </a:r>
            <a:endParaRPr lang="zh-TW" altLang="en-US" dirty="0"/>
          </a:p>
          <a:p>
            <a:endParaRPr lang="zh-TW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675" y="871017"/>
            <a:ext cx="1967880" cy="196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4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CSS</a:t>
            </a:r>
            <a:r>
              <a:rPr lang="zh-TW" altLang="en-US" dirty="0"/>
              <a:t>選擇器選擇元素</a:t>
            </a:r>
            <a:r>
              <a:rPr lang="en-US" altLang="zh-TW" dirty="0"/>
              <a:t>-</a:t>
            </a:r>
            <a:br>
              <a:rPr lang="en-US" altLang="zh-TW" dirty="0"/>
            </a:br>
            <a:r>
              <a:rPr lang="zh-TW" altLang="en-US" dirty="0"/>
              <a:t>選擇所有元素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idx="1"/>
          </p:nvPr>
        </p:nvSpPr>
        <p:spPr>
          <a:xfrm>
            <a:off x="538559" y="1556792"/>
            <a:ext cx="7975798" cy="4824536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如果你需要選擇所有</a:t>
            </a:r>
            <a:r>
              <a:rPr lang="en-US" altLang="zh-TW" sz="2800" dirty="0"/>
              <a:t>DOM</a:t>
            </a:r>
            <a:r>
              <a:rPr lang="zh-TW" altLang="en-US" sz="2800" dirty="0"/>
              <a:t>元素，就可以使用「</a:t>
            </a:r>
            <a:r>
              <a:rPr lang="zh-TW" altLang="en-US" sz="2800" dirty="0">
                <a:solidFill>
                  <a:srgbClr val="FF0000"/>
                </a:solidFill>
              </a:rPr>
              <a:t>*</a:t>
            </a:r>
            <a:r>
              <a:rPr lang="zh-TW" altLang="en-US" sz="2800" dirty="0"/>
              <a:t>」星號選擇</a:t>
            </a:r>
            <a:r>
              <a:rPr lang="zh-TW" altLang="en-US" sz="2800" dirty="0" smtClean="0"/>
              <a:t>器：</a:t>
            </a:r>
            <a:endParaRPr lang="zh-TW" altLang="en-US" sz="2800" dirty="0"/>
          </a:p>
          <a:p>
            <a:pPr lvl="1"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$('</a:t>
            </a:r>
            <a:r>
              <a:rPr lang="en-US" altLang="zh-TW" dirty="0">
                <a:solidFill>
                  <a:srgbClr val="FF0000"/>
                </a:solidFill>
              </a:rPr>
              <a:t>*</a:t>
            </a:r>
            <a:r>
              <a:rPr lang="en-US" altLang="zh-TW" dirty="0">
                <a:solidFill>
                  <a:schemeClr val="tx2"/>
                </a:solidFill>
              </a:rPr>
              <a:t>').</a:t>
            </a:r>
            <a:r>
              <a:rPr lang="en-US" altLang="zh-TW" dirty="0" err="1">
                <a:solidFill>
                  <a:schemeClr val="tx2"/>
                </a:solidFill>
              </a:rPr>
              <a:t>addClass</a:t>
            </a:r>
            <a:r>
              <a:rPr lang="en-US" altLang="zh-TW" dirty="0">
                <a:solidFill>
                  <a:schemeClr val="tx2"/>
                </a:solidFill>
              </a:rPr>
              <a:t>('line');</a:t>
            </a:r>
          </a:p>
          <a:p>
            <a:pPr lvl="1"/>
            <a:r>
              <a:rPr lang="zh-TW" altLang="en-US" sz="2400" dirty="0"/>
              <a:t>程式碼在選擇所有元素後，呼叫</a:t>
            </a:r>
            <a:r>
              <a:rPr lang="en-US" altLang="zh-TW" sz="2400" dirty="0" err="1"/>
              <a:t>addClass</a:t>
            </a:r>
            <a:r>
              <a:rPr lang="en-US" altLang="zh-TW" sz="2400" dirty="0"/>
              <a:t>()</a:t>
            </a:r>
            <a:r>
              <a:rPr lang="zh-TW" altLang="en-US" sz="2400" dirty="0"/>
              <a:t>方法替選擇元素加上</a:t>
            </a:r>
            <a:r>
              <a:rPr lang="en-US" altLang="zh-TW" sz="2400" dirty="0"/>
              <a:t>CSS</a:t>
            </a:r>
            <a:r>
              <a:rPr lang="zh-TW" altLang="en-US" sz="2400" dirty="0"/>
              <a:t>樣式類別</a:t>
            </a:r>
            <a:r>
              <a:rPr lang="en-US" altLang="zh-TW" sz="2400" dirty="0"/>
              <a:t>line</a:t>
            </a:r>
            <a:r>
              <a:rPr lang="zh-TW" altLang="en-US" sz="2400" dirty="0"/>
              <a:t>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59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CSS</a:t>
            </a:r>
            <a:r>
              <a:rPr lang="zh-TW" altLang="en-US" dirty="0"/>
              <a:t>選擇器選擇元素</a:t>
            </a:r>
            <a:r>
              <a:rPr lang="en-US" altLang="zh-TW" dirty="0"/>
              <a:t>-</a:t>
            </a:r>
            <a:br>
              <a:rPr lang="en-US" altLang="zh-TW" dirty="0"/>
            </a:br>
            <a:r>
              <a:rPr lang="zh-TW" altLang="en-US" dirty="0"/>
              <a:t>使用</a:t>
            </a:r>
            <a:r>
              <a:rPr lang="en-US" altLang="zh-TW" dirty="0"/>
              <a:t>HTML</a:t>
            </a:r>
            <a:r>
              <a:rPr lang="zh-TW" altLang="en-US" dirty="0"/>
              <a:t>標籤名稱選擇元素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412776"/>
            <a:ext cx="8208912" cy="4824536"/>
          </a:xfrm>
        </p:spPr>
        <p:txBody>
          <a:bodyPr/>
          <a:lstStyle/>
          <a:p>
            <a:r>
              <a:rPr lang="zh-TW" altLang="en-US" sz="2800" dirty="0"/>
              <a:t>在</a:t>
            </a:r>
            <a:r>
              <a:rPr lang="en-US" altLang="zh-TW" sz="2800" dirty="0"/>
              <a:t>HTML</a:t>
            </a:r>
            <a:r>
              <a:rPr lang="zh-TW" altLang="en-US" sz="2800" dirty="0"/>
              <a:t>網頁可以</a:t>
            </a:r>
            <a:r>
              <a:rPr lang="zh-TW" altLang="en-US" sz="2800" dirty="0">
                <a:solidFill>
                  <a:srgbClr val="FF0000"/>
                </a:solidFill>
              </a:rPr>
              <a:t>使用</a:t>
            </a:r>
            <a:r>
              <a:rPr lang="en-US" altLang="zh-TW" sz="2800" dirty="0">
                <a:solidFill>
                  <a:srgbClr val="FF0000"/>
                </a:solidFill>
              </a:rPr>
              <a:t>HTML</a:t>
            </a:r>
            <a:r>
              <a:rPr lang="zh-TW" altLang="en-US" sz="2800" dirty="0">
                <a:solidFill>
                  <a:srgbClr val="FF0000"/>
                </a:solidFill>
              </a:rPr>
              <a:t>標籤名稱</a:t>
            </a:r>
            <a:r>
              <a:rPr lang="zh-TW" altLang="en-US" sz="2800" dirty="0"/>
              <a:t>來選擇</a:t>
            </a:r>
            <a:r>
              <a:rPr lang="en-US" altLang="zh-TW" sz="2800" dirty="0"/>
              <a:t>DOM</a:t>
            </a:r>
            <a:r>
              <a:rPr lang="zh-TW" altLang="en-US" sz="2800" dirty="0" smtClean="0"/>
              <a:t>元素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例如</a:t>
            </a:r>
            <a:r>
              <a:rPr lang="zh-TW" altLang="en-US" sz="2400" dirty="0"/>
              <a:t>：</a:t>
            </a:r>
            <a:r>
              <a:rPr lang="en-US" altLang="zh-TW" sz="2400" dirty="0"/>
              <a:t>p</a:t>
            </a:r>
            <a:r>
              <a:rPr lang="zh-TW" altLang="en-US" sz="2400" dirty="0"/>
              <a:t>、</a:t>
            </a:r>
            <a:r>
              <a:rPr lang="en-US" altLang="zh-TW" sz="2400" dirty="0"/>
              <a:t>div</a:t>
            </a:r>
            <a:r>
              <a:rPr lang="zh-TW" altLang="en-US" sz="2400" dirty="0"/>
              <a:t>、</a:t>
            </a:r>
            <a:r>
              <a:rPr lang="en-US" altLang="zh-TW" sz="2400" dirty="0"/>
              <a:t>span</a:t>
            </a:r>
            <a:r>
              <a:rPr lang="zh-TW" altLang="en-US" sz="2400" dirty="0"/>
              <a:t>、</a:t>
            </a:r>
            <a:r>
              <a:rPr lang="en-US" altLang="zh-TW" sz="2400" dirty="0"/>
              <a:t>a</a:t>
            </a:r>
            <a:r>
              <a:rPr lang="zh-TW" altLang="en-US" sz="2400" dirty="0"/>
              <a:t>和</a:t>
            </a:r>
            <a:r>
              <a:rPr lang="en-US" altLang="zh-TW" sz="2400" dirty="0" smtClean="0"/>
              <a:t>h2</a:t>
            </a:r>
            <a:r>
              <a:rPr lang="zh-TW" altLang="en-US" sz="2400" dirty="0" smtClean="0"/>
              <a:t>等：</a:t>
            </a:r>
            <a:endParaRPr lang="zh-TW" altLang="en-US" sz="2400" dirty="0"/>
          </a:p>
          <a:p>
            <a:pPr lvl="1">
              <a:buFontTx/>
              <a:buNone/>
            </a:pPr>
            <a:r>
              <a:rPr lang="en-US" altLang="zh-TW" sz="2400" dirty="0" smtClean="0">
                <a:solidFill>
                  <a:srgbClr val="0070C0"/>
                </a:solidFill>
              </a:rPr>
              <a:t>      </a:t>
            </a:r>
            <a:r>
              <a:rPr lang="en-US" altLang="zh-TW" sz="2400" dirty="0" smtClean="0">
                <a:solidFill>
                  <a:schemeClr val="tx2"/>
                </a:solidFill>
              </a:rPr>
              <a:t>$(</a:t>
            </a:r>
            <a:r>
              <a:rPr lang="en-US" altLang="zh-TW" sz="2400" dirty="0">
                <a:solidFill>
                  <a:schemeClr val="tx2"/>
                </a:solidFill>
              </a:rPr>
              <a:t>'p').</a:t>
            </a:r>
            <a:r>
              <a:rPr lang="en-US" altLang="zh-TW" sz="2400" dirty="0" err="1">
                <a:solidFill>
                  <a:schemeClr val="tx2"/>
                </a:solidFill>
              </a:rPr>
              <a:t>addClass</a:t>
            </a:r>
            <a:r>
              <a:rPr lang="en-US" altLang="zh-TW" sz="2400" dirty="0">
                <a:solidFill>
                  <a:schemeClr val="tx2"/>
                </a:solidFill>
              </a:rPr>
              <a:t>('blue');</a:t>
            </a:r>
          </a:p>
          <a:p>
            <a:pPr lvl="1"/>
            <a:r>
              <a:rPr lang="zh-TW" altLang="en-US" sz="2400" dirty="0"/>
              <a:t>程式碼使用</a:t>
            </a:r>
            <a:r>
              <a:rPr lang="en-US" altLang="zh-TW" sz="2400" dirty="0"/>
              <a:t>&lt;p&gt;</a:t>
            </a:r>
            <a:r>
              <a:rPr lang="zh-TW" altLang="en-US" sz="2400" dirty="0"/>
              <a:t>標籤名稱</a:t>
            </a:r>
            <a:r>
              <a:rPr lang="en-US" altLang="zh-TW" sz="2400" dirty="0"/>
              <a:t>'p'</a:t>
            </a:r>
            <a:r>
              <a:rPr lang="zh-TW" altLang="en-US" sz="2400" dirty="0"/>
              <a:t>，可以選擇網頁中所有</a:t>
            </a:r>
            <a:r>
              <a:rPr lang="en-US" altLang="zh-TW" sz="2400" dirty="0"/>
              <a:t>HTML</a:t>
            </a:r>
            <a:r>
              <a:rPr lang="zh-TW" altLang="en-US" sz="2400" dirty="0"/>
              <a:t>標籤名稱為</a:t>
            </a:r>
            <a:r>
              <a:rPr lang="en-US" altLang="zh-TW" sz="2400" dirty="0"/>
              <a:t>&lt;p&gt;</a:t>
            </a:r>
            <a:r>
              <a:rPr lang="zh-TW" altLang="en-US" sz="2400" dirty="0"/>
              <a:t>的</a:t>
            </a:r>
            <a:r>
              <a:rPr lang="en-US" altLang="zh-TW" sz="2400" dirty="0"/>
              <a:t>DOM</a:t>
            </a:r>
            <a:r>
              <a:rPr lang="zh-TW" altLang="en-US" sz="2400" dirty="0" smtClean="0"/>
              <a:t>元素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相當於</a:t>
            </a:r>
            <a:r>
              <a:rPr lang="zh-TW" altLang="en-US" sz="2400" dirty="0"/>
              <a:t>執行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的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getElementByTagName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>
                <a:solidFill>
                  <a:srgbClr val="FF0000"/>
                </a:solidFill>
              </a:rPr>
              <a:t>方法</a:t>
            </a:r>
            <a:r>
              <a:rPr lang="zh-TW" altLang="en-US" sz="2400" dirty="0" smtClean="0"/>
              <a:t>：</a:t>
            </a:r>
            <a:endParaRPr lang="zh-TW" altLang="en-US" sz="2400" dirty="0"/>
          </a:p>
          <a:p>
            <a:pPr lvl="1">
              <a:buFontTx/>
              <a:buNone/>
            </a:pPr>
            <a:r>
              <a:rPr lang="en-US" altLang="zh-TW" dirty="0" smtClean="0">
                <a:solidFill>
                  <a:schemeClr val="tx2"/>
                </a:solidFill>
              </a:rPr>
              <a:t>   </a:t>
            </a:r>
            <a:r>
              <a:rPr lang="en-US" altLang="zh-TW" sz="2400" dirty="0" err="1" smtClean="0">
                <a:solidFill>
                  <a:schemeClr val="tx2"/>
                </a:solidFill>
              </a:rPr>
              <a:t>document.getElementByTagName</a:t>
            </a:r>
            <a:r>
              <a:rPr lang="en-US" altLang="zh-TW" sz="2400" dirty="0">
                <a:solidFill>
                  <a:schemeClr val="tx2"/>
                </a:solidFill>
              </a:rPr>
              <a:t>('p');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93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CSS</a:t>
            </a:r>
            <a:r>
              <a:rPr lang="zh-TW" altLang="en-US" dirty="0"/>
              <a:t>選擇器選擇元素</a:t>
            </a:r>
            <a:r>
              <a:rPr lang="en-US" altLang="zh-TW" dirty="0"/>
              <a:t>-</a:t>
            </a:r>
            <a:br>
              <a:rPr lang="en-US" altLang="zh-TW" dirty="0"/>
            </a:br>
            <a:r>
              <a:rPr lang="zh-TW" altLang="en-US" dirty="0"/>
              <a:t>使用</a:t>
            </a:r>
            <a:r>
              <a:rPr lang="en-US" altLang="zh-TW" dirty="0"/>
              <a:t>id</a:t>
            </a:r>
            <a:r>
              <a:rPr lang="zh-TW" altLang="en-US" dirty="0"/>
              <a:t>屬性選擇元素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對於擁有</a:t>
            </a:r>
            <a:r>
              <a:rPr lang="en-US" altLang="zh-TW" sz="2800" dirty="0"/>
              <a:t>id</a:t>
            </a:r>
            <a:r>
              <a:rPr lang="zh-TW" altLang="en-US" sz="2800" dirty="0"/>
              <a:t>屬性的</a:t>
            </a:r>
            <a:r>
              <a:rPr lang="en-US" altLang="zh-TW" sz="2800" dirty="0"/>
              <a:t>HTML</a:t>
            </a:r>
            <a:r>
              <a:rPr lang="zh-TW" altLang="en-US" sz="2800" dirty="0"/>
              <a:t>標籤來說</a:t>
            </a:r>
            <a:r>
              <a:rPr lang="zh-TW" altLang="en-US" sz="2800" dirty="0" smtClean="0"/>
              <a:t>，可以</a:t>
            </a:r>
            <a:r>
              <a:rPr lang="zh-TW" altLang="en-US" sz="2800" dirty="0"/>
              <a:t>使用</a:t>
            </a:r>
            <a:r>
              <a:rPr lang="en-US" altLang="zh-TW" sz="2800" dirty="0"/>
              <a:t>id</a:t>
            </a:r>
            <a:r>
              <a:rPr lang="zh-TW" altLang="en-US" sz="2800" dirty="0"/>
              <a:t>屬性選擇元素，</a:t>
            </a:r>
            <a:r>
              <a:rPr lang="zh-TW" altLang="en-US" sz="2800" dirty="0">
                <a:solidFill>
                  <a:srgbClr val="FF0000"/>
                </a:solidFill>
              </a:rPr>
              <a:t>即「</a:t>
            </a:r>
            <a:r>
              <a:rPr lang="en-US" altLang="zh-TW" sz="2800" dirty="0">
                <a:solidFill>
                  <a:srgbClr val="FF0000"/>
                </a:solidFill>
              </a:rPr>
              <a:t>#</a:t>
            </a:r>
            <a:r>
              <a:rPr lang="zh-TW" altLang="en-US" sz="2800" dirty="0">
                <a:solidFill>
                  <a:srgbClr val="FF0000"/>
                </a:solidFill>
              </a:rPr>
              <a:t>」選擇器加上屬性</a:t>
            </a:r>
            <a:r>
              <a:rPr lang="zh-TW" altLang="en-US" sz="2800" dirty="0" smtClean="0">
                <a:solidFill>
                  <a:srgbClr val="FF0000"/>
                </a:solidFill>
              </a:rPr>
              <a:t>值</a:t>
            </a:r>
            <a:r>
              <a:rPr lang="zh-TW" altLang="en-US" sz="2800" dirty="0" smtClean="0"/>
              <a:t>：</a:t>
            </a:r>
            <a:endParaRPr lang="zh-TW" altLang="en-US" sz="2800" dirty="0"/>
          </a:p>
          <a:p>
            <a:pPr lvl="1"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$('#list').</a:t>
            </a:r>
            <a:r>
              <a:rPr lang="en-US" altLang="zh-TW" dirty="0" err="1">
                <a:solidFill>
                  <a:schemeClr val="tx2"/>
                </a:solidFill>
              </a:rPr>
              <a:t>addClass</a:t>
            </a:r>
            <a:r>
              <a:rPr lang="en-US" altLang="zh-TW" dirty="0">
                <a:solidFill>
                  <a:schemeClr val="tx2"/>
                </a:solidFill>
              </a:rPr>
              <a:t>('red');</a:t>
            </a:r>
          </a:p>
          <a:p>
            <a:pPr lvl="1"/>
            <a:r>
              <a:rPr lang="zh-TW" altLang="en-US" sz="2400" dirty="0"/>
              <a:t>程式碼選擇</a:t>
            </a:r>
            <a:r>
              <a:rPr lang="en-US" altLang="zh-TW" sz="2400" dirty="0"/>
              <a:t>id</a:t>
            </a:r>
            <a:r>
              <a:rPr lang="zh-TW" altLang="en-US" sz="2400" dirty="0"/>
              <a:t>屬性值為</a:t>
            </a:r>
            <a:r>
              <a:rPr lang="en-US" altLang="zh-TW" sz="2400" dirty="0"/>
              <a:t>list</a:t>
            </a:r>
            <a:r>
              <a:rPr lang="zh-TW" altLang="en-US" sz="2400" dirty="0"/>
              <a:t>的</a:t>
            </a:r>
            <a:r>
              <a:rPr lang="en-US" altLang="zh-TW" sz="2400" dirty="0"/>
              <a:t>DOM</a:t>
            </a:r>
            <a:r>
              <a:rPr lang="zh-TW" altLang="en-US" sz="2400" dirty="0"/>
              <a:t>元素，相當於是執行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的</a:t>
            </a:r>
            <a:r>
              <a:rPr lang="en-US" altLang="zh-TW" sz="2400" dirty="0" err="1">
                <a:solidFill>
                  <a:srgbClr val="FF0000"/>
                </a:solidFill>
              </a:rPr>
              <a:t>getElementById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>
                <a:solidFill>
                  <a:srgbClr val="FF0000"/>
                </a:solidFill>
              </a:rPr>
              <a:t>方法</a:t>
            </a:r>
            <a:r>
              <a:rPr lang="zh-TW" altLang="en-US" sz="2400" dirty="0" smtClean="0"/>
              <a:t>：</a:t>
            </a:r>
            <a:endParaRPr lang="zh-TW" altLang="en-US" sz="2400" dirty="0"/>
          </a:p>
          <a:p>
            <a:pPr lvl="1">
              <a:buFontTx/>
              <a:buNone/>
            </a:pPr>
            <a:r>
              <a:rPr lang="en-US" altLang="zh-TW" dirty="0" err="1">
                <a:solidFill>
                  <a:schemeClr val="tx2"/>
                </a:solidFill>
              </a:rPr>
              <a:t>document.getElementById</a:t>
            </a:r>
            <a:r>
              <a:rPr lang="en-US" altLang="zh-TW" dirty="0">
                <a:solidFill>
                  <a:schemeClr val="tx2"/>
                </a:solidFill>
              </a:rPr>
              <a:t>('list');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30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CSS</a:t>
            </a:r>
            <a:r>
              <a:rPr lang="zh-TW" altLang="en-US" dirty="0"/>
              <a:t>選擇器選擇元素</a:t>
            </a:r>
            <a:r>
              <a:rPr lang="en-US" altLang="zh-TW" dirty="0"/>
              <a:t>-</a:t>
            </a:r>
            <a:br>
              <a:rPr lang="en-US" altLang="zh-TW" dirty="0"/>
            </a:br>
            <a:r>
              <a:rPr lang="zh-TW" altLang="en-US" dirty="0"/>
              <a:t>使用</a:t>
            </a:r>
            <a:r>
              <a:rPr lang="en-US" altLang="zh-TW" dirty="0"/>
              <a:t>class</a:t>
            </a:r>
            <a:r>
              <a:rPr lang="zh-TW" altLang="en-US" dirty="0"/>
              <a:t>屬性選擇元素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對於擁有</a:t>
            </a:r>
            <a:r>
              <a:rPr lang="en-US" altLang="zh-TW" sz="2800" dirty="0"/>
              <a:t>class</a:t>
            </a:r>
            <a:r>
              <a:rPr lang="zh-TW" altLang="en-US" sz="2800" dirty="0"/>
              <a:t>屬性的</a:t>
            </a:r>
            <a:r>
              <a:rPr lang="en-US" altLang="zh-TW" sz="2800" dirty="0"/>
              <a:t>HTML</a:t>
            </a:r>
            <a:r>
              <a:rPr lang="zh-TW" altLang="en-US" sz="2800" dirty="0"/>
              <a:t>標籤來說</a:t>
            </a:r>
            <a:r>
              <a:rPr lang="zh-TW" altLang="en-US" sz="2800" dirty="0" smtClean="0"/>
              <a:t>，</a:t>
            </a:r>
            <a:r>
              <a:rPr lang="zh-TW" altLang="en-US" sz="2800" dirty="0" smtClean="0">
                <a:solidFill>
                  <a:srgbClr val="FF0000"/>
                </a:solidFill>
              </a:rPr>
              <a:t>可以</a:t>
            </a:r>
            <a:r>
              <a:rPr lang="zh-TW" altLang="en-US" sz="2800" dirty="0">
                <a:solidFill>
                  <a:srgbClr val="FF0000"/>
                </a:solidFill>
              </a:rPr>
              <a:t>使用</a:t>
            </a:r>
            <a:r>
              <a:rPr lang="en-US" altLang="zh-TW" sz="2800" dirty="0">
                <a:solidFill>
                  <a:srgbClr val="FF0000"/>
                </a:solidFill>
              </a:rPr>
              <a:t>class</a:t>
            </a:r>
            <a:r>
              <a:rPr lang="zh-TW" altLang="en-US" sz="2800" dirty="0">
                <a:solidFill>
                  <a:srgbClr val="FF0000"/>
                </a:solidFill>
              </a:rPr>
              <a:t>屬性選擇元素，即「</a:t>
            </a:r>
            <a:r>
              <a:rPr lang="en-US" altLang="zh-TW" sz="2800" dirty="0">
                <a:solidFill>
                  <a:srgbClr val="FF0000"/>
                </a:solidFill>
              </a:rPr>
              <a:t>.</a:t>
            </a:r>
            <a:r>
              <a:rPr lang="zh-TW" altLang="en-US" sz="2800" dirty="0">
                <a:solidFill>
                  <a:srgbClr val="FF0000"/>
                </a:solidFill>
              </a:rPr>
              <a:t>」選擇器加上屬性</a:t>
            </a:r>
            <a:r>
              <a:rPr lang="zh-TW" altLang="en-US" sz="2800" dirty="0" smtClean="0">
                <a:solidFill>
                  <a:srgbClr val="FF0000"/>
                </a:solidFill>
              </a:rPr>
              <a:t>值</a:t>
            </a:r>
            <a:r>
              <a:rPr lang="zh-TW" altLang="en-US" sz="2800" dirty="0" smtClean="0"/>
              <a:t>：</a:t>
            </a:r>
            <a:endParaRPr lang="zh-TW" altLang="en-US" sz="2800" dirty="0"/>
          </a:p>
          <a:p>
            <a:pPr lvl="1"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$('.item').</a:t>
            </a:r>
            <a:r>
              <a:rPr lang="en-US" altLang="zh-TW" dirty="0" err="1">
                <a:solidFill>
                  <a:schemeClr val="tx2"/>
                </a:solidFill>
              </a:rPr>
              <a:t>addClass</a:t>
            </a:r>
            <a:r>
              <a:rPr lang="en-US" altLang="zh-TW" dirty="0">
                <a:solidFill>
                  <a:schemeClr val="tx2"/>
                </a:solidFill>
              </a:rPr>
              <a:t>('green');</a:t>
            </a:r>
          </a:p>
          <a:p>
            <a:pPr lvl="1"/>
            <a:r>
              <a:rPr lang="zh-TW" altLang="en-US" sz="2400" dirty="0"/>
              <a:t>程式碼選擇</a:t>
            </a:r>
            <a:r>
              <a:rPr lang="en-US" altLang="zh-TW" sz="2400" dirty="0"/>
              <a:t>class</a:t>
            </a:r>
            <a:r>
              <a:rPr lang="zh-TW" altLang="en-US" sz="2400" dirty="0"/>
              <a:t>屬性值為</a:t>
            </a:r>
            <a:r>
              <a:rPr lang="en-US" altLang="zh-TW" sz="2400" dirty="0"/>
              <a:t>item</a:t>
            </a:r>
            <a:r>
              <a:rPr lang="zh-TW" altLang="en-US" sz="2400" dirty="0"/>
              <a:t>的</a:t>
            </a:r>
            <a:r>
              <a:rPr lang="en-US" altLang="zh-TW" sz="2400" dirty="0"/>
              <a:t>DOM</a:t>
            </a:r>
            <a:r>
              <a:rPr lang="zh-TW" altLang="en-US" sz="2400" dirty="0"/>
              <a:t>元素，相當於是執行</a:t>
            </a:r>
            <a:r>
              <a:rPr lang="en-US" altLang="zh-TW" sz="2400" dirty="0"/>
              <a:t>JavaScript</a:t>
            </a:r>
            <a:r>
              <a:rPr lang="zh-TW" altLang="en-US" sz="2400" dirty="0"/>
              <a:t>的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getElementsByClassName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>
                <a:solidFill>
                  <a:srgbClr val="FF0000"/>
                </a:solidFill>
              </a:rPr>
              <a:t>方法</a:t>
            </a:r>
            <a:r>
              <a:rPr lang="zh-TW" altLang="en-US" sz="2400" dirty="0" smtClean="0"/>
              <a:t>：</a:t>
            </a:r>
            <a:endParaRPr lang="zh-TW" altLang="en-US" sz="2400" dirty="0"/>
          </a:p>
          <a:p>
            <a:pPr lvl="1">
              <a:buFontTx/>
              <a:buNone/>
            </a:pPr>
            <a:r>
              <a:rPr lang="en-US" altLang="zh-TW" dirty="0" err="1" smtClean="0">
                <a:solidFill>
                  <a:schemeClr val="tx2"/>
                </a:solidFill>
              </a:rPr>
              <a:t>document.getElementsByClassName</a:t>
            </a:r>
            <a:r>
              <a:rPr lang="en-US" altLang="zh-TW" dirty="0">
                <a:solidFill>
                  <a:schemeClr val="tx2"/>
                </a:solidFill>
              </a:rPr>
              <a:t>('item');</a:t>
            </a:r>
          </a:p>
          <a:p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5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 smtClean="0"/>
              <a:t>多媒體程式設計</a:t>
            </a:r>
            <a:r>
              <a:rPr lang="en-US" altLang="zh-TW" dirty="0" smtClean="0"/>
              <a:t>-JavaScript</a:t>
            </a: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442567" y="1064909"/>
            <a:ext cx="3960440" cy="550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&lt;!DOCTYPE html&gt;</a:t>
            </a:r>
          </a:p>
          <a:p>
            <a:r>
              <a:rPr lang="en-US" altLang="zh-TW" sz="1600" dirty="0"/>
              <a:t>&lt;html&gt;</a:t>
            </a:r>
          </a:p>
          <a:p>
            <a:r>
              <a:rPr lang="en-US" altLang="zh-TW" sz="1600" dirty="0"/>
              <a:t>&lt;head&gt;</a:t>
            </a:r>
          </a:p>
          <a:p>
            <a:r>
              <a:rPr lang="en-US" altLang="zh-TW" sz="1600" dirty="0"/>
              <a:t>&lt;meta charset="utf-8"/&gt;</a:t>
            </a:r>
          </a:p>
          <a:p>
            <a:r>
              <a:rPr lang="en-US" altLang="zh-TW" sz="1600" dirty="0"/>
              <a:t>&lt;title&gt;Ch9_2_1.html&lt;/title&gt;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&lt;style type="text/</a:t>
            </a:r>
            <a:r>
              <a:rPr lang="en-US" altLang="zh-TW" sz="1600" dirty="0" err="1">
                <a:solidFill>
                  <a:srgbClr val="7030A0"/>
                </a:solidFill>
              </a:rPr>
              <a:t>css</a:t>
            </a:r>
            <a:r>
              <a:rPr lang="en-US" altLang="zh-TW" sz="1600" dirty="0">
                <a:solidFill>
                  <a:srgbClr val="7030A0"/>
                </a:solidFill>
              </a:rPr>
              <a:t>"&gt;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.blue { color: blue; }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.red { color: red; }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.green { color: green; }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.line { border: 1px solid #333; }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&lt;/style&gt;</a:t>
            </a:r>
          </a:p>
          <a:p>
            <a:r>
              <a:rPr lang="en-US" altLang="zh-TW" sz="1600" dirty="0"/>
              <a:t>&lt;script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="jquery-2.1.1.min.js"&gt;&lt;/script&gt;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&lt;script&gt;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$(document).ready(function() {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   </a:t>
            </a:r>
            <a:r>
              <a:rPr lang="en-US" altLang="zh-TW" sz="1600" dirty="0"/>
              <a:t>$('*').</a:t>
            </a:r>
            <a:r>
              <a:rPr lang="en-US" altLang="zh-TW" sz="1600" dirty="0" err="1"/>
              <a:t>addClass</a:t>
            </a:r>
            <a:r>
              <a:rPr lang="en-US" altLang="zh-TW" sz="1600" dirty="0"/>
              <a:t>('line');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   $('p').</a:t>
            </a:r>
            <a:r>
              <a:rPr lang="en-US" altLang="zh-TW" sz="1600" dirty="0" err="1">
                <a:solidFill>
                  <a:srgbClr val="0070C0"/>
                </a:solidFill>
              </a:rPr>
              <a:t>addClass</a:t>
            </a:r>
            <a:r>
              <a:rPr lang="en-US" altLang="zh-TW" sz="1600" dirty="0">
                <a:solidFill>
                  <a:srgbClr val="0070C0"/>
                </a:solidFill>
              </a:rPr>
              <a:t>('blue');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   </a:t>
            </a:r>
            <a:r>
              <a:rPr lang="en-US" altLang="zh-TW" sz="1600" dirty="0">
                <a:solidFill>
                  <a:srgbClr val="FF0000"/>
                </a:solidFill>
              </a:rPr>
              <a:t>$('#list').</a:t>
            </a:r>
            <a:r>
              <a:rPr lang="en-US" altLang="zh-TW" sz="1600" dirty="0" err="1">
                <a:solidFill>
                  <a:srgbClr val="FF0000"/>
                </a:solidFill>
              </a:rPr>
              <a:t>addClass</a:t>
            </a:r>
            <a:r>
              <a:rPr lang="en-US" altLang="zh-TW" sz="1600" dirty="0">
                <a:solidFill>
                  <a:srgbClr val="FF0000"/>
                </a:solidFill>
              </a:rPr>
              <a:t>('red');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   </a:t>
            </a:r>
            <a:r>
              <a:rPr lang="en-US" altLang="zh-TW" sz="1600" dirty="0">
                <a:solidFill>
                  <a:srgbClr val="00B050"/>
                </a:solidFill>
              </a:rPr>
              <a:t>$('.item').</a:t>
            </a:r>
            <a:r>
              <a:rPr lang="en-US" altLang="zh-TW" sz="1600" dirty="0" err="1">
                <a:solidFill>
                  <a:srgbClr val="00B050"/>
                </a:solidFill>
              </a:rPr>
              <a:t>addClass</a:t>
            </a:r>
            <a:r>
              <a:rPr lang="en-US" altLang="zh-TW" sz="1600" dirty="0">
                <a:solidFill>
                  <a:srgbClr val="00B050"/>
                </a:solidFill>
              </a:rPr>
              <a:t>('green');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});</a:t>
            </a:r>
          </a:p>
          <a:p>
            <a:r>
              <a:rPr lang="en-US" altLang="zh-TW" sz="1600" dirty="0"/>
              <a:t>&lt;/script&gt;</a:t>
            </a:r>
          </a:p>
          <a:p>
            <a:r>
              <a:rPr lang="en-US" altLang="zh-TW" sz="1600" dirty="0"/>
              <a:t>&lt;/head&gt;</a:t>
            </a:r>
          </a:p>
          <a:p>
            <a:endParaRPr lang="zh-TW" altLang="en-US" sz="16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4579665" y="1064909"/>
            <a:ext cx="3808757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&lt;body&gt;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&lt;p&gt;JavaScript</a:t>
            </a:r>
            <a:r>
              <a:rPr lang="zh-TW" altLang="en-US" dirty="0">
                <a:solidFill>
                  <a:srgbClr val="0070C0"/>
                </a:solidFill>
              </a:rPr>
              <a:t>網頁設計</a:t>
            </a:r>
            <a:r>
              <a:rPr lang="en-US" altLang="zh-TW" dirty="0">
                <a:solidFill>
                  <a:srgbClr val="0070C0"/>
                </a:solidFill>
              </a:rPr>
              <a:t>&lt;/p&gt;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&lt;p&gt;jQuery</a:t>
            </a:r>
            <a:r>
              <a:rPr lang="zh-TW" altLang="en-US" dirty="0">
                <a:solidFill>
                  <a:srgbClr val="0070C0"/>
                </a:solidFill>
              </a:rPr>
              <a:t>網頁設計</a:t>
            </a:r>
            <a:r>
              <a:rPr lang="en-US" altLang="zh-TW" dirty="0">
                <a:solidFill>
                  <a:srgbClr val="0070C0"/>
                </a:solidFill>
              </a:rPr>
              <a:t>&lt;/p&gt;</a:t>
            </a:r>
          </a:p>
          <a:p>
            <a:r>
              <a:rPr lang="en-US" altLang="zh-TW" dirty="0"/>
              <a:t>&lt;</a:t>
            </a:r>
            <a:r>
              <a:rPr lang="en-US" altLang="zh-TW" dirty="0" err="1"/>
              <a:t>ol</a:t>
            </a:r>
            <a:r>
              <a:rPr lang="en-US" altLang="zh-TW" dirty="0"/>
              <a:t> id="list"&gt;</a:t>
            </a:r>
          </a:p>
          <a:p>
            <a:r>
              <a:rPr lang="en-US" altLang="zh-TW" dirty="0"/>
              <a:t>  </a:t>
            </a:r>
            <a:r>
              <a:rPr lang="en-US" altLang="zh-TW" dirty="0">
                <a:solidFill>
                  <a:srgbClr val="FF0000"/>
                </a:solidFill>
              </a:rPr>
              <a:t>&lt;li&gt;jQuery&lt;/li&gt;</a:t>
            </a:r>
          </a:p>
          <a:p>
            <a:r>
              <a:rPr lang="en-US" altLang="zh-TW" dirty="0"/>
              <a:t>  </a:t>
            </a:r>
            <a:r>
              <a:rPr lang="en-US" altLang="zh-TW" dirty="0">
                <a:solidFill>
                  <a:srgbClr val="00B050"/>
                </a:solidFill>
              </a:rPr>
              <a:t>&lt;li class='item'&gt;Prototype&lt;/li&gt;</a:t>
            </a:r>
          </a:p>
          <a:p>
            <a:r>
              <a:rPr lang="en-US" altLang="zh-TW" dirty="0"/>
              <a:t>  </a:t>
            </a:r>
            <a:r>
              <a:rPr lang="en-US" altLang="zh-TW" dirty="0">
                <a:solidFill>
                  <a:srgbClr val="FF0000"/>
                </a:solidFill>
              </a:rPr>
              <a:t>&lt;li&gt;</a:t>
            </a:r>
            <a:r>
              <a:rPr lang="en-US" altLang="zh-TW" dirty="0" err="1">
                <a:solidFill>
                  <a:srgbClr val="FF0000"/>
                </a:solidFill>
              </a:rPr>
              <a:t>MooTools</a:t>
            </a:r>
            <a:r>
              <a:rPr lang="en-US" altLang="zh-TW" dirty="0">
                <a:solidFill>
                  <a:srgbClr val="FF0000"/>
                </a:solidFill>
              </a:rPr>
              <a:t>&lt;/li&gt;</a:t>
            </a:r>
          </a:p>
          <a:p>
            <a:r>
              <a:rPr lang="en-US" altLang="zh-TW" dirty="0"/>
              <a:t>  </a:t>
            </a:r>
            <a:r>
              <a:rPr lang="en-US" altLang="zh-TW" dirty="0">
                <a:solidFill>
                  <a:srgbClr val="00B050"/>
                </a:solidFill>
              </a:rPr>
              <a:t>&lt;li class='item'&gt;DOJO&lt;/li&gt; </a:t>
            </a:r>
          </a:p>
          <a:p>
            <a:r>
              <a:rPr lang="en-US" altLang="zh-TW" dirty="0"/>
              <a:t>&lt;/</a:t>
            </a:r>
            <a:r>
              <a:rPr lang="en-US" altLang="zh-TW" dirty="0" err="1"/>
              <a:t>ol</a:t>
            </a:r>
            <a:r>
              <a:rPr lang="en-US" altLang="zh-TW" dirty="0"/>
              <a:t>&gt;</a:t>
            </a:r>
          </a:p>
          <a:p>
            <a:r>
              <a:rPr lang="en-US" altLang="zh-TW" dirty="0"/>
              <a:t>&lt;/body&gt;</a:t>
            </a:r>
          </a:p>
          <a:p>
            <a:r>
              <a:rPr lang="en-US" altLang="zh-TW" dirty="0"/>
              <a:t>&lt;/html&gt;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907" y="4168307"/>
            <a:ext cx="3476275" cy="24058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4491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使用</a:t>
            </a:r>
            <a:r>
              <a:rPr lang="zh-TW" altLang="en-US" dirty="0"/>
              <a:t>多個類別名稱來選擇元素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同一個</a:t>
            </a:r>
            <a:r>
              <a:rPr lang="en-US" altLang="zh-TW" sz="2400" dirty="0"/>
              <a:t>HTML</a:t>
            </a:r>
            <a:r>
              <a:rPr lang="zh-TW" altLang="en-US" sz="2400" dirty="0"/>
              <a:t>標籤的</a:t>
            </a:r>
            <a:r>
              <a:rPr lang="en-US" altLang="zh-TW" sz="2400" dirty="0">
                <a:solidFill>
                  <a:srgbClr val="FF0000"/>
                </a:solidFill>
              </a:rPr>
              <a:t>class</a:t>
            </a:r>
            <a:r>
              <a:rPr lang="zh-TW" altLang="en-US" sz="2400" dirty="0">
                <a:solidFill>
                  <a:srgbClr val="FF0000"/>
                </a:solidFill>
              </a:rPr>
              <a:t>屬性可以套用多個類別</a:t>
            </a:r>
            <a:r>
              <a:rPr lang="zh-TW" altLang="en-US" sz="2400" dirty="0" smtClean="0">
                <a:solidFill>
                  <a:srgbClr val="FF0000"/>
                </a:solidFill>
              </a:rPr>
              <a:t>名稱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r>
              <a:rPr lang="zh-TW" altLang="en-US" sz="2400" dirty="0" smtClean="0"/>
              <a:t>使用</a:t>
            </a:r>
            <a:r>
              <a:rPr lang="en-US" altLang="zh-TW" sz="2400" dirty="0"/>
              <a:t>class</a:t>
            </a:r>
            <a:r>
              <a:rPr lang="zh-TW" altLang="en-US" sz="2400" dirty="0"/>
              <a:t>屬性選擇元素時</a:t>
            </a:r>
            <a:r>
              <a:rPr lang="zh-TW" altLang="en-US" sz="2400" dirty="0" smtClean="0"/>
              <a:t>，可以</a:t>
            </a:r>
            <a:r>
              <a:rPr lang="zh-TW" altLang="en-US" sz="2400" dirty="0"/>
              <a:t>同時使用多個類別</a:t>
            </a:r>
            <a:r>
              <a:rPr lang="zh-TW" altLang="en-US" sz="2400" dirty="0" smtClean="0"/>
              <a:t>名稱：</a:t>
            </a:r>
            <a:endParaRPr lang="zh-TW" altLang="en-US" sz="2400" dirty="0"/>
          </a:p>
          <a:p>
            <a:pPr lvl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$('.</a:t>
            </a:r>
            <a:r>
              <a:rPr lang="en-US" altLang="zh-TW" sz="2400" dirty="0" err="1">
                <a:solidFill>
                  <a:schemeClr val="tx2"/>
                </a:solidFill>
              </a:rPr>
              <a:t>item.inactive</a:t>
            </a:r>
            <a:r>
              <a:rPr lang="en-US" altLang="zh-TW" sz="2400" dirty="0">
                <a:solidFill>
                  <a:schemeClr val="tx2"/>
                </a:solidFill>
              </a:rPr>
              <a:t>').</a:t>
            </a:r>
            <a:r>
              <a:rPr lang="en-US" altLang="zh-TW" sz="2400" dirty="0" err="1">
                <a:solidFill>
                  <a:schemeClr val="tx2"/>
                </a:solidFill>
              </a:rPr>
              <a:t>addClass</a:t>
            </a:r>
            <a:r>
              <a:rPr lang="en-US" altLang="zh-TW" sz="2400" dirty="0">
                <a:solidFill>
                  <a:schemeClr val="tx2"/>
                </a:solidFill>
              </a:rPr>
              <a:t>('hide');</a:t>
            </a:r>
          </a:p>
          <a:p>
            <a:pPr lvl="1"/>
            <a:r>
              <a:rPr lang="zh-TW" altLang="en-US" sz="2000" dirty="0"/>
              <a:t>選擇器需要符合</a:t>
            </a:r>
            <a:r>
              <a:rPr lang="en-US" altLang="zh-TW" sz="2000" dirty="0"/>
              <a:t>class</a:t>
            </a:r>
            <a:r>
              <a:rPr lang="zh-TW" altLang="en-US" sz="2000" dirty="0"/>
              <a:t>屬性值</a:t>
            </a:r>
            <a:r>
              <a:rPr lang="zh-TW" altLang="en-US" sz="2000" dirty="0">
                <a:solidFill>
                  <a:srgbClr val="FF0000"/>
                </a:solidFill>
              </a:rPr>
              <a:t>有</a:t>
            </a:r>
            <a:r>
              <a:rPr lang="en-US" altLang="zh-TW" sz="2000" dirty="0">
                <a:solidFill>
                  <a:srgbClr val="FF0000"/>
                </a:solidFill>
              </a:rPr>
              <a:t>item</a:t>
            </a:r>
            <a:r>
              <a:rPr lang="zh-TW" altLang="en-US" sz="2000" dirty="0">
                <a:solidFill>
                  <a:srgbClr val="FF0000"/>
                </a:solidFill>
              </a:rPr>
              <a:t>和</a:t>
            </a:r>
            <a:r>
              <a:rPr lang="en-US" altLang="zh-TW" sz="2000" dirty="0">
                <a:solidFill>
                  <a:srgbClr val="FF0000"/>
                </a:solidFill>
              </a:rPr>
              <a:t>inactive</a:t>
            </a:r>
            <a:r>
              <a:rPr lang="zh-TW" altLang="en-US" sz="2000" dirty="0">
                <a:solidFill>
                  <a:srgbClr val="FF0000"/>
                </a:solidFill>
              </a:rPr>
              <a:t>時</a:t>
            </a:r>
            <a:r>
              <a:rPr lang="zh-TW" altLang="en-US" sz="2000" dirty="0"/>
              <a:t>才符合條件。</a:t>
            </a:r>
          </a:p>
          <a:p>
            <a:endParaRPr lang="en-US" altLang="zh-TW" sz="2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56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539553" y="1556792"/>
            <a:ext cx="4104456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&lt;!DOCTYPE html&gt;</a:t>
            </a:r>
          </a:p>
          <a:p>
            <a:r>
              <a:rPr lang="en-US" altLang="zh-TW" sz="1600" dirty="0"/>
              <a:t>&lt;html&gt;</a:t>
            </a:r>
          </a:p>
          <a:p>
            <a:r>
              <a:rPr lang="en-US" altLang="zh-TW" sz="1600" dirty="0"/>
              <a:t>&lt;head&gt;</a:t>
            </a:r>
          </a:p>
          <a:p>
            <a:r>
              <a:rPr lang="en-US" altLang="zh-TW" sz="1600" dirty="0"/>
              <a:t>&lt;meta charset="utf-8"/&gt;</a:t>
            </a:r>
          </a:p>
          <a:p>
            <a:r>
              <a:rPr lang="en-US" altLang="zh-TW" sz="1600" dirty="0"/>
              <a:t>&lt;title&gt;Ch9_2_2.html&lt;/title&gt;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&lt;style type="text/</a:t>
            </a:r>
            <a:r>
              <a:rPr lang="en-US" altLang="zh-TW" sz="1600" dirty="0" err="1">
                <a:solidFill>
                  <a:srgbClr val="7030A0"/>
                </a:solidFill>
              </a:rPr>
              <a:t>css</a:t>
            </a:r>
            <a:r>
              <a:rPr lang="en-US" altLang="zh-TW" sz="1600" dirty="0">
                <a:solidFill>
                  <a:srgbClr val="7030A0"/>
                </a:solidFill>
              </a:rPr>
              <a:t>"&gt;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.hide { display: none; }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&lt;/style&gt;</a:t>
            </a:r>
          </a:p>
          <a:p>
            <a:r>
              <a:rPr lang="en-US" altLang="zh-TW" sz="1600" dirty="0"/>
              <a:t>&lt;script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="jquery-2.1.1.min.js"&gt;&lt;/script&gt;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&lt;script&gt;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$(document).ready(function() {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   $('.</a:t>
            </a:r>
            <a:r>
              <a:rPr lang="en-US" altLang="zh-TW" sz="1600" dirty="0" err="1">
                <a:solidFill>
                  <a:srgbClr val="0070C0"/>
                </a:solidFill>
              </a:rPr>
              <a:t>item.inactive</a:t>
            </a:r>
            <a:r>
              <a:rPr lang="en-US" altLang="zh-TW" sz="1600" dirty="0">
                <a:solidFill>
                  <a:srgbClr val="0070C0"/>
                </a:solidFill>
              </a:rPr>
              <a:t>').</a:t>
            </a:r>
            <a:r>
              <a:rPr lang="en-US" altLang="zh-TW" sz="1600" dirty="0" err="1">
                <a:solidFill>
                  <a:srgbClr val="0070C0"/>
                </a:solidFill>
              </a:rPr>
              <a:t>addClass</a:t>
            </a:r>
            <a:r>
              <a:rPr lang="en-US" altLang="zh-TW" sz="1600" dirty="0">
                <a:solidFill>
                  <a:srgbClr val="0070C0"/>
                </a:solidFill>
              </a:rPr>
              <a:t>('hide');   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});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&lt;/script&gt;</a:t>
            </a:r>
          </a:p>
          <a:p>
            <a:r>
              <a:rPr lang="en-US" altLang="zh-TW" sz="1600" dirty="0"/>
              <a:t>&lt;/head</a:t>
            </a:r>
            <a:r>
              <a:rPr lang="en-US" altLang="zh-TW" sz="1600" dirty="0" smtClean="0"/>
              <a:t>&gt;</a:t>
            </a:r>
            <a:endParaRPr lang="en-US" altLang="zh-TW" sz="16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92401" y="1546041"/>
            <a:ext cx="402807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&lt;body&gt;</a:t>
            </a:r>
          </a:p>
          <a:p>
            <a:r>
              <a:rPr lang="en-US" altLang="zh-TW" sz="1600" dirty="0"/>
              <a:t>&lt;</a:t>
            </a:r>
            <a:r>
              <a:rPr lang="en-US" altLang="zh-TW" sz="1600" dirty="0" err="1"/>
              <a:t>ul</a:t>
            </a:r>
            <a:r>
              <a:rPr lang="en-US" altLang="zh-TW" sz="1600" dirty="0"/>
              <a:t> id="list"&gt;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>
                <a:solidFill>
                  <a:srgbClr val="0070C0"/>
                </a:solidFill>
              </a:rPr>
              <a:t>&lt;li class='item inactive'&gt;jQuery&lt;/li&gt;</a:t>
            </a:r>
          </a:p>
          <a:p>
            <a:r>
              <a:rPr lang="en-US" altLang="zh-TW" sz="1600" dirty="0"/>
              <a:t>  &lt;li class='item active'&gt;Prototype&lt;/li&gt;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>
                <a:solidFill>
                  <a:srgbClr val="0070C0"/>
                </a:solidFill>
              </a:rPr>
              <a:t>&lt;li class='item inactive'&gt;</a:t>
            </a:r>
            <a:r>
              <a:rPr lang="en-US" altLang="zh-TW" sz="1600" dirty="0" err="1">
                <a:solidFill>
                  <a:srgbClr val="0070C0"/>
                </a:solidFill>
              </a:rPr>
              <a:t>MooTools</a:t>
            </a:r>
            <a:r>
              <a:rPr lang="en-US" altLang="zh-TW" sz="1600" dirty="0">
                <a:solidFill>
                  <a:srgbClr val="0070C0"/>
                </a:solidFill>
              </a:rPr>
              <a:t>&lt;/li&gt;</a:t>
            </a:r>
          </a:p>
          <a:p>
            <a:r>
              <a:rPr lang="en-US" altLang="zh-TW" sz="1600" dirty="0"/>
              <a:t>  &lt;li class='item active'&gt;DOJO&lt;/li&gt;</a:t>
            </a:r>
          </a:p>
          <a:p>
            <a:r>
              <a:rPr lang="en-US" altLang="zh-TW" sz="1600" dirty="0"/>
              <a:t>  &lt;li class='item active'&gt;YUI&lt;/li&gt; </a:t>
            </a:r>
          </a:p>
          <a:p>
            <a:r>
              <a:rPr lang="en-US" altLang="zh-TW" sz="1600" dirty="0"/>
              <a:t>&lt;/</a:t>
            </a:r>
            <a:r>
              <a:rPr lang="en-US" altLang="zh-TW" sz="1600" dirty="0" err="1"/>
              <a:t>ul</a:t>
            </a:r>
            <a:r>
              <a:rPr lang="en-US" altLang="zh-TW" sz="1600" dirty="0"/>
              <a:t>&gt;</a:t>
            </a:r>
          </a:p>
          <a:p>
            <a:r>
              <a:rPr lang="en-US" altLang="zh-TW" sz="1600" dirty="0"/>
              <a:t>&lt;/body&gt;</a:t>
            </a:r>
          </a:p>
          <a:p>
            <a:r>
              <a:rPr lang="en-US" altLang="zh-TW" sz="1600" dirty="0"/>
              <a:t>&lt;/html&gt;</a:t>
            </a:r>
            <a:endParaRPr lang="zh-TW" altLang="en-US" sz="1600" dirty="0"/>
          </a:p>
          <a:p>
            <a:endParaRPr lang="zh-TW" altLang="en-US" sz="16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4869160"/>
            <a:ext cx="2071499" cy="1160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589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父子關係</a:t>
            </a:r>
            <a:r>
              <a:rPr lang="zh-TW" altLang="en-US" dirty="0"/>
              <a:t>選擇器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父子關係選擇器就是第</a:t>
            </a:r>
            <a:r>
              <a:rPr lang="en-US" altLang="zh-TW" sz="2800" dirty="0"/>
              <a:t>7</a:t>
            </a:r>
            <a:r>
              <a:rPr lang="zh-TW" altLang="en-US" sz="2800" dirty="0"/>
              <a:t>章的</a:t>
            </a:r>
            <a:r>
              <a:rPr lang="en-US" altLang="zh-TW" sz="2800" dirty="0"/>
              <a:t>CSS</a:t>
            </a:r>
            <a:r>
              <a:rPr lang="zh-TW" altLang="en-US" sz="2800" dirty="0"/>
              <a:t>巢狀選擇器，</a:t>
            </a:r>
            <a:r>
              <a:rPr lang="zh-TW" altLang="en-US" sz="2800" dirty="0">
                <a:solidFill>
                  <a:srgbClr val="FF0000"/>
                </a:solidFill>
              </a:rPr>
              <a:t>可以選擇</a:t>
            </a:r>
            <a:r>
              <a:rPr lang="en-US" altLang="zh-TW" sz="2800" dirty="0">
                <a:solidFill>
                  <a:srgbClr val="FF0000"/>
                </a:solidFill>
              </a:rPr>
              <a:t>HTML</a:t>
            </a:r>
            <a:r>
              <a:rPr lang="zh-TW" altLang="en-US" sz="2800" dirty="0">
                <a:solidFill>
                  <a:srgbClr val="FF0000"/>
                </a:solidFill>
              </a:rPr>
              <a:t>標籤之下的特定</a:t>
            </a:r>
            <a:r>
              <a:rPr lang="en-US" altLang="zh-TW" sz="2800" dirty="0">
                <a:solidFill>
                  <a:srgbClr val="FF0000"/>
                </a:solidFill>
              </a:rPr>
              <a:t>HTML</a:t>
            </a:r>
            <a:r>
              <a:rPr lang="zh-TW" altLang="en-US" sz="2800" dirty="0" smtClean="0">
                <a:solidFill>
                  <a:srgbClr val="FF0000"/>
                </a:solidFill>
              </a:rPr>
              <a:t>元素：</a:t>
            </a:r>
            <a:endParaRPr lang="zh-TW" altLang="en-US" sz="2800" dirty="0">
              <a:solidFill>
                <a:srgbClr val="FF0000"/>
              </a:solidFill>
            </a:endParaRPr>
          </a:p>
          <a:p>
            <a:endParaRPr lang="en-US" altLang="zh-TW" sz="2800" dirty="0"/>
          </a:p>
        </p:txBody>
      </p:sp>
      <p:graphicFrame>
        <p:nvGraphicFramePr>
          <p:cNvPr id="212106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30952"/>
              </p:ext>
            </p:extLst>
          </p:nvPr>
        </p:nvGraphicFramePr>
        <p:xfrm>
          <a:off x="467544" y="2708920"/>
          <a:ext cx="8147050" cy="2746377"/>
        </p:xfrm>
        <a:graphic>
          <a:graphicData uri="http://schemas.openxmlformats.org/drawingml/2006/table">
            <a:tbl>
              <a:tblPr/>
              <a:tblGrid>
                <a:gridCol w="2427287"/>
                <a:gridCol w="2062163"/>
                <a:gridCol w="3657600"/>
              </a:tblGrid>
              <a:tr h="4556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父子關係選擇器</a:t>
                      </a:r>
                      <a:endParaRPr kumimoji="1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jQuery</a:t>
                      </a:r>
                      <a:r>
                        <a:rPr kumimoji="1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範例</a:t>
                      </a:r>
                      <a:endParaRPr kumimoji="1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範例說明</a:t>
                      </a:r>
                      <a:endParaRPr kumimoji="1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763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element 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element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$('div p')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選擇所有父元素是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div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元素，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是其</a:t>
                      </a:r>
                      <a:r>
                        <a:rPr kumimoji="1" lang="zh-TW" altLang="en-US" sz="20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子孫元素</a:t>
                      </a:r>
                      <a:endParaRPr kumimoji="1" lang="zh-TW" altLang="en-US" sz="2000" b="1" i="0" u="sng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763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element&gt;element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$('div &gt; p')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選擇所有父元素是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div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元素的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2000" b="1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子元素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7635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element+element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$('div + span')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選擇所有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緊接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著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div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元素之後的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span</a:t>
                      </a:r>
                      <a:r>
                        <a:rPr kumimoji="1" lang="zh-TW" altLang="en-US" sz="2000" b="1" i="0" u="sng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兄弟元素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87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47720" y="1273657"/>
            <a:ext cx="3980264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&lt;!DOCTYPE html&gt;</a:t>
            </a:r>
          </a:p>
          <a:p>
            <a:r>
              <a:rPr lang="en-US" altLang="zh-TW" sz="1600" dirty="0"/>
              <a:t>&lt;html&gt;</a:t>
            </a:r>
          </a:p>
          <a:p>
            <a:r>
              <a:rPr lang="en-US" altLang="zh-TW" sz="1600" dirty="0"/>
              <a:t>&lt;head&gt;</a:t>
            </a:r>
          </a:p>
          <a:p>
            <a:r>
              <a:rPr lang="en-US" altLang="zh-TW" sz="1600" dirty="0"/>
              <a:t>&lt;meta charset="utf-8"/&gt;</a:t>
            </a:r>
          </a:p>
          <a:p>
            <a:r>
              <a:rPr lang="en-US" altLang="zh-TW" sz="1600" dirty="0"/>
              <a:t>&lt;title&gt;Ch9_2_3.html&lt;/title&gt;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&lt;style type="text/</a:t>
            </a:r>
            <a:r>
              <a:rPr lang="en-US" altLang="zh-TW" sz="1600" dirty="0" err="1">
                <a:solidFill>
                  <a:srgbClr val="7030A0"/>
                </a:solidFill>
              </a:rPr>
              <a:t>css</a:t>
            </a:r>
            <a:r>
              <a:rPr lang="en-US" altLang="zh-TW" sz="1600" dirty="0">
                <a:solidFill>
                  <a:srgbClr val="7030A0"/>
                </a:solidFill>
              </a:rPr>
              <a:t>"&gt;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.blue { color: blue; }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.red { color: red; }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.green { color: green; }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&lt;/style&gt;</a:t>
            </a:r>
          </a:p>
          <a:p>
            <a:r>
              <a:rPr lang="en-US" altLang="zh-TW" sz="1600" dirty="0"/>
              <a:t>&lt;script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="jquery-2.1.1.min.js"&gt;&lt;/script&gt;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&lt;script&gt;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$(document).ready(function() {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   $('div p').</a:t>
            </a:r>
            <a:r>
              <a:rPr lang="en-US" altLang="zh-TW" sz="1600" dirty="0" err="1">
                <a:solidFill>
                  <a:srgbClr val="0070C0"/>
                </a:solidFill>
              </a:rPr>
              <a:t>addClass</a:t>
            </a:r>
            <a:r>
              <a:rPr lang="en-US" altLang="zh-TW" sz="1600" dirty="0">
                <a:solidFill>
                  <a:srgbClr val="0070C0"/>
                </a:solidFill>
              </a:rPr>
              <a:t>('blue');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   $('div &gt; p').</a:t>
            </a:r>
            <a:r>
              <a:rPr lang="en-US" altLang="zh-TW" sz="1600" dirty="0" err="1">
                <a:solidFill>
                  <a:srgbClr val="0070C0"/>
                </a:solidFill>
              </a:rPr>
              <a:t>addClass</a:t>
            </a:r>
            <a:r>
              <a:rPr lang="en-US" altLang="zh-TW" sz="1600" dirty="0">
                <a:solidFill>
                  <a:srgbClr val="0070C0"/>
                </a:solidFill>
              </a:rPr>
              <a:t>('red');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   $('div + span').</a:t>
            </a:r>
            <a:r>
              <a:rPr lang="en-US" altLang="zh-TW" sz="1600" dirty="0" err="1">
                <a:solidFill>
                  <a:srgbClr val="0070C0"/>
                </a:solidFill>
              </a:rPr>
              <a:t>addClass</a:t>
            </a:r>
            <a:r>
              <a:rPr lang="en-US" altLang="zh-TW" sz="1600" dirty="0">
                <a:solidFill>
                  <a:srgbClr val="0070C0"/>
                </a:solidFill>
              </a:rPr>
              <a:t>('green');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});</a:t>
            </a:r>
          </a:p>
          <a:p>
            <a:r>
              <a:rPr lang="en-US" altLang="zh-TW" sz="1600" dirty="0"/>
              <a:t>&lt;/script&gt;</a:t>
            </a:r>
          </a:p>
          <a:p>
            <a:r>
              <a:rPr lang="en-US" altLang="zh-TW" sz="1600" dirty="0"/>
              <a:t>&lt;/head</a:t>
            </a:r>
            <a:r>
              <a:rPr lang="en-US" altLang="zh-TW" sz="1600" dirty="0" smtClean="0"/>
              <a:t>&gt;</a:t>
            </a:r>
            <a:endParaRPr lang="en-US" altLang="zh-TW" sz="1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34445" y="1273657"/>
            <a:ext cx="3888432" cy="38779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&lt;body&gt;</a:t>
            </a:r>
          </a:p>
          <a:p>
            <a:r>
              <a:rPr lang="en-US" altLang="zh-TW" sz="1600" dirty="0"/>
              <a:t>&lt;div&gt;</a:t>
            </a:r>
          </a:p>
          <a:p>
            <a:r>
              <a:rPr lang="en-US" altLang="zh-TW" sz="1600" dirty="0"/>
              <a:t>   &lt;p&gt;JavaScript&lt;/p&gt;</a:t>
            </a:r>
          </a:p>
          <a:p>
            <a:r>
              <a:rPr lang="en-US" altLang="zh-TW" sz="1600" dirty="0"/>
              <a:t>&lt;/div&gt;</a:t>
            </a:r>
          </a:p>
          <a:p>
            <a:r>
              <a:rPr lang="en-US" altLang="zh-TW" sz="1600" dirty="0"/>
              <a:t>&lt;span&gt;&lt;p&gt;jQuery&lt;/p&gt;&lt;/span&gt;</a:t>
            </a:r>
          </a:p>
          <a:p>
            <a:r>
              <a:rPr lang="en-US" altLang="zh-TW" sz="1600" dirty="0"/>
              <a:t>&lt;span&gt;&lt;p&gt;Flash&lt;/p&gt;&lt;/span&gt;</a:t>
            </a:r>
          </a:p>
          <a:p>
            <a:r>
              <a:rPr lang="en-US" altLang="zh-TW" sz="1600" dirty="0"/>
              <a:t>&lt;div&gt;</a:t>
            </a:r>
          </a:p>
          <a:p>
            <a:r>
              <a:rPr lang="en-US" altLang="zh-TW" sz="1600" dirty="0"/>
              <a:t>   &lt;p&gt;ASP.NET&lt;/p&gt;</a:t>
            </a:r>
          </a:p>
          <a:p>
            <a:r>
              <a:rPr lang="en-US" altLang="zh-TW" sz="1600" dirty="0"/>
              <a:t>   &lt;b&gt;&lt;p&gt;ASP&lt;/p&gt;&lt;/b&gt;</a:t>
            </a:r>
          </a:p>
          <a:p>
            <a:r>
              <a:rPr lang="en-US" altLang="zh-TW" sz="1600" dirty="0"/>
              <a:t>   &lt;span&gt;&lt;p&gt;PHP&lt;/p&gt;&lt;/span&gt;</a:t>
            </a:r>
          </a:p>
          <a:p>
            <a:r>
              <a:rPr lang="en-US" altLang="zh-TW" sz="1600" dirty="0"/>
              <a:t>   &lt;span&gt;&lt;p&gt;JSP&lt;/p&gt;&lt;/span&gt; </a:t>
            </a:r>
          </a:p>
          <a:p>
            <a:r>
              <a:rPr lang="en-US" altLang="zh-TW" sz="1600" dirty="0"/>
              <a:t>&lt;/div&gt;</a:t>
            </a:r>
          </a:p>
          <a:p>
            <a:r>
              <a:rPr lang="en-US" altLang="zh-TW" sz="1600" dirty="0"/>
              <a:t>&lt;/body&gt;</a:t>
            </a:r>
          </a:p>
          <a:p>
            <a:r>
              <a:rPr lang="en-US" altLang="zh-TW" sz="1600" dirty="0"/>
              <a:t>&lt;/html&gt;</a:t>
            </a:r>
            <a:endParaRPr lang="zh-TW" altLang="en-US" sz="1600" dirty="0"/>
          </a:p>
          <a:p>
            <a:endParaRPr lang="zh-TW" alt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4197" y="4202639"/>
            <a:ext cx="1238095" cy="24380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918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同時</a:t>
            </a:r>
            <a:r>
              <a:rPr lang="zh-TW" altLang="en-US" dirty="0"/>
              <a:t>選擇多種不同類型的元素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如果需要同時選擇多種不同類型的元素，我們可以同時使用標籤名稱、</a:t>
            </a:r>
            <a:r>
              <a:rPr lang="en-US" altLang="zh-TW" sz="2400" dirty="0"/>
              <a:t>id</a:t>
            </a:r>
            <a:r>
              <a:rPr lang="zh-TW" altLang="en-US" sz="2400" dirty="0"/>
              <a:t>屬性、</a:t>
            </a:r>
            <a:r>
              <a:rPr lang="en-US" altLang="zh-TW" sz="2400" dirty="0"/>
              <a:t>class</a:t>
            </a:r>
            <a:r>
              <a:rPr lang="zh-TW" altLang="en-US" sz="2400" dirty="0"/>
              <a:t>屬性等多個不同的選擇</a:t>
            </a:r>
            <a:r>
              <a:rPr lang="zh-TW" altLang="en-US" sz="2400" dirty="0" smtClean="0"/>
              <a:t>器：</a:t>
            </a:r>
            <a:endParaRPr lang="zh-TW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$('.item-3</a:t>
            </a:r>
            <a:r>
              <a:rPr lang="en-US" altLang="zh-TW" sz="2400" dirty="0">
                <a:solidFill>
                  <a:srgbClr val="FF0000"/>
                </a:solidFill>
              </a:rPr>
              <a:t>,</a:t>
            </a:r>
            <a:r>
              <a:rPr lang="en-US" altLang="zh-TW" sz="2400" dirty="0">
                <a:solidFill>
                  <a:schemeClr val="tx2"/>
                </a:solidFill>
              </a:rPr>
              <a:t> .item-5</a:t>
            </a:r>
            <a:r>
              <a:rPr lang="en-US" altLang="zh-TW" sz="2400" dirty="0">
                <a:solidFill>
                  <a:srgbClr val="FF0000"/>
                </a:solidFill>
              </a:rPr>
              <a:t>,</a:t>
            </a:r>
            <a:r>
              <a:rPr lang="en-US" altLang="zh-TW" sz="2400" dirty="0">
                <a:solidFill>
                  <a:schemeClr val="tx2"/>
                </a:solidFill>
              </a:rPr>
              <a:t> #book6</a:t>
            </a:r>
            <a:r>
              <a:rPr lang="en-US" altLang="zh-TW" sz="2400" dirty="0">
                <a:solidFill>
                  <a:srgbClr val="FF0000"/>
                </a:solidFill>
              </a:rPr>
              <a:t>,</a:t>
            </a:r>
            <a:r>
              <a:rPr lang="en-US" altLang="zh-TW" sz="2400" dirty="0">
                <a:solidFill>
                  <a:schemeClr val="tx2"/>
                </a:solidFill>
              </a:rPr>
              <a:t> p').</a:t>
            </a:r>
            <a:r>
              <a:rPr lang="en-US" altLang="zh-TW" sz="2400" dirty="0" err="1">
                <a:solidFill>
                  <a:schemeClr val="tx2"/>
                </a:solidFill>
              </a:rPr>
              <a:t>addClass</a:t>
            </a:r>
            <a:r>
              <a:rPr lang="en-US" altLang="zh-TW" sz="2400" dirty="0">
                <a:solidFill>
                  <a:schemeClr val="tx2"/>
                </a:solidFill>
              </a:rPr>
              <a:t>('blue');</a:t>
            </a:r>
          </a:p>
          <a:p>
            <a:pPr>
              <a:lnSpc>
                <a:spcPct val="90000"/>
              </a:lnSpc>
            </a:pPr>
            <a:r>
              <a:rPr lang="zh-TW" altLang="en-US" sz="2400" dirty="0"/>
              <a:t>程式碼使用多種選擇器，只需使用</a:t>
            </a:r>
            <a:r>
              <a:rPr lang="zh-TW" altLang="en-US" sz="2400" u="sng" dirty="0">
                <a:solidFill>
                  <a:srgbClr val="FF0000"/>
                </a:solidFill>
              </a:rPr>
              <a:t>「</a:t>
            </a:r>
            <a:r>
              <a:rPr lang="en-US" altLang="zh-TW" sz="2400" u="sng" dirty="0">
                <a:solidFill>
                  <a:srgbClr val="FF0000"/>
                </a:solidFill>
              </a:rPr>
              <a:t>,</a:t>
            </a:r>
            <a:r>
              <a:rPr lang="zh-TW" altLang="en-US" sz="2400" u="sng" dirty="0">
                <a:solidFill>
                  <a:srgbClr val="FF0000"/>
                </a:solidFill>
              </a:rPr>
              <a:t>」逗號分隔</a:t>
            </a:r>
            <a:r>
              <a:rPr lang="zh-TW" altLang="en-US" sz="2400" dirty="0"/>
              <a:t>就可以選擇多種不同種類的</a:t>
            </a:r>
            <a:r>
              <a:rPr lang="zh-TW" altLang="en-US" sz="2400" dirty="0" smtClean="0"/>
              <a:t>元素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zh-TW" altLang="en-US" sz="2400" dirty="0"/>
          </a:p>
          <a:p>
            <a:pPr>
              <a:lnSpc>
                <a:spcPct val="90000"/>
              </a:lnSpc>
            </a:pPr>
            <a:r>
              <a:rPr lang="zh-TW" altLang="en-US" sz="2400" dirty="0">
                <a:solidFill>
                  <a:srgbClr val="FF0000"/>
                </a:solidFill>
              </a:rPr>
              <a:t>如果</a:t>
            </a:r>
            <a:r>
              <a:rPr lang="en-US" altLang="zh-TW" sz="2400" dirty="0">
                <a:solidFill>
                  <a:srgbClr val="FF0000"/>
                </a:solidFill>
              </a:rPr>
              <a:t>HTML</a:t>
            </a:r>
            <a:r>
              <a:rPr lang="zh-TW" altLang="en-US" sz="2400" dirty="0">
                <a:solidFill>
                  <a:srgbClr val="FF0000"/>
                </a:solidFill>
              </a:rPr>
              <a:t>標籤擁有</a:t>
            </a:r>
            <a:r>
              <a:rPr lang="en-US" altLang="zh-TW" sz="2400" dirty="0">
                <a:solidFill>
                  <a:srgbClr val="FF0000"/>
                </a:solidFill>
              </a:rPr>
              <a:t>id</a:t>
            </a:r>
            <a:r>
              <a:rPr lang="zh-TW" altLang="en-US" sz="2400" dirty="0">
                <a:solidFill>
                  <a:srgbClr val="FF0000"/>
                </a:solidFill>
              </a:rPr>
              <a:t>或</a:t>
            </a:r>
            <a:r>
              <a:rPr lang="en-US" altLang="zh-TW" sz="2400" dirty="0">
                <a:solidFill>
                  <a:srgbClr val="FF0000"/>
                </a:solidFill>
              </a:rPr>
              <a:t>class</a:t>
            </a:r>
            <a:r>
              <a:rPr lang="zh-TW" altLang="en-US" sz="2400" dirty="0">
                <a:solidFill>
                  <a:srgbClr val="FF0000"/>
                </a:solidFill>
              </a:rPr>
              <a:t>屬性，可以組合標籤名稱、</a:t>
            </a:r>
            <a:r>
              <a:rPr lang="en-US" altLang="zh-TW" sz="2400" dirty="0">
                <a:solidFill>
                  <a:srgbClr val="FF0000"/>
                </a:solidFill>
              </a:rPr>
              <a:t>id</a:t>
            </a:r>
            <a:r>
              <a:rPr lang="zh-TW" altLang="en-US" sz="2400" dirty="0">
                <a:solidFill>
                  <a:srgbClr val="FF0000"/>
                </a:solidFill>
              </a:rPr>
              <a:t>屬性、</a:t>
            </a:r>
            <a:r>
              <a:rPr lang="en-US" altLang="zh-TW" sz="2400" dirty="0">
                <a:solidFill>
                  <a:srgbClr val="FF0000"/>
                </a:solidFill>
              </a:rPr>
              <a:t>class</a:t>
            </a:r>
            <a:r>
              <a:rPr lang="zh-TW" altLang="en-US" sz="2400" dirty="0">
                <a:solidFill>
                  <a:srgbClr val="FF0000"/>
                </a:solidFill>
              </a:rPr>
              <a:t>屬性來選擇特定的</a:t>
            </a:r>
            <a:r>
              <a:rPr lang="en-US" altLang="zh-TW" sz="2400" dirty="0">
                <a:solidFill>
                  <a:srgbClr val="FF0000"/>
                </a:solidFill>
              </a:rPr>
              <a:t>DOM</a:t>
            </a:r>
            <a:r>
              <a:rPr lang="zh-TW" altLang="en-US" sz="2400" dirty="0" smtClean="0">
                <a:solidFill>
                  <a:srgbClr val="FF0000"/>
                </a:solidFill>
              </a:rPr>
              <a:t>元素</a:t>
            </a:r>
            <a:r>
              <a:rPr lang="zh-TW" altLang="en-US" sz="2400" dirty="0" smtClean="0"/>
              <a:t>：</a:t>
            </a:r>
            <a:endParaRPr lang="zh-TW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$('li#book1').</a:t>
            </a:r>
            <a:r>
              <a:rPr lang="en-US" altLang="zh-TW" sz="2400" dirty="0" err="1">
                <a:solidFill>
                  <a:schemeClr val="tx2"/>
                </a:solidFill>
              </a:rPr>
              <a:t>addClass</a:t>
            </a:r>
            <a:r>
              <a:rPr lang="en-US" altLang="zh-TW" sz="2400" dirty="0">
                <a:solidFill>
                  <a:schemeClr val="tx2"/>
                </a:solidFill>
              </a:rPr>
              <a:t>('red');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$('li.item-2').</a:t>
            </a:r>
            <a:r>
              <a:rPr lang="en-US" altLang="zh-TW" sz="2400" dirty="0" err="1">
                <a:solidFill>
                  <a:schemeClr val="tx2"/>
                </a:solidFill>
              </a:rPr>
              <a:t>addClass</a:t>
            </a:r>
            <a:r>
              <a:rPr lang="en-US" altLang="zh-TW" sz="2400" dirty="0">
                <a:solidFill>
                  <a:schemeClr val="tx2"/>
                </a:solidFill>
              </a:rPr>
              <a:t>('green');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選擇器是選擇</a:t>
            </a:r>
            <a:r>
              <a:rPr lang="en-US" altLang="zh-TW" sz="2000" dirty="0"/>
              <a:t>id</a:t>
            </a:r>
            <a:r>
              <a:rPr lang="zh-TW" altLang="en-US" sz="2000" dirty="0"/>
              <a:t>屬性值為</a:t>
            </a:r>
            <a:r>
              <a:rPr lang="en-US" altLang="zh-TW" sz="2000" dirty="0"/>
              <a:t>book1</a:t>
            </a:r>
            <a:r>
              <a:rPr lang="zh-TW" altLang="en-US" sz="2000" dirty="0"/>
              <a:t>的</a:t>
            </a:r>
            <a:r>
              <a:rPr lang="en-US" altLang="zh-TW" sz="2000" dirty="0"/>
              <a:t>li</a:t>
            </a:r>
            <a:r>
              <a:rPr lang="zh-TW" altLang="en-US" sz="2000" dirty="0"/>
              <a:t>元素；</a:t>
            </a:r>
            <a:r>
              <a:rPr lang="en-US" altLang="zh-TW" sz="2000" dirty="0"/>
              <a:t>class</a:t>
            </a:r>
            <a:r>
              <a:rPr lang="zh-TW" altLang="en-US" sz="2000" dirty="0"/>
              <a:t>屬性值為</a:t>
            </a:r>
            <a:r>
              <a:rPr lang="en-US" altLang="zh-TW" sz="2000" dirty="0"/>
              <a:t>item-2</a:t>
            </a:r>
            <a:r>
              <a:rPr lang="zh-TW" altLang="en-US" sz="2000" dirty="0"/>
              <a:t>的</a:t>
            </a:r>
            <a:r>
              <a:rPr lang="en-US" altLang="zh-TW" sz="2000" dirty="0"/>
              <a:t>li</a:t>
            </a:r>
            <a:r>
              <a:rPr lang="zh-TW" altLang="en-US" sz="2000" dirty="0"/>
              <a:t>元素。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0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jQuery</a:t>
            </a:r>
            <a:r>
              <a:rPr lang="zh-TW" altLang="en-US" smtClean="0"/>
              <a:t>選擇器與包裝者</a:t>
            </a:r>
          </a:p>
          <a:p>
            <a:r>
              <a:rPr lang="zh-TW" altLang="en-US" smtClean="0"/>
              <a:t>基本</a:t>
            </a:r>
            <a:r>
              <a:rPr lang="en-US" altLang="zh-TW" smtClean="0"/>
              <a:t>CSS</a:t>
            </a:r>
            <a:r>
              <a:rPr lang="zh-TW" altLang="en-US" smtClean="0"/>
              <a:t>選擇器</a:t>
            </a:r>
          </a:p>
          <a:p>
            <a:r>
              <a:rPr lang="zh-TW" altLang="en-US" smtClean="0"/>
              <a:t>篩選選擇器</a:t>
            </a:r>
          </a:p>
          <a:p>
            <a:r>
              <a:rPr lang="zh-TW" altLang="en-US" smtClean="0"/>
              <a:t>屬性選擇器</a:t>
            </a:r>
          </a:p>
          <a:p>
            <a:r>
              <a:rPr lang="en-US" altLang="zh-TW" smtClean="0"/>
              <a:t>jQuery</a:t>
            </a:r>
            <a:r>
              <a:rPr lang="zh-TW" altLang="en-US" smtClean="0"/>
              <a:t>與</a:t>
            </a:r>
            <a:r>
              <a:rPr lang="en-US" altLang="zh-TW" smtClean="0"/>
              <a:t>CSS</a:t>
            </a:r>
          </a:p>
          <a:p>
            <a:r>
              <a:rPr lang="en-US" altLang="zh-TW" smtClean="0"/>
              <a:t>jQuery</a:t>
            </a:r>
            <a:r>
              <a:rPr lang="zh-TW" altLang="en-US" smtClean="0"/>
              <a:t>與</a:t>
            </a:r>
            <a:r>
              <a:rPr lang="en-US" altLang="zh-TW" smtClean="0"/>
              <a:t>DOM</a:t>
            </a:r>
            <a:r>
              <a:rPr lang="zh-TW" altLang="en-US" smtClean="0"/>
              <a:t>處理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28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篩選</a:t>
            </a:r>
            <a:r>
              <a:rPr lang="zh-TW" altLang="en-US" dirty="0"/>
              <a:t>選擇器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EVEN</a:t>
            </a:r>
            <a:r>
              <a:rPr lang="zh-TW" altLang="en-US" dirty="0"/>
              <a:t>和</a:t>
            </a:r>
            <a:r>
              <a:rPr lang="en-US" altLang="zh-TW" dirty="0"/>
              <a:t>ODD</a:t>
            </a:r>
            <a:r>
              <a:rPr lang="zh-TW" altLang="en-US" dirty="0"/>
              <a:t>篩選選擇器</a:t>
            </a:r>
          </a:p>
          <a:p>
            <a:r>
              <a:rPr lang="zh-TW" altLang="en-US" dirty="0" smtClean="0"/>
              <a:t>使用</a:t>
            </a:r>
            <a:r>
              <a:rPr lang="en-US" altLang="zh-TW" dirty="0"/>
              <a:t>FIRST</a:t>
            </a:r>
            <a:r>
              <a:rPr lang="zh-TW" altLang="en-US" dirty="0"/>
              <a:t>和</a:t>
            </a:r>
            <a:r>
              <a:rPr lang="en-US" altLang="zh-TW" dirty="0"/>
              <a:t>LAST</a:t>
            </a:r>
            <a:r>
              <a:rPr lang="zh-TW" altLang="en-US" dirty="0"/>
              <a:t>篩選選擇器</a:t>
            </a:r>
          </a:p>
          <a:p>
            <a:r>
              <a:rPr lang="zh-TW" altLang="en-US" dirty="0" smtClean="0"/>
              <a:t>篩選</a:t>
            </a:r>
            <a:r>
              <a:rPr lang="zh-TW" altLang="en-US" dirty="0"/>
              <a:t>空元素和特定元素</a:t>
            </a:r>
          </a:p>
          <a:p>
            <a:r>
              <a:rPr lang="zh-TW" altLang="en-US" dirty="0" smtClean="0"/>
              <a:t>篩選</a:t>
            </a:r>
            <a:r>
              <a:rPr lang="zh-TW" altLang="en-US" dirty="0"/>
              <a:t>包含特定內容的元素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7196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篩選</a:t>
            </a:r>
            <a:r>
              <a:rPr lang="zh-TW" altLang="en-US" dirty="0"/>
              <a:t>選擇器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篩選（</a:t>
            </a:r>
            <a:r>
              <a:rPr lang="en-US" altLang="zh-TW" sz="2400" dirty="0"/>
              <a:t>Filter</a:t>
            </a:r>
            <a:r>
              <a:rPr lang="zh-TW" altLang="en-US" sz="2400" dirty="0"/>
              <a:t>）可以讓我們進一步過濾選取的</a:t>
            </a:r>
            <a:r>
              <a:rPr lang="en-US" altLang="zh-TW" sz="2400" dirty="0"/>
              <a:t>DOM</a:t>
            </a:r>
            <a:r>
              <a:rPr lang="zh-TW" altLang="en-US" sz="2400" dirty="0" smtClean="0"/>
              <a:t>元素</a:t>
            </a:r>
            <a:endParaRPr lang="en-US" altLang="zh-TW" sz="2400" dirty="0" smtClean="0"/>
          </a:p>
          <a:p>
            <a:r>
              <a:rPr lang="en-US" altLang="zh-TW" sz="2400" dirty="0" smtClean="0"/>
              <a:t>jQuery</a:t>
            </a:r>
            <a:r>
              <a:rPr lang="zh-TW" altLang="en-US" sz="2400" dirty="0"/>
              <a:t>提供數十種篩選，包含</a:t>
            </a:r>
            <a:r>
              <a:rPr lang="en-US" altLang="zh-TW" sz="2400" dirty="0"/>
              <a:t>CSS 2</a:t>
            </a:r>
            <a:r>
              <a:rPr lang="zh-TW" altLang="en-US" sz="2400" dirty="0"/>
              <a:t>和</a:t>
            </a:r>
            <a:r>
              <a:rPr lang="en-US" altLang="zh-TW" sz="2400" dirty="0"/>
              <a:t>3</a:t>
            </a:r>
            <a:r>
              <a:rPr lang="zh-TW" altLang="en-US" sz="2400" dirty="0"/>
              <a:t>的篩選屬性（詳見第</a:t>
            </a:r>
            <a:r>
              <a:rPr lang="en-US" altLang="zh-TW" sz="2400" dirty="0"/>
              <a:t>7</a:t>
            </a:r>
            <a:r>
              <a:rPr lang="zh-TW" altLang="en-US" sz="2400" dirty="0"/>
              <a:t>章），其基本語法如下所示：</a:t>
            </a:r>
          </a:p>
          <a:p>
            <a:pPr lvl="1">
              <a:buFontTx/>
              <a:buNone/>
            </a:pPr>
            <a:r>
              <a:rPr lang="en-US" altLang="zh-TW" sz="2400" b="1" dirty="0">
                <a:solidFill>
                  <a:schemeClr val="tx2"/>
                </a:solidFill>
              </a:rPr>
              <a:t>E:filter</a:t>
            </a:r>
          </a:p>
          <a:p>
            <a:pPr lvl="1"/>
            <a:r>
              <a:rPr lang="en-US" altLang="zh-TW" sz="2000" dirty="0"/>
              <a:t>E</a:t>
            </a:r>
            <a:r>
              <a:rPr lang="zh-TW" altLang="en-US" sz="2000" dirty="0"/>
              <a:t>是我們選擇的元素，在「</a:t>
            </a:r>
            <a:r>
              <a:rPr lang="en-US" altLang="zh-TW" sz="2000" dirty="0"/>
              <a:t>:</a:t>
            </a:r>
            <a:r>
              <a:rPr lang="zh-TW" altLang="en-US" sz="2000" dirty="0"/>
              <a:t>」符號之後就是篩選屬性。</a:t>
            </a:r>
          </a:p>
          <a:p>
            <a:endParaRPr lang="en-US" altLang="zh-TW" sz="2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EVEN</a:t>
            </a:r>
            <a:r>
              <a:rPr lang="zh-TW" altLang="en-US" dirty="0"/>
              <a:t>和</a:t>
            </a:r>
            <a:r>
              <a:rPr lang="en-US" altLang="zh-TW" dirty="0"/>
              <a:t>ODD</a:t>
            </a:r>
            <a:r>
              <a:rPr lang="zh-TW" altLang="en-US" dirty="0"/>
              <a:t>篩選選擇器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EVEN</a:t>
            </a:r>
            <a:r>
              <a:rPr lang="zh-TW" altLang="en-US" sz="2400" dirty="0"/>
              <a:t>和</a:t>
            </a:r>
            <a:r>
              <a:rPr lang="en-US" altLang="zh-TW" sz="2400" dirty="0"/>
              <a:t>ODD</a:t>
            </a:r>
            <a:r>
              <a:rPr lang="zh-TW" altLang="en-US" sz="2400" dirty="0"/>
              <a:t>篩選屬性</a:t>
            </a:r>
            <a:r>
              <a:rPr lang="zh-TW" altLang="en-US" sz="2400" dirty="0" smtClean="0"/>
              <a:t>可以</a:t>
            </a:r>
            <a:r>
              <a:rPr lang="zh-TW" altLang="en-US" sz="2400" dirty="0"/>
              <a:t>在</a:t>
            </a:r>
            <a:r>
              <a:rPr lang="zh-TW" altLang="en-US" sz="2400" dirty="0" smtClean="0"/>
              <a:t>表格</a:t>
            </a:r>
            <a:r>
              <a:rPr lang="zh-TW" altLang="en-US" sz="2400" dirty="0"/>
              <a:t>加上斑馬紋效果</a:t>
            </a:r>
            <a:r>
              <a:rPr lang="zh-TW" altLang="en-US" sz="2400" dirty="0" smtClean="0"/>
              <a:t>，替</a:t>
            </a:r>
            <a:r>
              <a:rPr lang="zh-TW" altLang="en-US" sz="2400" dirty="0"/>
              <a:t>奇數或偶數列套用不同的</a:t>
            </a:r>
            <a:r>
              <a:rPr lang="zh-TW" altLang="en-US" sz="2400" dirty="0" smtClean="0"/>
              <a:t>樣式：</a:t>
            </a:r>
            <a:endParaRPr lang="zh-TW" altLang="en-US" sz="2400" dirty="0"/>
          </a:p>
          <a:p>
            <a:pPr lvl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$('</a:t>
            </a:r>
            <a:r>
              <a:rPr lang="en-US" altLang="zh-TW" sz="2400" dirty="0" err="1">
                <a:solidFill>
                  <a:srgbClr val="FF0000"/>
                </a:solidFill>
              </a:rPr>
              <a:t>tr:even</a:t>
            </a:r>
            <a:r>
              <a:rPr lang="en-US" altLang="zh-TW" sz="2400" dirty="0">
                <a:solidFill>
                  <a:schemeClr val="tx2"/>
                </a:solidFill>
              </a:rPr>
              <a:t>').</a:t>
            </a:r>
            <a:r>
              <a:rPr lang="en-US" altLang="zh-TW" sz="2400" dirty="0" err="1">
                <a:solidFill>
                  <a:schemeClr val="tx2"/>
                </a:solidFill>
              </a:rPr>
              <a:t>addClass</a:t>
            </a:r>
            <a:r>
              <a:rPr lang="en-US" altLang="zh-TW" sz="2400" dirty="0">
                <a:solidFill>
                  <a:schemeClr val="tx2"/>
                </a:solidFill>
              </a:rPr>
              <a:t>('even');</a:t>
            </a:r>
          </a:p>
          <a:p>
            <a:pPr lvl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</a:t>
            </a:r>
            <a:r>
              <a:rPr lang="en-US" altLang="zh-TW" sz="2400" dirty="0">
                <a:solidFill>
                  <a:srgbClr val="0070C0"/>
                </a:solidFill>
              </a:rPr>
              <a:t>'</a:t>
            </a:r>
            <a:r>
              <a:rPr lang="en-US" altLang="zh-TW" sz="2400" dirty="0" err="1">
                <a:solidFill>
                  <a:srgbClr val="FF0000"/>
                </a:solidFill>
              </a:rPr>
              <a:t>tr:odd</a:t>
            </a:r>
            <a:r>
              <a:rPr lang="en-US" altLang="zh-TW" sz="2400" dirty="0">
                <a:solidFill>
                  <a:schemeClr val="tx2"/>
                </a:solidFill>
              </a:rPr>
              <a:t>').</a:t>
            </a:r>
            <a:r>
              <a:rPr lang="en-US" altLang="zh-TW" sz="2400" dirty="0" err="1">
                <a:solidFill>
                  <a:schemeClr val="tx2"/>
                </a:solidFill>
              </a:rPr>
              <a:t>addClass</a:t>
            </a:r>
            <a:r>
              <a:rPr lang="en-US" altLang="zh-TW" sz="2400" dirty="0">
                <a:solidFill>
                  <a:schemeClr val="tx2"/>
                </a:solidFill>
              </a:rPr>
              <a:t>('odd');</a:t>
            </a:r>
          </a:p>
          <a:p>
            <a:pPr lvl="1"/>
            <a:r>
              <a:rPr lang="zh-TW" altLang="en-US" sz="2000" dirty="0"/>
              <a:t>程式碼使用</a:t>
            </a:r>
            <a:r>
              <a:rPr lang="en-US" altLang="zh-TW" sz="2000" dirty="0"/>
              <a:t>:even</a:t>
            </a:r>
            <a:r>
              <a:rPr lang="zh-TW" altLang="en-US" sz="2000" dirty="0"/>
              <a:t>替偶數的</a:t>
            </a:r>
            <a:r>
              <a:rPr lang="en-US" altLang="zh-TW" sz="2000" dirty="0" err="1"/>
              <a:t>tr</a:t>
            </a:r>
            <a:r>
              <a:rPr lang="zh-TW" altLang="en-US" sz="2000" dirty="0"/>
              <a:t>元素套用</a:t>
            </a:r>
            <a:r>
              <a:rPr lang="en-US" altLang="zh-TW" sz="2000" dirty="0"/>
              <a:t>even</a:t>
            </a:r>
            <a:r>
              <a:rPr lang="zh-TW" altLang="en-US" sz="2000" dirty="0"/>
              <a:t>樣式類別；</a:t>
            </a:r>
            <a:r>
              <a:rPr lang="en-US" altLang="zh-TW" sz="2000" dirty="0"/>
              <a:t>:odd</a:t>
            </a:r>
            <a:r>
              <a:rPr lang="zh-TW" altLang="en-US" sz="2000" dirty="0"/>
              <a:t>是替奇數的</a:t>
            </a:r>
            <a:r>
              <a:rPr lang="en-US" altLang="zh-TW" sz="2000" dirty="0" err="1"/>
              <a:t>tr</a:t>
            </a:r>
            <a:r>
              <a:rPr lang="zh-TW" altLang="en-US" sz="2000" dirty="0"/>
              <a:t>元素套用</a:t>
            </a:r>
            <a:r>
              <a:rPr lang="en-US" altLang="zh-TW" sz="2000" dirty="0"/>
              <a:t>odd</a:t>
            </a:r>
            <a:r>
              <a:rPr lang="zh-TW" altLang="en-US" sz="2000" dirty="0"/>
              <a:t>樣式類別。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1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FIRST</a:t>
            </a:r>
            <a:r>
              <a:rPr lang="zh-TW" altLang="en-US" dirty="0"/>
              <a:t>和</a:t>
            </a:r>
            <a:r>
              <a:rPr lang="en-US" altLang="zh-TW" dirty="0"/>
              <a:t>LAST</a:t>
            </a:r>
            <a:r>
              <a:rPr lang="zh-TW" altLang="en-US" dirty="0"/>
              <a:t>篩選選擇器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FIRST</a:t>
            </a:r>
            <a:r>
              <a:rPr lang="zh-TW" altLang="en-US" sz="2400" dirty="0">
                <a:solidFill>
                  <a:srgbClr val="FF0000"/>
                </a:solidFill>
              </a:rPr>
              <a:t>和</a:t>
            </a:r>
            <a:r>
              <a:rPr lang="en-US" altLang="zh-TW" sz="2400" dirty="0">
                <a:solidFill>
                  <a:srgbClr val="FF0000"/>
                </a:solidFill>
              </a:rPr>
              <a:t>LAST</a:t>
            </a:r>
            <a:r>
              <a:rPr lang="zh-TW" altLang="en-US" sz="2400" dirty="0">
                <a:solidFill>
                  <a:srgbClr val="FF0000"/>
                </a:solidFill>
              </a:rPr>
              <a:t>篩選選擇器</a:t>
            </a:r>
            <a:r>
              <a:rPr lang="zh-TW" altLang="en-US" sz="2400" dirty="0"/>
              <a:t>可以從選擇的</a:t>
            </a:r>
            <a:r>
              <a:rPr lang="en-US" altLang="zh-TW" sz="2400" dirty="0"/>
              <a:t>DOM</a:t>
            </a:r>
            <a:r>
              <a:rPr lang="zh-TW" altLang="en-US" sz="2400" dirty="0"/>
              <a:t>元素集合中，取出</a:t>
            </a:r>
            <a:r>
              <a:rPr lang="en-US" altLang="zh-TW" sz="2400" dirty="0"/>
              <a:t>:</a:t>
            </a:r>
            <a:r>
              <a:rPr lang="en-US" altLang="zh-TW" sz="2400" dirty="0">
                <a:solidFill>
                  <a:srgbClr val="FF0000"/>
                </a:solidFill>
              </a:rPr>
              <a:t>first</a:t>
            </a:r>
            <a:r>
              <a:rPr lang="zh-TW" altLang="en-US" sz="2400" dirty="0">
                <a:solidFill>
                  <a:srgbClr val="FF0000"/>
                </a:solidFill>
              </a:rPr>
              <a:t>的第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zh-TW" altLang="en-US" sz="2400" dirty="0">
                <a:solidFill>
                  <a:srgbClr val="FF0000"/>
                </a:solidFill>
              </a:rPr>
              <a:t>個元素</a:t>
            </a:r>
            <a:r>
              <a:rPr lang="zh-TW" altLang="en-US" sz="2400" dirty="0"/>
              <a:t>，和</a:t>
            </a:r>
            <a:r>
              <a:rPr lang="en-US" altLang="zh-TW" sz="2400" dirty="0"/>
              <a:t>:</a:t>
            </a:r>
            <a:r>
              <a:rPr lang="en-US" altLang="zh-TW" sz="2400" dirty="0">
                <a:solidFill>
                  <a:srgbClr val="FF0000"/>
                </a:solidFill>
              </a:rPr>
              <a:t>last</a:t>
            </a:r>
            <a:r>
              <a:rPr lang="zh-TW" altLang="en-US" sz="2400" dirty="0">
                <a:solidFill>
                  <a:srgbClr val="FF0000"/>
                </a:solidFill>
              </a:rPr>
              <a:t>取出最後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zh-TW" altLang="en-US" sz="2400" dirty="0">
                <a:solidFill>
                  <a:srgbClr val="FF0000"/>
                </a:solidFill>
              </a:rPr>
              <a:t>個元素</a:t>
            </a:r>
            <a:r>
              <a:rPr lang="zh-TW" altLang="en-US" sz="2400" dirty="0"/>
              <a:t>，篩選只會傳回</a:t>
            </a:r>
            <a:r>
              <a:rPr lang="en-US" altLang="zh-TW" sz="2400" dirty="0"/>
              <a:t>1</a:t>
            </a:r>
            <a:r>
              <a:rPr lang="zh-TW" altLang="en-US" sz="2400" dirty="0"/>
              <a:t>個</a:t>
            </a:r>
            <a:r>
              <a:rPr lang="zh-TW" altLang="en-US" sz="2400" dirty="0" smtClean="0"/>
              <a:t>元素：</a:t>
            </a:r>
            <a:endParaRPr lang="zh-TW" altLang="en-US" sz="2400" dirty="0"/>
          </a:p>
          <a:p>
            <a:pPr lvl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$('</a:t>
            </a:r>
            <a:r>
              <a:rPr lang="en-US" altLang="zh-TW" sz="2400" dirty="0" err="1">
                <a:solidFill>
                  <a:schemeClr val="tx2"/>
                </a:solidFill>
              </a:rPr>
              <a:t>ol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 err="1">
                <a:solidFill>
                  <a:schemeClr val="tx2"/>
                </a:solidFill>
              </a:rPr>
              <a:t>li:first</a:t>
            </a:r>
            <a:r>
              <a:rPr lang="en-US" altLang="zh-TW" sz="2400" dirty="0">
                <a:solidFill>
                  <a:schemeClr val="tx2"/>
                </a:solidFill>
              </a:rPr>
              <a:t>').</a:t>
            </a:r>
            <a:r>
              <a:rPr lang="en-US" altLang="zh-TW" sz="2400" dirty="0" err="1">
                <a:solidFill>
                  <a:schemeClr val="tx2"/>
                </a:solidFill>
              </a:rPr>
              <a:t>addClass</a:t>
            </a:r>
            <a:r>
              <a:rPr lang="en-US" altLang="zh-TW" sz="2400" dirty="0">
                <a:solidFill>
                  <a:schemeClr val="tx2"/>
                </a:solidFill>
              </a:rPr>
              <a:t>('line');</a:t>
            </a:r>
          </a:p>
          <a:p>
            <a:pPr lvl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$('</a:t>
            </a:r>
            <a:r>
              <a:rPr lang="en-US" altLang="zh-TW" sz="2400" dirty="0" err="1">
                <a:solidFill>
                  <a:schemeClr val="tx2"/>
                </a:solidFill>
              </a:rPr>
              <a:t>ol</a:t>
            </a:r>
            <a:r>
              <a:rPr lang="en-US" altLang="zh-TW" sz="2400" dirty="0">
                <a:solidFill>
                  <a:schemeClr val="tx2"/>
                </a:solidFill>
              </a:rPr>
              <a:t> </a:t>
            </a:r>
            <a:r>
              <a:rPr lang="en-US" altLang="zh-TW" sz="2400" dirty="0" err="1">
                <a:solidFill>
                  <a:schemeClr val="tx2"/>
                </a:solidFill>
              </a:rPr>
              <a:t>li:last</a:t>
            </a:r>
            <a:r>
              <a:rPr lang="en-US" altLang="zh-TW" sz="2400" dirty="0">
                <a:solidFill>
                  <a:schemeClr val="tx2"/>
                </a:solidFill>
              </a:rPr>
              <a:t>').</a:t>
            </a:r>
            <a:r>
              <a:rPr lang="en-US" altLang="zh-TW" sz="2400" dirty="0" err="1">
                <a:solidFill>
                  <a:schemeClr val="tx2"/>
                </a:solidFill>
              </a:rPr>
              <a:t>addClass</a:t>
            </a:r>
            <a:r>
              <a:rPr lang="en-US" altLang="zh-TW" sz="2400" dirty="0">
                <a:solidFill>
                  <a:schemeClr val="tx2"/>
                </a:solidFill>
              </a:rPr>
              <a:t>('line');</a:t>
            </a:r>
          </a:p>
          <a:p>
            <a:pPr lvl="1"/>
            <a:r>
              <a:rPr lang="zh-TW" altLang="en-US" sz="2000" dirty="0"/>
              <a:t>程式碼使用</a:t>
            </a:r>
            <a:r>
              <a:rPr lang="en-US" altLang="zh-TW" sz="2000" dirty="0"/>
              <a:t>:</a:t>
            </a:r>
            <a:r>
              <a:rPr lang="en-US" altLang="zh-TW" sz="2000" dirty="0">
                <a:solidFill>
                  <a:srgbClr val="FF0000"/>
                </a:solidFill>
              </a:rPr>
              <a:t>first</a:t>
            </a:r>
            <a:r>
              <a:rPr lang="zh-TW" altLang="en-US" sz="2000" dirty="0">
                <a:solidFill>
                  <a:srgbClr val="FF0000"/>
                </a:solidFill>
              </a:rPr>
              <a:t>取得第</a:t>
            </a:r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r>
              <a:rPr lang="zh-TW" altLang="en-US" sz="2000" dirty="0">
                <a:solidFill>
                  <a:srgbClr val="FF0000"/>
                </a:solidFill>
              </a:rPr>
              <a:t>個</a:t>
            </a:r>
            <a:r>
              <a:rPr lang="en-US" altLang="zh-TW" sz="2000" dirty="0">
                <a:solidFill>
                  <a:srgbClr val="FF0000"/>
                </a:solidFill>
              </a:rPr>
              <a:t>li</a:t>
            </a:r>
            <a:r>
              <a:rPr lang="zh-TW" altLang="en-US" sz="2000" dirty="0">
                <a:solidFill>
                  <a:srgbClr val="FF0000"/>
                </a:solidFill>
              </a:rPr>
              <a:t>元素；</a:t>
            </a:r>
            <a:r>
              <a:rPr lang="en-US" altLang="zh-TW" sz="2000" dirty="0">
                <a:solidFill>
                  <a:srgbClr val="FF0000"/>
                </a:solidFill>
              </a:rPr>
              <a:t>:last</a:t>
            </a:r>
            <a:r>
              <a:rPr lang="zh-TW" altLang="en-US" sz="2000" dirty="0">
                <a:solidFill>
                  <a:srgbClr val="FF0000"/>
                </a:solidFill>
              </a:rPr>
              <a:t>取得最後</a:t>
            </a:r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r>
              <a:rPr lang="zh-TW" altLang="en-US" sz="2000" dirty="0">
                <a:solidFill>
                  <a:srgbClr val="FF0000"/>
                </a:solidFill>
              </a:rPr>
              <a:t>個</a:t>
            </a:r>
            <a:r>
              <a:rPr lang="en-US" altLang="zh-TW" sz="2000" dirty="0">
                <a:solidFill>
                  <a:srgbClr val="FF0000"/>
                </a:solidFill>
              </a:rPr>
              <a:t>li</a:t>
            </a:r>
            <a:r>
              <a:rPr lang="zh-TW" altLang="en-US" sz="2000" dirty="0">
                <a:solidFill>
                  <a:srgbClr val="FF0000"/>
                </a:solidFill>
              </a:rPr>
              <a:t>元素。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547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篩選</a:t>
            </a:r>
            <a:r>
              <a:rPr lang="zh-TW" altLang="en-US" dirty="0"/>
              <a:t>空元素和特定元素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TW" altLang="en-US" sz="2800" dirty="0"/>
              <a:t>如果需要篩選出元素之中擁有特定元素時</a:t>
            </a:r>
            <a:r>
              <a:rPr lang="zh-TW" altLang="en-US" sz="2800" dirty="0" smtClean="0"/>
              <a:t>，可以</a:t>
            </a:r>
            <a:r>
              <a:rPr lang="zh-TW" altLang="en-US" sz="2800" dirty="0"/>
              <a:t>使用</a:t>
            </a:r>
            <a:r>
              <a:rPr lang="en-US" altLang="zh-TW" sz="2800" dirty="0">
                <a:solidFill>
                  <a:srgbClr val="FF0000"/>
                </a:solidFill>
              </a:rPr>
              <a:t>has()</a:t>
            </a:r>
            <a:r>
              <a:rPr lang="zh-TW" altLang="en-US" sz="2800" dirty="0" smtClean="0"/>
              <a:t>篩選：</a:t>
            </a:r>
            <a:endParaRPr lang="zh-TW" alt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$('.</a:t>
            </a:r>
            <a:r>
              <a:rPr lang="en-US" altLang="zh-TW" dirty="0" err="1">
                <a:solidFill>
                  <a:schemeClr val="tx2"/>
                </a:solidFill>
              </a:rPr>
              <a:t>header:has</a:t>
            </a:r>
            <a:r>
              <a:rPr lang="en-US" altLang="zh-TW" dirty="0">
                <a:solidFill>
                  <a:schemeClr val="tx2"/>
                </a:solidFill>
              </a:rPr>
              <a:t>(p)').</a:t>
            </a:r>
            <a:r>
              <a:rPr lang="en-US" altLang="zh-TW" dirty="0" err="1">
                <a:solidFill>
                  <a:schemeClr val="tx2"/>
                </a:solidFill>
              </a:rPr>
              <a:t>addClass</a:t>
            </a:r>
            <a:r>
              <a:rPr lang="en-US" altLang="zh-TW" dirty="0">
                <a:solidFill>
                  <a:schemeClr val="tx2"/>
                </a:solidFill>
              </a:rPr>
              <a:t>('line');</a:t>
            </a:r>
          </a:p>
          <a:p>
            <a:pPr lvl="1">
              <a:lnSpc>
                <a:spcPct val="90000"/>
              </a:lnSpc>
            </a:pPr>
            <a:r>
              <a:rPr lang="zh-TW" altLang="en-US" sz="2400" dirty="0"/>
              <a:t>程式碼可以篩選出</a:t>
            </a:r>
            <a:r>
              <a:rPr lang="en-US" altLang="zh-TW" sz="2400" dirty="0"/>
              <a:t>class</a:t>
            </a:r>
            <a:r>
              <a:rPr lang="zh-TW" altLang="en-US" sz="2400" dirty="0"/>
              <a:t>屬性值為</a:t>
            </a:r>
            <a:r>
              <a:rPr lang="en-US" altLang="zh-TW" sz="2400" dirty="0"/>
              <a:t>header</a:t>
            </a:r>
            <a:r>
              <a:rPr lang="zh-TW" altLang="en-US" sz="2400" dirty="0"/>
              <a:t>，而且之中擁有</a:t>
            </a:r>
            <a:r>
              <a:rPr lang="en-US" altLang="zh-TW" sz="2400" dirty="0"/>
              <a:t>p</a:t>
            </a:r>
            <a:r>
              <a:rPr lang="zh-TW" altLang="en-US" sz="2400" dirty="0"/>
              <a:t>元素，只需擁有即可，不一定需要是直接子</a:t>
            </a:r>
            <a:r>
              <a:rPr lang="zh-TW" altLang="en-US" sz="2400" dirty="0" smtClean="0"/>
              <a:t>元素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800" dirty="0" smtClean="0">
                <a:solidFill>
                  <a:srgbClr val="FF0000"/>
                </a:solidFill>
              </a:rPr>
              <a:t>篩選</a:t>
            </a:r>
            <a:r>
              <a:rPr lang="zh-TW" altLang="en-US" sz="2800" dirty="0">
                <a:solidFill>
                  <a:srgbClr val="FF0000"/>
                </a:solidFill>
              </a:rPr>
              <a:t>空</a:t>
            </a:r>
            <a:r>
              <a:rPr lang="zh-TW" altLang="en-US" sz="2800" dirty="0" smtClean="0">
                <a:solidFill>
                  <a:srgbClr val="FF0000"/>
                </a:solidFill>
              </a:rPr>
              <a:t>元素</a:t>
            </a:r>
            <a:r>
              <a:rPr lang="en-US" altLang="zh-TW" sz="2800" dirty="0" smtClean="0"/>
              <a:t>:</a:t>
            </a:r>
            <a:r>
              <a:rPr lang="zh-TW" altLang="en-US" sz="2800" dirty="0" smtClean="0"/>
              <a:t> 即</a:t>
            </a:r>
            <a:r>
              <a:rPr lang="zh-TW" altLang="en-US" sz="2800" dirty="0"/>
              <a:t>元素沒有子元素或文字</a:t>
            </a:r>
            <a:r>
              <a:rPr lang="zh-TW" altLang="en-US" sz="2800" dirty="0" smtClean="0"/>
              <a:t>內容</a:t>
            </a:r>
            <a:endParaRPr lang="zh-TW" alt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$('.</a:t>
            </a:r>
            <a:r>
              <a:rPr lang="en-US" altLang="zh-TW" dirty="0" err="1" smtClean="0">
                <a:solidFill>
                  <a:schemeClr val="tx2"/>
                </a:solidFill>
              </a:rPr>
              <a:t>error:empty</a:t>
            </a:r>
            <a:r>
              <a:rPr lang="en-US" altLang="zh-TW" dirty="0" smtClean="0">
                <a:solidFill>
                  <a:schemeClr val="tx2"/>
                </a:solidFill>
              </a:rPr>
              <a:t>').</a:t>
            </a:r>
            <a:r>
              <a:rPr lang="en-US" altLang="zh-TW" dirty="0" err="1">
                <a:solidFill>
                  <a:schemeClr val="tx2"/>
                </a:solidFill>
              </a:rPr>
              <a:t>addClass</a:t>
            </a:r>
            <a:r>
              <a:rPr lang="en-US" altLang="zh-TW" dirty="0">
                <a:solidFill>
                  <a:schemeClr val="tx2"/>
                </a:solidFill>
              </a:rPr>
              <a:t>('hide');</a:t>
            </a:r>
          </a:p>
          <a:p>
            <a:pPr lvl="1">
              <a:lnSpc>
                <a:spcPct val="90000"/>
              </a:lnSpc>
            </a:pPr>
            <a:r>
              <a:rPr lang="zh-TW" altLang="en-US" sz="2400" dirty="0"/>
              <a:t>程式碼使用</a:t>
            </a:r>
            <a:r>
              <a:rPr lang="en-US" altLang="zh-TW" sz="2400" dirty="0"/>
              <a:t>:</a:t>
            </a:r>
            <a:r>
              <a:rPr lang="en-US" altLang="zh-TW" sz="2400" dirty="0">
                <a:solidFill>
                  <a:srgbClr val="FF0000"/>
                </a:solidFill>
              </a:rPr>
              <a:t>empty</a:t>
            </a:r>
            <a:r>
              <a:rPr lang="zh-TW" altLang="en-US" sz="2400" dirty="0">
                <a:solidFill>
                  <a:srgbClr val="FF0000"/>
                </a:solidFill>
              </a:rPr>
              <a:t>篩選</a:t>
            </a:r>
            <a:r>
              <a:rPr lang="zh-TW" altLang="en-US" sz="2400" dirty="0"/>
              <a:t>，可以篩選出</a:t>
            </a:r>
            <a:r>
              <a:rPr lang="en-US" altLang="zh-TW" sz="2400" dirty="0"/>
              <a:t>class</a:t>
            </a:r>
            <a:r>
              <a:rPr lang="zh-TW" altLang="en-US" sz="2400" dirty="0"/>
              <a:t>屬性值為</a:t>
            </a:r>
            <a:r>
              <a:rPr lang="en-US" altLang="zh-TW" sz="2400" dirty="0"/>
              <a:t>error</a:t>
            </a:r>
            <a:r>
              <a:rPr lang="zh-TW" altLang="en-US" sz="2400" dirty="0"/>
              <a:t>且沒有內容的空</a:t>
            </a:r>
            <a:r>
              <a:rPr lang="zh-TW" altLang="en-US" sz="2400" dirty="0" smtClean="0"/>
              <a:t>元素</a:t>
            </a:r>
            <a:endParaRPr lang="zh-TW" altLang="en-US" sz="2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49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323528" y="1399382"/>
            <a:ext cx="3888432" cy="47705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&lt;!DOCTYPE html&gt;</a:t>
            </a:r>
          </a:p>
          <a:p>
            <a:r>
              <a:rPr lang="en-US" altLang="zh-TW" sz="1600" dirty="0"/>
              <a:t>&lt;html&gt;</a:t>
            </a:r>
          </a:p>
          <a:p>
            <a:r>
              <a:rPr lang="en-US" altLang="zh-TW" sz="1600" dirty="0"/>
              <a:t>&lt;head&gt;</a:t>
            </a:r>
          </a:p>
          <a:p>
            <a:r>
              <a:rPr lang="en-US" altLang="zh-TW" sz="1600" dirty="0"/>
              <a:t>&lt;meta charset="utf-8"/&gt;</a:t>
            </a:r>
          </a:p>
          <a:p>
            <a:r>
              <a:rPr lang="en-US" altLang="zh-TW" sz="1600" dirty="0"/>
              <a:t>&lt;title&gt;Ch9_3_3.html&lt;/title&gt;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&lt;style type="text/</a:t>
            </a:r>
            <a:r>
              <a:rPr lang="en-US" altLang="zh-TW" sz="1600" dirty="0" err="1">
                <a:solidFill>
                  <a:srgbClr val="7030A0"/>
                </a:solidFill>
              </a:rPr>
              <a:t>css</a:t>
            </a:r>
            <a:r>
              <a:rPr lang="en-US" altLang="zh-TW" sz="1600" dirty="0">
                <a:solidFill>
                  <a:srgbClr val="7030A0"/>
                </a:solidFill>
              </a:rPr>
              <a:t>"&gt;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.hide { display: none; }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.line { border: 1px solid #333; }</a:t>
            </a:r>
          </a:p>
          <a:p>
            <a:r>
              <a:rPr lang="en-US" altLang="zh-TW" sz="1600" dirty="0">
                <a:solidFill>
                  <a:srgbClr val="7030A0"/>
                </a:solidFill>
              </a:rPr>
              <a:t>&lt;/style&gt;</a:t>
            </a:r>
          </a:p>
          <a:p>
            <a:r>
              <a:rPr lang="en-US" altLang="zh-TW" sz="1600" dirty="0"/>
              <a:t>&lt;script </a:t>
            </a:r>
            <a:r>
              <a:rPr lang="en-US" altLang="zh-TW" sz="1600" dirty="0" err="1"/>
              <a:t>src</a:t>
            </a:r>
            <a:r>
              <a:rPr lang="en-US" altLang="zh-TW" sz="1600" dirty="0"/>
              <a:t>="jquery-2.1.1.min.js"&gt;&lt;/script&gt;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&lt;script&gt;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$(document).ready(function() {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   $('.</a:t>
            </a:r>
            <a:r>
              <a:rPr lang="en-US" altLang="zh-TW" sz="1600" dirty="0" err="1">
                <a:solidFill>
                  <a:srgbClr val="0070C0"/>
                </a:solidFill>
              </a:rPr>
              <a:t>header:has</a:t>
            </a:r>
            <a:r>
              <a:rPr lang="en-US" altLang="zh-TW" sz="1600" dirty="0">
                <a:solidFill>
                  <a:srgbClr val="0070C0"/>
                </a:solidFill>
              </a:rPr>
              <a:t>(p)').</a:t>
            </a:r>
            <a:r>
              <a:rPr lang="en-US" altLang="zh-TW" sz="1600" dirty="0" err="1">
                <a:solidFill>
                  <a:srgbClr val="0070C0"/>
                </a:solidFill>
              </a:rPr>
              <a:t>addClass</a:t>
            </a:r>
            <a:r>
              <a:rPr lang="en-US" altLang="zh-TW" sz="1600" dirty="0">
                <a:solidFill>
                  <a:srgbClr val="0070C0"/>
                </a:solidFill>
              </a:rPr>
              <a:t>('line');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   $('.</a:t>
            </a:r>
            <a:r>
              <a:rPr lang="en-US" altLang="zh-TW" sz="1600" dirty="0" err="1" smtClean="0">
                <a:solidFill>
                  <a:srgbClr val="0070C0"/>
                </a:solidFill>
              </a:rPr>
              <a:t>error:empty</a:t>
            </a:r>
            <a:r>
              <a:rPr lang="en-US" altLang="zh-TW" sz="1600" dirty="0" smtClean="0">
                <a:solidFill>
                  <a:srgbClr val="0070C0"/>
                </a:solidFill>
              </a:rPr>
              <a:t>').</a:t>
            </a:r>
            <a:r>
              <a:rPr lang="en-US" altLang="zh-TW" sz="1600" dirty="0" err="1">
                <a:solidFill>
                  <a:srgbClr val="0070C0"/>
                </a:solidFill>
              </a:rPr>
              <a:t>addClass</a:t>
            </a:r>
            <a:r>
              <a:rPr lang="en-US" altLang="zh-TW" sz="1600" dirty="0">
                <a:solidFill>
                  <a:srgbClr val="0070C0"/>
                </a:solidFill>
              </a:rPr>
              <a:t>('hide');</a:t>
            </a:r>
          </a:p>
          <a:p>
            <a:r>
              <a:rPr lang="en-US" altLang="zh-TW" sz="1600" dirty="0">
                <a:solidFill>
                  <a:srgbClr val="0070C0"/>
                </a:solidFill>
              </a:rPr>
              <a:t>});</a:t>
            </a:r>
          </a:p>
          <a:p>
            <a:r>
              <a:rPr lang="en-US" altLang="zh-TW" sz="1600" dirty="0"/>
              <a:t>&lt;/script&gt;</a:t>
            </a:r>
          </a:p>
          <a:p>
            <a:r>
              <a:rPr lang="en-US" altLang="zh-TW" sz="1600" dirty="0"/>
              <a:t>&lt;/head</a:t>
            </a:r>
            <a:r>
              <a:rPr lang="en-US" altLang="zh-TW" sz="1600" dirty="0" smtClean="0"/>
              <a:t>&gt;</a:t>
            </a:r>
          </a:p>
          <a:p>
            <a:endParaRPr lang="en-US" altLang="zh-TW" sz="16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4427984" y="1405197"/>
            <a:ext cx="4392488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&lt;body&gt;</a:t>
            </a:r>
          </a:p>
          <a:p>
            <a:r>
              <a:rPr lang="en-US" altLang="zh-TW" sz="1600" dirty="0"/>
              <a:t>&lt;div&gt;</a:t>
            </a:r>
          </a:p>
          <a:p>
            <a:r>
              <a:rPr lang="en-US" altLang="zh-TW" sz="1600" dirty="0"/>
              <a:t>  &lt;div class="header"&gt;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>
                <a:solidFill>
                  <a:srgbClr val="7030A0"/>
                </a:solidFill>
              </a:rPr>
              <a:t>&lt;p&gt;JavaScript</a:t>
            </a:r>
            <a:r>
              <a:rPr lang="zh-TW" altLang="en-US" sz="1600" dirty="0">
                <a:solidFill>
                  <a:srgbClr val="7030A0"/>
                </a:solidFill>
              </a:rPr>
              <a:t>網頁設計</a:t>
            </a:r>
            <a:r>
              <a:rPr lang="en-US" altLang="zh-TW" sz="1600" dirty="0">
                <a:solidFill>
                  <a:srgbClr val="7030A0"/>
                </a:solidFill>
              </a:rPr>
              <a:t>&lt;/p&gt;</a:t>
            </a:r>
            <a:r>
              <a:rPr lang="en-US" altLang="zh-TW" sz="1600" dirty="0"/>
              <a:t>    </a:t>
            </a:r>
          </a:p>
          <a:p>
            <a:r>
              <a:rPr lang="en-US" altLang="zh-TW" sz="1600" dirty="0"/>
              <a:t>  &lt;/div&gt;</a:t>
            </a:r>
          </a:p>
          <a:p>
            <a:r>
              <a:rPr lang="en-US" altLang="zh-TW" sz="1600" dirty="0"/>
              <a:t>  &lt;div class="header"&gt;</a:t>
            </a:r>
          </a:p>
          <a:p>
            <a:r>
              <a:rPr lang="en-US" altLang="zh-TW" sz="1600" dirty="0"/>
              <a:t>    &lt;span&gt;jQuery</a:t>
            </a:r>
            <a:r>
              <a:rPr lang="zh-TW" altLang="en-US" sz="1600" dirty="0"/>
              <a:t>網頁設計</a:t>
            </a:r>
            <a:r>
              <a:rPr lang="en-US" altLang="zh-TW" sz="1600" dirty="0"/>
              <a:t>&lt;/span&gt;</a:t>
            </a:r>
          </a:p>
          <a:p>
            <a:r>
              <a:rPr lang="en-US" altLang="zh-TW" sz="1600" dirty="0"/>
              <a:t>  &lt;/div&gt;</a:t>
            </a:r>
          </a:p>
          <a:p>
            <a:r>
              <a:rPr lang="en-US" altLang="zh-TW" sz="1600" dirty="0"/>
              <a:t>  &lt;div class="header"&gt;</a:t>
            </a:r>
          </a:p>
          <a:p>
            <a:r>
              <a:rPr lang="en-US" altLang="zh-TW" sz="1600" dirty="0"/>
              <a:t>    </a:t>
            </a:r>
            <a:r>
              <a:rPr lang="en-US" altLang="zh-TW" sz="1600" dirty="0">
                <a:solidFill>
                  <a:srgbClr val="7030A0"/>
                </a:solidFill>
              </a:rPr>
              <a:t>&lt;span&gt;&lt;p&gt;Google Chrome&lt;p&gt;&lt;/span&gt;</a:t>
            </a:r>
          </a:p>
          <a:p>
            <a:r>
              <a:rPr lang="en-US" altLang="zh-TW" sz="1600" dirty="0"/>
              <a:t>  &lt;/div&gt;</a:t>
            </a:r>
          </a:p>
          <a:p>
            <a:r>
              <a:rPr lang="en-US" altLang="zh-TW" sz="1600" dirty="0"/>
              <a:t>  </a:t>
            </a:r>
            <a:r>
              <a:rPr lang="en-US" altLang="zh-TW" sz="1600" dirty="0">
                <a:solidFill>
                  <a:srgbClr val="7030A0"/>
                </a:solidFill>
              </a:rPr>
              <a:t>&lt;div class="error"&gt;&lt;/div&gt;</a:t>
            </a:r>
          </a:p>
          <a:p>
            <a:r>
              <a:rPr lang="en-US" altLang="zh-TW" sz="1600" dirty="0"/>
              <a:t>  &lt;div class="error"&gt;</a:t>
            </a:r>
            <a:r>
              <a:rPr lang="zh-TW" altLang="en-US" sz="1600" dirty="0"/>
              <a:t>顯示錯誤訊息</a:t>
            </a:r>
            <a:r>
              <a:rPr lang="en-US" altLang="zh-TW" sz="1600" dirty="0"/>
              <a:t>...&lt;/div&gt;</a:t>
            </a:r>
          </a:p>
          <a:p>
            <a:r>
              <a:rPr lang="en-US" altLang="zh-TW" sz="1600" dirty="0"/>
              <a:t>&lt;/div&gt;</a:t>
            </a:r>
          </a:p>
          <a:p>
            <a:r>
              <a:rPr lang="en-US" altLang="zh-TW" sz="1600" dirty="0"/>
              <a:t>&lt;/body&gt;</a:t>
            </a:r>
          </a:p>
          <a:p>
            <a:r>
              <a:rPr lang="en-US" altLang="zh-TW" sz="1600" dirty="0"/>
              <a:t>&lt;/html&gt;</a:t>
            </a:r>
            <a:endParaRPr lang="zh-TW" altLang="en-US" sz="1600" dirty="0"/>
          </a:p>
          <a:p>
            <a:endParaRPr lang="zh-TW" altLang="en-US" sz="16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5351236"/>
            <a:ext cx="3428571" cy="14952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08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篩選</a:t>
            </a:r>
            <a:r>
              <a:rPr lang="zh-TW" altLang="en-US" dirty="0"/>
              <a:t>包含特定內容的元素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如果需要篩選包含特定內容的元素</a:t>
            </a:r>
            <a:r>
              <a:rPr lang="zh-TW" altLang="en-US" sz="2800" dirty="0" smtClean="0"/>
              <a:t>，可以</a:t>
            </a:r>
            <a:r>
              <a:rPr lang="zh-TW" altLang="en-US" sz="2800" dirty="0"/>
              <a:t>使用</a:t>
            </a:r>
            <a:r>
              <a:rPr lang="en-US" altLang="zh-TW" sz="2800" dirty="0">
                <a:solidFill>
                  <a:srgbClr val="FF0000"/>
                </a:solidFill>
              </a:rPr>
              <a:t>contains()</a:t>
            </a:r>
            <a:r>
              <a:rPr lang="zh-TW" altLang="en-US" sz="2800" dirty="0" smtClean="0"/>
              <a:t>篩選：</a:t>
            </a:r>
            <a:endParaRPr lang="zh-TW" altLang="en-US" sz="2800" dirty="0"/>
          </a:p>
          <a:p>
            <a:pPr lvl="1"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$("</a:t>
            </a:r>
            <a:r>
              <a:rPr lang="en-US" altLang="zh-TW" dirty="0" err="1">
                <a:solidFill>
                  <a:schemeClr val="tx2"/>
                </a:solidFill>
              </a:rPr>
              <a:t>li:contains</a:t>
            </a:r>
            <a:r>
              <a:rPr lang="en-US" altLang="zh-TW" dirty="0">
                <a:solidFill>
                  <a:schemeClr val="tx2"/>
                </a:solidFill>
              </a:rPr>
              <a:t>('ASP')").</a:t>
            </a:r>
            <a:r>
              <a:rPr lang="en-US" altLang="zh-TW" dirty="0" err="1">
                <a:solidFill>
                  <a:schemeClr val="tx2"/>
                </a:solidFill>
              </a:rPr>
              <a:t>addClass</a:t>
            </a:r>
            <a:r>
              <a:rPr lang="en-US" altLang="zh-TW" dirty="0">
                <a:solidFill>
                  <a:schemeClr val="tx2"/>
                </a:solidFill>
              </a:rPr>
              <a:t>('line</a:t>
            </a:r>
            <a:r>
              <a:rPr lang="en-US" altLang="zh-TW" dirty="0">
                <a:solidFill>
                  <a:srgbClr val="0070C0"/>
                </a:solidFill>
              </a:rPr>
              <a:t>');</a:t>
            </a:r>
          </a:p>
          <a:p>
            <a:pPr lvl="1"/>
            <a:r>
              <a:rPr lang="zh-TW" altLang="en-US" sz="2400" dirty="0"/>
              <a:t>程式碼可以篩選出</a:t>
            </a:r>
            <a:r>
              <a:rPr lang="en-US" altLang="zh-TW" sz="2400" dirty="0"/>
              <a:t>li</a:t>
            </a:r>
            <a:r>
              <a:rPr lang="zh-TW" altLang="en-US" sz="2400" dirty="0"/>
              <a:t>元素包含</a:t>
            </a:r>
            <a:r>
              <a:rPr lang="en-US" altLang="zh-TW" sz="2400" dirty="0"/>
              <a:t>'ASP'</a:t>
            </a:r>
            <a:r>
              <a:rPr lang="zh-TW" altLang="en-US" sz="2400" dirty="0"/>
              <a:t>字串內容。</a:t>
            </a:r>
          </a:p>
          <a:p>
            <a:endParaRPr lang="en-US" altLang="zh-TW" sz="2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30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屬性</a:t>
            </a:r>
            <a:r>
              <a:rPr lang="zh-TW" altLang="en-US" dirty="0"/>
              <a:t>選擇器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r>
              <a:rPr lang="zh-TW" altLang="en-US" dirty="0"/>
              <a:t>包含指定網址的超連結</a:t>
            </a:r>
          </a:p>
          <a:p>
            <a:r>
              <a:rPr lang="zh-TW" altLang="en-US" dirty="0" smtClean="0"/>
              <a:t>選擇</a:t>
            </a:r>
            <a:r>
              <a:rPr lang="en-US" altLang="zh-TW" dirty="0"/>
              <a:t>id</a:t>
            </a:r>
            <a:r>
              <a:rPr lang="zh-TW" altLang="en-US" dirty="0"/>
              <a:t>屬性值是特定開頭或結尾的元素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9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選擇</a:t>
            </a:r>
            <a:r>
              <a:rPr lang="zh-TW" altLang="en-US" dirty="0"/>
              <a:t>包含指定網址的超連結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sz="2400" dirty="0"/>
              <a:t>屬性選擇器是使用</a:t>
            </a:r>
            <a:r>
              <a:rPr lang="zh-TW" altLang="en-US" sz="2400" dirty="0">
                <a:solidFill>
                  <a:srgbClr val="FF0000"/>
                </a:solidFill>
              </a:rPr>
              <a:t>正規運算式（</a:t>
            </a:r>
            <a:r>
              <a:rPr lang="en-US" altLang="zh-TW" sz="2400" dirty="0">
                <a:solidFill>
                  <a:srgbClr val="FF0000"/>
                </a:solidFill>
              </a:rPr>
              <a:t>Regular Expressions</a:t>
            </a:r>
            <a:r>
              <a:rPr lang="zh-TW" altLang="en-US" sz="2400" dirty="0">
                <a:solidFill>
                  <a:srgbClr val="FF0000"/>
                </a:solidFill>
              </a:rPr>
              <a:t>）</a:t>
            </a:r>
            <a:r>
              <a:rPr lang="zh-TW" altLang="en-US" sz="2400" dirty="0"/>
              <a:t>的符號來表示包含</a:t>
            </a:r>
            <a:r>
              <a:rPr lang="zh-TW" altLang="en-US" sz="2400" b="1" dirty="0">
                <a:solidFill>
                  <a:srgbClr val="FF0000"/>
                </a:solidFill>
              </a:rPr>
              <a:t>字串（*）、開頭字串（</a:t>
            </a:r>
            <a:r>
              <a:rPr lang="en-US" altLang="zh-TW" sz="2400" b="1" dirty="0">
                <a:solidFill>
                  <a:srgbClr val="FF0000"/>
                </a:solidFill>
              </a:rPr>
              <a:t>^</a:t>
            </a:r>
            <a:r>
              <a:rPr lang="zh-TW" altLang="en-US" sz="2400" b="1" dirty="0">
                <a:solidFill>
                  <a:srgbClr val="FF0000"/>
                </a:solidFill>
              </a:rPr>
              <a:t>）和結尾字串（</a:t>
            </a:r>
            <a:r>
              <a:rPr lang="en-US" altLang="zh-TW" sz="2400" b="1" dirty="0">
                <a:solidFill>
                  <a:srgbClr val="FF0000"/>
                </a:solidFill>
              </a:rPr>
              <a:t>$</a:t>
            </a:r>
            <a:r>
              <a:rPr lang="zh-TW" altLang="en-US" sz="2400" b="1" dirty="0">
                <a:solidFill>
                  <a:srgbClr val="FF0000"/>
                </a:solidFill>
              </a:rPr>
              <a:t>）</a:t>
            </a:r>
            <a:r>
              <a:rPr lang="zh-TW" altLang="en-US" sz="2400" dirty="0"/>
              <a:t>等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80000"/>
              </a:lnSpc>
            </a:pPr>
            <a:r>
              <a:rPr lang="zh-TW" altLang="en-US" sz="2400" dirty="0" smtClean="0"/>
              <a:t>使用</a:t>
            </a:r>
            <a:r>
              <a:rPr lang="zh-TW" altLang="en-US" sz="2400" dirty="0"/>
              <a:t>「</a:t>
            </a:r>
            <a:r>
              <a:rPr lang="zh-TW" altLang="en-US" sz="2400" dirty="0">
                <a:solidFill>
                  <a:srgbClr val="FF0000"/>
                </a:solidFill>
              </a:rPr>
              <a:t>*</a:t>
            </a:r>
            <a:r>
              <a:rPr lang="zh-TW" altLang="en-US" sz="2400" dirty="0"/>
              <a:t>」屬性選擇器在</a:t>
            </a:r>
            <a:r>
              <a:rPr lang="en-US" altLang="zh-TW" sz="2400" dirty="0"/>
              <a:t>HTML</a:t>
            </a:r>
            <a:r>
              <a:rPr lang="zh-TW" altLang="en-US" sz="2400" dirty="0"/>
              <a:t>元素的屬性值中找出包含特定內容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>
              <a:lnSpc>
                <a:spcPct val="80000"/>
              </a:lnSpc>
            </a:pPr>
            <a:endParaRPr lang="zh-TW" altLang="en-US" sz="2400" dirty="0"/>
          </a:p>
          <a:p>
            <a:pPr>
              <a:lnSpc>
                <a:spcPct val="80000"/>
              </a:lnSpc>
            </a:pPr>
            <a:r>
              <a:rPr lang="zh-TW" altLang="en-US" sz="2400" dirty="0"/>
              <a:t>例如：台灣網址最後</a:t>
            </a:r>
            <a:r>
              <a:rPr lang="zh-TW" altLang="en-US" sz="2400" dirty="0" smtClean="0"/>
              <a:t>有</a:t>
            </a:r>
            <a:r>
              <a:rPr lang="en-US" altLang="zh-TW" sz="2400" dirty="0">
                <a:solidFill>
                  <a:srgbClr val="0070C0"/>
                </a:solidFill>
              </a:rPr>
              <a:t>"</a:t>
            </a:r>
            <a:r>
              <a:rPr lang="en-US" altLang="zh-TW" sz="2400" dirty="0" smtClean="0"/>
              <a:t>.</a:t>
            </a:r>
            <a:r>
              <a:rPr lang="en-US" altLang="zh-TW" sz="2400" dirty="0" err="1" smtClean="0"/>
              <a:t>tw</a:t>
            </a:r>
            <a:r>
              <a:rPr lang="en-US" altLang="zh-TW" sz="2400" dirty="0">
                <a:solidFill>
                  <a:srgbClr val="0070C0"/>
                </a:solidFill>
              </a:rPr>
              <a:t>"</a:t>
            </a:r>
            <a:r>
              <a:rPr lang="zh-TW" altLang="en-US" sz="2400" dirty="0" smtClean="0"/>
              <a:t>：</a:t>
            </a:r>
            <a:endParaRPr lang="zh-TW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$('</a:t>
            </a:r>
            <a:r>
              <a:rPr lang="en-US" altLang="zh-TW" sz="2400" dirty="0" err="1">
                <a:solidFill>
                  <a:schemeClr val="tx2"/>
                </a:solidFill>
              </a:rPr>
              <a:t>ol</a:t>
            </a:r>
            <a:r>
              <a:rPr lang="en-US" altLang="zh-TW" sz="2400" dirty="0">
                <a:solidFill>
                  <a:schemeClr val="tx2"/>
                </a:solidFill>
              </a:rPr>
              <a:t> li a[</a:t>
            </a:r>
            <a:r>
              <a:rPr lang="en-US" altLang="zh-TW" sz="2400" dirty="0" err="1">
                <a:solidFill>
                  <a:schemeClr val="tx2"/>
                </a:solidFill>
              </a:rPr>
              <a:t>href</a:t>
            </a:r>
            <a:r>
              <a:rPr lang="en-US" altLang="zh-TW" sz="2400" dirty="0">
                <a:solidFill>
                  <a:schemeClr val="tx2"/>
                </a:solidFill>
              </a:rPr>
              <a:t>*=".</a:t>
            </a:r>
            <a:r>
              <a:rPr lang="en-US" altLang="zh-TW" sz="2400" dirty="0" err="1">
                <a:solidFill>
                  <a:schemeClr val="tx2"/>
                </a:solidFill>
              </a:rPr>
              <a:t>tw</a:t>
            </a:r>
            <a:r>
              <a:rPr lang="en-US" altLang="zh-TW" sz="2400" dirty="0">
                <a:solidFill>
                  <a:schemeClr val="tx2"/>
                </a:solidFill>
              </a:rPr>
              <a:t>"]').</a:t>
            </a:r>
            <a:r>
              <a:rPr lang="en-US" altLang="zh-TW" sz="2400" dirty="0" err="1">
                <a:solidFill>
                  <a:schemeClr val="tx2"/>
                </a:solidFill>
              </a:rPr>
              <a:t>addClass</a:t>
            </a:r>
            <a:r>
              <a:rPr lang="en-US" altLang="zh-TW" sz="2400" dirty="0">
                <a:solidFill>
                  <a:schemeClr val="tx2"/>
                </a:solidFill>
              </a:rPr>
              <a:t>('line');</a:t>
            </a:r>
          </a:p>
          <a:p>
            <a:pPr lvl="1">
              <a:lnSpc>
                <a:spcPct val="80000"/>
              </a:lnSpc>
            </a:pPr>
            <a:r>
              <a:rPr lang="en-US" altLang="zh-TW" sz="2000" dirty="0"/>
              <a:t>[</a:t>
            </a:r>
            <a:r>
              <a:rPr lang="en-US" altLang="zh-TW" sz="2000" dirty="0" err="1"/>
              <a:t>href</a:t>
            </a:r>
            <a:r>
              <a:rPr lang="en-US" altLang="zh-TW" sz="2000" dirty="0"/>
              <a:t>*=".</a:t>
            </a:r>
            <a:r>
              <a:rPr lang="en-US" altLang="zh-TW" sz="2000" dirty="0" err="1"/>
              <a:t>tw</a:t>
            </a:r>
            <a:r>
              <a:rPr lang="en-US" altLang="zh-TW" sz="2000" dirty="0"/>
              <a:t>"]</a:t>
            </a:r>
            <a:r>
              <a:rPr lang="zh-TW" altLang="en-US" sz="2000" dirty="0"/>
              <a:t>的屬性選擇器是使用*</a:t>
            </a:r>
            <a:r>
              <a:rPr lang="en-US" altLang="zh-TW" sz="2000" dirty="0"/>
              <a:t>=</a:t>
            </a:r>
            <a:r>
              <a:rPr lang="zh-TW" altLang="en-US" sz="2000" dirty="0"/>
              <a:t>，表示</a:t>
            </a:r>
            <a:r>
              <a:rPr lang="en-US" altLang="zh-TW" sz="2000" dirty="0" err="1"/>
              <a:t>href</a:t>
            </a:r>
            <a:r>
              <a:rPr lang="zh-TW" altLang="en-US" sz="2000" dirty="0"/>
              <a:t>屬性值只需包含等號之後的值就符合條件的</a:t>
            </a:r>
            <a:r>
              <a:rPr lang="en-US" altLang="zh-TW" sz="2000" dirty="0"/>
              <a:t>HTML</a:t>
            </a:r>
            <a:r>
              <a:rPr lang="zh-TW" altLang="en-US" sz="2000" dirty="0"/>
              <a:t>元素。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649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 smtClean="0"/>
              <a:t>選擇</a:t>
            </a:r>
            <a:r>
              <a:rPr lang="en-US" altLang="zh-TW" dirty="0"/>
              <a:t>id</a:t>
            </a:r>
            <a:r>
              <a:rPr lang="zh-TW" altLang="en-US" dirty="0"/>
              <a:t>屬性值是特定開頭或結尾的元素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使用</a:t>
            </a:r>
            <a:r>
              <a:rPr lang="zh-TW" altLang="en-US" sz="2800" dirty="0"/>
              <a:t>「</a:t>
            </a:r>
            <a:r>
              <a:rPr lang="en-US" altLang="zh-TW" sz="2800" dirty="0"/>
              <a:t>^</a:t>
            </a:r>
            <a:r>
              <a:rPr lang="zh-TW" altLang="en-US" sz="2800" dirty="0"/>
              <a:t>」和「</a:t>
            </a:r>
            <a:r>
              <a:rPr lang="en-US" altLang="zh-TW" sz="2800" dirty="0"/>
              <a:t>$</a:t>
            </a:r>
            <a:r>
              <a:rPr lang="zh-TW" altLang="en-US" sz="2800" dirty="0"/>
              <a:t>」屬性選擇器，找出屬</a:t>
            </a:r>
            <a:r>
              <a:rPr lang="zh-TW" altLang="en-US" sz="2800" dirty="0" smtClean="0"/>
              <a:t>性值是特定值開頭或結尾：</a:t>
            </a:r>
            <a:endParaRPr lang="zh-TW" altLang="en-US" sz="2800" dirty="0"/>
          </a:p>
          <a:p>
            <a:pPr lvl="1"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$('div[id</a:t>
            </a:r>
            <a:r>
              <a:rPr lang="en-US" altLang="zh-TW" dirty="0">
                <a:solidFill>
                  <a:srgbClr val="FF0000"/>
                </a:solidFill>
              </a:rPr>
              <a:t>^=</a:t>
            </a:r>
            <a:r>
              <a:rPr lang="en-US" altLang="zh-TW" dirty="0">
                <a:solidFill>
                  <a:schemeClr val="tx2"/>
                </a:solidFill>
              </a:rPr>
              <a:t>"red"]').</a:t>
            </a:r>
            <a:r>
              <a:rPr lang="en-US" altLang="zh-TW" dirty="0" err="1">
                <a:solidFill>
                  <a:schemeClr val="tx2"/>
                </a:solidFill>
              </a:rPr>
              <a:t>addClass</a:t>
            </a:r>
            <a:r>
              <a:rPr lang="en-US" altLang="zh-TW" dirty="0">
                <a:solidFill>
                  <a:schemeClr val="tx2"/>
                </a:solidFill>
              </a:rPr>
              <a:t>('line');</a:t>
            </a:r>
          </a:p>
          <a:p>
            <a:pPr lvl="1"/>
            <a:r>
              <a:rPr lang="en-US" altLang="zh-TW" sz="2400" dirty="0" smtClean="0"/>
              <a:t>[</a:t>
            </a:r>
            <a:r>
              <a:rPr lang="en-US" altLang="zh-TW" sz="2400" dirty="0"/>
              <a:t>id^="red"]</a:t>
            </a:r>
            <a:r>
              <a:rPr lang="zh-TW" altLang="en-US" sz="2400" dirty="0"/>
              <a:t>的屬性選擇器是使用</a:t>
            </a:r>
            <a:r>
              <a:rPr lang="en-US" altLang="zh-TW" sz="2400" dirty="0"/>
              <a:t>^=</a:t>
            </a:r>
            <a:r>
              <a:rPr lang="zh-TW" altLang="en-US" sz="2400" dirty="0"/>
              <a:t>，表示</a:t>
            </a:r>
            <a:r>
              <a:rPr lang="en-US" altLang="zh-TW" sz="2400" dirty="0"/>
              <a:t>id</a:t>
            </a:r>
            <a:r>
              <a:rPr lang="zh-TW" altLang="en-US" sz="2400" dirty="0"/>
              <a:t>屬性值只需是等號之後的</a:t>
            </a:r>
            <a:r>
              <a:rPr lang="en-US" altLang="zh-TW" sz="2400" dirty="0"/>
              <a:t>"red"</a:t>
            </a:r>
            <a:r>
              <a:rPr lang="zh-TW" altLang="en-US" sz="2400" dirty="0"/>
              <a:t>開頭就符合條件，例如：</a:t>
            </a:r>
            <a:r>
              <a:rPr lang="en-US" altLang="zh-TW" sz="2400" dirty="0"/>
              <a:t>red-pen</a:t>
            </a:r>
            <a:r>
              <a:rPr lang="zh-TW" altLang="en-US" sz="2400" dirty="0"/>
              <a:t>、</a:t>
            </a:r>
            <a:r>
              <a:rPr lang="en-US" altLang="zh-TW" sz="2400" dirty="0"/>
              <a:t>red-bird</a:t>
            </a:r>
            <a:r>
              <a:rPr lang="zh-TW" altLang="en-US" sz="2400" dirty="0"/>
              <a:t>和</a:t>
            </a:r>
            <a:r>
              <a:rPr lang="en-US" altLang="zh-TW" sz="2400" dirty="0"/>
              <a:t>red-book</a:t>
            </a:r>
            <a:r>
              <a:rPr lang="zh-TW" altLang="en-US" sz="2400" dirty="0"/>
              <a:t>等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pPr marL="457200" lvl="1" indent="0">
              <a:buNone/>
            </a:pPr>
            <a:endParaRPr lang="en-US" altLang="zh-TW" sz="2400" dirty="0" smtClean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TW" sz="2400" dirty="0" smtClean="0">
                <a:solidFill>
                  <a:schemeClr val="tx2"/>
                </a:solidFill>
              </a:rPr>
              <a:t>$</a:t>
            </a:r>
            <a:r>
              <a:rPr lang="en-US" altLang="zh-TW" sz="2400" dirty="0">
                <a:solidFill>
                  <a:schemeClr val="tx2"/>
                </a:solidFill>
              </a:rPr>
              <a:t>('div[id</a:t>
            </a:r>
            <a:r>
              <a:rPr lang="en-US" altLang="zh-TW" sz="2400" dirty="0" smtClean="0">
                <a:solidFill>
                  <a:srgbClr val="FF0000"/>
                </a:solidFill>
              </a:rPr>
              <a:t>$=</a:t>
            </a:r>
            <a:r>
              <a:rPr lang="en-US" altLang="zh-TW" sz="2400" dirty="0" smtClean="0">
                <a:solidFill>
                  <a:schemeClr val="tx2"/>
                </a:solidFill>
              </a:rPr>
              <a:t>"</a:t>
            </a:r>
            <a:r>
              <a:rPr lang="en-US" altLang="zh-TW" sz="2400" dirty="0">
                <a:solidFill>
                  <a:schemeClr val="tx2"/>
                </a:solidFill>
              </a:rPr>
              <a:t>bird"]').</a:t>
            </a:r>
            <a:r>
              <a:rPr lang="en-US" altLang="zh-TW" sz="2400" dirty="0" err="1">
                <a:solidFill>
                  <a:schemeClr val="tx2"/>
                </a:solidFill>
              </a:rPr>
              <a:t>addClass</a:t>
            </a:r>
            <a:r>
              <a:rPr lang="en-US" altLang="zh-TW" sz="2400" dirty="0">
                <a:solidFill>
                  <a:schemeClr val="tx2"/>
                </a:solidFill>
              </a:rPr>
              <a:t>('blue')</a:t>
            </a:r>
            <a:r>
              <a:rPr lang="en-US" altLang="zh-TW" sz="2400" dirty="0" smtClean="0">
                <a:solidFill>
                  <a:schemeClr val="tx2"/>
                </a:solidFill>
              </a:rPr>
              <a:t>;</a:t>
            </a:r>
          </a:p>
          <a:p>
            <a:pPr lvl="1"/>
            <a:r>
              <a:rPr lang="zh-TW" altLang="en-US" sz="2400" dirty="0" smtClean="0"/>
              <a:t>屬</a:t>
            </a:r>
            <a:r>
              <a:rPr lang="zh-TW" altLang="en-US" sz="2400" dirty="0"/>
              <a:t>性選擇器「</a:t>
            </a:r>
            <a:r>
              <a:rPr lang="en-US" altLang="zh-TW" sz="2400" dirty="0"/>
              <a:t>$=</a:t>
            </a:r>
            <a:r>
              <a:rPr lang="zh-TW" altLang="en-US" sz="2400" dirty="0"/>
              <a:t>」是指</a:t>
            </a:r>
            <a:r>
              <a:rPr lang="en-US" altLang="zh-TW" sz="2400" dirty="0"/>
              <a:t>id</a:t>
            </a:r>
            <a:r>
              <a:rPr lang="zh-TW" altLang="en-US" sz="2400" dirty="0"/>
              <a:t>屬性值是</a:t>
            </a:r>
            <a:r>
              <a:rPr lang="en-US" altLang="zh-TW" sz="2400" dirty="0"/>
              <a:t>"bird"</a:t>
            </a:r>
            <a:r>
              <a:rPr lang="zh-TW" altLang="en-US" sz="2400" dirty="0"/>
              <a:t>結尾，例如：</a:t>
            </a:r>
            <a:r>
              <a:rPr lang="en-US" altLang="zh-TW" sz="2400" dirty="0"/>
              <a:t>red-bird</a:t>
            </a:r>
            <a:r>
              <a:rPr lang="zh-TW" altLang="en-US" sz="2400" dirty="0"/>
              <a:t>和</a:t>
            </a:r>
            <a:r>
              <a:rPr lang="en-US" altLang="zh-TW" sz="2400" dirty="0"/>
              <a:t>blue-bird</a:t>
            </a:r>
            <a:r>
              <a:rPr lang="zh-TW" altLang="en-US" sz="2400" dirty="0"/>
              <a:t>等。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187624" y="6021288"/>
            <a:ext cx="2310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Example: Ch9_4_2.html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3060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r>
              <a:rPr lang="zh-TW" altLang="en-US" dirty="0"/>
              <a:t>選擇器與包裝者 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 smtClean="0"/>
              <a:t>jQuery</a:t>
            </a:r>
            <a:r>
              <a:rPr lang="en-US" altLang="en-US" dirty="0" err="1"/>
              <a:t>包裝者</a:t>
            </a:r>
            <a:endParaRPr lang="zh-TW" altLang="en-US" dirty="0"/>
          </a:p>
          <a:p>
            <a:r>
              <a:rPr lang="en-US" altLang="zh-TW" dirty="0" smtClean="0"/>
              <a:t>jQuery</a:t>
            </a:r>
            <a:r>
              <a:rPr lang="zh-TW" altLang="en-US" dirty="0"/>
              <a:t>選擇器 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5081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請使用</a:t>
            </a:r>
            <a:r>
              <a:rPr lang="en-US" altLang="zh-TW" sz="2800" dirty="0" smtClean="0"/>
              <a:t>ch09-filter.html, </a:t>
            </a:r>
            <a:r>
              <a:rPr lang="zh-TW" altLang="en-US" sz="2800" dirty="0" smtClean="0"/>
              <a:t>寫出適合的選擇器內容</a:t>
            </a:r>
            <a:endParaRPr lang="zh-TW" altLang="en-US" sz="2800" dirty="0"/>
          </a:p>
          <a:p>
            <a:pPr marL="400050" lvl="1" indent="0">
              <a:buNone/>
            </a:pPr>
            <a:r>
              <a:rPr lang="zh-TW" altLang="en-US" sz="2400" dirty="0" smtClean="0"/>
              <a:t>例如</a:t>
            </a:r>
            <a:r>
              <a:rPr lang="en-US" altLang="zh-TW" sz="2400" dirty="0" smtClean="0"/>
              <a:t>:</a:t>
            </a:r>
            <a:r>
              <a:rPr lang="zh-TW" altLang="en-US" sz="2400" dirty="0" smtClean="0"/>
              <a:t> </a:t>
            </a:r>
            <a:r>
              <a:rPr lang="zh-TW" altLang="en-US" sz="2400" dirty="0" smtClean="0">
                <a:solidFill>
                  <a:srgbClr val="0070C0"/>
                </a:solidFill>
              </a:rPr>
              <a:t>找出</a:t>
            </a:r>
            <a:r>
              <a:rPr lang="en-US" altLang="zh-TW" sz="2400" dirty="0">
                <a:solidFill>
                  <a:srgbClr val="0070C0"/>
                </a:solidFill>
              </a:rPr>
              <a:t>id</a:t>
            </a:r>
            <a:r>
              <a:rPr lang="zh-TW" altLang="en-US" sz="2400" dirty="0">
                <a:solidFill>
                  <a:srgbClr val="0070C0"/>
                </a:solidFill>
              </a:rPr>
              <a:t>值為 </a:t>
            </a:r>
            <a:r>
              <a:rPr lang="en-US" altLang="zh-TW" sz="2400" dirty="0" err="1">
                <a:solidFill>
                  <a:srgbClr val="0070C0"/>
                </a:solidFill>
              </a:rPr>
              <a:t>bigbang</a:t>
            </a:r>
            <a:r>
              <a:rPr lang="en-US" altLang="zh-TW" sz="2400" dirty="0">
                <a:solidFill>
                  <a:srgbClr val="0070C0"/>
                </a:solidFill>
              </a:rPr>
              <a:t> </a:t>
            </a:r>
            <a:r>
              <a:rPr lang="zh-TW" altLang="en-US" sz="2400" dirty="0">
                <a:solidFill>
                  <a:srgbClr val="0070C0"/>
                </a:solidFill>
              </a:rPr>
              <a:t>的元素 </a:t>
            </a:r>
            <a:r>
              <a:rPr lang="zh-TW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</a:t>
            </a:r>
            <a:r>
              <a:rPr lang="zh-TW" altLang="en-US" sz="2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$(‘#</a:t>
            </a:r>
            <a:r>
              <a:rPr lang="en-US" altLang="zh-TW" sz="2400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bigbang</a:t>
            </a:r>
            <a:r>
              <a:rPr lang="en-US" altLang="zh-TW" sz="2400" dirty="0" smtClean="0">
                <a:solidFill>
                  <a:srgbClr val="0070C0"/>
                </a:solidFill>
                <a:sym typeface="Wingdings" panose="05000000000000000000" pitchFamily="2" charset="2"/>
              </a:rPr>
              <a:t>’)</a:t>
            </a:r>
          </a:p>
          <a:p>
            <a:pPr marL="400050" lvl="1" indent="0">
              <a:buNone/>
            </a:pPr>
            <a:endParaRPr lang="zh-TW" altLang="en-US" sz="2400" dirty="0"/>
          </a:p>
          <a:p>
            <a:pPr marL="914400" lvl="1" indent="-514350">
              <a:buFont typeface="+mj-lt"/>
              <a:buAutoNum type="arabicParenR"/>
            </a:pPr>
            <a:r>
              <a:rPr lang="zh-TW" altLang="en-US" sz="2400" dirty="0" smtClean="0"/>
              <a:t>找出</a:t>
            </a:r>
            <a:r>
              <a:rPr lang="zh-TW" altLang="en-US" sz="2400" dirty="0"/>
              <a:t>超連結網址開頭為</a:t>
            </a:r>
            <a:r>
              <a:rPr lang="en-US" altLang="zh-TW" sz="2400" dirty="0"/>
              <a:t>CSS</a:t>
            </a:r>
            <a:r>
              <a:rPr lang="zh-TW" altLang="en-US" sz="2400" dirty="0"/>
              <a:t>的元素 </a:t>
            </a:r>
          </a:p>
          <a:p>
            <a:pPr marL="914400" lvl="1" indent="-514350">
              <a:buFont typeface="+mj-lt"/>
              <a:buAutoNum type="arabicParenR"/>
            </a:pPr>
            <a:r>
              <a:rPr lang="zh-TW" altLang="en-US" sz="2400" dirty="0" smtClean="0"/>
              <a:t>找出</a:t>
            </a:r>
            <a:r>
              <a:rPr lang="zh-TW" altLang="en-US" sz="2400" dirty="0"/>
              <a:t>所有有</a:t>
            </a:r>
            <a:r>
              <a:rPr lang="en-US" altLang="zh-TW" sz="2400" dirty="0"/>
              <a:t>id</a:t>
            </a:r>
            <a:r>
              <a:rPr lang="zh-TW" altLang="en-US" sz="2400" dirty="0"/>
              <a:t>值的元素 </a:t>
            </a:r>
            <a:endParaRPr lang="zh-TW" altLang="en-US" dirty="0"/>
          </a:p>
          <a:p>
            <a:pPr marL="857250" lvl="1" indent="-457200">
              <a:buFont typeface="+mj-lt"/>
              <a:buAutoNum type="arabicParenR"/>
            </a:pPr>
            <a:r>
              <a:rPr lang="zh-TW" altLang="en-US" sz="2400" dirty="0"/>
              <a:t>找出被選取的服務 </a:t>
            </a:r>
            <a:r>
              <a:rPr lang="en-US" altLang="zh-TW" sz="2400" dirty="0"/>
              <a:t>(</a:t>
            </a:r>
            <a:r>
              <a:rPr lang="zh-TW" altLang="en-US" sz="2400" dirty="0"/>
              <a:t>多選</a:t>
            </a:r>
            <a:r>
              <a:rPr lang="en-US" altLang="zh-TW" sz="2400" dirty="0"/>
              <a:t>) </a:t>
            </a:r>
            <a:endParaRPr lang="zh-TW" altLang="en-US" sz="2400" dirty="0"/>
          </a:p>
          <a:p>
            <a:pPr marL="857250" lvl="1" indent="-457200">
              <a:buFont typeface="+mj-lt"/>
              <a:buAutoNum type="arabicParenR"/>
            </a:pPr>
            <a:r>
              <a:rPr lang="zh-TW" altLang="en-US" sz="2400" dirty="0"/>
              <a:t>找出包含有超連結的</a:t>
            </a:r>
            <a:r>
              <a:rPr lang="en-US" altLang="zh-TW" sz="2400" dirty="0"/>
              <a:t>&lt;li&gt;</a:t>
            </a:r>
            <a:r>
              <a:rPr lang="zh-TW" altLang="en-US" sz="2400" dirty="0"/>
              <a:t>清單 </a:t>
            </a:r>
          </a:p>
          <a:p>
            <a:pPr marL="914400" lvl="1" indent="-514350">
              <a:buFont typeface="+mj-lt"/>
              <a:buAutoNum type="arabicParenR"/>
            </a:pPr>
            <a:endParaRPr lang="zh-TW" altLang="en-US" sz="2400" dirty="0"/>
          </a:p>
          <a:p>
            <a:endParaRPr lang="zh-TW" altLang="en-US" sz="28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55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r>
              <a:rPr lang="zh-TW" altLang="en-US" dirty="0"/>
              <a:t>與</a:t>
            </a:r>
            <a:r>
              <a:rPr lang="en-US" altLang="zh-TW" dirty="0"/>
              <a:t>CSS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存取</a:t>
            </a:r>
            <a:r>
              <a:rPr lang="en-US" altLang="zh-TW" dirty="0"/>
              <a:t>CSS</a:t>
            </a:r>
          </a:p>
          <a:p>
            <a:r>
              <a:rPr lang="zh-TW" altLang="en-US" dirty="0" smtClean="0"/>
              <a:t>存取</a:t>
            </a:r>
            <a:r>
              <a:rPr lang="en-US" altLang="zh-TW" dirty="0"/>
              <a:t>CSS</a:t>
            </a:r>
            <a:r>
              <a:rPr lang="zh-TW" altLang="en-US" dirty="0"/>
              <a:t>樣式類別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13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存取</a:t>
            </a:r>
            <a:r>
              <a:rPr lang="en-US" altLang="zh-TW" dirty="0"/>
              <a:t>CSS-</a:t>
            </a:r>
            <a:r>
              <a:rPr lang="zh-TW" altLang="en-US" dirty="0"/>
              <a:t>讀取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800" dirty="0" smtClean="0"/>
              <a:t>使用</a:t>
            </a:r>
            <a:r>
              <a:rPr lang="en-US" altLang="zh-TW" sz="2800" dirty="0" err="1">
                <a:solidFill>
                  <a:srgbClr val="FF0000"/>
                </a:solidFill>
              </a:rPr>
              <a:t>css</a:t>
            </a:r>
            <a:r>
              <a:rPr lang="en-US" altLang="zh-TW" sz="2800" dirty="0">
                <a:solidFill>
                  <a:srgbClr val="FF0000"/>
                </a:solidFill>
              </a:rPr>
              <a:t>()</a:t>
            </a:r>
            <a:r>
              <a:rPr lang="zh-TW" altLang="en-US" sz="2800" dirty="0"/>
              <a:t>方法取出指定元素的樣式屬</a:t>
            </a:r>
            <a:r>
              <a:rPr lang="zh-TW" altLang="en-US" sz="2800" dirty="0" smtClean="0"/>
              <a:t>性：</a:t>
            </a:r>
            <a:endParaRPr lang="zh-TW" altLang="en-US" sz="28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 err="1">
                <a:solidFill>
                  <a:schemeClr val="tx2"/>
                </a:solidFill>
              </a:rPr>
              <a:t>var</a:t>
            </a:r>
            <a:r>
              <a:rPr lang="en-US" altLang="zh-TW" dirty="0">
                <a:solidFill>
                  <a:schemeClr val="tx2"/>
                </a:solidFill>
              </a:rPr>
              <a:t> </a:t>
            </a:r>
            <a:r>
              <a:rPr lang="en-US" altLang="zh-TW" dirty="0" err="1" smtClean="0">
                <a:solidFill>
                  <a:schemeClr val="tx2"/>
                </a:solidFill>
              </a:rPr>
              <a:t>fonSize</a:t>
            </a:r>
            <a:r>
              <a:rPr lang="en-US" altLang="zh-TW" dirty="0" smtClean="0">
                <a:solidFill>
                  <a:schemeClr val="tx2"/>
                </a:solidFill>
              </a:rPr>
              <a:t> </a:t>
            </a:r>
            <a:r>
              <a:rPr lang="en-US" altLang="zh-TW" dirty="0">
                <a:solidFill>
                  <a:schemeClr val="tx2"/>
                </a:solidFill>
              </a:rPr>
              <a:t>= $('</a:t>
            </a:r>
            <a:r>
              <a:rPr lang="en-US" altLang="zh-TW" dirty="0" err="1">
                <a:solidFill>
                  <a:schemeClr val="tx2"/>
                </a:solidFill>
              </a:rPr>
              <a:t>p.title</a:t>
            </a:r>
            <a:r>
              <a:rPr lang="en-US" altLang="zh-TW" dirty="0">
                <a:solidFill>
                  <a:schemeClr val="tx2"/>
                </a:solidFill>
              </a:rPr>
              <a:t>').</a:t>
            </a:r>
            <a:r>
              <a:rPr lang="en-US" altLang="zh-TW" dirty="0" err="1">
                <a:solidFill>
                  <a:schemeClr val="tx2"/>
                </a:solidFill>
              </a:rPr>
              <a:t>css</a:t>
            </a:r>
            <a:r>
              <a:rPr lang="en-US" altLang="zh-TW" dirty="0">
                <a:solidFill>
                  <a:schemeClr val="tx2"/>
                </a:solidFill>
              </a:rPr>
              <a:t>('font-size');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alert(</a:t>
            </a:r>
            <a:r>
              <a:rPr lang="en-US" altLang="zh-TW" dirty="0" err="1">
                <a:solidFill>
                  <a:schemeClr val="tx2"/>
                </a:solidFill>
              </a:rPr>
              <a:t>fontSize</a:t>
            </a:r>
            <a:r>
              <a:rPr lang="en-US" altLang="zh-TW" dirty="0">
                <a:solidFill>
                  <a:schemeClr val="tx2"/>
                </a:solidFill>
              </a:rPr>
              <a:t>);</a:t>
            </a:r>
          </a:p>
          <a:p>
            <a:pPr lvl="1">
              <a:lnSpc>
                <a:spcPct val="90000"/>
              </a:lnSpc>
            </a:pPr>
            <a:r>
              <a:rPr lang="zh-TW" altLang="en-US" sz="2400" dirty="0"/>
              <a:t>程式碼使用</a:t>
            </a:r>
            <a:r>
              <a:rPr lang="en-US" altLang="zh-TW" sz="2400" dirty="0" err="1"/>
              <a:t>css</a:t>
            </a:r>
            <a:r>
              <a:rPr lang="en-US" altLang="zh-TW" sz="2400" dirty="0"/>
              <a:t>()</a:t>
            </a:r>
            <a:r>
              <a:rPr lang="zh-TW" altLang="en-US" sz="2400" dirty="0"/>
              <a:t>方法取得</a:t>
            </a:r>
            <a:r>
              <a:rPr lang="en-US" altLang="zh-TW" sz="2400" dirty="0"/>
              <a:t>p</a:t>
            </a:r>
            <a:r>
              <a:rPr lang="zh-TW" altLang="en-US" sz="2400" dirty="0"/>
              <a:t>元素的字型尺寸，參數</a:t>
            </a:r>
            <a:r>
              <a:rPr lang="en-US" altLang="zh-TW" sz="2400" dirty="0"/>
              <a:t>font-size</a:t>
            </a:r>
            <a:r>
              <a:rPr lang="zh-TW" altLang="en-US" sz="2400" dirty="0"/>
              <a:t>是</a:t>
            </a:r>
            <a:r>
              <a:rPr lang="en-US" altLang="zh-TW" sz="2400" dirty="0"/>
              <a:t>CSS</a:t>
            </a:r>
            <a:r>
              <a:rPr lang="zh-TW" altLang="en-US" sz="2400" dirty="0"/>
              <a:t>樣式屬性名稱，然後呼叫</a:t>
            </a:r>
            <a:r>
              <a:rPr lang="en-US" altLang="zh-TW" sz="2400" dirty="0">
                <a:solidFill>
                  <a:srgbClr val="FF0000"/>
                </a:solidFill>
              </a:rPr>
              <a:t>JavaScript</a:t>
            </a:r>
            <a:r>
              <a:rPr lang="zh-TW" altLang="en-US" sz="2400" dirty="0">
                <a:solidFill>
                  <a:srgbClr val="FF0000"/>
                </a:solidFill>
              </a:rPr>
              <a:t>函數</a:t>
            </a:r>
            <a:r>
              <a:rPr lang="en-US" altLang="zh-TW" sz="2400" dirty="0">
                <a:solidFill>
                  <a:srgbClr val="FF0000"/>
                </a:solidFill>
              </a:rPr>
              <a:t>alert()</a:t>
            </a:r>
            <a:r>
              <a:rPr lang="zh-TW" altLang="en-US" sz="2400" dirty="0">
                <a:solidFill>
                  <a:srgbClr val="FF0000"/>
                </a:solidFill>
              </a:rPr>
              <a:t>顯示取得的字型尺寸</a:t>
            </a:r>
            <a:r>
              <a:rPr lang="zh-TW" altLang="en-US" sz="2400" dirty="0"/>
              <a:t>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057666" y="4437112"/>
            <a:ext cx="5381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www.w3schools.com/jquery/jquery_css.asp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9733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存取</a:t>
            </a:r>
            <a:r>
              <a:rPr lang="en-US" altLang="zh-TW" dirty="0"/>
              <a:t>CSS-</a:t>
            </a:r>
            <a:r>
              <a:rPr lang="zh-TW" altLang="en-US" dirty="0"/>
              <a:t>設定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設定</a:t>
            </a:r>
            <a:r>
              <a:rPr lang="en-US" altLang="zh-TW" sz="2400" dirty="0"/>
              <a:t>CSS</a:t>
            </a:r>
            <a:r>
              <a:rPr lang="zh-TW" altLang="en-US" sz="2400" dirty="0"/>
              <a:t>樣式屬性也是使用</a:t>
            </a:r>
            <a:r>
              <a:rPr lang="en-US" altLang="zh-TW" sz="2400" dirty="0" err="1">
                <a:solidFill>
                  <a:srgbClr val="FF0000"/>
                </a:solidFill>
              </a:rPr>
              <a:t>css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r>
              <a:rPr lang="zh-TW" altLang="en-US" sz="2400" dirty="0" smtClean="0"/>
              <a:t>方法：</a:t>
            </a:r>
            <a:endParaRPr lang="zh-TW" altLang="en-US" sz="2400" dirty="0"/>
          </a:p>
          <a:p>
            <a:pPr lvl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$('h2').</a:t>
            </a:r>
            <a:r>
              <a:rPr lang="en-US" altLang="zh-TW" sz="2400" dirty="0" err="1">
                <a:solidFill>
                  <a:schemeClr val="tx2"/>
                </a:solidFill>
              </a:rPr>
              <a:t>css</a:t>
            </a:r>
            <a:r>
              <a:rPr lang="en-US" altLang="zh-TW" sz="2400" dirty="0">
                <a:solidFill>
                  <a:schemeClr val="tx2"/>
                </a:solidFill>
              </a:rPr>
              <a:t>('background-color', 'red</a:t>
            </a:r>
            <a:r>
              <a:rPr lang="en-US" altLang="zh-TW" sz="2400" dirty="0" smtClean="0">
                <a:solidFill>
                  <a:schemeClr val="tx2"/>
                </a:solidFill>
              </a:rPr>
              <a:t>');</a:t>
            </a:r>
            <a:endParaRPr lang="en-US" altLang="zh-TW" sz="2000" dirty="0" smtClean="0"/>
          </a:p>
          <a:p>
            <a:pPr lvl="1"/>
            <a:r>
              <a:rPr lang="zh-TW" altLang="en-US" sz="2000" dirty="0" smtClean="0"/>
              <a:t>程式碼</a:t>
            </a:r>
            <a:r>
              <a:rPr lang="zh-TW" altLang="en-US" sz="2000" dirty="0"/>
              <a:t>是使用</a:t>
            </a:r>
            <a:r>
              <a:rPr lang="en-US" altLang="zh-TW" sz="2000" dirty="0" err="1"/>
              <a:t>css</a:t>
            </a:r>
            <a:r>
              <a:rPr lang="en-US" altLang="zh-TW" sz="2000" dirty="0"/>
              <a:t>()</a:t>
            </a:r>
            <a:r>
              <a:rPr lang="zh-TW" altLang="en-US" sz="2000" dirty="0"/>
              <a:t>方法設定</a:t>
            </a:r>
            <a:r>
              <a:rPr lang="en-US" altLang="zh-TW" sz="2000" dirty="0"/>
              <a:t>h2</a:t>
            </a:r>
            <a:r>
              <a:rPr lang="zh-TW" altLang="en-US" sz="2000" dirty="0"/>
              <a:t>元素的樣式，第</a:t>
            </a:r>
            <a:r>
              <a:rPr lang="en-US" altLang="zh-TW" sz="2000" dirty="0"/>
              <a:t>1</a:t>
            </a:r>
            <a:r>
              <a:rPr lang="zh-TW" altLang="en-US" sz="2000" dirty="0"/>
              <a:t>個參數是樣式屬性名稱，第</a:t>
            </a:r>
            <a:r>
              <a:rPr lang="en-US" altLang="zh-TW" sz="2000" dirty="0"/>
              <a:t>2</a:t>
            </a:r>
            <a:r>
              <a:rPr lang="zh-TW" altLang="en-US" sz="2000" dirty="0"/>
              <a:t>個是屬性值</a:t>
            </a:r>
            <a:r>
              <a:rPr lang="zh-TW" altLang="en-US" sz="2000" dirty="0" smtClean="0"/>
              <a:t>。</a:t>
            </a:r>
            <a:endParaRPr lang="en-US" altLang="zh-TW" sz="2000" dirty="0"/>
          </a:p>
          <a:p>
            <a:pPr lvl="1"/>
            <a:endParaRPr lang="en-US" altLang="zh-TW" sz="2000" dirty="0" smtClean="0"/>
          </a:p>
          <a:p>
            <a:r>
              <a:rPr lang="zh-TW" altLang="en-US" sz="2400" dirty="0" smtClean="0"/>
              <a:t>設定多個樣式屬性</a:t>
            </a:r>
            <a:r>
              <a:rPr lang="en-US" altLang="zh-TW" sz="2400" dirty="0" smtClean="0"/>
              <a:t>&amp;</a:t>
            </a:r>
            <a:r>
              <a:rPr lang="zh-TW" altLang="en-US" sz="2400" dirty="0" smtClean="0"/>
              <a:t>屬性值</a:t>
            </a:r>
            <a:r>
              <a:rPr lang="en-US" altLang="zh-TW" sz="2400" dirty="0" smtClean="0"/>
              <a:t>(</a:t>
            </a:r>
            <a:r>
              <a:rPr lang="zh-TW" altLang="en-US" sz="2400" dirty="0" smtClean="0">
                <a:solidFill>
                  <a:srgbClr val="FF0000"/>
                </a:solidFill>
              </a:rPr>
              <a:t>使用</a:t>
            </a:r>
            <a:r>
              <a:rPr lang="en-US" altLang="zh-TW" sz="2400" dirty="0" smtClean="0">
                <a:solidFill>
                  <a:srgbClr val="FF0000"/>
                </a:solidFill>
              </a:rPr>
              <a:t>JavaScript</a:t>
            </a:r>
            <a:r>
              <a:rPr lang="zh-TW" altLang="en-US" sz="2400" dirty="0" smtClean="0">
                <a:solidFill>
                  <a:srgbClr val="FF0000"/>
                </a:solidFill>
              </a:rPr>
              <a:t>的</a:t>
            </a:r>
            <a:r>
              <a:rPr lang="en-US" altLang="zh-TW" sz="2400" dirty="0" smtClean="0">
                <a:solidFill>
                  <a:srgbClr val="FF0000"/>
                </a:solidFill>
              </a:rPr>
              <a:t>“</a:t>
            </a:r>
            <a:r>
              <a:rPr lang="zh-TW" altLang="en-US" sz="2400" dirty="0" smtClean="0">
                <a:solidFill>
                  <a:srgbClr val="FF0000"/>
                </a:solidFill>
              </a:rPr>
              <a:t>物件文字值</a:t>
            </a:r>
            <a:r>
              <a:rPr lang="en-US" altLang="zh-TW" sz="2400" dirty="0" smtClean="0">
                <a:solidFill>
                  <a:srgbClr val="FF0000"/>
                </a:solidFill>
              </a:rPr>
              <a:t>(Object Literal)</a:t>
            </a:r>
            <a:r>
              <a:rPr lang="en-US" altLang="zh-TW" sz="2400" dirty="0" smtClean="0"/>
              <a:t>)</a:t>
            </a:r>
          </a:p>
          <a:p>
            <a:pPr marL="0" indent="0">
              <a:buNone/>
            </a:pPr>
            <a:r>
              <a:rPr lang="en-US" altLang="zh-TW" sz="2800" dirty="0" smtClean="0"/>
              <a:t>	</a:t>
            </a:r>
            <a:endParaRPr lang="zh-TW" altLang="en-US" sz="2800" dirty="0"/>
          </a:p>
        </p:txBody>
      </p:sp>
      <p:sp>
        <p:nvSpPr>
          <p:cNvPr id="2" name="文字方塊 1"/>
          <p:cNvSpPr txBox="1"/>
          <p:nvPr/>
        </p:nvSpPr>
        <p:spPr>
          <a:xfrm>
            <a:off x="2370634" y="4221088"/>
            <a:ext cx="3744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$('div</a:t>
            </a:r>
            <a:r>
              <a:rPr lang="en-US" altLang="zh-TW" dirty="0"/>
              <a:t>'</a:t>
            </a:r>
            <a:r>
              <a:rPr lang="en-US" altLang="zh-TW" dirty="0" smtClean="0"/>
              <a:t>).</a:t>
            </a:r>
            <a:r>
              <a:rPr lang="en-US" altLang="zh-TW" dirty="0" err="1" smtClean="0"/>
              <a:t>css</a:t>
            </a:r>
            <a:r>
              <a:rPr lang="en-US" altLang="zh-TW" dirty="0" smtClean="0"/>
              <a:t>(</a:t>
            </a:r>
            <a:r>
              <a:rPr lang="en-US" altLang="zh-TW" dirty="0" smtClean="0">
                <a:solidFill>
                  <a:srgbClr val="0070C0"/>
                </a:solidFill>
              </a:rPr>
              <a:t>{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     'background-color</a:t>
            </a:r>
            <a:r>
              <a:rPr lang="en-US" altLang="zh-TW" dirty="0">
                <a:solidFill>
                  <a:srgbClr val="0070C0"/>
                </a:solidFill>
              </a:rPr>
              <a:t>': '#</a:t>
            </a:r>
            <a:r>
              <a:rPr lang="en-US" altLang="zh-TW" dirty="0" err="1" smtClean="0">
                <a:solidFill>
                  <a:srgbClr val="0070C0"/>
                </a:solidFill>
              </a:rPr>
              <a:t>dddddd</a:t>
            </a:r>
            <a:r>
              <a:rPr lang="en-US" altLang="zh-TW" dirty="0" smtClean="0">
                <a:solidFill>
                  <a:srgbClr val="0070C0"/>
                </a:solidFill>
              </a:rPr>
              <a:t>’,</a:t>
            </a:r>
          </a:p>
          <a:p>
            <a:r>
              <a:rPr lang="en-US" altLang="zh-TW" dirty="0" smtClean="0">
                <a:solidFill>
                  <a:srgbClr val="0070C0"/>
                </a:solidFill>
              </a:rPr>
              <a:t>    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'color</a:t>
            </a:r>
            <a:r>
              <a:rPr lang="en-US" altLang="zh-TW" dirty="0">
                <a:solidFill>
                  <a:srgbClr val="0070C0"/>
                </a:solidFill>
              </a:rPr>
              <a:t>': '#666666',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 smtClean="0">
                <a:solidFill>
                  <a:srgbClr val="0070C0"/>
                </a:solidFill>
              </a:rPr>
              <a:t>     'font-size</a:t>
            </a:r>
            <a:r>
              <a:rPr lang="en-US" altLang="zh-TW" dirty="0">
                <a:solidFill>
                  <a:srgbClr val="0070C0"/>
                </a:solidFill>
              </a:rPr>
              <a:t>': '</a:t>
            </a:r>
            <a:r>
              <a:rPr lang="en-US" altLang="zh-TW" dirty="0" smtClean="0">
                <a:solidFill>
                  <a:srgbClr val="0070C0"/>
                </a:solidFill>
              </a:rPr>
              <a:t>12pt</a:t>
            </a:r>
            <a:r>
              <a:rPr lang="en-US" altLang="zh-TW" dirty="0">
                <a:solidFill>
                  <a:srgbClr val="0070C0"/>
                </a:solidFill>
              </a:rPr>
              <a:t>',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 smtClean="0">
                <a:solidFill>
                  <a:srgbClr val="0070C0"/>
                </a:solidFill>
              </a:rPr>
              <a:t>     'line-height</a:t>
            </a:r>
            <a:r>
              <a:rPr lang="en-US" altLang="zh-TW" dirty="0">
                <a:solidFill>
                  <a:srgbClr val="0070C0"/>
                </a:solidFill>
              </a:rPr>
              <a:t>': '</a:t>
            </a:r>
            <a:r>
              <a:rPr lang="en-US" altLang="zh-TW" dirty="0" smtClean="0">
                <a:solidFill>
                  <a:srgbClr val="0070C0"/>
                </a:solidFill>
              </a:rPr>
              <a:t>2.5em</a:t>
            </a:r>
            <a:r>
              <a:rPr lang="en-US" altLang="zh-TW" dirty="0">
                <a:solidFill>
                  <a:srgbClr val="0070C0"/>
                </a:solidFill>
              </a:rPr>
              <a:t>'</a:t>
            </a:r>
            <a:endParaRPr lang="en-US" altLang="zh-TW" dirty="0" smtClean="0">
              <a:solidFill>
                <a:srgbClr val="0070C0"/>
              </a:solidFill>
            </a:endParaRPr>
          </a:p>
          <a:p>
            <a:r>
              <a:rPr lang="en-US" altLang="zh-TW" dirty="0" smtClean="0">
                <a:solidFill>
                  <a:srgbClr val="0070C0"/>
                </a:solidFill>
              </a:rPr>
              <a:t>}</a:t>
            </a:r>
            <a:r>
              <a:rPr lang="en-US" altLang="zh-TW" dirty="0" smtClean="0"/>
              <a:t>);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661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存取</a:t>
            </a:r>
            <a:r>
              <a:rPr lang="en-US" altLang="zh-TW" dirty="0"/>
              <a:t>CSS</a:t>
            </a:r>
            <a:r>
              <a:rPr lang="zh-TW" altLang="en-US" dirty="0"/>
              <a:t>樣式類別</a:t>
            </a:r>
            <a:r>
              <a:rPr lang="en-US" altLang="zh-TW" dirty="0"/>
              <a:t>-</a:t>
            </a:r>
            <a:r>
              <a:rPr lang="zh-TW" altLang="en-US" dirty="0"/>
              <a:t>新增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在選擇元素可以使用</a:t>
            </a:r>
            <a:r>
              <a:rPr lang="en-US" altLang="zh-TW" sz="2800" dirty="0" err="1">
                <a:solidFill>
                  <a:srgbClr val="FF0000"/>
                </a:solidFill>
              </a:rPr>
              <a:t>addClass</a:t>
            </a:r>
            <a:r>
              <a:rPr lang="en-US" altLang="zh-TW" sz="2800" dirty="0">
                <a:solidFill>
                  <a:srgbClr val="FF0000"/>
                </a:solidFill>
              </a:rPr>
              <a:t>()</a:t>
            </a:r>
            <a:r>
              <a:rPr lang="zh-TW" altLang="en-US" sz="2800" dirty="0"/>
              <a:t>方法新增樣式</a:t>
            </a:r>
            <a:r>
              <a:rPr lang="zh-TW" altLang="en-US" sz="2800" dirty="0" smtClean="0"/>
              <a:t>類別：</a:t>
            </a:r>
            <a:endParaRPr lang="zh-TW" altLang="en-US" sz="2800" dirty="0"/>
          </a:p>
          <a:p>
            <a:pPr lvl="1"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$('h2').</a:t>
            </a:r>
            <a:r>
              <a:rPr lang="en-US" altLang="zh-TW" dirty="0" err="1">
                <a:solidFill>
                  <a:schemeClr val="tx2"/>
                </a:solidFill>
              </a:rPr>
              <a:t>addClass</a:t>
            </a:r>
            <a:r>
              <a:rPr lang="en-US" altLang="zh-TW" dirty="0">
                <a:solidFill>
                  <a:schemeClr val="tx2"/>
                </a:solidFill>
              </a:rPr>
              <a:t>('</a:t>
            </a:r>
            <a:r>
              <a:rPr lang="en-US" altLang="zh-TW" dirty="0" err="1">
                <a:solidFill>
                  <a:schemeClr val="tx2"/>
                </a:solidFill>
              </a:rPr>
              <a:t>littlered</a:t>
            </a:r>
            <a:r>
              <a:rPr lang="en-US" altLang="zh-TW" dirty="0">
                <a:solidFill>
                  <a:schemeClr val="tx2"/>
                </a:solidFill>
              </a:rPr>
              <a:t>');</a:t>
            </a:r>
          </a:p>
          <a:p>
            <a:pPr lvl="1"/>
            <a:r>
              <a:rPr lang="zh-TW" altLang="en-US" sz="2400" dirty="0"/>
              <a:t>程式碼是在</a:t>
            </a:r>
            <a:r>
              <a:rPr lang="en-US" altLang="zh-TW" sz="2400" dirty="0"/>
              <a:t>h2</a:t>
            </a:r>
            <a:r>
              <a:rPr lang="zh-TW" altLang="en-US" sz="2400" dirty="0"/>
              <a:t>元素新增</a:t>
            </a:r>
            <a:r>
              <a:rPr lang="en-US" altLang="zh-TW" sz="2400" dirty="0"/>
              <a:t>CSS</a:t>
            </a:r>
            <a:r>
              <a:rPr lang="zh-TW" altLang="en-US" sz="2400" dirty="0"/>
              <a:t>樣式類別</a:t>
            </a:r>
            <a:r>
              <a:rPr lang="en-US" altLang="zh-TW" sz="2400" dirty="0" err="1"/>
              <a:t>littlered</a:t>
            </a:r>
            <a:r>
              <a:rPr lang="zh-TW" altLang="en-US" sz="2400" dirty="0"/>
              <a:t>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002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存取</a:t>
            </a:r>
            <a:r>
              <a:rPr lang="en-US" altLang="zh-TW" dirty="0"/>
              <a:t>CSS</a:t>
            </a:r>
            <a:r>
              <a:rPr lang="zh-TW" altLang="en-US" dirty="0"/>
              <a:t>樣式類別</a:t>
            </a:r>
            <a:r>
              <a:rPr lang="en-US" altLang="zh-TW" dirty="0"/>
              <a:t>-</a:t>
            </a:r>
            <a:r>
              <a:rPr lang="zh-TW" altLang="en-US" dirty="0"/>
              <a:t>移除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對於</a:t>
            </a:r>
            <a:r>
              <a:rPr lang="en-US" altLang="zh-TW" sz="2400" dirty="0"/>
              <a:t>HTML</a:t>
            </a:r>
            <a:r>
              <a:rPr lang="zh-TW" altLang="en-US" sz="2400" dirty="0"/>
              <a:t>元素已經套用的</a:t>
            </a:r>
            <a:r>
              <a:rPr lang="en-US" altLang="zh-TW" sz="2400" dirty="0"/>
              <a:t>CSS</a:t>
            </a:r>
            <a:r>
              <a:rPr lang="zh-TW" altLang="en-US" sz="2400" dirty="0"/>
              <a:t>樣式類別，可能有很多個，我們可以使用</a:t>
            </a:r>
            <a:r>
              <a:rPr lang="en-US" altLang="zh-TW" sz="2400" dirty="0" err="1">
                <a:solidFill>
                  <a:srgbClr val="FF0000"/>
                </a:solidFill>
              </a:rPr>
              <a:t>removeClass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r>
              <a:rPr lang="zh-TW" altLang="en-US" sz="2400" dirty="0"/>
              <a:t>方法來移除</a:t>
            </a:r>
            <a:r>
              <a:rPr lang="zh-TW" altLang="en-US" sz="2400" dirty="0" smtClean="0"/>
              <a:t>元素的樣式類別</a:t>
            </a:r>
            <a:endParaRPr lang="zh-TW" altLang="en-US" sz="2400" dirty="0"/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方法沒有參數</a:t>
            </a:r>
            <a:r>
              <a:rPr lang="zh-TW" altLang="en-US" sz="2400" dirty="0"/>
              <a:t>，表示移除</a:t>
            </a:r>
            <a:r>
              <a:rPr lang="en-US" altLang="zh-TW" sz="2400" dirty="0"/>
              <a:t>div</a:t>
            </a:r>
            <a:r>
              <a:rPr lang="zh-TW" altLang="en-US" sz="2400" dirty="0"/>
              <a:t>元素的所有樣式</a:t>
            </a:r>
            <a:r>
              <a:rPr lang="zh-TW" altLang="en-US" sz="2400" dirty="0" smtClean="0"/>
              <a:t>類別</a:t>
            </a:r>
            <a:endParaRPr lang="en-US" altLang="zh-TW" sz="2400" dirty="0" smtClean="0"/>
          </a:p>
          <a:p>
            <a:pPr marL="0" lvl="1" indent="0">
              <a:lnSpc>
                <a:spcPct val="90000"/>
              </a:lnSpc>
              <a:buNone/>
            </a:pPr>
            <a:r>
              <a:rPr lang="en-US" altLang="zh-TW" sz="2400" dirty="0" smtClean="0">
                <a:solidFill>
                  <a:srgbClr val="0070C0"/>
                </a:solidFill>
              </a:rPr>
              <a:t>     </a:t>
            </a:r>
            <a:r>
              <a:rPr lang="en-US" altLang="zh-TW" sz="2400" dirty="0" smtClean="0">
                <a:solidFill>
                  <a:schemeClr val="tx2"/>
                </a:solidFill>
              </a:rPr>
              <a:t>$</a:t>
            </a:r>
            <a:r>
              <a:rPr lang="en-US" altLang="zh-TW" sz="2400" dirty="0">
                <a:solidFill>
                  <a:schemeClr val="tx2"/>
                </a:solidFill>
              </a:rPr>
              <a:t>('div').</a:t>
            </a:r>
            <a:r>
              <a:rPr lang="en-US" altLang="zh-TW" sz="2400" dirty="0" err="1">
                <a:solidFill>
                  <a:schemeClr val="tx2"/>
                </a:solidFill>
              </a:rPr>
              <a:t>removeClass</a:t>
            </a:r>
            <a:r>
              <a:rPr lang="en-US" altLang="zh-TW" sz="2400" dirty="0">
                <a:solidFill>
                  <a:schemeClr val="tx2"/>
                </a:solidFill>
              </a:rPr>
              <a:t>()</a:t>
            </a:r>
            <a:r>
              <a:rPr lang="en-US" altLang="zh-TW" sz="2400" dirty="0" smtClean="0">
                <a:solidFill>
                  <a:schemeClr val="tx2"/>
                </a:solidFill>
              </a:rPr>
              <a:t>;</a:t>
            </a:r>
            <a:endParaRPr lang="en-US" altLang="zh-TW" sz="24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移除特定樣式</a:t>
            </a:r>
            <a:r>
              <a:rPr lang="zh-TW" altLang="en-US" sz="2400" dirty="0"/>
              <a:t>類別</a:t>
            </a:r>
            <a:r>
              <a:rPr lang="zh-TW" altLang="en-US" sz="2400" dirty="0" smtClean="0"/>
              <a:t>，要使用參數指明：</a:t>
            </a:r>
            <a:endParaRPr lang="zh-TW" altLang="en-US" sz="24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$('div').</a:t>
            </a:r>
            <a:r>
              <a:rPr lang="en-US" altLang="zh-TW" sz="2400" dirty="0" err="1">
                <a:solidFill>
                  <a:schemeClr val="tx2"/>
                </a:solidFill>
              </a:rPr>
              <a:t>removeClass</a:t>
            </a:r>
            <a:r>
              <a:rPr lang="en-US" altLang="zh-TW" sz="2400" dirty="0">
                <a:solidFill>
                  <a:schemeClr val="tx2"/>
                </a:solidFill>
              </a:rPr>
              <a:t>('</a:t>
            </a:r>
            <a:r>
              <a:rPr lang="en-US" altLang="zh-TW" sz="2400" dirty="0" err="1">
                <a:solidFill>
                  <a:schemeClr val="tx2"/>
                </a:solidFill>
              </a:rPr>
              <a:t>littlered</a:t>
            </a:r>
            <a:r>
              <a:rPr lang="en-US" altLang="zh-TW" sz="2400" dirty="0">
                <a:solidFill>
                  <a:schemeClr val="tx2"/>
                </a:solidFill>
              </a:rPr>
              <a:t>');</a:t>
            </a:r>
          </a:p>
          <a:p>
            <a:pPr>
              <a:lnSpc>
                <a:spcPct val="90000"/>
              </a:lnSpc>
            </a:pPr>
            <a:endParaRPr lang="en-US" altLang="zh-TW" sz="2400" dirty="0" smtClean="0"/>
          </a:p>
          <a:p>
            <a:pPr>
              <a:lnSpc>
                <a:spcPct val="90000"/>
              </a:lnSpc>
            </a:pPr>
            <a:r>
              <a:rPr lang="zh-TW" altLang="en-US" sz="2400" dirty="0" smtClean="0"/>
              <a:t>可以同時移除多個樣式類別：</a:t>
            </a:r>
            <a:endParaRPr lang="zh-TW" altLang="en-US" sz="2400" dirty="0">
              <a:solidFill>
                <a:schemeClr val="tx2"/>
              </a:solidFill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$('div').</a:t>
            </a:r>
            <a:r>
              <a:rPr lang="en-US" altLang="zh-TW" sz="2400" dirty="0" err="1">
                <a:solidFill>
                  <a:schemeClr val="tx2"/>
                </a:solidFill>
              </a:rPr>
              <a:t>removeClass</a:t>
            </a:r>
            <a:r>
              <a:rPr lang="en-US" altLang="zh-TW" sz="2400" dirty="0">
                <a:solidFill>
                  <a:schemeClr val="tx2"/>
                </a:solidFill>
              </a:rPr>
              <a:t>('</a:t>
            </a:r>
            <a:r>
              <a:rPr lang="en-US" altLang="zh-TW" sz="2400" dirty="0" err="1">
                <a:solidFill>
                  <a:schemeClr val="tx2"/>
                </a:solidFill>
              </a:rPr>
              <a:t>littlered</a:t>
            </a:r>
            <a:r>
              <a:rPr lang="en-US" altLang="zh-TW" sz="2400" dirty="0">
                <a:solidFill>
                  <a:schemeClr val="tx2"/>
                </a:solidFill>
              </a:rPr>
              <a:t> product red');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程式碼共移除</a:t>
            </a:r>
            <a:r>
              <a:rPr lang="en-US" altLang="zh-TW" sz="2000" dirty="0"/>
              <a:t>div</a:t>
            </a:r>
            <a:r>
              <a:rPr lang="zh-TW" altLang="en-US" sz="2000" dirty="0"/>
              <a:t>元素的</a:t>
            </a:r>
            <a:r>
              <a:rPr lang="en-US" altLang="zh-TW" sz="2000" dirty="0" err="1"/>
              <a:t>littlered</a:t>
            </a:r>
            <a:r>
              <a:rPr lang="zh-TW" altLang="en-US" sz="2000" dirty="0"/>
              <a:t>、</a:t>
            </a:r>
            <a:r>
              <a:rPr lang="en-US" altLang="zh-TW" sz="2000" dirty="0"/>
              <a:t>product</a:t>
            </a:r>
            <a:r>
              <a:rPr lang="zh-TW" altLang="en-US" sz="2000" dirty="0"/>
              <a:t>和</a:t>
            </a:r>
            <a:r>
              <a:rPr lang="en-US" altLang="zh-TW" sz="2000" dirty="0"/>
              <a:t>red</a:t>
            </a:r>
            <a:r>
              <a:rPr lang="zh-TW" altLang="en-US" sz="2000" dirty="0"/>
              <a:t>三個樣式類別，只需</a:t>
            </a:r>
            <a:r>
              <a:rPr lang="zh-TW" altLang="en-US" sz="2000" u="sng" dirty="0">
                <a:solidFill>
                  <a:srgbClr val="FF0000"/>
                </a:solidFill>
              </a:rPr>
              <a:t>使用空白字元</a:t>
            </a:r>
            <a:r>
              <a:rPr lang="zh-TW" altLang="en-US" sz="2000" dirty="0"/>
              <a:t>分隔即可。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47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存取</a:t>
            </a:r>
            <a:r>
              <a:rPr lang="en-US" altLang="zh-TW" dirty="0"/>
              <a:t>CSS</a:t>
            </a:r>
            <a:r>
              <a:rPr lang="zh-TW" altLang="en-US" dirty="0"/>
              <a:t>樣式類別</a:t>
            </a:r>
            <a:r>
              <a:rPr lang="en-US" altLang="zh-TW" dirty="0"/>
              <a:t>-</a:t>
            </a:r>
            <a:r>
              <a:rPr lang="zh-TW" altLang="en-US" dirty="0"/>
              <a:t>新增或刪除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在建立動態網頁內容</a:t>
            </a:r>
            <a:r>
              <a:rPr lang="zh-TW" altLang="en-US" sz="2800" dirty="0" smtClean="0"/>
              <a:t>時，可能</a:t>
            </a:r>
            <a:r>
              <a:rPr lang="zh-TW" altLang="en-US" sz="2800" dirty="0"/>
              <a:t>需要切換元素的樣式類別，此時就可以使用</a:t>
            </a:r>
            <a:r>
              <a:rPr lang="en-US" altLang="zh-TW" sz="2800" dirty="0" err="1">
                <a:solidFill>
                  <a:srgbClr val="FF0000"/>
                </a:solidFill>
              </a:rPr>
              <a:t>toggleClass</a:t>
            </a:r>
            <a:r>
              <a:rPr lang="en-US" altLang="zh-TW" sz="2800" dirty="0">
                <a:solidFill>
                  <a:srgbClr val="FF0000"/>
                </a:solidFill>
              </a:rPr>
              <a:t>()</a:t>
            </a:r>
            <a:r>
              <a:rPr lang="zh-TW" altLang="en-US" sz="2800" dirty="0" smtClean="0"/>
              <a:t>方法：</a:t>
            </a:r>
            <a:endParaRPr lang="zh-TW" altLang="en-US" sz="2800" dirty="0"/>
          </a:p>
          <a:p>
            <a:pPr lvl="1"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$('p').</a:t>
            </a:r>
            <a:r>
              <a:rPr lang="en-US" altLang="zh-TW" dirty="0" err="1">
                <a:solidFill>
                  <a:schemeClr val="tx2"/>
                </a:solidFill>
              </a:rPr>
              <a:t>toggleClass</a:t>
            </a:r>
            <a:r>
              <a:rPr lang="en-US" altLang="zh-TW" dirty="0">
                <a:solidFill>
                  <a:schemeClr val="tx2"/>
                </a:solidFill>
              </a:rPr>
              <a:t>('</a:t>
            </a:r>
            <a:r>
              <a:rPr lang="en-US" altLang="zh-TW" dirty="0" err="1">
                <a:solidFill>
                  <a:schemeClr val="tx2"/>
                </a:solidFill>
              </a:rPr>
              <a:t>littlegreen</a:t>
            </a:r>
            <a:r>
              <a:rPr lang="en-US" altLang="zh-TW" dirty="0">
                <a:solidFill>
                  <a:schemeClr val="tx2"/>
                </a:solidFill>
              </a:rPr>
              <a:t>');</a:t>
            </a:r>
          </a:p>
          <a:p>
            <a:pPr lvl="1"/>
            <a:r>
              <a:rPr lang="zh-TW" altLang="en-US" sz="2400" dirty="0"/>
              <a:t>程式碼是當</a:t>
            </a:r>
            <a:r>
              <a:rPr lang="en-US" altLang="zh-TW" sz="2400" dirty="0"/>
              <a:t>p</a:t>
            </a:r>
            <a:r>
              <a:rPr lang="zh-TW" altLang="en-US" sz="2400" dirty="0"/>
              <a:t>元素沒有套用樣式類別，就套用，反之，如果有，就移除。</a:t>
            </a:r>
          </a:p>
          <a:p>
            <a:endParaRPr lang="en-US" altLang="zh-TW" sz="2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1123443" y="4077072"/>
            <a:ext cx="7752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Example:</a:t>
            </a:r>
          </a:p>
          <a:p>
            <a:r>
              <a:rPr lang="en-US" altLang="zh-TW" sz="1600" dirty="0">
                <a:hlinkClick r:id="rId2"/>
              </a:rPr>
              <a:t>https://</a:t>
            </a:r>
            <a:r>
              <a:rPr lang="en-US" altLang="zh-TW" sz="1600" dirty="0" smtClean="0">
                <a:hlinkClick r:id="rId2"/>
              </a:rPr>
              <a:t>www.w3schools.com/jquery/tryit.asp?filename=tryjquery_dom_toggleclass</a:t>
            </a:r>
            <a:endParaRPr lang="en-US" altLang="zh-TW" sz="1600" dirty="0" smtClean="0"/>
          </a:p>
          <a:p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850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請開啟</a:t>
            </a:r>
            <a:r>
              <a:rPr lang="en-US" altLang="zh-TW" sz="2800" dirty="0" smtClean="0"/>
              <a:t>ch09-ex2.html, </a:t>
            </a:r>
            <a:r>
              <a:rPr lang="zh-TW" altLang="en-US" sz="2800" dirty="0" smtClean="0"/>
              <a:t>利用</a:t>
            </a:r>
            <a:r>
              <a:rPr lang="en-US" altLang="zh-TW" sz="2800" dirty="0" smtClean="0"/>
              <a:t>jQuery</a:t>
            </a:r>
            <a:r>
              <a:rPr lang="zh-TW" altLang="en-US" sz="2800" dirty="0" smtClean="0"/>
              <a:t>產生下圖結果</a:t>
            </a:r>
            <a:endParaRPr lang="zh-TW" altLang="en-US" sz="28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010" y="3002297"/>
            <a:ext cx="4933333" cy="21238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直線圖說文字 1 6"/>
          <p:cNvSpPr/>
          <p:nvPr/>
        </p:nvSpPr>
        <p:spPr>
          <a:xfrm>
            <a:off x="5292080" y="5620325"/>
            <a:ext cx="1440160" cy="505838"/>
          </a:xfrm>
          <a:prstGeom prst="borderCallout1">
            <a:avLst>
              <a:gd name="adj1" fmla="val 18750"/>
              <a:gd name="adj2" fmla="val -8333"/>
              <a:gd name="adj3" fmla="val -142299"/>
              <a:gd name="adj4" fmla="val -87918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/>
              <a:t>設定為藍色</a:t>
            </a:r>
            <a:endParaRPr lang="zh-TW" altLang="en-US" sz="1600" dirty="0"/>
          </a:p>
        </p:txBody>
      </p:sp>
      <p:sp>
        <p:nvSpPr>
          <p:cNvPr id="8" name="直線圖說文字 1 7"/>
          <p:cNvSpPr/>
          <p:nvPr/>
        </p:nvSpPr>
        <p:spPr>
          <a:xfrm>
            <a:off x="5436096" y="2560725"/>
            <a:ext cx="2166024" cy="883143"/>
          </a:xfrm>
          <a:prstGeom prst="borderCallout1">
            <a:avLst>
              <a:gd name="adj1" fmla="val 29597"/>
              <a:gd name="adj2" fmla="val -2302"/>
              <a:gd name="adj3" fmla="val 156065"/>
              <a:gd name="adj4" fmla="val -933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arenR"/>
            </a:pPr>
            <a:r>
              <a:rPr lang="zh-TW" altLang="en-US" sz="1600" dirty="0" smtClean="0"/>
              <a:t>設定為紅色</a:t>
            </a:r>
            <a:endParaRPr lang="en-US" altLang="zh-TW" sz="1600" dirty="0" smtClean="0"/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 smtClean="0"/>
              <a:t>加上外框</a:t>
            </a:r>
            <a:endParaRPr lang="en-US" altLang="zh-TW" sz="1600" dirty="0" smtClean="0"/>
          </a:p>
          <a:p>
            <a:pPr marL="342900" indent="-342900">
              <a:buFont typeface="+mj-lt"/>
              <a:buAutoNum type="arabicParenR"/>
            </a:pPr>
            <a:r>
              <a:rPr lang="zh-TW" altLang="en-US" sz="1600" dirty="0" smtClean="0"/>
              <a:t>前</a:t>
            </a:r>
            <a:r>
              <a:rPr lang="en-US" altLang="zh-TW" sz="1600" dirty="0" smtClean="0"/>
              <a:t>3</a:t>
            </a:r>
            <a:r>
              <a:rPr lang="zh-TW" altLang="en-US" sz="1600" dirty="0" smtClean="0"/>
              <a:t>個項目為斜體</a:t>
            </a:r>
            <a:endParaRPr lang="zh-TW" altLang="en-US" sz="1600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18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r>
              <a:rPr lang="zh-TW" altLang="en-US" dirty="0"/>
              <a:t>與</a:t>
            </a:r>
            <a:r>
              <a:rPr lang="en-US" altLang="zh-TW" dirty="0"/>
              <a:t>DOM</a:t>
            </a:r>
            <a:r>
              <a:rPr lang="zh-TW" altLang="en-US" dirty="0"/>
              <a:t>處理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zh-TW" altLang="en-US" dirty="0"/>
              <a:t>網頁新增和刪除</a:t>
            </a:r>
            <a:r>
              <a:rPr lang="en-US" altLang="zh-TW" dirty="0"/>
              <a:t>DOM</a:t>
            </a:r>
            <a:r>
              <a:rPr lang="zh-TW" altLang="en-US" dirty="0"/>
              <a:t>元素</a:t>
            </a:r>
          </a:p>
          <a:p>
            <a:r>
              <a:rPr lang="zh-TW" altLang="en-US" dirty="0" smtClean="0"/>
              <a:t>取得</a:t>
            </a:r>
            <a:r>
              <a:rPr lang="en-US" altLang="zh-TW" dirty="0"/>
              <a:t>jQuery</a:t>
            </a:r>
            <a:r>
              <a:rPr lang="zh-TW" altLang="en-US" dirty="0"/>
              <a:t>包裝類別的</a:t>
            </a:r>
            <a:r>
              <a:rPr lang="en-US" altLang="zh-TW" dirty="0"/>
              <a:t>DOM</a:t>
            </a:r>
            <a:r>
              <a:rPr lang="zh-TW" altLang="en-US" dirty="0"/>
              <a:t>元素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988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在</a:t>
            </a:r>
            <a:r>
              <a:rPr lang="zh-TW" altLang="en-US" dirty="0"/>
              <a:t>網頁新增和刪除</a:t>
            </a:r>
            <a:r>
              <a:rPr lang="en-US" altLang="zh-TW" dirty="0"/>
              <a:t>DOM</a:t>
            </a:r>
            <a:r>
              <a:rPr lang="zh-TW" altLang="en-US" dirty="0"/>
              <a:t>元素</a:t>
            </a:r>
            <a:r>
              <a:rPr lang="en-US" altLang="zh-TW" dirty="0"/>
              <a:t>-</a:t>
            </a:r>
            <a:r>
              <a:rPr lang="zh-TW" altLang="en-US" dirty="0"/>
              <a:t>方法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在網頁新增和刪除</a:t>
            </a:r>
            <a:r>
              <a:rPr lang="en-US" altLang="zh-TW" sz="2800" dirty="0"/>
              <a:t>DOM</a:t>
            </a:r>
            <a:r>
              <a:rPr lang="zh-TW" altLang="en-US" sz="2800" dirty="0" smtClean="0"/>
              <a:t>元素的相關方法說：</a:t>
            </a:r>
            <a:endParaRPr lang="zh-TW" altLang="en-US" sz="2800" dirty="0"/>
          </a:p>
          <a:p>
            <a:endParaRPr lang="en-US" altLang="zh-TW" dirty="0"/>
          </a:p>
        </p:txBody>
      </p:sp>
      <p:graphicFrame>
        <p:nvGraphicFramePr>
          <p:cNvPr id="234668" name="Group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549531"/>
              </p:ext>
            </p:extLst>
          </p:nvPr>
        </p:nvGraphicFramePr>
        <p:xfrm>
          <a:off x="611560" y="2348880"/>
          <a:ext cx="8280400" cy="3779520"/>
        </p:xfrm>
        <a:graphic>
          <a:graphicData uri="http://schemas.openxmlformats.org/drawingml/2006/table">
            <a:tbl>
              <a:tblPr/>
              <a:tblGrid>
                <a:gridCol w="1681162"/>
                <a:gridCol w="6599238"/>
              </a:tblGrid>
              <a:tr h="388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方法</a:t>
                      </a:r>
                      <a:endParaRPr kumimoji="1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1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654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html()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即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1" lang="en-US" altLang="zh-TW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innerHTML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屬性，可以將參數的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標籤取代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元素的內容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6540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text()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即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JavaScript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的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innerText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屬性，可以將參數的文字內容取代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元素的內容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8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prepend()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將參數的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標籤新增成為其第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個子元素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0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append()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將參數的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標籤新增成為其最後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個子元素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8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before()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將參數的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標籤插入至元素之前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39052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after()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將參數的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HTML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標籤插入至元素之後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3889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remove()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從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DOM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之中刪除此元素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02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r>
              <a:rPr lang="zh-TW" altLang="en-US" dirty="0"/>
              <a:t>包裝者</a:t>
            </a:r>
            <a:r>
              <a:rPr lang="en-US" altLang="zh-TW" dirty="0"/>
              <a:t>-</a:t>
            </a:r>
            <a:r>
              <a:rPr lang="zh-TW" altLang="en-US" dirty="0"/>
              <a:t>說明</a:t>
            </a:r>
          </a:p>
        </p:txBody>
      </p:sp>
      <p:sp>
        <p:nvSpPr>
          <p:cNvPr id="16691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jQuery</a:t>
            </a:r>
            <a:r>
              <a:rPr lang="zh-TW" altLang="en-US" sz="2800" dirty="0"/>
              <a:t>函數庫提供一個名為</a:t>
            </a:r>
            <a:r>
              <a:rPr lang="en-US" altLang="zh-TW" sz="2800" dirty="0">
                <a:solidFill>
                  <a:srgbClr val="FF0000"/>
                </a:solidFill>
              </a:rPr>
              <a:t>jQuery</a:t>
            </a:r>
            <a:r>
              <a:rPr lang="zh-TW" altLang="en-US" sz="2800" dirty="0">
                <a:solidFill>
                  <a:srgbClr val="FF0000"/>
                </a:solidFill>
              </a:rPr>
              <a:t>的物件</a:t>
            </a:r>
            <a:r>
              <a:rPr lang="zh-TW" altLang="en-US" sz="2800" dirty="0"/>
              <a:t>，即包裝者</a:t>
            </a:r>
            <a:r>
              <a:rPr lang="zh-TW" altLang="en-US" sz="2800" dirty="0" smtClean="0"/>
              <a:t>物件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包裝</a:t>
            </a:r>
            <a:r>
              <a:rPr lang="zh-TW" altLang="en-US" sz="2400" dirty="0"/>
              <a:t>其他物件來提供這些物件擴充方法的新功能。</a:t>
            </a:r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包裝</a:t>
            </a:r>
            <a:r>
              <a:rPr lang="zh-TW" altLang="en-US" sz="2800" dirty="0"/>
              <a:t>者物件（</a:t>
            </a:r>
            <a:r>
              <a:rPr lang="en-US" altLang="zh-TW" sz="2800" dirty="0"/>
              <a:t>Wrapper Object</a:t>
            </a:r>
            <a:r>
              <a:rPr lang="zh-TW" altLang="en-US" sz="2800" dirty="0"/>
              <a:t>）是一種物件導向設計</a:t>
            </a:r>
            <a:r>
              <a:rPr lang="zh-TW" altLang="en-US" sz="2800" dirty="0" smtClean="0"/>
              <a:t>樣式</a:t>
            </a:r>
            <a:endParaRPr lang="en-US" altLang="zh-TW" sz="2800" dirty="0"/>
          </a:p>
          <a:p>
            <a:pPr lvl="1"/>
            <a:r>
              <a:rPr lang="zh-TW" altLang="en-US" sz="2400" dirty="0" smtClean="0"/>
              <a:t>目的</a:t>
            </a:r>
            <a:r>
              <a:rPr lang="zh-TW" altLang="en-US" sz="2400" dirty="0"/>
              <a:t>是讓包裝者物件提供全新</a:t>
            </a:r>
            <a:r>
              <a:rPr lang="zh-TW" altLang="en-US" sz="2400" dirty="0" smtClean="0"/>
              <a:t>介面</a:t>
            </a:r>
            <a:endParaRPr lang="en-US" altLang="zh-TW" sz="2400" dirty="0" smtClean="0"/>
          </a:p>
          <a:p>
            <a:pPr lvl="1"/>
            <a:r>
              <a:rPr lang="zh-TW" altLang="en-US" sz="2400" dirty="0" smtClean="0">
                <a:solidFill>
                  <a:srgbClr val="FF0000"/>
                </a:solidFill>
              </a:rPr>
              <a:t>所有</a:t>
            </a:r>
            <a:r>
              <a:rPr lang="zh-TW" altLang="en-US" sz="2400" dirty="0">
                <a:solidFill>
                  <a:srgbClr val="FF0000"/>
                </a:solidFill>
              </a:rPr>
              <a:t>操作都是使用</a:t>
            </a:r>
            <a:r>
              <a:rPr lang="en-US" altLang="zh-TW" sz="2400" dirty="0">
                <a:solidFill>
                  <a:srgbClr val="FF0000"/>
                </a:solidFill>
              </a:rPr>
              <a:t>jQuery</a:t>
            </a:r>
            <a:r>
              <a:rPr lang="zh-TW" altLang="en-US" sz="2400" dirty="0">
                <a:solidFill>
                  <a:srgbClr val="FF0000"/>
                </a:solidFill>
              </a:rPr>
              <a:t>包裝者的</a:t>
            </a:r>
            <a:r>
              <a:rPr lang="zh-TW" altLang="en-US" sz="2400" dirty="0" smtClean="0">
                <a:solidFill>
                  <a:srgbClr val="FF0000"/>
                </a:solidFill>
              </a:rPr>
              <a:t>方法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sz="2400" dirty="0" smtClean="0"/>
              <a:t>呼叫</a:t>
            </a:r>
            <a:r>
              <a:rPr lang="zh-TW" altLang="en-US" sz="2400" dirty="0"/>
              <a:t>包裝者方法來處理被它包裝的物件。</a:t>
            </a:r>
          </a:p>
          <a:p>
            <a:endParaRPr lang="en-US" altLang="zh-TW" sz="2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157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 smtClean="0"/>
              <a:t>在網</a:t>
            </a:r>
            <a:r>
              <a:rPr lang="zh-TW" altLang="en-US" sz="3600" dirty="0"/>
              <a:t>頁新增和刪除</a:t>
            </a:r>
            <a:r>
              <a:rPr lang="en-US" altLang="zh-TW" sz="3600" dirty="0"/>
              <a:t>DOM</a:t>
            </a:r>
            <a:r>
              <a:rPr lang="zh-TW" altLang="en-US" sz="3600" dirty="0"/>
              <a:t>元素</a:t>
            </a:r>
            <a:r>
              <a:rPr lang="en-US" altLang="zh-TW" sz="3600" dirty="0"/>
              <a:t>-</a:t>
            </a:r>
            <a:br>
              <a:rPr lang="en-US" altLang="zh-TW" sz="3600" dirty="0"/>
            </a:br>
            <a:r>
              <a:rPr lang="zh-TW" altLang="en-US" sz="3600" dirty="0"/>
              <a:t>將</a:t>
            </a:r>
            <a:r>
              <a:rPr lang="en-US" altLang="zh-TW" sz="3600" dirty="0"/>
              <a:t>HTML</a:t>
            </a:r>
            <a:r>
              <a:rPr lang="zh-TW" altLang="en-US" sz="3600" dirty="0"/>
              <a:t>標籤和文字新增至</a:t>
            </a:r>
            <a:r>
              <a:rPr lang="en-US" altLang="zh-TW" sz="3600" dirty="0"/>
              <a:t>DOM</a:t>
            </a:r>
            <a:r>
              <a:rPr lang="zh-TW" altLang="en-US" sz="3600" dirty="0"/>
              <a:t>元素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2400" dirty="0"/>
              <a:t>對於選取的</a:t>
            </a:r>
            <a:r>
              <a:rPr lang="en-US" altLang="zh-TW" sz="2400" dirty="0"/>
              <a:t>DOM</a:t>
            </a:r>
            <a:r>
              <a:rPr lang="zh-TW" altLang="en-US" sz="2400" dirty="0" smtClean="0"/>
              <a:t>元素，可以</a:t>
            </a:r>
            <a:r>
              <a:rPr lang="zh-TW" altLang="en-US" sz="2400" dirty="0"/>
              <a:t>使用</a:t>
            </a:r>
            <a:r>
              <a:rPr lang="en-US" altLang="zh-TW" sz="2400" dirty="0"/>
              <a:t>html()</a:t>
            </a:r>
            <a:r>
              <a:rPr lang="zh-TW" altLang="en-US" sz="2400" dirty="0"/>
              <a:t>和</a:t>
            </a:r>
            <a:r>
              <a:rPr lang="en-US" altLang="zh-TW" sz="2400" dirty="0"/>
              <a:t>text()</a:t>
            </a:r>
            <a:r>
              <a:rPr lang="zh-TW" altLang="en-US" sz="2400" dirty="0"/>
              <a:t>方法取代其內</a:t>
            </a:r>
            <a:r>
              <a:rPr lang="zh-TW" altLang="en-US" sz="2400" dirty="0" smtClean="0"/>
              <a:t>容</a:t>
            </a:r>
            <a:endParaRPr lang="en-US" altLang="zh-TW" sz="2400" dirty="0" smtClean="0"/>
          </a:p>
          <a:p>
            <a:pPr lvl="1">
              <a:lnSpc>
                <a:spcPct val="90000"/>
              </a:lnSpc>
            </a:pPr>
            <a:r>
              <a:rPr lang="en-US" altLang="zh-TW" sz="2000" dirty="0" smtClean="0"/>
              <a:t>html</a:t>
            </a:r>
            <a:r>
              <a:rPr lang="en-US" altLang="zh-TW" sz="2000" dirty="0"/>
              <a:t>()</a:t>
            </a:r>
            <a:r>
              <a:rPr lang="zh-TW" altLang="en-US" sz="2000" dirty="0"/>
              <a:t>方法是取代成另一個</a:t>
            </a:r>
            <a:r>
              <a:rPr lang="en-US" altLang="zh-TW" sz="2000" dirty="0"/>
              <a:t>HTML</a:t>
            </a:r>
            <a:r>
              <a:rPr lang="zh-TW" altLang="en-US" sz="2000" dirty="0"/>
              <a:t>子</a:t>
            </a:r>
            <a:r>
              <a:rPr lang="zh-TW" altLang="en-US" sz="2000" dirty="0" smtClean="0"/>
              <a:t>元素</a:t>
            </a:r>
            <a:endParaRPr lang="en-US" altLang="zh-TW" sz="2000" dirty="0" smtClean="0"/>
          </a:p>
          <a:p>
            <a:pPr lvl="1">
              <a:lnSpc>
                <a:spcPct val="90000"/>
              </a:lnSpc>
            </a:pPr>
            <a:r>
              <a:rPr lang="en-US" altLang="zh-TW" sz="2000" dirty="0" smtClean="0"/>
              <a:t>text</a:t>
            </a:r>
            <a:r>
              <a:rPr lang="en-US" altLang="zh-TW" sz="2000" dirty="0"/>
              <a:t>()</a:t>
            </a:r>
            <a:r>
              <a:rPr lang="zh-TW" altLang="en-US" sz="2000" dirty="0" smtClean="0"/>
              <a:t>方法是取代文字內容</a:t>
            </a:r>
            <a:endParaRPr lang="en-US" altLang="zh-TW" sz="2000" dirty="0" smtClean="0"/>
          </a:p>
          <a:p>
            <a:pPr lvl="1">
              <a:lnSpc>
                <a:spcPct val="90000"/>
              </a:lnSpc>
            </a:pPr>
            <a:endParaRPr lang="zh-TW" altLang="en-US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$('.content1').html('&lt;div class="main"&gt;jQuery</a:t>
            </a:r>
            <a:r>
              <a:rPr lang="zh-TW" altLang="en-US" sz="2400" dirty="0">
                <a:solidFill>
                  <a:schemeClr val="tx2"/>
                </a:solidFill>
              </a:rPr>
              <a:t>網頁設計</a:t>
            </a:r>
            <a:r>
              <a:rPr lang="en-US" altLang="zh-TW" sz="2400" dirty="0">
                <a:solidFill>
                  <a:schemeClr val="tx2"/>
                </a:solidFill>
              </a:rPr>
              <a:t>&lt;/div&gt;');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$('.content2').text('HTML</a:t>
            </a:r>
            <a:r>
              <a:rPr lang="zh-TW" altLang="en-US" sz="2400" dirty="0">
                <a:solidFill>
                  <a:schemeClr val="tx2"/>
                </a:solidFill>
              </a:rPr>
              <a:t>網頁設計</a:t>
            </a:r>
            <a:r>
              <a:rPr lang="en-US" altLang="zh-TW" sz="2400" dirty="0">
                <a:solidFill>
                  <a:schemeClr val="tx2"/>
                </a:solidFill>
              </a:rPr>
              <a:t>');</a:t>
            </a:r>
          </a:p>
          <a:p>
            <a:pPr lvl="1">
              <a:lnSpc>
                <a:spcPct val="90000"/>
              </a:lnSpc>
            </a:pPr>
            <a:r>
              <a:rPr lang="zh-TW" altLang="en-US" sz="2000" dirty="0"/>
              <a:t>程式碼是將</a:t>
            </a:r>
            <a:r>
              <a:rPr lang="en-US" altLang="zh-TW" sz="2000" dirty="0"/>
              <a:t>class</a:t>
            </a:r>
            <a:r>
              <a:rPr lang="zh-TW" altLang="en-US" sz="2000" dirty="0"/>
              <a:t>屬性值</a:t>
            </a:r>
            <a:r>
              <a:rPr lang="en-US" altLang="zh-TW" sz="2000" dirty="0"/>
              <a:t>content1</a:t>
            </a:r>
            <a:r>
              <a:rPr lang="zh-TW" altLang="en-US" sz="2000" dirty="0"/>
              <a:t>的內容取代成參數的</a:t>
            </a:r>
            <a:r>
              <a:rPr lang="en-US" altLang="zh-TW" sz="2000" dirty="0"/>
              <a:t>div</a:t>
            </a:r>
            <a:r>
              <a:rPr lang="zh-TW" altLang="en-US" sz="2000" dirty="0"/>
              <a:t>元素；</a:t>
            </a:r>
            <a:r>
              <a:rPr lang="en-US" altLang="zh-TW" sz="2000" dirty="0"/>
              <a:t>content2</a:t>
            </a:r>
            <a:r>
              <a:rPr lang="zh-TW" altLang="en-US" sz="2000" dirty="0"/>
              <a:t>的內容取代成參數的文字內容。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02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 smtClean="0"/>
              <a:t>在</a:t>
            </a:r>
            <a:r>
              <a:rPr lang="zh-TW" altLang="en-US" sz="3600" dirty="0"/>
              <a:t>網頁新增和刪除</a:t>
            </a:r>
            <a:r>
              <a:rPr lang="en-US" altLang="zh-TW" sz="3600" dirty="0"/>
              <a:t>DOM</a:t>
            </a:r>
            <a:r>
              <a:rPr lang="zh-TW" altLang="en-US" sz="3600" dirty="0"/>
              <a:t>元素</a:t>
            </a:r>
            <a:r>
              <a:rPr lang="en-US" altLang="zh-TW" sz="3600" dirty="0"/>
              <a:t>-</a:t>
            </a:r>
            <a:br>
              <a:rPr lang="en-US" altLang="zh-TW" sz="3600" dirty="0"/>
            </a:br>
            <a:r>
              <a:rPr lang="zh-TW" altLang="en-US" sz="3600" dirty="0"/>
              <a:t>新增第</a:t>
            </a:r>
            <a:r>
              <a:rPr lang="en-US" altLang="zh-TW" sz="3600" dirty="0"/>
              <a:t>1</a:t>
            </a:r>
            <a:r>
              <a:rPr lang="zh-TW" altLang="en-US" sz="3600" dirty="0"/>
              <a:t>個或最後</a:t>
            </a:r>
            <a:r>
              <a:rPr lang="en-US" altLang="zh-TW" sz="3600" dirty="0"/>
              <a:t>1</a:t>
            </a:r>
            <a:r>
              <a:rPr lang="zh-TW" altLang="en-US" sz="3600" dirty="0"/>
              <a:t>個子元素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/>
              <a:t>如果不是取代</a:t>
            </a:r>
            <a:r>
              <a:rPr lang="zh-TW" altLang="en-US" sz="2800" dirty="0" smtClean="0"/>
              <a:t>子元素或文字內容，可以</a:t>
            </a:r>
            <a:r>
              <a:rPr lang="zh-TW" altLang="en-US" sz="2800" dirty="0"/>
              <a:t>使用</a:t>
            </a:r>
            <a:r>
              <a:rPr lang="en-US" altLang="zh-TW" sz="2800" dirty="0">
                <a:solidFill>
                  <a:srgbClr val="FF0000"/>
                </a:solidFill>
              </a:rPr>
              <a:t>prepend()</a:t>
            </a:r>
            <a:r>
              <a:rPr lang="zh-TW" altLang="en-US" sz="2800" dirty="0"/>
              <a:t>或</a:t>
            </a:r>
            <a:r>
              <a:rPr lang="en-US" altLang="zh-TW" sz="2800" dirty="0">
                <a:solidFill>
                  <a:srgbClr val="FF0000"/>
                </a:solidFill>
              </a:rPr>
              <a:t>append()</a:t>
            </a:r>
            <a:r>
              <a:rPr lang="zh-TW" altLang="en-US" sz="2800" dirty="0"/>
              <a:t>方法來新增第</a:t>
            </a:r>
            <a:r>
              <a:rPr lang="en-US" altLang="zh-TW" sz="2800" dirty="0"/>
              <a:t>1</a:t>
            </a:r>
            <a:r>
              <a:rPr lang="zh-TW" altLang="en-US" sz="2800" dirty="0"/>
              <a:t>個或最後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個子元素：</a:t>
            </a:r>
            <a:endParaRPr lang="zh-TW" altLang="en-US" sz="2800" dirty="0"/>
          </a:p>
          <a:p>
            <a:pPr lvl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$('.content2').append('&lt;p&gt;PHP</a:t>
            </a:r>
            <a:r>
              <a:rPr lang="zh-TW" altLang="en-US" sz="2400" dirty="0">
                <a:solidFill>
                  <a:schemeClr val="tx2"/>
                </a:solidFill>
              </a:rPr>
              <a:t>網頁設計</a:t>
            </a:r>
            <a:r>
              <a:rPr lang="en-US" altLang="zh-TW" sz="2400" dirty="0">
                <a:solidFill>
                  <a:schemeClr val="tx2"/>
                </a:solidFill>
              </a:rPr>
              <a:t>&lt;/p&gt;');</a:t>
            </a:r>
          </a:p>
          <a:p>
            <a:pPr lvl="1"/>
            <a:r>
              <a:rPr lang="zh-TW" altLang="en-US" sz="2400" dirty="0"/>
              <a:t>程式碼在</a:t>
            </a:r>
            <a:r>
              <a:rPr lang="en-US" altLang="zh-TW" sz="2400" dirty="0"/>
              <a:t>class</a:t>
            </a:r>
            <a:r>
              <a:rPr lang="zh-TW" altLang="en-US" sz="2400" dirty="0"/>
              <a:t>屬性值</a:t>
            </a:r>
            <a:r>
              <a:rPr lang="en-US" altLang="zh-TW" sz="2400" dirty="0"/>
              <a:t>content2</a:t>
            </a:r>
            <a:r>
              <a:rPr lang="zh-TW" altLang="en-US" sz="2400" dirty="0"/>
              <a:t>的元素中，</a:t>
            </a:r>
            <a:r>
              <a:rPr lang="zh-TW" altLang="en-US" sz="2400" dirty="0" smtClean="0"/>
              <a:t>新增最後</a:t>
            </a:r>
            <a:r>
              <a:rPr lang="zh-TW" altLang="en-US" sz="2400" dirty="0"/>
              <a:t>一個</a:t>
            </a:r>
            <a:r>
              <a:rPr lang="en-US" altLang="zh-TW" sz="2400" dirty="0"/>
              <a:t>p</a:t>
            </a:r>
            <a:r>
              <a:rPr lang="zh-TW" altLang="en-US" sz="2400" dirty="0"/>
              <a:t>子元素；如果使用</a:t>
            </a:r>
            <a:r>
              <a:rPr lang="en-US" altLang="zh-TW" sz="2400" dirty="0"/>
              <a:t>prepend()</a:t>
            </a:r>
            <a:r>
              <a:rPr lang="zh-TW" altLang="en-US" sz="2400" dirty="0"/>
              <a:t>方法就是新增成為第</a:t>
            </a:r>
            <a:r>
              <a:rPr lang="en-US" altLang="zh-TW" sz="2400" dirty="0"/>
              <a:t>1</a:t>
            </a:r>
            <a:r>
              <a:rPr lang="zh-TW" altLang="en-US" sz="2400" dirty="0"/>
              <a:t>個</a:t>
            </a:r>
            <a:r>
              <a:rPr lang="en-US" altLang="zh-TW" sz="2400" dirty="0"/>
              <a:t>p</a:t>
            </a:r>
            <a:r>
              <a:rPr lang="zh-TW" altLang="en-US" sz="2400" dirty="0"/>
              <a:t>子元素。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306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在</a:t>
            </a:r>
            <a:r>
              <a:rPr lang="zh-TW" altLang="en-US" sz="3600" dirty="0"/>
              <a:t>網頁新增和刪除</a:t>
            </a:r>
            <a:r>
              <a:rPr lang="en-US" altLang="zh-TW" sz="3600" dirty="0"/>
              <a:t>DOM</a:t>
            </a:r>
            <a:r>
              <a:rPr lang="zh-TW" altLang="en-US" sz="3600" dirty="0"/>
              <a:t>元素</a:t>
            </a:r>
            <a:r>
              <a:rPr lang="en-US" altLang="zh-TW" sz="3600" dirty="0"/>
              <a:t>-</a:t>
            </a:r>
            <a:r>
              <a:rPr lang="zh-TW" altLang="en-US" sz="3600" dirty="0"/>
              <a:t>插入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使用</a:t>
            </a:r>
            <a:r>
              <a:rPr lang="en-US" altLang="zh-TW" sz="2800" dirty="0">
                <a:solidFill>
                  <a:srgbClr val="FF0000"/>
                </a:solidFill>
              </a:rPr>
              <a:t>before()</a:t>
            </a:r>
            <a:r>
              <a:rPr lang="zh-TW" altLang="en-US" sz="2800" dirty="0"/>
              <a:t>和</a:t>
            </a:r>
            <a:r>
              <a:rPr lang="en-US" altLang="zh-TW" sz="2800" dirty="0">
                <a:solidFill>
                  <a:srgbClr val="FF0000"/>
                </a:solidFill>
              </a:rPr>
              <a:t>after()</a:t>
            </a:r>
            <a:r>
              <a:rPr lang="zh-TW" altLang="en-US" sz="2800" dirty="0"/>
              <a:t>方法在選取</a:t>
            </a:r>
            <a:r>
              <a:rPr lang="en-US" altLang="zh-TW" sz="2800" dirty="0"/>
              <a:t>DOM</a:t>
            </a:r>
            <a:r>
              <a:rPr lang="zh-TW" altLang="en-US" sz="2800" dirty="0"/>
              <a:t>元素之前或之後來插入</a:t>
            </a:r>
            <a:r>
              <a:rPr lang="zh-TW" altLang="en-US" sz="2800" dirty="0" smtClean="0"/>
              <a:t>新元素：</a:t>
            </a:r>
            <a:endParaRPr lang="zh-TW" altLang="en-US" sz="2800" dirty="0"/>
          </a:p>
          <a:p>
            <a:pPr lvl="1"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$('.content2').after('&lt;p&gt;JSP</a:t>
            </a:r>
            <a:r>
              <a:rPr lang="zh-TW" altLang="en-US" dirty="0">
                <a:solidFill>
                  <a:schemeClr val="tx2"/>
                </a:solidFill>
              </a:rPr>
              <a:t>網頁設計</a:t>
            </a:r>
            <a:r>
              <a:rPr lang="en-US" altLang="zh-TW" dirty="0">
                <a:solidFill>
                  <a:schemeClr val="tx2"/>
                </a:solidFill>
              </a:rPr>
              <a:t>&lt;/p&gt;');</a:t>
            </a:r>
          </a:p>
          <a:p>
            <a:pPr lvl="1"/>
            <a:r>
              <a:rPr lang="zh-TW" altLang="en-US" sz="2400" dirty="0"/>
              <a:t>程式碼在</a:t>
            </a:r>
            <a:r>
              <a:rPr lang="en-US" altLang="zh-TW" sz="2400" dirty="0"/>
              <a:t>class</a:t>
            </a:r>
            <a:r>
              <a:rPr lang="zh-TW" altLang="en-US" sz="2400" dirty="0"/>
              <a:t>屬性值</a:t>
            </a:r>
            <a:r>
              <a:rPr lang="en-US" altLang="zh-TW" sz="2400" dirty="0"/>
              <a:t>content2</a:t>
            </a:r>
            <a:r>
              <a:rPr lang="zh-TW" altLang="en-US" sz="2400" dirty="0"/>
              <a:t>的元素之後插入</a:t>
            </a:r>
            <a:r>
              <a:rPr lang="en-US" altLang="zh-TW" sz="2400" dirty="0"/>
              <a:t>p</a:t>
            </a:r>
            <a:r>
              <a:rPr lang="zh-TW" altLang="en-US" sz="2400" dirty="0"/>
              <a:t>兄弟元素；如果使用</a:t>
            </a:r>
            <a:r>
              <a:rPr lang="en-US" altLang="zh-TW" sz="2400" dirty="0"/>
              <a:t>before()</a:t>
            </a:r>
            <a:r>
              <a:rPr lang="zh-TW" altLang="en-US" sz="2400" dirty="0"/>
              <a:t>方法就是在之前插入</a:t>
            </a:r>
            <a:r>
              <a:rPr lang="en-US" altLang="zh-TW" sz="2400" dirty="0"/>
              <a:t>p</a:t>
            </a:r>
            <a:r>
              <a:rPr lang="zh-TW" altLang="en-US" sz="2400" dirty="0"/>
              <a:t>兄弟元素。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7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 smtClean="0"/>
              <a:t>在</a:t>
            </a:r>
            <a:r>
              <a:rPr lang="zh-TW" altLang="en-US" sz="3600" dirty="0"/>
              <a:t>網頁新增和刪除</a:t>
            </a:r>
            <a:r>
              <a:rPr lang="en-US" altLang="zh-TW" sz="3600" dirty="0"/>
              <a:t>DOM</a:t>
            </a:r>
            <a:r>
              <a:rPr lang="zh-TW" altLang="en-US" sz="3600" dirty="0"/>
              <a:t>元素</a:t>
            </a:r>
            <a:r>
              <a:rPr lang="en-US" altLang="zh-TW" sz="3600" dirty="0"/>
              <a:t>-</a:t>
            </a:r>
            <a:r>
              <a:rPr lang="zh-TW" altLang="en-US" sz="3600" dirty="0"/>
              <a:t>刪除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在選</a:t>
            </a:r>
            <a:r>
              <a:rPr lang="zh-TW" altLang="en-US" sz="2800" dirty="0"/>
              <a:t>取後，使用</a:t>
            </a:r>
            <a:r>
              <a:rPr lang="en-US" altLang="zh-TW" sz="2800" dirty="0"/>
              <a:t>remove()</a:t>
            </a:r>
            <a:r>
              <a:rPr lang="zh-TW" altLang="en-US" sz="2800" dirty="0" smtClean="0"/>
              <a:t>方法來刪除不需要的</a:t>
            </a:r>
            <a:r>
              <a:rPr lang="en-US" altLang="zh-TW" sz="2800" dirty="0" smtClean="0"/>
              <a:t>DOM</a:t>
            </a:r>
            <a:r>
              <a:rPr lang="zh-TW" altLang="en-US" sz="2800" dirty="0" smtClean="0"/>
              <a:t>元素：</a:t>
            </a:r>
            <a:endParaRPr lang="zh-TW" altLang="en-US" sz="2800" dirty="0"/>
          </a:p>
          <a:p>
            <a:pPr lvl="1">
              <a:buFontTx/>
              <a:buNone/>
            </a:pPr>
            <a:r>
              <a:rPr lang="en-US" altLang="zh-TW" dirty="0">
                <a:solidFill>
                  <a:schemeClr val="tx2"/>
                </a:solidFill>
              </a:rPr>
              <a:t>$('.content3').remove();</a:t>
            </a:r>
          </a:p>
          <a:p>
            <a:pPr lvl="1"/>
            <a:r>
              <a:rPr lang="zh-TW" altLang="en-US" sz="2400" dirty="0"/>
              <a:t>程式碼刪除</a:t>
            </a:r>
            <a:r>
              <a:rPr lang="en-US" altLang="zh-TW" sz="2400" dirty="0"/>
              <a:t>class</a:t>
            </a:r>
            <a:r>
              <a:rPr lang="zh-TW" altLang="en-US" sz="2400" dirty="0"/>
              <a:t>屬性值</a:t>
            </a:r>
            <a:r>
              <a:rPr lang="en-US" altLang="zh-TW" sz="2400" dirty="0"/>
              <a:t>content3</a:t>
            </a:r>
            <a:r>
              <a:rPr lang="zh-TW" altLang="en-US" sz="2400" dirty="0"/>
              <a:t>的元素。</a:t>
            </a:r>
          </a:p>
          <a:p>
            <a:endParaRPr lang="en-US" altLang="zh-TW" sz="28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1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Example- jQuery &amp; DOM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91680" y="1340768"/>
            <a:ext cx="5616624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&lt;!DOCTYPE html&gt;</a:t>
            </a:r>
          </a:p>
          <a:p>
            <a:r>
              <a:rPr lang="en-US" altLang="zh-TW" sz="1400" dirty="0"/>
              <a:t>&lt;html&gt;</a:t>
            </a:r>
          </a:p>
          <a:p>
            <a:r>
              <a:rPr lang="en-US" altLang="zh-TW" sz="1400" dirty="0"/>
              <a:t>&lt;head&gt;</a:t>
            </a:r>
          </a:p>
          <a:p>
            <a:r>
              <a:rPr lang="en-US" altLang="zh-TW" sz="1400" dirty="0"/>
              <a:t>&lt;meta charset="utf-8"/&gt;</a:t>
            </a:r>
          </a:p>
          <a:p>
            <a:r>
              <a:rPr lang="en-US" altLang="zh-TW" sz="1400" dirty="0"/>
              <a:t>&lt;title&gt;Ch9_6_1.html&lt;/title&gt;</a:t>
            </a:r>
          </a:p>
          <a:p>
            <a:r>
              <a:rPr lang="en-US" altLang="zh-TW" sz="1400" dirty="0"/>
              <a:t>&lt;script </a:t>
            </a:r>
            <a:r>
              <a:rPr lang="en-US" altLang="zh-TW" sz="1400" dirty="0" err="1"/>
              <a:t>src</a:t>
            </a:r>
            <a:r>
              <a:rPr lang="en-US" altLang="zh-TW" sz="1400" dirty="0"/>
              <a:t>="jquery-3.1.1.min.js"&gt;&lt;/script&gt;</a:t>
            </a:r>
          </a:p>
          <a:p>
            <a:r>
              <a:rPr lang="en-US" altLang="zh-TW" sz="1400" dirty="0"/>
              <a:t>&lt;script&gt;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$(document).ready(function() {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$('.content1').html('&lt;div class="main"&gt;jQuery</a:t>
            </a:r>
            <a:r>
              <a:rPr lang="zh-TW" altLang="en-US" sz="1400" dirty="0">
                <a:solidFill>
                  <a:srgbClr val="0070C0"/>
                </a:solidFill>
              </a:rPr>
              <a:t>網頁設計</a:t>
            </a:r>
            <a:r>
              <a:rPr lang="en-US" altLang="zh-TW" sz="1400" dirty="0">
                <a:solidFill>
                  <a:srgbClr val="0070C0"/>
                </a:solidFill>
              </a:rPr>
              <a:t>&lt;/div&gt;');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</a:t>
            </a:r>
            <a:r>
              <a:rPr lang="en-US" altLang="zh-TW" sz="1400" dirty="0">
                <a:solidFill>
                  <a:srgbClr val="7030A0"/>
                </a:solidFill>
              </a:rPr>
              <a:t>$('.content2').text('HTML</a:t>
            </a:r>
            <a:r>
              <a:rPr lang="zh-TW" altLang="en-US" sz="1400" dirty="0">
                <a:solidFill>
                  <a:srgbClr val="7030A0"/>
                </a:solidFill>
              </a:rPr>
              <a:t>網頁設計</a:t>
            </a:r>
            <a:r>
              <a:rPr lang="en-US" altLang="zh-TW" sz="1400" dirty="0">
                <a:solidFill>
                  <a:srgbClr val="7030A0"/>
                </a:solidFill>
              </a:rPr>
              <a:t>');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   $('.content2').append('&lt;p&gt;PHP</a:t>
            </a:r>
            <a:r>
              <a:rPr lang="zh-TW" altLang="en-US" sz="1400" dirty="0">
                <a:solidFill>
                  <a:srgbClr val="7030A0"/>
                </a:solidFill>
              </a:rPr>
              <a:t>網頁設計</a:t>
            </a:r>
            <a:r>
              <a:rPr lang="en-US" altLang="zh-TW" sz="1400" dirty="0">
                <a:solidFill>
                  <a:srgbClr val="7030A0"/>
                </a:solidFill>
              </a:rPr>
              <a:t>&lt;/p&gt;');</a:t>
            </a:r>
          </a:p>
          <a:p>
            <a:r>
              <a:rPr lang="en-US" altLang="zh-TW" sz="1400" dirty="0">
                <a:solidFill>
                  <a:srgbClr val="7030A0"/>
                </a:solidFill>
              </a:rPr>
              <a:t>   $('.content2').after('&lt;p&gt;JSP</a:t>
            </a:r>
            <a:r>
              <a:rPr lang="zh-TW" altLang="en-US" sz="1400" dirty="0">
                <a:solidFill>
                  <a:srgbClr val="7030A0"/>
                </a:solidFill>
              </a:rPr>
              <a:t>網頁設計</a:t>
            </a:r>
            <a:r>
              <a:rPr lang="en-US" altLang="zh-TW" sz="1400" dirty="0">
                <a:solidFill>
                  <a:srgbClr val="7030A0"/>
                </a:solidFill>
              </a:rPr>
              <a:t>&lt;/p&gt;');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   </a:t>
            </a:r>
            <a:r>
              <a:rPr lang="en-US" altLang="zh-TW" sz="1400" dirty="0">
                <a:solidFill>
                  <a:schemeClr val="accent6">
                    <a:lumMod val="75000"/>
                  </a:schemeClr>
                </a:solidFill>
              </a:rPr>
              <a:t>$('.content3').remove();</a:t>
            </a:r>
          </a:p>
          <a:p>
            <a:r>
              <a:rPr lang="en-US" altLang="zh-TW" sz="1400" dirty="0">
                <a:solidFill>
                  <a:srgbClr val="0070C0"/>
                </a:solidFill>
              </a:rPr>
              <a:t>});</a:t>
            </a:r>
          </a:p>
          <a:p>
            <a:r>
              <a:rPr lang="en-US" altLang="zh-TW" sz="1400" dirty="0"/>
              <a:t>&lt;/script&gt;</a:t>
            </a:r>
          </a:p>
          <a:p>
            <a:r>
              <a:rPr lang="en-US" altLang="zh-TW" sz="1400" dirty="0"/>
              <a:t>&lt;/head</a:t>
            </a:r>
            <a:r>
              <a:rPr lang="en-US" altLang="zh-TW" sz="1400" dirty="0" smtClean="0"/>
              <a:t>&gt;</a:t>
            </a:r>
          </a:p>
          <a:p>
            <a:r>
              <a:rPr lang="en-US" altLang="zh-TW" sz="1400" dirty="0" smtClean="0"/>
              <a:t>&lt;body&gt;</a:t>
            </a:r>
          </a:p>
          <a:p>
            <a:r>
              <a:rPr lang="en-US" altLang="zh-TW" sz="1400" dirty="0" smtClean="0">
                <a:solidFill>
                  <a:srgbClr val="0070C0"/>
                </a:solidFill>
              </a:rPr>
              <a:t>&lt;div class="content1"&gt;</a:t>
            </a:r>
          </a:p>
          <a:p>
            <a:r>
              <a:rPr lang="en-US" altLang="zh-TW" sz="1400" dirty="0" smtClean="0">
                <a:solidFill>
                  <a:srgbClr val="0070C0"/>
                </a:solidFill>
              </a:rPr>
              <a:t>   &lt;p&gt;JavaScript</a:t>
            </a:r>
            <a:r>
              <a:rPr lang="zh-TW" altLang="en-US" sz="1400" dirty="0" smtClean="0">
                <a:solidFill>
                  <a:srgbClr val="0070C0"/>
                </a:solidFill>
              </a:rPr>
              <a:t>網頁設計</a:t>
            </a:r>
            <a:r>
              <a:rPr lang="en-US" altLang="zh-TW" sz="1400" dirty="0" smtClean="0">
                <a:solidFill>
                  <a:srgbClr val="0070C0"/>
                </a:solidFill>
              </a:rPr>
              <a:t>&lt;/p&gt;</a:t>
            </a:r>
          </a:p>
          <a:p>
            <a:r>
              <a:rPr lang="en-US" altLang="zh-TW" sz="1400" dirty="0" smtClean="0">
                <a:solidFill>
                  <a:srgbClr val="0070C0"/>
                </a:solidFill>
              </a:rPr>
              <a:t>&lt;/div&gt;</a:t>
            </a:r>
          </a:p>
          <a:p>
            <a:r>
              <a:rPr lang="en-US" altLang="zh-TW" sz="1400" dirty="0" smtClean="0">
                <a:solidFill>
                  <a:srgbClr val="7030A0"/>
                </a:solidFill>
              </a:rPr>
              <a:t>&lt;div class='content2'&gt;&lt;/div&gt;</a:t>
            </a:r>
          </a:p>
          <a:p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&lt;div class='content3'&gt;ASP.NET</a:t>
            </a:r>
            <a:r>
              <a:rPr lang="zh-TW" altLang="en-US" sz="1400" dirty="0" smtClean="0">
                <a:solidFill>
                  <a:schemeClr val="accent6">
                    <a:lumMod val="75000"/>
                  </a:schemeClr>
                </a:solidFill>
              </a:rPr>
              <a:t>網頁設計</a:t>
            </a:r>
            <a:r>
              <a:rPr lang="en-US" altLang="zh-TW" sz="1400" dirty="0" smtClean="0">
                <a:solidFill>
                  <a:schemeClr val="accent6">
                    <a:lumMod val="75000"/>
                  </a:schemeClr>
                </a:solidFill>
              </a:rPr>
              <a:t>&lt;/div&gt;</a:t>
            </a:r>
          </a:p>
          <a:p>
            <a:r>
              <a:rPr lang="en-US" altLang="zh-TW" sz="1400" dirty="0" smtClean="0"/>
              <a:t>&lt;/body&gt;</a:t>
            </a:r>
          </a:p>
          <a:p>
            <a:r>
              <a:rPr lang="en-US" altLang="zh-TW" sz="1400" dirty="0" smtClean="0"/>
              <a:t>&lt;/html&gt;</a:t>
            </a:r>
            <a:endParaRPr lang="zh-TW" altLang="en-US" sz="1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82" y="4149080"/>
            <a:ext cx="2075602" cy="2128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11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 smtClean="0"/>
              <a:t>取得</a:t>
            </a:r>
            <a:r>
              <a:rPr lang="en-US" altLang="zh-TW" sz="3600" dirty="0"/>
              <a:t>jQuery</a:t>
            </a:r>
            <a:r>
              <a:rPr lang="zh-TW" altLang="en-US" sz="3600" dirty="0"/>
              <a:t>包裝類別的</a:t>
            </a:r>
            <a:r>
              <a:rPr lang="en-US" altLang="zh-TW" sz="3600" dirty="0"/>
              <a:t>DOM</a:t>
            </a:r>
            <a:r>
              <a:rPr lang="zh-TW" altLang="en-US" sz="3600" dirty="0"/>
              <a:t>元素</a:t>
            </a:r>
            <a:r>
              <a:rPr lang="en-US" altLang="zh-TW" sz="3600" dirty="0"/>
              <a:t>-</a:t>
            </a:r>
            <a:r>
              <a:rPr lang="zh-TW" altLang="en-US" sz="3600" dirty="0"/>
              <a:t>取得</a:t>
            </a:r>
            <a:r>
              <a:rPr lang="en-US" altLang="zh-TW" sz="3600" dirty="0"/>
              <a:t>DOM</a:t>
            </a:r>
            <a:r>
              <a:rPr lang="zh-TW" altLang="en-US" sz="3600" dirty="0"/>
              <a:t>元素數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jQuery</a:t>
            </a:r>
            <a:r>
              <a:rPr lang="zh-TW" altLang="en-US" sz="2800" dirty="0"/>
              <a:t>物件可以使用</a:t>
            </a:r>
            <a:r>
              <a:rPr lang="en-US" altLang="zh-TW" sz="2800" dirty="0"/>
              <a:t>length</a:t>
            </a:r>
            <a:r>
              <a:rPr lang="zh-TW" altLang="en-US" sz="2800" dirty="0"/>
              <a:t>屬性取得包裝的</a:t>
            </a:r>
            <a:r>
              <a:rPr lang="en-US" altLang="zh-TW" sz="2800" dirty="0"/>
              <a:t>DOM</a:t>
            </a:r>
            <a:r>
              <a:rPr lang="zh-TW" altLang="en-US" sz="2800" dirty="0" smtClean="0"/>
              <a:t>元素數：</a:t>
            </a:r>
            <a:endParaRPr lang="zh-TW" altLang="en-US" sz="2800" dirty="0"/>
          </a:p>
          <a:p>
            <a:pPr lvl="1">
              <a:buFontTx/>
              <a:buNone/>
            </a:pPr>
            <a:r>
              <a:rPr lang="en-US" altLang="zh-TW" dirty="0" err="1">
                <a:solidFill>
                  <a:schemeClr val="tx2"/>
                </a:solidFill>
              </a:rPr>
              <a:t>var</a:t>
            </a:r>
            <a:r>
              <a:rPr lang="en-US" altLang="zh-TW" dirty="0">
                <a:solidFill>
                  <a:schemeClr val="tx2"/>
                </a:solidFill>
              </a:rPr>
              <a:t> </a:t>
            </a:r>
            <a:r>
              <a:rPr lang="en-US" altLang="zh-TW" dirty="0" smtClean="0">
                <a:solidFill>
                  <a:schemeClr val="tx2"/>
                </a:solidFill>
              </a:rPr>
              <a:t>length </a:t>
            </a:r>
            <a:r>
              <a:rPr lang="en-US" altLang="zh-TW" dirty="0">
                <a:solidFill>
                  <a:schemeClr val="tx2"/>
                </a:solidFill>
              </a:rPr>
              <a:t>= $("</a:t>
            </a:r>
            <a:r>
              <a:rPr lang="en-US" altLang="zh-TW" dirty="0" err="1">
                <a:solidFill>
                  <a:schemeClr val="tx2"/>
                </a:solidFill>
              </a:rPr>
              <a:t>li:contains</a:t>
            </a:r>
            <a:r>
              <a:rPr lang="en-US" altLang="zh-TW" dirty="0">
                <a:solidFill>
                  <a:schemeClr val="tx2"/>
                </a:solidFill>
              </a:rPr>
              <a:t>('ASP')").length;</a:t>
            </a:r>
          </a:p>
          <a:p>
            <a:pPr lvl="1"/>
            <a:r>
              <a:rPr lang="zh-TW" altLang="en-US" sz="2400" dirty="0"/>
              <a:t>程式碼使用</a:t>
            </a:r>
            <a:r>
              <a:rPr lang="en-US" altLang="zh-TW" sz="2400" dirty="0"/>
              <a:t>length</a:t>
            </a:r>
            <a:r>
              <a:rPr lang="zh-TW" altLang="en-US" sz="2400" dirty="0"/>
              <a:t>屬性取得共有多少個</a:t>
            </a:r>
            <a:r>
              <a:rPr lang="en-US" altLang="zh-TW" sz="2400" dirty="0"/>
              <a:t>DOM</a:t>
            </a:r>
            <a:r>
              <a:rPr lang="zh-TW" altLang="en-US" sz="2400" dirty="0"/>
              <a:t>元素被包裝在</a:t>
            </a:r>
            <a:r>
              <a:rPr lang="en-US" altLang="zh-TW" sz="2400" dirty="0"/>
              <a:t>jQuery</a:t>
            </a:r>
            <a:r>
              <a:rPr lang="zh-TW" altLang="en-US" sz="2400" dirty="0"/>
              <a:t>物件。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76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TW" altLang="en-US" sz="3600" dirty="0" smtClean="0"/>
              <a:t>取得</a:t>
            </a:r>
            <a:r>
              <a:rPr lang="en-US" altLang="zh-TW" sz="3600" dirty="0"/>
              <a:t>jQuery</a:t>
            </a:r>
            <a:r>
              <a:rPr lang="zh-TW" altLang="en-US" sz="3600" dirty="0"/>
              <a:t>包裝類別的</a:t>
            </a:r>
            <a:r>
              <a:rPr lang="en-US" altLang="zh-TW" sz="3600" dirty="0"/>
              <a:t>DOM</a:t>
            </a:r>
            <a:r>
              <a:rPr lang="zh-TW" altLang="en-US" sz="3600" dirty="0"/>
              <a:t>元素</a:t>
            </a:r>
            <a:r>
              <a:rPr lang="en-US" altLang="zh-TW" sz="3600" dirty="0"/>
              <a:t>-</a:t>
            </a:r>
            <a:r>
              <a:rPr lang="zh-TW" altLang="en-US" sz="3600" dirty="0"/>
              <a:t>直接存取</a:t>
            </a:r>
            <a:r>
              <a:rPr lang="en-US" altLang="zh-TW" sz="3600" dirty="0"/>
              <a:t>DOM</a:t>
            </a:r>
            <a:r>
              <a:rPr lang="zh-TW" altLang="en-US" sz="3600" dirty="0"/>
              <a:t>元素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TW" altLang="en-US" sz="2400" dirty="0"/>
              <a:t>對於取回的</a:t>
            </a:r>
            <a:r>
              <a:rPr lang="en-US" altLang="zh-TW" sz="2400" dirty="0"/>
              <a:t>jQuery</a:t>
            </a:r>
            <a:r>
              <a:rPr lang="zh-TW" altLang="en-US" sz="2400" dirty="0"/>
              <a:t>物件，因為被包裝的</a:t>
            </a:r>
            <a:r>
              <a:rPr lang="en-US" altLang="zh-TW" sz="2400" dirty="0"/>
              <a:t>DOM</a:t>
            </a:r>
            <a:r>
              <a:rPr lang="zh-TW" altLang="en-US" sz="2400" dirty="0"/>
              <a:t>元素可能不只一個</a:t>
            </a:r>
            <a:r>
              <a:rPr lang="zh-TW" altLang="en-US" sz="2400" dirty="0" smtClean="0"/>
              <a:t>，使用</a:t>
            </a:r>
            <a:r>
              <a:rPr lang="en-US" altLang="zh-TW" sz="2400" dirty="0">
                <a:solidFill>
                  <a:srgbClr val="FF0000"/>
                </a:solidFill>
              </a:rPr>
              <a:t>get()</a:t>
            </a:r>
            <a:r>
              <a:rPr lang="zh-TW" altLang="en-US" sz="2400" dirty="0"/>
              <a:t>方法來取出指定的</a:t>
            </a:r>
            <a:r>
              <a:rPr lang="en-US" altLang="zh-TW" sz="2400" dirty="0"/>
              <a:t>DOM</a:t>
            </a:r>
            <a:r>
              <a:rPr lang="zh-TW" altLang="en-US" sz="2400" dirty="0" smtClean="0"/>
              <a:t>元素</a:t>
            </a:r>
            <a:endParaRPr lang="en-US" altLang="zh-TW" sz="2400" dirty="0" smtClean="0"/>
          </a:p>
          <a:p>
            <a:pPr>
              <a:lnSpc>
                <a:spcPct val="80000"/>
              </a:lnSpc>
            </a:pPr>
            <a:endParaRPr lang="zh-TW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TW" sz="2400" dirty="0" smtClean="0">
                <a:solidFill>
                  <a:srgbClr val="0070C0"/>
                </a:solidFill>
              </a:rPr>
              <a:t>    </a:t>
            </a:r>
            <a:r>
              <a:rPr lang="en-US" altLang="zh-TW" sz="2800" dirty="0" err="1" smtClean="0">
                <a:solidFill>
                  <a:schemeClr val="tx2"/>
                </a:solidFill>
              </a:rPr>
              <a:t>var</a:t>
            </a:r>
            <a:r>
              <a:rPr lang="en-US" altLang="zh-TW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>
                <a:solidFill>
                  <a:schemeClr val="tx2"/>
                </a:solidFill>
              </a:rPr>
              <a:t>myTag1 = $('#list')</a:t>
            </a:r>
            <a:r>
              <a:rPr lang="en-US" altLang="zh-TW" sz="2800" dirty="0">
                <a:solidFill>
                  <a:srgbClr val="FF0000"/>
                </a:solidFill>
              </a:rPr>
              <a:t>.get(0).</a:t>
            </a:r>
            <a:r>
              <a:rPr lang="en-US" altLang="zh-TW" sz="2800" dirty="0" err="1">
                <a:solidFill>
                  <a:srgbClr val="FF0000"/>
                </a:solidFill>
              </a:rPr>
              <a:t>tagName</a:t>
            </a:r>
            <a:r>
              <a:rPr lang="en-US" altLang="zh-TW" sz="2800" dirty="0">
                <a:solidFill>
                  <a:srgbClr val="0070C0"/>
                </a:solidFill>
              </a:rPr>
              <a:t>;</a:t>
            </a:r>
          </a:p>
          <a:p>
            <a:pPr lvl="1">
              <a:lnSpc>
                <a:spcPct val="80000"/>
              </a:lnSpc>
            </a:pPr>
            <a:r>
              <a:rPr lang="zh-TW" altLang="en-US" sz="2000" dirty="0" smtClean="0"/>
              <a:t>程式碼</a:t>
            </a:r>
            <a:r>
              <a:rPr lang="zh-TW" altLang="en-US" sz="2000" dirty="0"/>
              <a:t>取得第</a:t>
            </a:r>
            <a:r>
              <a:rPr lang="en-US" altLang="zh-TW" sz="2000" dirty="0"/>
              <a:t>1</a:t>
            </a:r>
            <a:r>
              <a:rPr lang="zh-TW" altLang="en-US" sz="2000" dirty="0"/>
              <a:t>個元素，即參數值</a:t>
            </a:r>
            <a:r>
              <a:rPr lang="en-US" altLang="zh-TW" sz="2000" dirty="0"/>
              <a:t>0</a:t>
            </a:r>
            <a:r>
              <a:rPr lang="zh-TW" altLang="en-US" sz="2000" dirty="0"/>
              <a:t>（索引值是從</a:t>
            </a:r>
            <a:r>
              <a:rPr lang="en-US" altLang="zh-TW" sz="2000" dirty="0"/>
              <a:t>0</a:t>
            </a:r>
            <a:r>
              <a:rPr lang="zh-TW" altLang="en-US" sz="2000" dirty="0"/>
              <a:t>開始），然後就可以使用</a:t>
            </a:r>
            <a:r>
              <a:rPr lang="en-US" altLang="zh-TW" sz="2000" dirty="0" err="1"/>
              <a:t>tagName</a:t>
            </a:r>
            <a:r>
              <a:rPr lang="zh-TW" altLang="en-US" sz="2000" dirty="0"/>
              <a:t>屬性取得此</a:t>
            </a:r>
            <a:r>
              <a:rPr lang="en-US" altLang="zh-TW" sz="2000" dirty="0"/>
              <a:t>DOM</a:t>
            </a:r>
            <a:r>
              <a:rPr lang="zh-TW" altLang="en-US" sz="2000" dirty="0" smtClean="0"/>
              <a:t>元素的標籤名稱</a:t>
            </a:r>
            <a:endParaRPr lang="en-US" altLang="zh-TW" sz="2000" dirty="0" smtClean="0"/>
          </a:p>
          <a:p>
            <a:pPr>
              <a:lnSpc>
                <a:spcPct val="80000"/>
              </a:lnSpc>
            </a:pPr>
            <a:endParaRPr lang="zh-TW" altLang="en-US" sz="2400" dirty="0"/>
          </a:p>
          <a:p>
            <a:pPr>
              <a:lnSpc>
                <a:spcPct val="80000"/>
              </a:lnSpc>
            </a:pPr>
            <a:r>
              <a:rPr lang="zh-TW" altLang="en-US" sz="2400" dirty="0"/>
              <a:t>為了方便取得</a:t>
            </a:r>
            <a:r>
              <a:rPr lang="en-US" altLang="zh-TW" sz="2400" dirty="0"/>
              <a:t>DOM</a:t>
            </a:r>
            <a:r>
              <a:rPr lang="zh-TW" altLang="en-US" sz="2400" dirty="0" smtClean="0"/>
              <a:t>元素，可以使用類似陣列索引方式來</a:t>
            </a:r>
            <a:r>
              <a:rPr lang="zh-TW" altLang="en-US" sz="2400" dirty="0"/>
              <a:t>取得</a:t>
            </a:r>
            <a:r>
              <a:rPr lang="en-US" altLang="zh-TW" sz="2400" dirty="0"/>
              <a:t>DOM</a:t>
            </a:r>
            <a:r>
              <a:rPr lang="zh-TW" altLang="en-US" sz="2400" dirty="0" smtClean="0"/>
              <a:t>元素：</a:t>
            </a:r>
            <a:endParaRPr lang="zh-TW" altLang="en-US" sz="24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TW" sz="2400" dirty="0" err="1">
                <a:solidFill>
                  <a:schemeClr val="tx2"/>
                </a:solidFill>
              </a:rPr>
              <a:t>var</a:t>
            </a:r>
            <a:r>
              <a:rPr lang="en-US" altLang="zh-TW" sz="2400" dirty="0">
                <a:solidFill>
                  <a:schemeClr val="tx2"/>
                </a:solidFill>
              </a:rPr>
              <a:t> myTag2 = $('</a:t>
            </a:r>
            <a:r>
              <a:rPr lang="en-US" altLang="zh-TW" sz="2400" dirty="0" err="1">
                <a:solidFill>
                  <a:schemeClr val="tx2"/>
                </a:solidFill>
              </a:rPr>
              <a:t>ol</a:t>
            </a:r>
            <a:r>
              <a:rPr lang="en-US" altLang="zh-TW" sz="2400" dirty="0">
                <a:solidFill>
                  <a:schemeClr val="tx2"/>
                </a:solidFill>
              </a:rPr>
              <a:t>, p')</a:t>
            </a:r>
            <a:r>
              <a:rPr lang="en-US" altLang="zh-TW" sz="2400" dirty="0">
                <a:solidFill>
                  <a:srgbClr val="FF0000"/>
                </a:solidFill>
              </a:rPr>
              <a:t>[1].</a:t>
            </a:r>
            <a:r>
              <a:rPr lang="en-US" altLang="zh-TW" sz="2400" dirty="0" err="1">
                <a:solidFill>
                  <a:srgbClr val="FF0000"/>
                </a:solidFill>
              </a:rPr>
              <a:t>tagName</a:t>
            </a:r>
            <a:r>
              <a:rPr lang="en-US" altLang="zh-TW" sz="2400" dirty="0">
                <a:solidFill>
                  <a:srgbClr val="0070C0"/>
                </a:solidFill>
              </a:rPr>
              <a:t>;</a:t>
            </a:r>
          </a:p>
          <a:p>
            <a:pPr>
              <a:lnSpc>
                <a:spcPct val="80000"/>
              </a:lnSpc>
            </a:pPr>
            <a:endParaRPr lang="en-US" altLang="zh-TW" sz="2400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598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開啟</a:t>
            </a:r>
            <a:r>
              <a:rPr lang="en-US" altLang="zh-TW" sz="2800" dirty="0" smtClean="0"/>
              <a:t>ch09-ex3.html</a:t>
            </a:r>
          </a:p>
          <a:p>
            <a:pPr marL="914400" lvl="1" indent="-457200">
              <a:buFont typeface="+mj-lt"/>
              <a:buAutoNum type="arabicParenR"/>
            </a:pPr>
            <a:r>
              <a:rPr lang="zh-TW" altLang="en-US" sz="2400" dirty="0" smtClean="0"/>
              <a:t>在</a:t>
            </a:r>
            <a:r>
              <a:rPr lang="en-US" altLang="zh-TW" sz="2400" dirty="0" smtClean="0"/>
              <a:t>List</a:t>
            </a:r>
            <a:r>
              <a:rPr lang="zh-TW" altLang="en-US" sz="2400" dirty="0" smtClean="0"/>
              <a:t>清單中</a:t>
            </a:r>
            <a:r>
              <a:rPr lang="en-US" altLang="zh-TW" sz="2400" dirty="0" smtClean="0"/>
              <a:t>“Sheldon”</a:t>
            </a:r>
            <a:r>
              <a:rPr lang="zh-TW" altLang="en-US" sz="2400" dirty="0" smtClean="0"/>
              <a:t>節點之前與後各新增</a:t>
            </a:r>
            <a:r>
              <a:rPr lang="en-US" altLang="zh-TW" sz="2400" dirty="0" smtClean="0"/>
              <a:t>1</a:t>
            </a:r>
            <a:r>
              <a:rPr lang="zh-TW" altLang="en-US" sz="2400" dirty="0" smtClean="0"/>
              <a:t>個節點</a:t>
            </a:r>
            <a:endParaRPr lang="en-US" altLang="zh-TW" sz="2400" dirty="0"/>
          </a:p>
          <a:p>
            <a:pPr marL="914400" lvl="1" indent="-457200">
              <a:buFont typeface="+mj-lt"/>
              <a:buAutoNum type="arabicParenR"/>
            </a:pPr>
            <a:r>
              <a:rPr lang="zh-TW" altLang="en-US" sz="2400" dirty="0" smtClean="0"/>
              <a:t>移除</a:t>
            </a:r>
            <a:r>
              <a:rPr lang="en-US" altLang="zh-TW" sz="2400" dirty="0" smtClean="0"/>
              <a:t>”test”</a:t>
            </a:r>
            <a:r>
              <a:rPr lang="zh-TW" altLang="en-US" sz="2400" dirty="0" smtClean="0"/>
              <a:t>節點</a:t>
            </a:r>
            <a:r>
              <a:rPr lang="en-US" altLang="zh-TW" sz="2400" dirty="0" smtClean="0"/>
              <a:t> 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752556"/>
            <a:ext cx="2335840" cy="20527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362" y="3763334"/>
            <a:ext cx="2291664" cy="23042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字方塊 5"/>
          <p:cNvSpPr txBox="1"/>
          <p:nvPr/>
        </p:nvSpPr>
        <p:spPr>
          <a:xfrm>
            <a:off x="1907704" y="3356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&lt;</a:t>
            </a:r>
            <a:r>
              <a:rPr lang="zh-TW" altLang="en-US" b="1" dirty="0" smtClean="0">
                <a:solidFill>
                  <a:srgbClr val="0070C0"/>
                </a:solidFill>
              </a:rPr>
              <a:t>原始檔</a:t>
            </a:r>
            <a:r>
              <a:rPr lang="en-US" altLang="zh-TW" b="1" dirty="0" smtClean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004048" y="33569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0070C0"/>
                </a:solidFill>
              </a:rPr>
              <a:t>&lt;</a:t>
            </a:r>
            <a:r>
              <a:rPr lang="zh-TW" altLang="en-US" b="1" dirty="0" smtClean="0">
                <a:solidFill>
                  <a:srgbClr val="0070C0"/>
                </a:solidFill>
              </a:rPr>
              <a:t>處理後</a:t>
            </a:r>
            <a:r>
              <a:rPr lang="en-US" altLang="zh-TW" b="1" dirty="0" smtClean="0">
                <a:solidFill>
                  <a:srgbClr val="0070C0"/>
                </a:solidFill>
              </a:rPr>
              <a:t>&gt;</a:t>
            </a:r>
          </a:p>
        </p:txBody>
      </p:sp>
      <p:sp>
        <p:nvSpPr>
          <p:cNvPr id="8" name="矩形 7"/>
          <p:cNvSpPr/>
          <p:nvPr/>
        </p:nvSpPr>
        <p:spPr>
          <a:xfrm>
            <a:off x="4860032" y="4653136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860032" y="5157192"/>
            <a:ext cx="1440160" cy="2545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>
            <a:off x="1907704" y="5517232"/>
            <a:ext cx="12961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向右箭號 11"/>
          <p:cNvSpPr/>
          <p:nvPr/>
        </p:nvSpPr>
        <p:spPr>
          <a:xfrm>
            <a:off x="3923928" y="4509120"/>
            <a:ext cx="531418" cy="432048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95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jQuery</a:t>
            </a:r>
            <a:r>
              <a:rPr lang="zh-TW" altLang="en-US" dirty="0"/>
              <a:t>包裝者</a:t>
            </a:r>
            <a:r>
              <a:rPr lang="en-US" altLang="zh-TW" dirty="0"/>
              <a:t>-</a:t>
            </a:r>
            <a:r>
              <a:rPr lang="zh-TW" altLang="en-US" dirty="0"/>
              <a:t>新增</a:t>
            </a:r>
            <a:r>
              <a:rPr lang="en-US" altLang="zh-TW" dirty="0"/>
              <a:t>DOM</a:t>
            </a:r>
            <a:r>
              <a:rPr lang="zh-TW" altLang="en-US" dirty="0"/>
              <a:t>元素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jQuery</a:t>
            </a:r>
            <a:r>
              <a:rPr lang="zh-TW" altLang="en-US" sz="2800" dirty="0">
                <a:solidFill>
                  <a:srgbClr val="FF0000"/>
                </a:solidFill>
              </a:rPr>
              <a:t>物件可以包裝各種不同類型的物件</a:t>
            </a:r>
            <a:r>
              <a:rPr lang="zh-TW" altLang="en-US" sz="2800" dirty="0"/>
              <a:t>，至於</a:t>
            </a:r>
            <a:r>
              <a:rPr lang="en-US" altLang="zh-TW" sz="2800" dirty="0"/>
              <a:t>jQuery</a:t>
            </a:r>
            <a:r>
              <a:rPr lang="zh-TW" altLang="en-US" sz="2800" dirty="0"/>
              <a:t>物件可以作什麼需視其包裝的物件而</a:t>
            </a:r>
            <a:r>
              <a:rPr lang="zh-TW" altLang="en-US" sz="2800" dirty="0" smtClean="0"/>
              <a:t>定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例如</a:t>
            </a:r>
            <a:r>
              <a:rPr lang="zh-TW" altLang="en-US" sz="2800" dirty="0"/>
              <a:t>：包裝一個</a:t>
            </a:r>
            <a:r>
              <a:rPr lang="en-US" altLang="zh-TW" sz="2800" dirty="0"/>
              <a:t>HTML</a:t>
            </a:r>
            <a:r>
              <a:rPr lang="zh-TW" altLang="en-US" sz="2800" dirty="0"/>
              <a:t>標籤片斷，且新增至</a:t>
            </a:r>
            <a:r>
              <a:rPr lang="en-US" altLang="zh-TW" sz="2800" dirty="0"/>
              <a:t>HTML</a:t>
            </a:r>
            <a:r>
              <a:rPr lang="zh-TW" altLang="en-US" sz="2800" dirty="0"/>
              <a:t>網頁的</a:t>
            </a:r>
            <a:r>
              <a:rPr lang="zh-TW" altLang="en-US" sz="2800" dirty="0" smtClean="0"/>
              <a:t>最後：</a:t>
            </a:r>
            <a:endParaRPr lang="zh-TW" altLang="en-US" sz="2800" dirty="0"/>
          </a:p>
          <a:p>
            <a:pPr lvl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$('&lt;p&gt;</a:t>
            </a:r>
            <a:r>
              <a:rPr lang="zh-TW" altLang="en-US" sz="2400" dirty="0">
                <a:solidFill>
                  <a:schemeClr val="tx2"/>
                </a:solidFill>
              </a:rPr>
              <a:t>建立</a:t>
            </a:r>
            <a:r>
              <a:rPr lang="en-US" altLang="zh-TW" sz="2400" dirty="0">
                <a:solidFill>
                  <a:schemeClr val="tx2"/>
                </a:solidFill>
              </a:rPr>
              <a:t>DOM</a:t>
            </a:r>
            <a:r>
              <a:rPr lang="zh-TW" altLang="en-US" sz="2400" dirty="0">
                <a:solidFill>
                  <a:schemeClr val="tx2"/>
                </a:solidFill>
              </a:rPr>
              <a:t>元素</a:t>
            </a:r>
            <a:r>
              <a:rPr lang="en-US" altLang="zh-TW" sz="2400" dirty="0">
                <a:solidFill>
                  <a:schemeClr val="tx2"/>
                </a:solidFill>
              </a:rPr>
              <a:t>&lt;/p&gt;').</a:t>
            </a:r>
            <a:r>
              <a:rPr lang="en-US" altLang="zh-TW" sz="2400" dirty="0" err="1">
                <a:solidFill>
                  <a:schemeClr val="tx2"/>
                </a:solidFill>
              </a:rPr>
              <a:t>appendTo</a:t>
            </a:r>
            <a:r>
              <a:rPr lang="en-US" altLang="zh-TW" sz="2400" dirty="0">
                <a:solidFill>
                  <a:schemeClr val="tx2"/>
                </a:solidFill>
              </a:rPr>
              <a:t>('body');</a:t>
            </a:r>
          </a:p>
          <a:p>
            <a:pPr lvl="1"/>
            <a:r>
              <a:rPr lang="zh-TW" altLang="en-US" sz="2400" dirty="0"/>
              <a:t>程式碼使用</a:t>
            </a:r>
            <a:r>
              <a:rPr lang="en-US" altLang="zh-TW" sz="2400" dirty="0"/>
              <a:t>jQuery</a:t>
            </a:r>
            <a:r>
              <a:rPr lang="zh-TW" altLang="en-US" sz="2400" dirty="0"/>
              <a:t>的</a:t>
            </a:r>
            <a:r>
              <a:rPr lang="en-US" altLang="zh-TW" sz="2400" dirty="0" err="1">
                <a:solidFill>
                  <a:srgbClr val="FF0000"/>
                </a:solidFill>
              </a:rPr>
              <a:t>appendTo</a:t>
            </a:r>
            <a:r>
              <a:rPr lang="en-US" altLang="zh-TW" sz="2400" dirty="0">
                <a:solidFill>
                  <a:srgbClr val="FF0000"/>
                </a:solidFill>
              </a:rPr>
              <a:t>()</a:t>
            </a:r>
            <a:r>
              <a:rPr lang="zh-TW" altLang="en-US" sz="2400" dirty="0">
                <a:solidFill>
                  <a:srgbClr val="FF0000"/>
                </a:solidFill>
              </a:rPr>
              <a:t>方法</a:t>
            </a:r>
            <a:r>
              <a:rPr lang="zh-TW" altLang="en-US" sz="2400" dirty="0"/>
              <a:t>將此片斷新增至</a:t>
            </a:r>
            <a:r>
              <a:rPr lang="en-US" altLang="zh-TW" sz="2400" dirty="0"/>
              <a:t>body</a:t>
            </a:r>
            <a:r>
              <a:rPr lang="zh-TW" altLang="en-US" sz="2400" dirty="0"/>
              <a:t>元素的最後一個子元素。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12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jQuery</a:t>
            </a:r>
            <a:r>
              <a:rPr lang="zh-TW" altLang="en-US" dirty="0"/>
              <a:t>包裝者</a:t>
            </a:r>
            <a:r>
              <a:rPr lang="en-US" altLang="zh-TW" dirty="0"/>
              <a:t>-</a:t>
            </a:r>
            <a:r>
              <a:rPr lang="zh-TW" altLang="en-US" dirty="0"/>
              <a:t>更改</a:t>
            </a:r>
            <a:r>
              <a:rPr lang="en-US" altLang="zh-TW" dirty="0"/>
              <a:t>DOM</a:t>
            </a:r>
            <a:r>
              <a:rPr lang="zh-TW" altLang="en-US" dirty="0"/>
              <a:t>元素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除了</a:t>
            </a:r>
            <a:r>
              <a:rPr lang="zh-TW" altLang="en-US" sz="2800" dirty="0"/>
              <a:t>在</a:t>
            </a:r>
            <a:r>
              <a:rPr lang="en-US" altLang="zh-TW" sz="2800" dirty="0"/>
              <a:t>HTML</a:t>
            </a:r>
            <a:r>
              <a:rPr lang="zh-TW" altLang="en-US" sz="2800" dirty="0"/>
              <a:t>網頁新增</a:t>
            </a:r>
            <a:r>
              <a:rPr lang="en-US" altLang="zh-TW" sz="2800" dirty="0"/>
              <a:t>DOM</a:t>
            </a:r>
            <a:r>
              <a:rPr lang="zh-TW" altLang="en-US" sz="2800" dirty="0"/>
              <a:t>元素外</a:t>
            </a:r>
            <a:r>
              <a:rPr lang="zh-TW" altLang="en-US" sz="2800" dirty="0" smtClean="0"/>
              <a:t>，需要</a:t>
            </a:r>
            <a:r>
              <a:rPr lang="zh-TW" altLang="en-US" sz="2800" dirty="0"/>
              <a:t>處理存在的</a:t>
            </a:r>
            <a:r>
              <a:rPr lang="en-US" altLang="zh-TW" sz="2800" dirty="0"/>
              <a:t>DOM</a:t>
            </a:r>
            <a:r>
              <a:rPr lang="zh-TW" altLang="en-US" sz="2800" dirty="0" smtClean="0"/>
              <a:t>元素</a:t>
            </a:r>
            <a:endParaRPr lang="en-US" altLang="zh-TW" sz="2800" dirty="0" smtClean="0"/>
          </a:p>
          <a:p>
            <a:r>
              <a:rPr lang="en-US" altLang="zh-TW" sz="2800" dirty="0" smtClean="0"/>
              <a:t>jQuery</a:t>
            </a:r>
            <a:r>
              <a:rPr lang="zh-TW" altLang="en-US" sz="2800" dirty="0"/>
              <a:t>包裝者</a:t>
            </a:r>
            <a:r>
              <a:rPr lang="zh-TW" altLang="en-US" sz="2800" dirty="0" smtClean="0"/>
              <a:t>允許包裝</a:t>
            </a:r>
            <a:r>
              <a:rPr lang="zh-TW" altLang="en-US" sz="2800" dirty="0"/>
              <a:t>存在的網頁元素，使用的是</a:t>
            </a:r>
            <a:r>
              <a:rPr lang="en-US" altLang="zh-TW" sz="2800" dirty="0">
                <a:solidFill>
                  <a:srgbClr val="FF0000"/>
                </a:solidFill>
              </a:rPr>
              <a:t>$()</a:t>
            </a:r>
            <a:r>
              <a:rPr lang="zh-TW" altLang="en-US" sz="2800" dirty="0">
                <a:solidFill>
                  <a:srgbClr val="FF0000"/>
                </a:solidFill>
              </a:rPr>
              <a:t>函數參數的選擇</a:t>
            </a:r>
            <a:r>
              <a:rPr lang="zh-TW" altLang="en-US" sz="2800" dirty="0" smtClean="0">
                <a:solidFill>
                  <a:srgbClr val="FF0000"/>
                </a:solidFill>
              </a:rPr>
              <a:t>器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例如</a:t>
            </a:r>
            <a:r>
              <a:rPr lang="zh-TW" altLang="en-US" sz="2800" dirty="0"/>
              <a:t>：基本</a:t>
            </a:r>
            <a:r>
              <a:rPr lang="en-US" altLang="zh-TW" sz="2800" dirty="0"/>
              <a:t>CSS</a:t>
            </a:r>
            <a:r>
              <a:rPr lang="zh-TW" altLang="en-US" sz="2800" dirty="0"/>
              <a:t>選擇</a:t>
            </a:r>
            <a:r>
              <a:rPr lang="zh-TW" altLang="en-US" sz="2800" dirty="0" smtClean="0"/>
              <a:t>器</a:t>
            </a:r>
            <a:endParaRPr lang="zh-TW" altLang="en-US" sz="2800" dirty="0"/>
          </a:p>
          <a:p>
            <a:pPr lvl="1">
              <a:buFontTx/>
              <a:buNone/>
            </a:pPr>
            <a:r>
              <a:rPr lang="en-US" altLang="zh-TW" sz="2400" dirty="0">
                <a:solidFill>
                  <a:schemeClr val="tx2"/>
                </a:solidFill>
              </a:rPr>
              <a:t>$('p').</a:t>
            </a:r>
            <a:r>
              <a:rPr lang="en-US" altLang="zh-TW" sz="2400" dirty="0" err="1">
                <a:solidFill>
                  <a:schemeClr val="tx2"/>
                </a:solidFill>
              </a:rPr>
              <a:t>addClass</a:t>
            </a:r>
            <a:r>
              <a:rPr lang="en-US" altLang="zh-TW" sz="2400" dirty="0">
                <a:solidFill>
                  <a:schemeClr val="tx2"/>
                </a:solidFill>
              </a:rPr>
              <a:t>('blue');</a:t>
            </a:r>
          </a:p>
          <a:p>
            <a:pPr lvl="1"/>
            <a:r>
              <a:rPr lang="zh-TW" altLang="en-US" sz="2400" dirty="0"/>
              <a:t>選擇器可以包裝網頁所有</a:t>
            </a:r>
            <a:r>
              <a:rPr lang="en-US" altLang="zh-TW" sz="2400" dirty="0"/>
              <a:t>&lt;p&gt;</a:t>
            </a:r>
            <a:r>
              <a:rPr lang="zh-TW" altLang="en-US" sz="2400" dirty="0"/>
              <a:t>元素，並且套用</a:t>
            </a:r>
            <a:r>
              <a:rPr lang="en-US" altLang="zh-TW" sz="2400" dirty="0"/>
              <a:t>.blue</a:t>
            </a:r>
            <a:r>
              <a:rPr lang="zh-TW" altLang="en-US" sz="2400" dirty="0"/>
              <a:t>類別的</a:t>
            </a:r>
            <a:r>
              <a:rPr lang="en-US" altLang="zh-TW" sz="2400" dirty="0"/>
              <a:t>CSS</a:t>
            </a:r>
            <a:r>
              <a:rPr lang="zh-TW" altLang="en-US" sz="2400" dirty="0"/>
              <a:t>樣式。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1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r>
              <a:rPr lang="zh-TW" altLang="en-US" dirty="0"/>
              <a:t>選擇器</a:t>
            </a:r>
            <a:r>
              <a:rPr lang="en-US" altLang="zh-TW" dirty="0"/>
              <a:t>-</a:t>
            </a:r>
            <a:r>
              <a:rPr lang="zh-TW" altLang="en-US" dirty="0"/>
              <a:t>組成元素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jQuery</a:t>
            </a:r>
            <a:r>
              <a:rPr lang="zh-TW" altLang="en-US" sz="2400" dirty="0"/>
              <a:t>選擇器主要有三種基本組成</a:t>
            </a:r>
            <a:r>
              <a:rPr lang="zh-TW" altLang="en-US" sz="2400" dirty="0" smtClean="0"/>
              <a:t>元素</a:t>
            </a:r>
            <a:endParaRPr lang="en-US" altLang="zh-TW" sz="2400" dirty="0" smtClean="0"/>
          </a:p>
          <a:p>
            <a:pPr lvl="1"/>
            <a:r>
              <a:rPr lang="zh-TW" altLang="en-US" sz="2000" dirty="0" smtClean="0">
                <a:solidFill>
                  <a:srgbClr val="FF0000"/>
                </a:solidFill>
              </a:rPr>
              <a:t>標籤</a:t>
            </a:r>
            <a:r>
              <a:rPr lang="zh-TW" altLang="en-US" sz="2000" dirty="0">
                <a:solidFill>
                  <a:srgbClr val="FF0000"/>
                </a:solidFill>
              </a:rPr>
              <a:t>名稱（</a:t>
            </a:r>
            <a:r>
              <a:rPr lang="en-US" altLang="zh-TW" sz="2000" dirty="0">
                <a:solidFill>
                  <a:srgbClr val="FF0000"/>
                </a:solidFill>
              </a:rPr>
              <a:t>Tag Name</a:t>
            </a:r>
            <a:r>
              <a:rPr lang="zh-TW" altLang="en-US" sz="2000" dirty="0" smtClean="0">
                <a:solidFill>
                  <a:srgbClr val="FF0000"/>
                </a:solidFill>
              </a:rPr>
              <a:t>）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id</a:t>
            </a:r>
            <a:r>
              <a:rPr lang="zh-TW" altLang="en-US" sz="2000" dirty="0" smtClean="0">
                <a:solidFill>
                  <a:srgbClr val="FF0000"/>
                </a:solidFill>
              </a:rPr>
              <a:t>屬性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pPr lvl="1"/>
            <a:r>
              <a:rPr lang="en-US" altLang="zh-TW" sz="2000" dirty="0" smtClean="0">
                <a:solidFill>
                  <a:srgbClr val="FF0000"/>
                </a:solidFill>
              </a:rPr>
              <a:t>class</a:t>
            </a:r>
            <a:r>
              <a:rPr lang="zh-TW" altLang="en-US" sz="2000" dirty="0" smtClean="0">
                <a:solidFill>
                  <a:srgbClr val="FF0000"/>
                </a:solidFill>
              </a:rPr>
              <a:t>屬性</a:t>
            </a:r>
            <a:endParaRPr lang="en-US" altLang="zh-TW" sz="2000" dirty="0" smtClean="0">
              <a:solidFill>
                <a:srgbClr val="FF0000"/>
              </a:solidFill>
            </a:endParaRPr>
          </a:p>
          <a:p>
            <a:r>
              <a:rPr lang="zh-TW" altLang="en-US" sz="2400" dirty="0" smtClean="0"/>
              <a:t>可以任</a:t>
            </a:r>
            <a:r>
              <a:rPr lang="zh-TW" altLang="en-US" sz="2400" dirty="0"/>
              <a:t>易組合這些元素來建立選擇</a:t>
            </a:r>
            <a:r>
              <a:rPr lang="zh-TW" altLang="en-US" sz="2400" dirty="0" smtClean="0"/>
              <a:t>器</a:t>
            </a:r>
            <a:endParaRPr lang="en-US" altLang="zh-TW" sz="2400" dirty="0" smtClean="0"/>
          </a:p>
          <a:p>
            <a:r>
              <a:rPr lang="zh-TW" altLang="en-US" sz="2400" dirty="0" smtClean="0"/>
              <a:t>選擇</a:t>
            </a:r>
            <a:r>
              <a:rPr lang="zh-TW" altLang="en-US" sz="2400" dirty="0"/>
              <a:t>器與</a:t>
            </a:r>
            <a:r>
              <a:rPr lang="en-US" altLang="zh-TW" sz="2400" dirty="0"/>
              <a:t>CSS</a:t>
            </a:r>
            <a:r>
              <a:rPr lang="zh-TW" altLang="en-US" sz="2400" dirty="0"/>
              <a:t>之間的關係</a:t>
            </a:r>
            <a:r>
              <a:rPr lang="zh-TW" altLang="en-US" sz="2400" dirty="0" smtClean="0"/>
              <a:t>說明</a:t>
            </a:r>
            <a:r>
              <a:rPr lang="en-US" altLang="zh-TW" sz="2400" dirty="0"/>
              <a:t>:</a:t>
            </a:r>
            <a:endParaRPr lang="zh-TW" altLang="en-US" sz="2400" dirty="0"/>
          </a:p>
          <a:p>
            <a:endParaRPr lang="en-US" altLang="zh-TW" sz="2800" dirty="0"/>
          </a:p>
        </p:txBody>
      </p:sp>
      <p:graphicFrame>
        <p:nvGraphicFramePr>
          <p:cNvPr id="202936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149151"/>
              </p:ext>
            </p:extLst>
          </p:nvPr>
        </p:nvGraphicFramePr>
        <p:xfrm>
          <a:off x="683568" y="4149080"/>
          <a:ext cx="7884989" cy="1907928"/>
        </p:xfrm>
        <a:graphic>
          <a:graphicData uri="http://schemas.openxmlformats.org/drawingml/2006/table">
            <a:tbl>
              <a:tblPr/>
              <a:tblGrid>
                <a:gridCol w="1475634"/>
                <a:gridCol w="1372109"/>
                <a:gridCol w="1497268"/>
                <a:gridCol w="3539978"/>
              </a:tblGrid>
              <a:tr h="47763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選擇器</a:t>
                      </a:r>
                      <a:endParaRPr kumimoji="1" lang="zh-TW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CSS</a:t>
                      </a:r>
                      <a:endParaRPr kumimoji="1" lang="en-US" altLang="zh-TW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jQuery</a:t>
                      </a:r>
                      <a:endParaRPr kumimoji="1" lang="en-US" altLang="zh-TW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說明</a:t>
                      </a:r>
                      <a:endParaRPr kumimoji="1" lang="zh-TW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7633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標籤名稱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p { }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$('p')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選擇所有</a:t>
                      </a: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元素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  <a:tr h="47763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屬性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#list { }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$('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#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list')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選擇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id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屬性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為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list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的元素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476334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class</a:t>
                      </a:r>
                      <a:r>
                        <a:rPr kumimoji="1" lang="zh-TW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屬性</a:t>
                      </a:r>
                      <a:endParaRPr kumimoji="1" lang="zh-TW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.item { }</a:t>
                      </a:r>
                      <a:endParaRPr kumimoji="1" lang="en-US" altLang="zh-TW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$('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item')</a:t>
                      </a:r>
                      <a:endParaRPr kumimoji="1" lang="en-US" altLang="zh-TW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3pPr>
                      <a:lvl4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4pPr>
                      <a:lvl5pPr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新細明體" panose="02020500000000000000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選擇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class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屬性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為</a:t>
                      </a:r>
                      <a:r>
                        <a:rPr kumimoji="1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item</a:t>
                      </a:r>
                      <a:r>
                        <a:rPr kumimoji="1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全真中明體" charset="-120"/>
                          <a:cs typeface="Times New Roman" panose="02020603050405020304" pitchFamily="18" charset="0"/>
                        </a:rPr>
                        <a:t>的元素</a:t>
                      </a:r>
                      <a:endParaRPr kumimoji="1" lang="zh-TW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全真中明體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368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jQuery</a:t>
            </a:r>
            <a:r>
              <a:rPr lang="zh-TW" altLang="en-US" dirty="0"/>
              <a:t>選擇器</a:t>
            </a:r>
            <a:r>
              <a:rPr lang="en-US" altLang="zh-TW" dirty="0"/>
              <a:t>-</a:t>
            </a:r>
            <a:r>
              <a:rPr lang="zh-TW" altLang="en-US" dirty="0"/>
              <a:t>種類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xfrm>
            <a:off x="538559" y="1484784"/>
            <a:ext cx="8229600" cy="442535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zh-TW" altLang="en-US" sz="2800" b="1" dirty="0">
                <a:solidFill>
                  <a:srgbClr val="FF0000"/>
                </a:solidFill>
              </a:rPr>
              <a:t>基本</a:t>
            </a:r>
            <a:r>
              <a:rPr lang="en-US" altLang="zh-TW" sz="2800" b="1" dirty="0">
                <a:solidFill>
                  <a:srgbClr val="FF0000"/>
                </a:solidFill>
              </a:rPr>
              <a:t>CSS</a:t>
            </a:r>
            <a:r>
              <a:rPr lang="zh-TW" altLang="en-US" sz="2800" b="1" dirty="0">
                <a:solidFill>
                  <a:srgbClr val="FF0000"/>
                </a:solidFill>
              </a:rPr>
              <a:t>選擇器（</a:t>
            </a:r>
            <a:r>
              <a:rPr lang="en-US" altLang="zh-TW" sz="2800" b="1" dirty="0">
                <a:solidFill>
                  <a:srgbClr val="FF0000"/>
                </a:solidFill>
              </a:rPr>
              <a:t>Basic CSS Selectors</a:t>
            </a:r>
            <a:r>
              <a:rPr lang="zh-TW" altLang="en-US" sz="2800" b="1" dirty="0">
                <a:solidFill>
                  <a:srgbClr val="FF0000"/>
                </a:solidFill>
              </a:rPr>
              <a:t>）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TW" altLang="en-US" sz="2400" dirty="0" smtClean="0"/>
              <a:t>稱為</a:t>
            </a:r>
            <a:r>
              <a:rPr lang="zh-TW" altLang="en-US" sz="2400" dirty="0">
                <a:solidFill>
                  <a:srgbClr val="0070C0"/>
                </a:solidFill>
              </a:rPr>
              <a:t>找尋選擇器（</a:t>
            </a:r>
            <a:r>
              <a:rPr lang="en-US" altLang="zh-TW" sz="2400" dirty="0">
                <a:solidFill>
                  <a:srgbClr val="0070C0"/>
                </a:solidFill>
              </a:rPr>
              <a:t>Find Selectors</a:t>
            </a:r>
            <a:r>
              <a:rPr lang="zh-TW" altLang="en-US" sz="2400" dirty="0">
                <a:solidFill>
                  <a:srgbClr val="0070C0"/>
                </a:solidFill>
              </a:rPr>
              <a:t>），</a:t>
            </a:r>
            <a:r>
              <a:rPr lang="zh-TW" altLang="en-US" sz="2400" dirty="0" smtClean="0"/>
              <a:t>可以在</a:t>
            </a:r>
            <a:r>
              <a:rPr lang="en-US" altLang="zh-TW" sz="2400" dirty="0"/>
              <a:t>HTML</a:t>
            </a:r>
            <a:r>
              <a:rPr lang="zh-TW" altLang="en-US" sz="2400" dirty="0"/>
              <a:t>網頁的</a:t>
            </a:r>
            <a:r>
              <a:rPr lang="en-US" altLang="zh-TW" sz="2400" dirty="0"/>
              <a:t>DOM</a:t>
            </a:r>
            <a:r>
              <a:rPr lang="zh-TW" altLang="en-US" sz="2400" dirty="0"/>
              <a:t>之中，找出所需的</a:t>
            </a:r>
            <a:r>
              <a:rPr lang="en-US" altLang="zh-TW" sz="2400" dirty="0"/>
              <a:t>DOM</a:t>
            </a:r>
            <a:r>
              <a:rPr lang="zh-TW" altLang="en-US" sz="2400" dirty="0" smtClean="0"/>
              <a:t>元素</a:t>
            </a:r>
            <a:endParaRPr lang="zh-TW" altLang="en-US" sz="2400" dirty="0"/>
          </a:p>
          <a:p>
            <a:pPr>
              <a:lnSpc>
                <a:spcPct val="90000"/>
              </a:lnSpc>
            </a:pPr>
            <a:r>
              <a:rPr lang="zh-TW" altLang="en-US" sz="2800" b="1" dirty="0">
                <a:solidFill>
                  <a:srgbClr val="FF0000"/>
                </a:solidFill>
              </a:rPr>
              <a:t>位置選擇器（</a:t>
            </a:r>
            <a:r>
              <a:rPr lang="en-US" altLang="zh-TW" sz="2800" b="1" dirty="0">
                <a:solidFill>
                  <a:srgbClr val="FF0000"/>
                </a:solidFill>
              </a:rPr>
              <a:t>Positional Selectors</a:t>
            </a:r>
            <a:r>
              <a:rPr lang="zh-TW" altLang="en-US" sz="2800" b="1" dirty="0" smtClean="0">
                <a:solidFill>
                  <a:srgbClr val="FF0000"/>
                </a:solidFill>
              </a:rPr>
              <a:t>）</a:t>
            </a:r>
            <a:endParaRPr lang="en-US" altLang="zh-TW" sz="2800" b="1" dirty="0" smtClean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TW" altLang="en-US" sz="2400" dirty="0" smtClean="0"/>
              <a:t>基於</a:t>
            </a:r>
            <a:r>
              <a:rPr lang="zh-TW" altLang="en-US" sz="2400" dirty="0"/>
              <a:t>元素之間位置關係的選擇器，可以新增至基本</a:t>
            </a:r>
            <a:r>
              <a:rPr lang="en-US" altLang="zh-TW" sz="2400" dirty="0"/>
              <a:t>CSS</a:t>
            </a:r>
            <a:r>
              <a:rPr lang="zh-TW" altLang="en-US" sz="2400" dirty="0"/>
              <a:t>選擇器來依據位置進行元素</a:t>
            </a:r>
            <a:r>
              <a:rPr lang="zh-TW" altLang="en-US" sz="2400" dirty="0" smtClean="0"/>
              <a:t>篩選</a:t>
            </a:r>
            <a:endParaRPr lang="zh-TW" altLang="en-US" sz="2400" dirty="0"/>
          </a:p>
          <a:p>
            <a:pPr>
              <a:lnSpc>
                <a:spcPct val="90000"/>
              </a:lnSpc>
            </a:pPr>
            <a:r>
              <a:rPr lang="en-US" altLang="zh-TW" sz="2800" b="1" dirty="0">
                <a:solidFill>
                  <a:srgbClr val="FF0000"/>
                </a:solidFill>
              </a:rPr>
              <a:t>jQuery</a:t>
            </a:r>
            <a:r>
              <a:rPr lang="zh-TW" altLang="en-US" sz="2800" b="1" dirty="0">
                <a:solidFill>
                  <a:srgbClr val="FF0000"/>
                </a:solidFill>
              </a:rPr>
              <a:t>選擇器（</a:t>
            </a:r>
            <a:r>
              <a:rPr lang="en-US" altLang="zh-TW" sz="2800" b="1" dirty="0">
                <a:solidFill>
                  <a:srgbClr val="FF0000"/>
                </a:solidFill>
              </a:rPr>
              <a:t>Custom jQuery Selectors</a:t>
            </a:r>
            <a:r>
              <a:rPr lang="zh-TW" altLang="en-US" sz="2800" b="1" dirty="0">
                <a:solidFill>
                  <a:srgbClr val="FF0000"/>
                </a:solidFill>
              </a:rPr>
              <a:t>）</a:t>
            </a:r>
            <a:endParaRPr lang="en-US" altLang="zh-TW" sz="2800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TW" sz="2400" dirty="0" smtClean="0"/>
              <a:t>jQuery</a:t>
            </a:r>
            <a:r>
              <a:rPr lang="zh-TW" altLang="en-US" sz="2400" dirty="0"/>
              <a:t>本身提供的選擇器，如同位置選擇器，它也是新增至基本</a:t>
            </a:r>
            <a:r>
              <a:rPr lang="en-US" altLang="zh-TW" sz="2400" dirty="0"/>
              <a:t>CSS</a:t>
            </a:r>
            <a:r>
              <a:rPr lang="zh-TW" altLang="en-US" sz="2400" dirty="0"/>
              <a:t>選擇器來進行元素</a:t>
            </a:r>
            <a:r>
              <a:rPr lang="zh-TW" altLang="en-US" sz="2400" dirty="0" smtClean="0"/>
              <a:t>篩選</a:t>
            </a:r>
            <a:endParaRPr lang="en-US" altLang="zh-TW" sz="2400" dirty="0" smtClean="0"/>
          </a:p>
          <a:p>
            <a:pPr>
              <a:lnSpc>
                <a:spcPct val="90000"/>
              </a:lnSpc>
            </a:pPr>
            <a:endParaRPr lang="en-US" altLang="zh-TW" dirty="0"/>
          </a:p>
          <a:p>
            <a:pPr>
              <a:lnSpc>
                <a:spcPct val="90000"/>
              </a:lnSpc>
            </a:pPr>
            <a:r>
              <a:rPr lang="zh-TW" altLang="en-US" sz="2800" dirty="0" smtClean="0">
                <a:solidFill>
                  <a:schemeClr val="tx2"/>
                </a:solidFill>
              </a:rPr>
              <a:t>位置選擇器</a:t>
            </a:r>
            <a:r>
              <a:rPr lang="en-US" altLang="zh-TW" sz="2800" dirty="0" smtClean="0">
                <a:solidFill>
                  <a:schemeClr val="tx2"/>
                </a:solidFill>
              </a:rPr>
              <a:t>,</a:t>
            </a:r>
            <a:r>
              <a:rPr lang="zh-TW" altLang="en-US" sz="2800" dirty="0" smtClean="0">
                <a:solidFill>
                  <a:schemeClr val="tx2"/>
                </a:solidFill>
              </a:rPr>
              <a:t> </a:t>
            </a:r>
            <a:r>
              <a:rPr lang="en-US" altLang="zh-TW" sz="2800" dirty="0" smtClean="0">
                <a:solidFill>
                  <a:schemeClr val="tx2"/>
                </a:solidFill>
              </a:rPr>
              <a:t>jQuery</a:t>
            </a:r>
            <a:r>
              <a:rPr lang="zh-TW" altLang="en-US" sz="2800" dirty="0" smtClean="0">
                <a:solidFill>
                  <a:schemeClr val="tx2"/>
                </a:solidFill>
              </a:rPr>
              <a:t>選擇器 </a:t>
            </a:r>
            <a:r>
              <a:rPr lang="en-US" altLang="zh-TW" sz="2800" dirty="0" smtClean="0">
                <a:solidFill>
                  <a:schemeClr val="tx2"/>
                </a:solidFill>
              </a:rPr>
              <a:t>==&gt;</a:t>
            </a:r>
            <a:r>
              <a:rPr lang="zh-TW" altLang="en-US" sz="2800" dirty="0" smtClean="0">
                <a:solidFill>
                  <a:schemeClr val="tx2"/>
                </a:solidFill>
              </a:rPr>
              <a:t> 篩選選擇器</a:t>
            </a:r>
            <a:r>
              <a:rPr lang="en-US" altLang="zh-TW" sz="2800" dirty="0" smtClean="0">
                <a:solidFill>
                  <a:schemeClr val="tx2"/>
                </a:solidFill>
              </a:rPr>
              <a:t>(Filter selectors)</a:t>
            </a:r>
            <a:endParaRPr lang="zh-TW" altLang="en-US" sz="2800" dirty="0">
              <a:solidFill>
                <a:schemeClr val="tx2"/>
              </a:solidFill>
            </a:endParaRP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60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</a:t>
            </a:r>
            <a:r>
              <a:rPr lang="en-US" altLang="zh-TW" dirty="0"/>
              <a:t>CSS</a:t>
            </a:r>
            <a:r>
              <a:rPr lang="zh-TW" altLang="en-US" dirty="0"/>
              <a:t>選擇器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CSS</a:t>
            </a:r>
            <a:r>
              <a:rPr lang="zh-TW" altLang="en-US" dirty="0"/>
              <a:t>選擇器選擇元素</a:t>
            </a:r>
          </a:p>
          <a:p>
            <a:r>
              <a:rPr lang="zh-TW" altLang="en-US" dirty="0" smtClean="0"/>
              <a:t>使用</a:t>
            </a:r>
            <a:r>
              <a:rPr lang="zh-TW" altLang="en-US" dirty="0"/>
              <a:t>多個類別名稱來選擇元素</a:t>
            </a:r>
          </a:p>
          <a:p>
            <a:r>
              <a:rPr lang="zh-TW" altLang="en-US" dirty="0" smtClean="0"/>
              <a:t>父子關係</a:t>
            </a:r>
            <a:r>
              <a:rPr lang="zh-TW" altLang="en-US" dirty="0"/>
              <a:t>選擇器</a:t>
            </a:r>
          </a:p>
          <a:p>
            <a:r>
              <a:rPr lang="zh-TW" altLang="en-US" dirty="0" smtClean="0"/>
              <a:t>同時</a:t>
            </a:r>
            <a:r>
              <a:rPr lang="zh-TW" altLang="en-US" dirty="0"/>
              <a:t>選擇多種不同類型的元素</a:t>
            </a:r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smtClean="0"/>
              <a:t>多媒體程式設計</a:t>
            </a:r>
            <a:r>
              <a:rPr lang="en-US" altLang="zh-TW" smtClean="0"/>
              <a:t>-JavaScript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ACA54-FAAF-46F9-B3BB-9918EFBA21B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04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A16DFEE6-E69A-48FE-A826-B023838B4988}" vid="{A8B8770B-1616-4BF6-9427-B88645D1A2B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1285</TotalTime>
  <Words>3840</Words>
  <Application>Microsoft Office PowerPoint</Application>
  <PresentationFormat>如螢幕大小 (4:3)</PresentationFormat>
  <Paragraphs>532</Paragraphs>
  <Slides>47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6" baseType="lpstr">
      <vt:lpstr>맑은 고딕</vt:lpstr>
      <vt:lpstr>全真中明體</vt:lpstr>
      <vt:lpstr>微軟正黑體</vt:lpstr>
      <vt:lpstr>新細明體</vt:lpstr>
      <vt:lpstr>Arial</vt:lpstr>
      <vt:lpstr>Calibri</vt:lpstr>
      <vt:lpstr>Times New Roman</vt:lpstr>
      <vt:lpstr>Wingdings</vt:lpstr>
      <vt:lpstr>佈景主題1</vt:lpstr>
      <vt:lpstr>Chapter 09 jQuery選擇器與CSS和DOM</vt:lpstr>
      <vt:lpstr>大綱</vt:lpstr>
      <vt:lpstr>jQuery選擇器與包裝者 </vt:lpstr>
      <vt:lpstr>jQuery包裝者-說明</vt:lpstr>
      <vt:lpstr>jQuery包裝者-新增DOM元素</vt:lpstr>
      <vt:lpstr>jQuery包裝者-更改DOM元素</vt:lpstr>
      <vt:lpstr>jQuery選擇器-組成元素</vt:lpstr>
      <vt:lpstr>jQuery選擇器-種類</vt:lpstr>
      <vt:lpstr>基本CSS選擇器</vt:lpstr>
      <vt:lpstr>使用CSS選擇器選擇元素- 選擇所有元素</vt:lpstr>
      <vt:lpstr>使用CSS選擇器選擇元素- 使用HTML標籤名稱選擇元素</vt:lpstr>
      <vt:lpstr>使用CSS選擇器選擇元素- 使用id屬性選擇元素</vt:lpstr>
      <vt:lpstr>使用CSS選擇器選擇元素- 使用class屬性選擇元素</vt:lpstr>
      <vt:lpstr>Example</vt:lpstr>
      <vt:lpstr>使用多個類別名稱來選擇元素</vt:lpstr>
      <vt:lpstr>Example</vt:lpstr>
      <vt:lpstr>父子關係選擇器</vt:lpstr>
      <vt:lpstr>Example</vt:lpstr>
      <vt:lpstr>同時選擇多種不同類型的元素</vt:lpstr>
      <vt:lpstr>篩選選擇器</vt:lpstr>
      <vt:lpstr>篩選選擇器</vt:lpstr>
      <vt:lpstr>EVEN和ODD篩選選擇器</vt:lpstr>
      <vt:lpstr>FIRST和LAST篩選選擇器</vt:lpstr>
      <vt:lpstr>篩選空元素和特定元素</vt:lpstr>
      <vt:lpstr>Example</vt:lpstr>
      <vt:lpstr>篩選包含特定內容的元素</vt:lpstr>
      <vt:lpstr>屬性選擇器</vt:lpstr>
      <vt:lpstr>選擇包含指定網址的超連結</vt:lpstr>
      <vt:lpstr>選擇id屬性值是特定開頭或結尾的元素</vt:lpstr>
      <vt:lpstr>練習1</vt:lpstr>
      <vt:lpstr>jQuery與CSS</vt:lpstr>
      <vt:lpstr>存取CSS-讀取</vt:lpstr>
      <vt:lpstr>存取CSS-設定</vt:lpstr>
      <vt:lpstr>存取CSS樣式類別-新增</vt:lpstr>
      <vt:lpstr>存取CSS樣式類別-移除</vt:lpstr>
      <vt:lpstr>存取CSS樣式類別-新增或刪除</vt:lpstr>
      <vt:lpstr>練習2</vt:lpstr>
      <vt:lpstr>jQuery與DOM處理</vt:lpstr>
      <vt:lpstr>在網頁新增和刪除DOM元素-方法</vt:lpstr>
      <vt:lpstr>在網頁新增和刪除DOM元素- 將HTML標籤和文字新增至DOM元素</vt:lpstr>
      <vt:lpstr>在網頁新增和刪除DOM元素- 新增第1個或最後1個子元素</vt:lpstr>
      <vt:lpstr>在網頁新增和刪除DOM元素-插入</vt:lpstr>
      <vt:lpstr>在網頁新增和刪除DOM元素-刪除</vt:lpstr>
      <vt:lpstr>Example- jQuery &amp; DOM</vt:lpstr>
      <vt:lpstr>取得jQuery包裝類別的DOM元素-取得DOM元素數</vt:lpstr>
      <vt:lpstr>取得jQuery包裝類別的DOM元素-直接存取DOM元素</vt:lpstr>
      <vt:lpstr>練習3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09 jQuery選擇器與CSS和DOM</dc:title>
  <dc:creator>Christine</dc:creator>
  <cp:lastModifiedBy>user</cp:lastModifiedBy>
  <cp:revision>45</cp:revision>
  <dcterms:created xsi:type="dcterms:W3CDTF">2015-12-23T08:18:46Z</dcterms:created>
  <dcterms:modified xsi:type="dcterms:W3CDTF">2018-01-01T12:12:51Z</dcterms:modified>
</cp:coreProperties>
</file>