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6" r:id="rId12"/>
    <p:sldId id="27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D7446-AA4A-442F-9E86-0DA069C48FE2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F545E-514D-4DBF-A035-0C305E78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4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F545E-514D-4DBF-A035-0C305E78086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16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0E048C-A11D-4A75-9FD0-7BD81C05C761}" type="slidenum">
              <a:rPr lang="zh-TW" altLang="en-US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1426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5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0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2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63C4-5110-44FC-9ABB-AD710044B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blimetext.tw/preface/#what-this-guides-teach" TargetMode="External"/><Relationship Id="rId2" Type="http://schemas.openxmlformats.org/officeDocument/2006/relationships/hyperlink" Target="http://blog.miniasp.com/post/2014/01/07/Useful-tool-Sublime-Text-3-Quick-Start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01 </a:t>
            </a:r>
            <a:br>
              <a:rPr lang="en-US" altLang="zh-TW" dirty="0" smtClean="0"/>
            </a:br>
            <a:r>
              <a:rPr lang="en-US" altLang="zh-TW" dirty="0" smtClean="0"/>
              <a:t>JavaScript</a:t>
            </a:r>
            <a:r>
              <a:rPr lang="zh-TW" altLang="en-US" dirty="0" smtClean="0"/>
              <a:t>的基礎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9419" y="4509120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908720"/>
            <a:ext cx="1709936" cy="17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58" y="44624"/>
            <a:ext cx="8713961" cy="1249114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使用</a:t>
            </a:r>
            <a:r>
              <a:rPr lang="zh-TW" altLang="en-US" sz="3600" dirty="0"/>
              <a:t>外部</a:t>
            </a:r>
            <a:r>
              <a:rPr lang="en-US" altLang="zh-TW" sz="3600" dirty="0"/>
              <a:t>JavaScript</a:t>
            </a:r>
            <a:r>
              <a:rPr lang="zh-TW" altLang="en-US" sz="3600" dirty="0"/>
              <a:t>程式檔案</a:t>
            </a:r>
            <a:r>
              <a:rPr lang="en-US" altLang="zh-TW" sz="3600" dirty="0" smtClean="0"/>
              <a:t>–</a:t>
            </a:r>
            <a:r>
              <a:rPr lang="zh-TW" altLang="en-US" sz="3600" dirty="0" smtClean="0"/>
              <a:t>說明</a:t>
            </a:r>
            <a:endParaRPr lang="zh-TW" altLang="en-US" sz="3600" dirty="0"/>
          </a:p>
        </p:txBody>
      </p:sp>
      <p:sp>
        <p:nvSpPr>
          <p:cNvPr id="23552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8229600" cy="4886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800" dirty="0" smtClean="0"/>
              <a:t>使用時</a:t>
            </a:r>
            <a:r>
              <a:rPr lang="zh-TW" altLang="en-US" sz="2800" dirty="0"/>
              <a:t>機</a:t>
            </a:r>
            <a:endParaRPr lang="en-US" altLang="zh-TW" sz="2800" dirty="0" smtClean="0"/>
          </a:p>
          <a:p>
            <a:pPr lvl="1">
              <a:lnSpc>
                <a:spcPct val="80000"/>
              </a:lnSpc>
            </a:pPr>
            <a:r>
              <a:rPr lang="zh-TW" altLang="en-US" sz="2400" dirty="0" smtClean="0"/>
              <a:t>同一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程式區塊需要使用在多份</a:t>
            </a:r>
            <a:r>
              <a:rPr lang="en-US" altLang="zh-TW" sz="2400" dirty="0"/>
              <a:t>HTML</a:t>
            </a:r>
            <a:r>
              <a:rPr lang="zh-TW" altLang="en-US" sz="2400" dirty="0" smtClean="0"/>
              <a:t>網頁</a:t>
            </a:r>
            <a:endParaRPr lang="en-US" altLang="zh-TW" sz="2400" dirty="0" smtClean="0"/>
          </a:p>
          <a:p>
            <a:pPr lvl="1">
              <a:lnSpc>
                <a:spcPct val="80000"/>
              </a:lnSpc>
            </a:pPr>
            <a:r>
              <a:rPr lang="zh-TW" altLang="en-US" sz="2400" dirty="0" smtClean="0"/>
              <a:t>為了</a:t>
            </a:r>
            <a:r>
              <a:rPr lang="zh-TW" altLang="en-US" sz="2400" dirty="0"/>
              <a:t>避免重複撰寫相同</a:t>
            </a:r>
            <a:r>
              <a:rPr lang="zh-TW" altLang="en-US" sz="2400" dirty="0" smtClean="0"/>
              <a:t>程式碼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endParaRPr lang="en-US" altLang="zh-TW" sz="3200" dirty="0"/>
          </a:p>
          <a:p>
            <a:pPr>
              <a:lnSpc>
                <a:spcPct val="80000"/>
              </a:lnSpc>
            </a:pPr>
            <a:r>
              <a:rPr lang="zh-TW" altLang="en-US" sz="3200" dirty="0" smtClean="0"/>
              <a:t>外部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程式檔的</a:t>
            </a:r>
            <a:r>
              <a:rPr lang="zh-TW" altLang="en-US" sz="3200" dirty="0">
                <a:solidFill>
                  <a:srgbClr val="FF0000"/>
                </a:solidFill>
              </a:rPr>
              <a:t>副檔名為</a:t>
            </a:r>
            <a:r>
              <a:rPr lang="en-US" altLang="zh-TW" sz="3200" dirty="0">
                <a:solidFill>
                  <a:srgbClr val="FF0000"/>
                </a:solidFill>
              </a:rPr>
              <a:t>.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js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TW" altLang="en-US" sz="32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建立外部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程式檔案或下載其他的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函數庫（</a:t>
            </a:r>
            <a:r>
              <a:rPr lang="en-US" altLang="zh-TW" sz="2800" dirty="0" smtClean="0"/>
              <a:t>jQuery</a:t>
            </a:r>
            <a:r>
              <a:rPr lang="zh-TW" altLang="en-US" sz="2800" dirty="0" smtClean="0"/>
              <a:t>）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3366FF"/>
                </a:solidFill>
              </a:rPr>
              <a:t>&lt;</a:t>
            </a:r>
            <a:r>
              <a:rPr lang="en-US" altLang="zh-TW" sz="2400" dirty="0">
                <a:solidFill>
                  <a:srgbClr val="3366FF"/>
                </a:solidFill>
              </a:rPr>
              <a:t>script </a:t>
            </a:r>
            <a:r>
              <a:rPr lang="en-US" altLang="zh-TW" sz="2400" b="1" dirty="0" err="1">
                <a:solidFill>
                  <a:srgbClr val="3366FF"/>
                </a:solidFill>
              </a:rPr>
              <a:t>src</a:t>
            </a:r>
            <a:r>
              <a:rPr lang="en-US" altLang="zh-TW" sz="2400" b="1" dirty="0">
                <a:solidFill>
                  <a:srgbClr val="3366FF"/>
                </a:solidFill>
              </a:rPr>
              <a:t>="Ch1_5_3.js"</a:t>
            </a:r>
            <a:r>
              <a:rPr lang="en-US" altLang="zh-TW" sz="2400" dirty="0">
                <a:solidFill>
                  <a:srgbClr val="3366FF"/>
                </a:solidFill>
              </a:rPr>
              <a:t>&gt;&lt;/script</a:t>
            </a:r>
            <a:r>
              <a:rPr lang="en-US" altLang="zh-TW" sz="2400" dirty="0" smtClean="0">
                <a:solidFill>
                  <a:srgbClr val="3366FF"/>
                </a:solidFill>
              </a:rPr>
              <a:t>&gt;</a:t>
            </a:r>
            <a:endParaRPr lang="en-US" altLang="zh-TW" sz="2400" dirty="0">
              <a:solidFill>
                <a:srgbClr val="3366FF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使用</a:t>
            </a:r>
            <a:r>
              <a:rPr lang="zh-TW" altLang="en-US" sz="3600" dirty="0"/>
              <a:t>外部</a:t>
            </a:r>
            <a:r>
              <a:rPr lang="en-US" altLang="zh-TW" sz="3600" dirty="0"/>
              <a:t>JavaScript</a:t>
            </a:r>
            <a:r>
              <a:rPr lang="zh-TW" altLang="en-US" sz="3600" dirty="0"/>
              <a:t>程式檔案</a:t>
            </a:r>
            <a:r>
              <a:rPr lang="en-US" altLang="zh-TW" sz="3200" dirty="0"/>
              <a:t>–</a:t>
            </a:r>
            <a:r>
              <a:rPr lang="zh-TW" altLang="en-US" sz="3600" dirty="0"/>
              <a:t>範例</a:t>
            </a:r>
            <a:endParaRPr lang="zh-TW" altLang="en-US" sz="3200" dirty="0"/>
          </a:p>
        </p:txBody>
      </p:sp>
      <p:sp>
        <p:nvSpPr>
          <p:cNvPr id="2365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01: &lt;!DOCTYPE 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02: 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03: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04: &lt;meta charset="utf-8"/&gt;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05: &lt;title&gt;Ch1_5_3.html&lt;/title&gt;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06: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07: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08: &lt;h2&gt;</a:t>
            </a:r>
            <a:r>
              <a:rPr lang="zh-TW" altLang="en-US" sz="2000" dirty="0"/>
              <a:t>外部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程式檔案</a:t>
            </a:r>
            <a:r>
              <a:rPr lang="en-US" altLang="zh-TW" sz="2000" dirty="0"/>
              <a:t>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09: &lt;</a:t>
            </a:r>
            <a:r>
              <a:rPr lang="en-US" altLang="zh-TW" sz="2000" dirty="0" err="1"/>
              <a:t>hr</a:t>
            </a:r>
            <a:r>
              <a:rPr lang="en-US" altLang="zh-TW" sz="2000" dirty="0"/>
              <a:t>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10: &lt;script </a:t>
            </a:r>
            <a:r>
              <a:rPr lang="en-US" altLang="zh-TW" sz="2000" dirty="0" err="1">
                <a:solidFill>
                  <a:srgbClr val="FF0000"/>
                </a:solidFill>
              </a:rPr>
              <a:t>src</a:t>
            </a:r>
            <a:r>
              <a:rPr lang="en-US" altLang="zh-TW" sz="2000" dirty="0">
                <a:solidFill>
                  <a:srgbClr val="FF0000"/>
                </a:solidFill>
              </a:rPr>
              <a:t>="Ch1_5_3.js"&gt;&lt;/script&gt;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11: </a:t>
            </a:r>
            <a:r>
              <a:rPr lang="zh-TW" altLang="en-US" sz="2000" dirty="0">
                <a:solidFill>
                  <a:srgbClr val="000000"/>
                </a:solidFill>
              </a:rPr>
              <a:t>執行外部</a:t>
            </a:r>
            <a:r>
              <a:rPr lang="en-US" altLang="zh-TW" sz="2000" dirty="0">
                <a:solidFill>
                  <a:srgbClr val="000000"/>
                </a:solidFill>
              </a:rPr>
              <a:t>JavaScript</a:t>
            </a:r>
            <a:r>
              <a:rPr lang="zh-TW" altLang="en-US" sz="2000" dirty="0">
                <a:solidFill>
                  <a:srgbClr val="000000"/>
                </a:solidFill>
              </a:rPr>
              <a:t>程式檔案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12: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13: &lt;/html&gt;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141538" y="5815013"/>
            <a:ext cx="3902075" cy="442912"/>
          </a:xfrm>
          <a:prstGeom prst="rect">
            <a:avLst/>
          </a:prstGeom>
          <a:noFill/>
          <a:ln w="762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TW">
                <a:solidFill>
                  <a:srgbClr val="FF0000"/>
                </a:solidFill>
                <a:cs typeface="Arial" panose="020B0604020202020204" pitchFamily="34" charset="0"/>
              </a:rPr>
              <a:t>01: alert("</a:t>
            </a:r>
            <a:r>
              <a:rPr kumimoji="0" lang="zh-TW" altLang="en-US">
                <a:solidFill>
                  <a:srgbClr val="FF0000"/>
                </a:solidFill>
                <a:cs typeface="Arial" panose="020B0604020202020204" pitchFamily="34" charset="0"/>
              </a:rPr>
              <a:t>外部</a:t>
            </a:r>
            <a:r>
              <a:rPr kumimoji="0" lang="en-US" altLang="zh-TW">
                <a:solidFill>
                  <a:srgbClr val="FF0000"/>
                </a:solidFill>
                <a:cs typeface="Arial" panose="020B0604020202020204" pitchFamily="34" charset="0"/>
              </a:rPr>
              <a:t>JavaScript</a:t>
            </a:r>
            <a:r>
              <a:rPr kumimoji="0" lang="zh-TW" altLang="en-US">
                <a:solidFill>
                  <a:srgbClr val="FF0000"/>
                </a:solidFill>
                <a:cs typeface="Arial" panose="020B0604020202020204" pitchFamily="34" charset="0"/>
              </a:rPr>
              <a:t>程式檔案</a:t>
            </a:r>
            <a:r>
              <a:rPr kumimoji="0" lang="en-US" altLang="zh-TW">
                <a:solidFill>
                  <a:srgbClr val="FF0000"/>
                </a:solidFill>
                <a:cs typeface="Arial" panose="020B0604020202020204" pitchFamily="34" charset="0"/>
              </a:rPr>
              <a:t>");</a:t>
            </a:r>
            <a:endParaRPr kumimoji="0" lang="en-US" altLang="zh-TW" sz="20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36549" name="Line 5"/>
          <p:cNvSpPr>
            <a:spLocks noChangeShapeType="1"/>
          </p:cNvSpPr>
          <p:nvPr/>
        </p:nvSpPr>
        <p:spPr bwMode="auto">
          <a:xfrm flipH="1" flipV="1">
            <a:off x="2951163" y="4824413"/>
            <a:ext cx="315912" cy="9906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36552" name="Picture 8" descr="Ch01-5-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96929"/>
            <a:ext cx="4350967" cy="2057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/>
              <a:t>JavaScript </a:t>
            </a:r>
            <a:r>
              <a:rPr lang="zh-TW" altLang="en-US" sz="4000" dirty="0" smtClean="0"/>
              <a:t>於網頁的執行方式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792088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/>
              <a:t>JavaScript </a:t>
            </a:r>
            <a:r>
              <a:rPr lang="zh-TW" altLang="en-US" sz="2800" dirty="0" smtClean="0"/>
              <a:t>於網頁執行的兩種基本方式：</a:t>
            </a:r>
          </a:p>
          <a:p>
            <a:pPr lvl="1" eaLnBrk="1" hangingPunct="1"/>
            <a:r>
              <a:rPr lang="zh-TW" altLang="en-US" sz="2400" dirty="0" smtClean="0">
                <a:solidFill>
                  <a:srgbClr val="FF0000"/>
                </a:solidFill>
              </a:rPr>
              <a:t>循序執行（</a:t>
            </a:r>
            <a:r>
              <a:rPr lang="en-US" altLang="zh-TW" sz="2400" dirty="0" smtClean="0">
                <a:solidFill>
                  <a:srgbClr val="FF0000"/>
                </a:solidFill>
              </a:rPr>
              <a:t>Sequential Execution</a:t>
            </a:r>
            <a:r>
              <a:rPr lang="zh-TW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TW" sz="2400" dirty="0" smtClean="0">
                <a:solidFill>
                  <a:srgbClr val="FF0000"/>
                </a:solidFill>
              </a:rPr>
              <a:t>: </a:t>
            </a:r>
            <a:r>
              <a:rPr lang="zh-TW" altLang="en-US" sz="2400" dirty="0" smtClean="0"/>
              <a:t>瀏覽器讀入網頁後，即載入並執行 </a:t>
            </a:r>
            <a:r>
              <a:rPr lang="en-US" altLang="zh-TW" sz="2400" dirty="0" smtClean="0"/>
              <a:t>JavaScript </a:t>
            </a:r>
            <a:r>
              <a:rPr lang="zh-TW" altLang="en-US" sz="2400" dirty="0" smtClean="0"/>
              <a:t>程式碼，最後將結果直接呈現在瀏覽器上。</a:t>
            </a:r>
            <a:endParaRPr lang="en-US" altLang="zh-TW" sz="2400" dirty="0" smtClean="0"/>
          </a:p>
          <a:p>
            <a:pPr lvl="1" eaLnBrk="1" hangingPunct="1"/>
            <a:endParaRPr lang="zh-TW" altLang="en-US" sz="2400" dirty="0" smtClean="0"/>
          </a:p>
          <a:p>
            <a:pPr lvl="1" eaLnBrk="1" hangingPunct="1"/>
            <a:r>
              <a:rPr lang="zh-TW" altLang="en-US" sz="2400" dirty="0" smtClean="0">
                <a:solidFill>
                  <a:srgbClr val="FF0000"/>
                </a:solidFill>
              </a:rPr>
              <a:t>事件驅動（</a:t>
            </a:r>
            <a:r>
              <a:rPr lang="en-US" altLang="zh-TW" sz="2400" dirty="0" smtClean="0">
                <a:solidFill>
                  <a:srgbClr val="FF0000"/>
                </a:solidFill>
              </a:rPr>
              <a:t>Event Driven</a:t>
            </a:r>
            <a:r>
              <a:rPr lang="zh-TW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TW" sz="2400" dirty="0" smtClean="0">
                <a:solidFill>
                  <a:srgbClr val="FF0000"/>
                </a:solidFill>
              </a:rPr>
              <a:t>: </a:t>
            </a:r>
            <a:r>
              <a:rPr lang="zh-TW" altLang="en-US" sz="2400" dirty="0" smtClean="0"/>
              <a:t>瀏覽器讀入網頁後，即載入 </a:t>
            </a:r>
            <a:r>
              <a:rPr lang="en-US" altLang="zh-TW" sz="2400" dirty="0" smtClean="0"/>
              <a:t>JavaScript </a:t>
            </a:r>
            <a:r>
              <a:rPr lang="zh-TW" altLang="en-US" sz="2400" dirty="0" smtClean="0"/>
              <a:t>程式碼，但必須等到使用者點選連結或影像，或是啟動其他滑鼠事件（例如當滑鼠離開某個影像），才能觸發 </a:t>
            </a:r>
            <a:r>
              <a:rPr lang="en-US" altLang="zh-TW" sz="2400" dirty="0" smtClean="0"/>
              <a:t>JavaScript </a:t>
            </a:r>
            <a:r>
              <a:rPr lang="zh-TW" altLang="en-US" sz="2400" dirty="0" smtClean="0"/>
              <a:t>的執行。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0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的寫作風格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敘述 </a:t>
            </a:r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註解 </a:t>
            </a:r>
          </a:p>
          <a:p>
            <a:r>
              <a:rPr lang="zh-TW" altLang="en-US" dirty="0" smtClean="0"/>
              <a:t>太</a:t>
            </a:r>
            <a:r>
              <a:rPr lang="zh-TW" altLang="en-US" dirty="0"/>
              <a:t>長的程式碼</a:t>
            </a:r>
          </a:p>
          <a:p>
            <a:r>
              <a:rPr lang="zh-TW" altLang="en-US" dirty="0" smtClean="0"/>
              <a:t>空白字元 </a:t>
            </a:r>
            <a:endParaRPr lang="zh-TW" altLang="en-US" dirty="0"/>
          </a:p>
          <a:p>
            <a:r>
              <a:rPr lang="zh-TW" altLang="en-US" dirty="0" smtClean="0"/>
              <a:t>程式碼</a:t>
            </a:r>
            <a:r>
              <a:rPr lang="zh-TW" altLang="en-US" dirty="0"/>
              <a:t>縮排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敘述 </a:t>
            </a:r>
            <a:r>
              <a:rPr lang="en-US" altLang="zh-TW" dirty="0"/>
              <a:t>– </a:t>
            </a:r>
            <a:r>
              <a:rPr lang="zh-TW" altLang="en-US" dirty="0"/>
              <a:t>「</a:t>
            </a:r>
            <a:r>
              <a:rPr lang="en-US" altLang="zh-TW" dirty="0"/>
              <a:t>;</a:t>
            </a:r>
            <a:r>
              <a:rPr lang="zh-TW" altLang="en-US" dirty="0"/>
              <a:t>」程式敘述結束符號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在</a:t>
            </a:r>
            <a:r>
              <a:rPr lang="en-US" altLang="zh-TW" sz="2400" dirty="0"/>
              <a:t>Netscape</a:t>
            </a:r>
            <a:r>
              <a:rPr lang="zh-TW" altLang="en-US" sz="2400" dirty="0"/>
              <a:t>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程式敘述後並不需要加上「</a:t>
            </a:r>
            <a:r>
              <a:rPr lang="en-US" altLang="zh-TW" sz="2400" dirty="0"/>
              <a:t>;</a:t>
            </a:r>
            <a:r>
              <a:rPr lang="zh-TW" altLang="en-US" sz="2400" dirty="0"/>
              <a:t>」結束符號</a:t>
            </a:r>
            <a:r>
              <a:rPr lang="zh-TW" altLang="en-US" sz="2400" dirty="0" smtClean="0"/>
              <a:t>，如果</a:t>
            </a:r>
            <a:r>
              <a:rPr lang="zh-TW" altLang="en-US" sz="2400" dirty="0"/>
              <a:t>在程式敘述後加上「</a:t>
            </a:r>
            <a:r>
              <a:rPr lang="en-US" altLang="zh-TW" sz="2400" dirty="0"/>
              <a:t>;</a:t>
            </a:r>
            <a:r>
              <a:rPr lang="zh-TW" altLang="en-US" sz="2400" dirty="0"/>
              <a:t>」符號，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程式碼一樣可以在瀏覽器正確的執行。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在</a:t>
            </a:r>
            <a:r>
              <a:rPr lang="en-US" altLang="zh-TW" sz="2400" dirty="0"/>
              <a:t>Microsoft</a:t>
            </a:r>
            <a:r>
              <a:rPr lang="zh-TW" altLang="en-US" sz="2400" dirty="0"/>
              <a:t>的</a:t>
            </a:r>
            <a:r>
              <a:rPr lang="en-US" altLang="zh-TW" sz="2400" dirty="0"/>
              <a:t>JScript</a:t>
            </a:r>
            <a:r>
              <a:rPr lang="zh-TW" altLang="en-US" sz="2400" dirty="0"/>
              <a:t>中，「</a:t>
            </a:r>
            <a:r>
              <a:rPr lang="en-US" altLang="zh-TW" sz="2400" dirty="0"/>
              <a:t>;</a:t>
            </a:r>
            <a:r>
              <a:rPr lang="zh-TW" altLang="en-US" sz="2400" dirty="0"/>
              <a:t>」符號代表程式敘述的</a:t>
            </a:r>
            <a:r>
              <a:rPr lang="zh-TW" altLang="en-US" sz="2400" dirty="0" smtClean="0"/>
              <a:t>結束</a:t>
            </a:r>
            <a:r>
              <a:rPr lang="zh-TW" altLang="en-US" sz="2400" dirty="0"/>
              <a:t>。</a:t>
            </a:r>
            <a:r>
              <a:rPr lang="zh-TW" altLang="en-US" sz="2400" dirty="0" smtClean="0"/>
              <a:t>可以</a:t>
            </a:r>
            <a:r>
              <a:rPr lang="zh-TW" altLang="en-US" sz="2400" dirty="0"/>
              <a:t>使用「</a:t>
            </a:r>
            <a:r>
              <a:rPr lang="en-US" altLang="zh-TW" sz="2400" dirty="0"/>
              <a:t>;</a:t>
            </a:r>
            <a:r>
              <a:rPr lang="zh-TW" altLang="en-US" sz="2400" dirty="0"/>
              <a:t>」符號，在同一列撰寫多個程式</a:t>
            </a:r>
            <a:r>
              <a:rPr lang="zh-TW" altLang="en-US" sz="2400" dirty="0" smtClean="0"/>
              <a:t>敘述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err="1">
                <a:solidFill>
                  <a:schemeClr val="tx2"/>
                </a:solidFill>
              </a:rPr>
              <a:t>var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strName</a:t>
            </a:r>
            <a:r>
              <a:rPr lang="en-US" altLang="zh-TW" sz="2000" dirty="0">
                <a:solidFill>
                  <a:schemeClr val="tx2"/>
                </a:solidFill>
              </a:rPr>
              <a:t> = "</a:t>
            </a:r>
            <a:r>
              <a:rPr lang="zh-TW" altLang="en-US" sz="2000" dirty="0">
                <a:solidFill>
                  <a:schemeClr val="tx2"/>
                </a:solidFill>
              </a:rPr>
              <a:t>陳會安</a:t>
            </a:r>
            <a:r>
              <a:rPr lang="en-US" altLang="zh-TW" sz="2000" dirty="0">
                <a:solidFill>
                  <a:schemeClr val="tx2"/>
                </a:solidFill>
              </a:rPr>
              <a:t>";</a:t>
            </a:r>
            <a:r>
              <a:rPr lang="en-US" altLang="zh-TW" sz="2000" dirty="0" err="1">
                <a:solidFill>
                  <a:schemeClr val="tx2"/>
                </a:solidFill>
              </a:rPr>
              <a:t>var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intBalance</a:t>
            </a:r>
            <a:r>
              <a:rPr lang="en-US" altLang="zh-TW" sz="2000" dirty="0">
                <a:solidFill>
                  <a:schemeClr val="tx2"/>
                </a:solidFill>
              </a:rPr>
              <a:t> = 1000;var </a:t>
            </a:r>
            <a:r>
              <a:rPr lang="en-US" altLang="zh-TW" sz="2000" dirty="0" err="1">
                <a:solidFill>
                  <a:schemeClr val="tx2"/>
                </a:solidFill>
              </a:rPr>
              <a:t>strNo</a:t>
            </a:r>
            <a:r>
              <a:rPr lang="en-US" altLang="zh-TW" sz="2000" dirty="0">
                <a:solidFill>
                  <a:schemeClr val="tx2"/>
                </a:solidFill>
              </a:rPr>
              <a:t> = "1234567";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1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敘述 </a:t>
            </a:r>
            <a:r>
              <a:rPr lang="en-US" altLang="zh-TW" dirty="0"/>
              <a:t>– </a:t>
            </a:r>
            <a:r>
              <a:rPr lang="zh-TW" altLang="en-US" dirty="0"/>
              <a:t>程式區塊（</a:t>
            </a:r>
            <a:r>
              <a:rPr lang="en-US" altLang="zh-TW" dirty="0"/>
              <a:t>Block</a:t>
            </a:r>
            <a:r>
              <a:rPr lang="zh-TW" altLang="en-US" dirty="0"/>
              <a:t>）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一個程式區塊是由多個程式敘述所組成，它是使用「</a:t>
            </a:r>
            <a:r>
              <a:rPr lang="en-US" altLang="zh-TW" sz="2800" dirty="0"/>
              <a:t>{</a:t>
            </a:r>
            <a:r>
              <a:rPr lang="zh-TW" altLang="en-US" sz="2800" dirty="0"/>
              <a:t>」和「</a:t>
            </a:r>
            <a:r>
              <a:rPr lang="en-US" altLang="zh-TW" sz="2800" dirty="0"/>
              <a:t>}</a:t>
            </a:r>
            <a:r>
              <a:rPr lang="zh-TW" altLang="en-US" sz="2800" dirty="0"/>
              <a:t>」符號包圍，例如：函數、條件和迴圈</a:t>
            </a:r>
            <a:r>
              <a:rPr lang="zh-TW" altLang="en-US" sz="2800" dirty="0" smtClean="0"/>
              <a:t>的程式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4F81BD"/>
                </a:solidFill>
              </a:rPr>
              <a:t>     </a:t>
            </a:r>
            <a:r>
              <a:rPr lang="en-US" altLang="zh-TW" sz="24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400" dirty="0" err="1">
                <a:solidFill>
                  <a:schemeClr val="tx2"/>
                </a:solidFill>
              </a:rPr>
              <a:t>showmessage</a:t>
            </a:r>
            <a:r>
              <a:rPr lang="en-US" altLang="zh-TW" sz="2400" dirty="0">
                <a:solidFill>
                  <a:schemeClr val="tx2"/>
                </a:solidFill>
              </a:rPr>
              <a:t>(){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alert("Head</a:t>
            </a:r>
            <a:r>
              <a:rPr lang="zh-TW" altLang="en-US" sz="2400" dirty="0">
                <a:solidFill>
                  <a:schemeClr val="tx2"/>
                </a:solidFill>
              </a:rPr>
              <a:t>區塊的</a:t>
            </a:r>
            <a:r>
              <a:rPr lang="en-US" altLang="zh-TW" sz="2400" dirty="0">
                <a:solidFill>
                  <a:schemeClr val="tx2"/>
                </a:solidFill>
              </a:rPr>
              <a:t>JavaScript</a:t>
            </a:r>
            <a:r>
              <a:rPr lang="zh-TW" altLang="en-US" sz="2400" dirty="0">
                <a:solidFill>
                  <a:schemeClr val="tx2"/>
                </a:solidFill>
              </a:rPr>
              <a:t>程式碼</a:t>
            </a:r>
            <a:r>
              <a:rPr lang="en-US" altLang="zh-TW" sz="2400" dirty="0">
                <a:solidFill>
                  <a:schemeClr val="tx2"/>
                </a:solidFill>
              </a:rPr>
              <a:t>");</a:t>
            </a:r>
          </a:p>
          <a:p>
            <a:pPr lvl="1"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}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3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註解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>
                <a:solidFill>
                  <a:srgbClr val="FF0000"/>
                </a:solidFill>
              </a:rPr>
              <a:t>良好</a:t>
            </a:r>
            <a:r>
              <a:rPr lang="zh-TW" altLang="en-US" sz="2800" dirty="0">
                <a:solidFill>
                  <a:srgbClr val="FF0000"/>
                </a:solidFill>
              </a:rPr>
              <a:t>的註解文字不但能夠輕易了解程式的目的，並且在維護上也可以提供更多的</a:t>
            </a:r>
            <a:r>
              <a:rPr lang="zh-TW" altLang="en-US" sz="2800" dirty="0" smtClean="0">
                <a:solidFill>
                  <a:srgbClr val="FF0000"/>
                </a:solidFill>
              </a:rPr>
              <a:t>資訊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JavaScript</a:t>
            </a:r>
            <a:r>
              <a:rPr lang="zh-TW" altLang="en-US" sz="2800" dirty="0"/>
              <a:t>的程式註解是以「</a:t>
            </a:r>
            <a:r>
              <a:rPr lang="en-US" altLang="zh-TW" sz="2800" dirty="0"/>
              <a:t>//</a:t>
            </a:r>
            <a:r>
              <a:rPr lang="zh-TW" altLang="en-US" sz="2800" dirty="0"/>
              <a:t>」符號開始的列，或放在程式列後的文字內容，如下所示：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// </a:t>
            </a:r>
            <a:r>
              <a:rPr lang="zh-TW" altLang="en-US" sz="2400" dirty="0">
                <a:solidFill>
                  <a:srgbClr val="FF0000"/>
                </a:solidFill>
              </a:rPr>
              <a:t>註解文字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("&lt;h2&gt;</a:t>
            </a:r>
            <a:r>
              <a:rPr lang="zh-TW" altLang="en-US" sz="2400" dirty="0">
                <a:solidFill>
                  <a:srgbClr val="FF0000"/>
                </a:solidFill>
              </a:rPr>
              <a:t>大家好</a:t>
            </a:r>
            <a:r>
              <a:rPr lang="en-US" altLang="zh-TW" sz="2400" dirty="0">
                <a:solidFill>
                  <a:srgbClr val="FF0000"/>
                </a:solidFill>
              </a:rPr>
              <a:t>!&lt;/h2&gt;");   // </a:t>
            </a:r>
            <a:r>
              <a:rPr lang="zh-TW" altLang="en-US" sz="2400" dirty="0">
                <a:solidFill>
                  <a:srgbClr val="FF0000"/>
                </a:solidFill>
              </a:rPr>
              <a:t>輸出內容</a:t>
            </a:r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如果</a:t>
            </a:r>
            <a:r>
              <a:rPr lang="zh-TW" altLang="en-US" sz="2800" dirty="0"/>
              <a:t>註解文字需要跨過數列，請使用「</a:t>
            </a:r>
            <a:r>
              <a:rPr lang="en-US" altLang="zh-TW" sz="2800" dirty="0"/>
              <a:t>/*</a:t>
            </a:r>
            <a:r>
              <a:rPr lang="zh-TW" altLang="en-US" sz="2800" dirty="0"/>
              <a:t>」和「*</a:t>
            </a:r>
            <a:r>
              <a:rPr lang="en-US" altLang="zh-TW" sz="2800" dirty="0"/>
              <a:t>/</a:t>
            </a:r>
            <a:r>
              <a:rPr lang="zh-TW" altLang="en-US" sz="2800" dirty="0"/>
              <a:t>」符號標示註解文字，如下所示：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/* </a:t>
            </a:r>
            <a:r>
              <a:rPr lang="zh-TW" altLang="en-US" sz="2400" dirty="0">
                <a:solidFill>
                  <a:srgbClr val="FF0000"/>
                </a:solidFill>
              </a:rPr>
              <a:t>註解文字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 使用</a:t>
            </a:r>
            <a:r>
              <a:rPr lang="en-US" altLang="zh-TW" sz="2400" dirty="0">
                <a:solidFill>
                  <a:srgbClr val="FF0000"/>
                </a:solidFill>
              </a:rPr>
              <a:t>JavaScript */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71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</a:t>
            </a:r>
            <a:r>
              <a:rPr lang="zh-TW" altLang="en-US" dirty="0"/>
              <a:t>長的程式碼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如果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同一列的程式碼長度太長，基於程式編排的需要可以將它分成兩列，如下所示：</a:t>
            </a:r>
          </a:p>
          <a:p>
            <a:pPr lvl="1"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第一份</a:t>
            </a:r>
            <a:r>
              <a:rPr lang="en-US" altLang="zh-TW" sz="2400" dirty="0">
                <a:solidFill>
                  <a:schemeClr val="tx2"/>
                </a:solidFill>
              </a:rPr>
              <a:t>JavaScript</a:t>
            </a:r>
            <a:r>
              <a:rPr lang="zh-TW" altLang="en-US" sz="2400" dirty="0">
                <a:solidFill>
                  <a:schemeClr val="tx2"/>
                </a:solidFill>
              </a:rPr>
              <a:t>程式</a:t>
            </a:r>
            <a:r>
              <a:rPr lang="en-US" altLang="zh-TW" sz="2400" dirty="0">
                <a:solidFill>
                  <a:schemeClr val="tx2"/>
                </a:solidFill>
              </a:rPr>
              <a:t>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r>
              <a:rPr lang="zh-TW" altLang="en-US" sz="2800" dirty="0" smtClean="0"/>
              <a:t>不可從</a:t>
            </a:r>
            <a:r>
              <a:rPr lang="zh-TW" altLang="en-US" sz="2800" dirty="0"/>
              <a:t>字串中間</a:t>
            </a:r>
            <a:r>
              <a:rPr lang="zh-TW" altLang="en-US" sz="2800" dirty="0" smtClean="0"/>
              <a:t>分割</a:t>
            </a: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空白字元</a:t>
            </a:r>
            <a:endParaRPr lang="zh-TW" altLang="en-US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會自動忽略程式敘述中多餘的</a:t>
            </a:r>
            <a:r>
              <a:rPr lang="zh-TW" altLang="en-US" dirty="0" smtClean="0"/>
              <a:t>空白字元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2800" dirty="0" smtClean="0">
                <a:solidFill>
                  <a:schemeClr val="tx2"/>
                </a:solidFill>
              </a:rPr>
              <a:t>    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tx2"/>
                </a:solidFill>
              </a:rPr>
              <a:t>total = 5;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total =      5;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total    =    5</a:t>
            </a:r>
            <a:r>
              <a:rPr lang="en-US" altLang="zh-TW" dirty="0" smtClean="0">
                <a:solidFill>
                  <a:schemeClr val="tx2"/>
                </a:solidFill>
              </a:rPr>
              <a:t>;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77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zh-TW" altLang="en-US" dirty="0"/>
              <a:t>縮排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在撰寫程式時記得使用縮排編排程式碼，適當的縮排程式碼，可以讓程式更加容易</a:t>
            </a:r>
            <a:r>
              <a:rPr lang="zh-TW" altLang="en-US" sz="2800" dirty="0" smtClean="0"/>
              <a:t>閱讀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for (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= 1;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&lt;= 5;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++){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數字</a:t>
            </a:r>
            <a:r>
              <a:rPr lang="en-US" altLang="zh-TW" sz="2400" dirty="0">
                <a:solidFill>
                  <a:schemeClr val="tx2"/>
                </a:solidFill>
              </a:rPr>
              <a:t>: " +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sum +=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}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2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的基礎 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與腳本語言 </a:t>
            </a:r>
          </a:p>
          <a:p>
            <a:r>
              <a:rPr lang="zh-TW" altLang="en-US" dirty="0" smtClean="0"/>
              <a:t>客戶</a:t>
            </a:r>
            <a:r>
              <a:rPr lang="zh-TW" altLang="en-US" dirty="0"/>
              <a:t>端網頁技術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與腳本語言 </a:t>
            </a:r>
            <a:r>
              <a:rPr lang="en-US" altLang="zh-TW" dirty="0"/>
              <a:t>- </a:t>
            </a:r>
            <a:r>
              <a:rPr lang="zh-TW" altLang="en-US" dirty="0"/>
              <a:t>腳本語言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腳本（</a:t>
            </a:r>
            <a:r>
              <a:rPr lang="en-US" altLang="zh-TW" sz="2400" dirty="0"/>
              <a:t>Script</a:t>
            </a:r>
            <a:r>
              <a:rPr lang="zh-TW" altLang="en-US" sz="2400" dirty="0"/>
              <a:t>）語言是一種直譯</a:t>
            </a:r>
            <a:r>
              <a:rPr lang="zh-TW" altLang="en-US" sz="2400" dirty="0" smtClean="0"/>
              <a:t>語言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直譯</a:t>
            </a:r>
            <a:r>
              <a:rPr lang="zh-TW" altLang="en-US" sz="2000" dirty="0"/>
              <a:t>程式是一個指令一個</a:t>
            </a:r>
            <a:r>
              <a:rPr lang="zh-TW" altLang="en-US" sz="2000" dirty="0" smtClean="0"/>
              <a:t>動作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不</a:t>
            </a:r>
            <a:r>
              <a:rPr lang="zh-TW" altLang="en-US" sz="2000" dirty="0"/>
              <a:t>需要</a:t>
            </a:r>
            <a:r>
              <a:rPr lang="zh-TW" altLang="en-US" sz="2000" dirty="0" smtClean="0"/>
              <a:t>編譯</a:t>
            </a:r>
            <a:endParaRPr lang="en-US" altLang="zh-TW" sz="20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在</a:t>
            </a:r>
            <a:r>
              <a:rPr lang="zh-TW" altLang="en-US" sz="2400" dirty="0"/>
              <a:t>執行效率上比不上編譯的程式</a:t>
            </a:r>
            <a:r>
              <a:rPr lang="zh-TW" altLang="en-US" sz="2400" dirty="0" smtClean="0"/>
              <a:t>語言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腳本</a:t>
            </a:r>
            <a:r>
              <a:rPr lang="zh-TW" altLang="en-US" sz="2400" dirty="0"/>
              <a:t>語言不能單獨執行，需要直譯程式才能</a:t>
            </a:r>
            <a:r>
              <a:rPr lang="zh-TW" altLang="en-US" sz="2400" dirty="0" smtClean="0"/>
              <a:t>執行</a:t>
            </a: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與腳本語言 </a:t>
            </a:r>
            <a:r>
              <a:rPr lang="en-US" altLang="zh-TW" dirty="0"/>
              <a:t>- JavaScript</a:t>
            </a:r>
          </a:p>
        </p:txBody>
      </p:sp>
      <p:sp>
        <p:nvSpPr>
          <p:cNvPr id="21914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原為</a:t>
            </a:r>
            <a:r>
              <a:rPr lang="en-US" altLang="zh-TW" sz="2400" dirty="0"/>
              <a:t>Netscape Communication Corporation</a:t>
            </a:r>
            <a:r>
              <a:rPr lang="zh-TW" altLang="en-US" sz="2400" dirty="0"/>
              <a:t>（網景公司）開發的腳本語言，提供該公司瀏覽器產品</a:t>
            </a:r>
            <a:r>
              <a:rPr lang="en-US" altLang="zh-TW" sz="2400" dirty="0"/>
              <a:t>Netscape Navigator</a:t>
            </a:r>
            <a:r>
              <a:rPr lang="zh-TW" altLang="en-US" sz="2400" dirty="0"/>
              <a:t>開發互動網頁的功能。</a:t>
            </a:r>
            <a:r>
              <a:rPr lang="en-US" altLang="zh-TW" sz="2400" dirty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原名</a:t>
            </a:r>
            <a:r>
              <a:rPr lang="en-US" altLang="zh-TW" sz="2400" dirty="0" err="1">
                <a:solidFill>
                  <a:srgbClr val="FF0000"/>
                </a:solidFill>
              </a:rPr>
              <a:t>LiveScript</a:t>
            </a:r>
            <a:r>
              <a:rPr lang="zh-TW" altLang="en-US" sz="2400" dirty="0"/>
              <a:t>，於</a:t>
            </a:r>
            <a:r>
              <a:rPr lang="en-US" altLang="zh-TW" sz="2400" dirty="0"/>
              <a:t>1995</a:t>
            </a:r>
            <a:r>
              <a:rPr lang="zh-TW" altLang="en-US" sz="2400" dirty="0"/>
              <a:t>年在</a:t>
            </a:r>
            <a:r>
              <a:rPr lang="en-US" altLang="zh-TW" sz="2400" dirty="0"/>
              <a:t>Netscape 2.0</a:t>
            </a:r>
            <a:r>
              <a:rPr lang="zh-TW" altLang="en-US" sz="2400" dirty="0"/>
              <a:t>版正式發表，目前是巿面上各大瀏覽器最普遍支援的腳本語言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微軟在</a:t>
            </a:r>
            <a:r>
              <a:rPr lang="en-US" altLang="zh-TW" sz="2400" dirty="0"/>
              <a:t>Internet Explorer 3.0</a:t>
            </a:r>
            <a:r>
              <a:rPr lang="zh-TW" altLang="en-US" sz="2400" dirty="0"/>
              <a:t>版時支援</a:t>
            </a:r>
            <a:r>
              <a:rPr lang="en-US" altLang="zh-TW" sz="2400" dirty="0"/>
              <a:t>JavaScript 1.0</a:t>
            </a:r>
            <a:r>
              <a:rPr lang="zh-TW" altLang="en-US" sz="2400" dirty="0"/>
              <a:t>版，稱為</a:t>
            </a:r>
            <a:r>
              <a:rPr lang="en-US" altLang="zh-TW" sz="2400" dirty="0"/>
              <a:t>JScript</a:t>
            </a:r>
            <a:r>
              <a:rPr lang="zh-TW" altLang="en-US" sz="2400" dirty="0"/>
              <a:t>，這是一種與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相容的腳本語言，初期並不穩定，而且問題相當多，微軟在</a:t>
            </a:r>
            <a:r>
              <a:rPr lang="en-US" altLang="zh-TW" sz="2400" dirty="0"/>
              <a:t>Internet Explorer 4.0</a:t>
            </a:r>
            <a:r>
              <a:rPr lang="zh-TW" altLang="en-US" sz="2400" dirty="0"/>
              <a:t>版時支援官方版本</a:t>
            </a:r>
            <a:r>
              <a:rPr lang="en-US" altLang="zh-TW" sz="2400" dirty="0"/>
              <a:t>ECMA</a:t>
            </a:r>
            <a:r>
              <a:rPr lang="zh-TW" altLang="en-US" sz="2400" dirty="0"/>
              <a:t>標準的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規格，稱為</a:t>
            </a:r>
            <a:r>
              <a:rPr lang="en-US" altLang="zh-TW" sz="2400" dirty="0"/>
              <a:t>ECMAScript</a:t>
            </a:r>
            <a:r>
              <a:rPr lang="zh-TW" altLang="en-US" sz="2400" dirty="0"/>
              <a:t>，雖然</a:t>
            </a:r>
            <a:r>
              <a:rPr lang="en-US" altLang="zh-TW" sz="2400" dirty="0"/>
              <a:t>Netscape</a:t>
            </a:r>
            <a:r>
              <a:rPr lang="zh-TW" altLang="en-US" sz="2400" dirty="0"/>
              <a:t>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和</a:t>
            </a:r>
            <a:r>
              <a:rPr lang="en-US" altLang="zh-TW" sz="2400" dirty="0"/>
              <a:t>Microsoft</a:t>
            </a:r>
            <a:r>
              <a:rPr lang="zh-TW" altLang="en-US" sz="2400" dirty="0"/>
              <a:t>的</a:t>
            </a:r>
            <a:r>
              <a:rPr lang="en-US" altLang="zh-TW" sz="2400" dirty="0"/>
              <a:t>JScript</a:t>
            </a:r>
            <a:r>
              <a:rPr lang="zh-TW" altLang="en-US" sz="2400" dirty="0"/>
              <a:t>都支援</a:t>
            </a:r>
            <a:r>
              <a:rPr lang="en-US" altLang="zh-TW" sz="2400" dirty="0"/>
              <a:t>ECMA</a:t>
            </a:r>
            <a:r>
              <a:rPr lang="zh-TW" altLang="en-US" sz="2400" dirty="0"/>
              <a:t>規格，但屬於兩種不同的腳本語言。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r>
              <a:rPr lang="zh-TW" altLang="en-US" dirty="0"/>
              <a:t>端網頁技術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客戶端網頁</a:t>
            </a:r>
            <a:r>
              <a:rPr lang="zh-TW" altLang="en-US" sz="2400" dirty="0" smtClean="0"/>
              <a:t>技術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程式碼</a:t>
            </a:r>
            <a:r>
              <a:rPr lang="zh-TW" altLang="en-US" sz="2000" dirty="0"/>
              <a:t>或網頁是在使用者客戶端電腦的瀏覽器中</a:t>
            </a:r>
            <a:r>
              <a:rPr lang="zh-TW" altLang="en-US" sz="2000" dirty="0" smtClean="0"/>
              <a:t>執行</a:t>
            </a:r>
            <a:endParaRPr lang="en-US" altLang="zh-TW" sz="2400" dirty="0"/>
          </a:p>
        </p:txBody>
      </p:sp>
      <p:pic>
        <p:nvPicPr>
          <p:cNvPr id="220164" name="Picture 4" descr="Ch01-2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" y="2852936"/>
            <a:ext cx="7273925" cy="2879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Notepad ++</a:t>
            </a:r>
          </a:p>
          <a:p>
            <a:r>
              <a:rPr lang="en-US" altLang="zh-TW" sz="2800" dirty="0" smtClean="0"/>
              <a:t>Sublime 2</a:t>
            </a:r>
          </a:p>
          <a:p>
            <a:pPr lvl="1"/>
            <a:r>
              <a:rPr lang="en-US" altLang="zh-TW" sz="2400" dirty="0">
                <a:hlinkClick r:id="rId2"/>
              </a:rPr>
              <a:t>http://www.sublimetext.com</a:t>
            </a:r>
            <a:r>
              <a:rPr lang="en-US" altLang="zh-TW" sz="2400" dirty="0" smtClean="0">
                <a:hlinkClick r:id="rId2"/>
              </a:rPr>
              <a:t>/</a:t>
            </a:r>
          </a:p>
          <a:p>
            <a:pPr lvl="1"/>
            <a:r>
              <a:rPr lang="en-US" altLang="zh-TW" sz="2400" dirty="0">
                <a:hlinkClick r:id="rId3"/>
              </a:rPr>
              <a:t>http://docs.sublimetext.tw/preface/#</a:t>
            </a:r>
            <a:r>
              <a:rPr lang="en-US" altLang="zh-TW" sz="2400" dirty="0" smtClean="0">
                <a:hlinkClick r:id="rId3"/>
              </a:rPr>
              <a:t>what-this-guides-teach</a:t>
            </a:r>
            <a:endParaRPr lang="en-US" altLang="zh-TW" sz="2400" dirty="0">
              <a:hlinkClick r:id="rId2"/>
            </a:endParaRPr>
          </a:p>
          <a:p>
            <a:pPr lvl="1"/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blog.miniasp.com/post/2014/01/07/Useful-tool-Sublime-Text-3-Quick-Start.aspx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65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程式碼的位置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區塊</a:t>
            </a:r>
            <a:r>
              <a:rPr lang="zh-TW" altLang="en-US" dirty="0"/>
              <a:t>的</a:t>
            </a:r>
            <a:r>
              <a:rPr lang="en-US" altLang="zh-TW" dirty="0"/>
              <a:t>JavaScript</a:t>
            </a:r>
            <a:r>
              <a:rPr lang="zh-TW" altLang="en-US" dirty="0"/>
              <a:t>程式碼 </a:t>
            </a:r>
          </a:p>
          <a:p>
            <a:r>
              <a:rPr lang="zh-TW" altLang="en-US" dirty="0" smtClean="0"/>
              <a:t>在</a:t>
            </a:r>
            <a:r>
              <a:rPr lang="en-US" altLang="zh-TW" dirty="0">
                <a:solidFill>
                  <a:srgbClr val="FF0000"/>
                </a:solidFill>
              </a:rPr>
              <a:t>Body</a:t>
            </a:r>
            <a:r>
              <a:rPr lang="zh-TW" altLang="en-US" dirty="0">
                <a:solidFill>
                  <a:srgbClr val="FF0000"/>
                </a:solidFill>
              </a:rPr>
              <a:t>區塊</a:t>
            </a:r>
            <a:r>
              <a:rPr lang="zh-TW" altLang="en-US" dirty="0"/>
              <a:t>的</a:t>
            </a:r>
            <a:r>
              <a:rPr lang="en-US" altLang="zh-TW" dirty="0"/>
              <a:t>JavaScript</a:t>
            </a:r>
            <a:r>
              <a:rPr lang="zh-TW" altLang="en-US" dirty="0"/>
              <a:t>程式碼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外部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程式檔案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Head</a:t>
            </a:r>
            <a:r>
              <a:rPr lang="zh-TW" altLang="en-US" dirty="0"/>
              <a:t>區塊的</a:t>
            </a:r>
            <a:r>
              <a:rPr lang="en-US" altLang="zh-TW" dirty="0"/>
              <a:t>JavaScript</a:t>
            </a:r>
            <a:r>
              <a:rPr lang="zh-TW" altLang="en-US" dirty="0"/>
              <a:t>程式碼</a:t>
            </a:r>
          </a:p>
        </p:txBody>
      </p:sp>
      <p:sp>
        <p:nvSpPr>
          <p:cNvPr id="2334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8229600" cy="50752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01: &lt;!DOCTYPE 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02: 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03: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04: &lt;meta charset="utf-8"/&gt;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05: &lt;title&gt;Ch1_5_1.html&lt;/title&gt;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06: &lt;script&gt;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07: function </a:t>
            </a:r>
            <a:r>
              <a:rPr lang="en-US" altLang="zh-TW" sz="1800" dirty="0" err="1">
                <a:solidFill>
                  <a:srgbClr val="FF0000"/>
                </a:solidFill>
              </a:rPr>
              <a:t>showmessage</a:t>
            </a:r>
            <a:r>
              <a:rPr lang="en-US" altLang="zh-TW" sz="1800" dirty="0">
                <a:solidFill>
                  <a:srgbClr val="FF0000"/>
                </a:solidFill>
              </a:rPr>
              <a:t>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08:   alert("Head</a:t>
            </a:r>
            <a:r>
              <a:rPr lang="zh-TW" altLang="en-US" sz="1800" dirty="0">
                <a:solidFill>
                  <a:srgbClr val="FF0000"/>
                </a:solidFill>
              </a:rPr>
              <a:t>區塊的</a:t>
            </a:r>
            <a:r>
              <a:rPr lang="en-US" altLang="zh-TW" sz="1800" dirty="0">
                <a:solidFill>
                  <a:srgbClr val="FF0000"/>
                </a:solidFill>
              </a:rPr>
              <a:t>JavaScript</a:t>
            </a:r>
            <a:r>
              <a:rPr lang="zh-TW" altLang="en-US" sz="1800" dirty="0">
                <a:solidFill>
                  <a:srgbClr val="FF0000"/>
                </a:solidFill>
              </a:rPr>
              <a:t>程式碼</a:t>
            </a:r>
            <a:r>
              <a:rPr lang="en-US" altLang="zh-TW" sz="1800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09: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10: 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11: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12: &lt;body </a:t>
            </a:r>
            <a:r>
              <a:rPr lang="en-US" altLang="zh-TW" sz="1800" dirty="0" err="1">
                <a:solidFill>
                  <a:srgbClr val="7030A0"/>
                </a:solidFill>
              </a:rPr>
              <a:t>onload</a:t>
            </a:r>
            <a:r>
              <a:rPr lang="en-US" altLang="zh-TW" sz="1800" dirty="0">
                <a:solidFill>
                  <a:srgbClr val="7030A0"/>
                </a:solidFill>
              </a:rPr>
              <a:t>="</a:t>
            </a:r>
            <a:r>
              <a:rPr lang="en-US" altLang="zh-TW" sz="1800" dirty="0" err="1">
                <a:solidFill>
                  <a:srgbClr val="7030A0"/>
                </a:solidFill>
              </a:rPr>
              <a:t>showmessage</a:t>
            </a:r>
            <a:r>
              <a:rPr lang="en-US" altLang="zh-TW" sz="1800" dirty="0">
                <a:solidFill>
                  <a:srgbClr val="7030A0"/>
                </a:solidFill>
              </a:rPr>
              <a:t>()"&gt;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13: &lt;h2&gt;Head</a:t>
            </a:r>
            <a:r>
              <a:rPr lang="zh-TW" altLang="en-US" sz="1800" dirty="0"/>
              <a:t>區塊的</a:t>
            </a:r>
            <a:r>
              <a:rPr lang="en-US" altLang="zh-TW" sz="1800" dirty="0"/>
              <a:t>JavaScript</a:t>
            </a:r>
            <a:r>
              <a:rPr lang="zh-TW" altLang="en-US" sz="1800" dirty="0"/>
              <a:t>程式碼</a:t>
            </a:r>
            <a:r>
              <a:rPr lang="en-US" altLang="zh-TW" sz="1800" dirty="0"/>
              <a:t>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14: &lt;</a:t>
            </a:r>
            <a:r>
              <a:rPr lang="en-US" altLang="zh-TW" sz="1800" dirty="0" err="1"/>
              <a:t>hr</a:t>
            </a:r>
            <a:r>
              <a:rPr lang="en-US" altLang="zh-TW" sz="1800" dirty="0"/>
              <a:t>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15: </a:t>
            </a:r>
            <a:r>
              <a:rPr lang="zh-TW" altLang="en-US" sz="1800" dirty="0"/>
              <a:t>在</a:t>
            </a:r>
            <a:r>
              <a:rPr lang="en-US" altLang="zh-TW" sz="1800" dirty="0"/>
              <a:t>Head</a:t>
            </a:r>
            <a:r>
              <a:rPr lang="zh-TW" altLang="en-US" sz="1800" dirty="0"/>
              <a:t>區塊執行事件處理程序</a:t>
            </a:r>
            <a:r>
              <a:rPr lang="en-US" altLang="zh-TW" sz="18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16: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17: &lt;/html&gt; </a:t>
            </a:r>
          </a:p>
        </p:txBody>
      </p:sp>
      <p:pic>
        <p:nvPicPr>
          <p:cNvPr id="233478" name="Picture 6" descr="Ch01-5-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1493838"/>
            <a:ext cx="4500562" cy="2127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Body</a:t>
            </a:r>
            <a:r>
              <a:rPr lang="zh-TW" altLang="en-US" dirty="0"/>
              <a:t>區塊的</a:t>
            </a:r>
            <a:r>
              <a:rPr lang="en-US" altLang="zh-TW" dirty="0"/>
              <a:t>JavaScript</a:t>
            </a:r>
            <a:r>
              <a:rPr lang="zh-TW" altLang="en-US" dirty="0"/>
              <a:t>程式碼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8229600" cy="50752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01: &lt;!DOCTYPE 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02: 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03: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04: &lt;meta charset="utf-8"/&gt;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05: &lt;title&gt;Ch1_5_2.html&lt;/title&gt;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06: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07:</a:t>
            </a:r>
            <a:r>
              <a:rPr lang="en-US" altLang="zh-TW" sz="2000" dirty="0">
                <a:solidFill>
                  <a:srgbClr val="FF66FF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08: &lt;h2&gt;Body</a:t>
            </a:r>
            <a:r>
              <a:rPr lang="zh-TW" altLang="en-US" sz="2000" dirty="0">
                <a:solidFill>
                  <a:srgbClr val="000000"/>
                </a:solidFill>
              </a:rPr>
              <a:t>區塊的</a:t>
            </a:r>
            <a:r>
              <a:rPr lang="en-US" altLang="zh-TW" sz="2000" dirty="0">
                <a:solidFill>
                  <a:srgbClr val="000000"/>
                </a:solidFill>
              </a:rPr>
              <a:t>JavaScript</a:t>
            </a:r>
            <a:r>
              <a:rPr lang="zh-TW" altLang="en-US" sz="2000" dirty="0">
                <a:solidFill>
                  <a:srgbClr val="000000"/>
                </a:solidFill>
              </a:rPr>
              <a:t>程式碼</a:t>
            </a:r>
            <a:r>
              <a:rPr lang="en-US" altLang="zh-TW" sz="2000" dirty="0">
                <a:solidFill>
                  <a:srgbClr val="000000"/>
                </a:solidFill>
              </a:rPr>
              <a:t>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09: &lt;</a:t>
            </a:r>
            <a:r>
              <a:rPr lang="en-US" altLang="zh-TW" sz="2000" dirty="0" err="1">
                <a:solidFill>
                  <a:srgbClr val="000000"/>
                </a:solidFill>
              </a:rPr>
              <a:t>hr</a:t>
            </a:r>
            <a:r>
              <a:rPr lang="en-US" altLang="zh-TW" sz="2000" dirty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10: &lt;script&gt;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11: alert("Body</a:t>
            </a:r>
            <a:r>
              <a:rPr lang="zh-TW" altLang="en-US" sz="2000" dirty="0">
                <a:solidFill>
                  <a:srgbClr val="FF0000"/>
                </a:solidFill>
              </a:rPr>
              <a:t>區塊的</a:t>
            </a:r>
            <a:r>
              <a:rPr lang="en-US" altLang="zh-TW" sz="2000" dirty="0">
                <a:solidFill>
                  <a:srgbClr val="FF0000"/>
                </a:solidFill>
              </a:rPr>
              <a:t>JavaScript</a:t>
            </a:r>
            <a:r>
              <a:rPr lang="zh-TW" altLang="en-US" sz="2000" dirty="0">
                <a:solidFill>
                  <a:srgbClr val="FF0000"/>
                </a:solidFill>
              </a:rPr>
              <a:t>程式碼</a:t>
            </a:r>
            <a:r>
              <a:rPr lang="en-US" altLang="zh-TW" sz="2000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12: 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13: </a:t>
            </a:r>
            <a:r>
              <a:rPr lang="zh-TW" altLang="en-US" sz="2000" dirty="0">
                <a:solidFill>
                  <a:srgbClr val="000000"/>
                </a:solidFill>
              </a:rPr>
              <a:t>執行</a:t>
            </a:r>
            <a:r>
              <a:rPr lang="en-US" altLang="zh-TW" sz="2000" dirty="0">
                <a:solidFill>
                  <a:srgbClr val="000000"/>
                </a:solidFill>
              </a:rPr>
              <a:t>Body</a:t>
            </a:r>
            <a:r>
              <a:rPr lang="zh-TW" altLang="en-US" sz="2000" dirty="0">
                <a:solidFill>
                  <a:srgbClr val="000000"/>
                </a:solidFill>
              </a:rPr>
              <a:t>區塊的</a:t>
            </a:r>
            <a:r>
              <a:rPr lang="en-US" altLang="zh-TW" sz="2000" dirty="0">
                <a:solidFill>
                  <a:srgbClr val="000000"/>
                </a:solidFill>
              </a:rPr>
              <a:t>JavaScript</a:t>
            </a:r>
            <a:r>
              <a:rPr lang="zh-TW" altLang="en-US" sz="2000" dirty="0">
                <a:solidFill>
                  <a:srgbClr val="000000"/>
                </a:solidFill>
              </a:rPr>
              <a:t>程式碼</a:t>
            </a:r>
            <a:r>
              <a:rPr lang="en-US" altLang="zh-TW" sz="2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14: </a:t>
            </a:r>
            <a:r>
              <a:rPr lang="en-US" altLang="zh-TW" sz="2000" dirty="0">
                <a:solidFill>
                  <a:srgbClr val="0070C0"/>
                </a:solidFill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15: &lt;/html&gt; </a:t>
            </a:r>
          </a:p>
        </p:txBody>
      </p:sp>
      <p:pic>
        <p:nvPicPr>
          <p:cNvPr id="234502" name="Picture 6" descr="Ch01-5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584325"/>
            <a:ext cx="4552950" cy="2152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3C4-5110-44FC-9ABB-AD710044B9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120</TotalTime>
  <Words>1225</Words>
  <Application>Microsoft Office PowerPoint</Application>
  <PresentationFormat>如螢幕大小 (4:3)</PresentationFormat>
  <Paragraphs>174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01  JavaScript的基礎 </vt:lpstr>
      <vt:lpstr>JavaScript的基礎 </vt:lpstr>
      <vt:lpstr>JavaScript與腳本語言 - 腳本語言</vt:lpstr>
      <vt:lpstr>JavaScript與腳本語言 - JavaScript</vt:lpstr>
      <vt:lpstr>客戶端網頁技術</vt:lpstr>
      <vt:lpstr>JavaScript編輯器</vt:lpstr>
      <vt:lpstr>JavaScript程式碼的位置</vt:lpstr>
      <vt:lpstr>在Head區塊的JavaScript程式碼</vt:lpstr>
      <vt:lpstr>在Body區塊的JavaScript程式碼</vt:lpstr>
      <vt:lpstr>使用外部JavaScript程式檔案–說明</vt:lpstr>
      <vt:lpstr>使用外部JavaScript程式檔案–範例</vt:lpstr>
      <vt:lpstr>JavaScript 於網頁的執行方式</vt:lpstr>
      <vt:lpstr>JavaScript的寫作風格</vt:lpstr>
      <vt:lpstr>程式敘述 – 「;」程式敘述結束符號</vt:lpstr>
      <vt:lpstr>程式敘述 – 程式區塊（Block）</vt:lpstr>
      <vt:lpstr>程式註解</vt:lpstr>
      <vt:lpstr>太長的程式碼</vt:lpstr>
      <vt:lpstr>空白字元</vt:lpstr>
      <vt:lpstr>程式碼縮排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Christine</dc:creator>
  <cp:lastModifiedBy>user</cp:lastModifiedBy>
  <cp:revision>11</cp:revision>
  <dcterms:created xsi:type="dcterms:W3CDTF">2015-09-10T14:12:52Z</dcterms:created>
  <dcterms:modified xsi:type="dcterms:W3CDTF">2017-08-03T08:05:34Z</dcterms:modified>
</cp:coreProperties>
</file>