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sldIdLst>
    <p:sldId id="256" r:id="rId2"/>
    <p:sldId id="282" r:id="rId3"/>
    <p:sldId id="283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4" r:id="rId25"/>
    <p:sldId id="285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98814-5A83-4A73-9A43-DF4C194B07D1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F2D34-BE01-4C85-A06B-DA6626BBDA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297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F2D34-BE01-4C85-A06B-DA6626BBDA8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79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3938" y="3429000"/>
            <a:ext cx="144462" cy="2135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標題版面配置區 1"/>
          <p:cNvSpPr>
            <a:spLocks noGrp="1"/>
          </p:cNvSpPr>
          <p:nvPr>
            <p:ph type="title" hasCustomPrompt="1"/>
          </p:nvPr>
        </p:nvSpPr>
        <p:spPr>
          <a:xfrm>
            <a:off x="3851920" y="3501008"/>
            <a:ext cx="4303390" cy="31301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大標題樣式</a:t>
            </a:r>
            <a:endParaRPr lang="zh-TW" altLang="en-US" dirty="0"/>
          </a:p>
        </p:txBody>
      </p:sp>
      <p:sp>
        <p:nvSpPr>
          <p:cNvPr id="6" name="子標題 2"/>
          <p:cNvSpPr>
            <a:spLocks noGrp="1"/>
          </p:cNvSpPr>
          <p:nvPr>
            <p:ph type="subTitle" idx="1"/>
          </p:nvPr>
        </p:nvSpPr>
        <p:spPr>
          <a:xfrm>
            <a:off x="3851920" y="4476129"/>
            <a:ext cx="3528392" cy="1008112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716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版面配置區 1"/>
          <p:cNvSpPr>
            <a:spLocks noGrp="1"/>
          </p:cNvSpPr>
          <p:nvPr>
            <p:ph type="title"/>
          </p:nvPr>
        </p:nvSpPr>
        <p:spPr>
          <a:xfrm>
            <a:off x="538559" y="44624"/>
            <a:ext cx="7975798" cy="124911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1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539552" y="1412776"/>
            <a:ext cx="7975798" cy="4824536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 baseline="0">
                <a:latin typeface="Arial" panose="020B0604020202020204" pitchFamily="34" charset="0"/>
              </a:defRPr>
            </a:lvl1pPr>
            <a:lvl2pPr latinLnBrk="0">
              <a:defRPr baseline="0">
                <a:latin typeface="Arial" panose="020B0604020202020204" pitchFamily="34" charset="0"/>
              </a:defRPr>
            </a:lvl2pPr>
            <a:lvl3pPr latinLnBrk="0">
              <a:defRPr baseline="0">
                <a:latin typeface="Arial" panose="020B0604020202020204" pitchFamily="34" charset="0"/>
              </a:defRPr>
            </a:lvl3pPr>
            <a:lvl4pPr latinLnBrk="0">
              <a:defRPr baseline="0">
                <a:latin typeface="Arial" panose="020B0604020202020204" pitchFamily="34" charset="0"/>
              </a:defRPr>
            </a:lvl4pPr>
            <a:lvl5pPr latinLnBrk="0"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42D6B-BFA3-4845-B604-A449405FC1D4}" type="datetime1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F51BB-8B15-4DC9-9ED7-7F78DD153D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52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1691680" y="332656"/>
            <a:ext cx="7238628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1691680" y="1793156"/>
            <a:ext cx="7238628" cy="4351338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692275" y="6324600"/>
            <a:ext cx="1727200" cy="365125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5DD99-26E2-48FA-BD90-DA559AC599D0}" type="datetime1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356100" y="6324600"/>
            <a:ext cx="2173288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42150" y="6324600"/>
            <a:ext cx="1887538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F51BB-8B15-4DC9-9ED7-7F78DD153D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31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3E321F-E087-4C93-A233-5D02AB676CEB}" type="datetime1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F51BB-8B15-4DC9-9ED7-7F78DD153D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94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6B1D12-2EA3-46A0-929B-157E65822F6D}" type="datetime1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F51BB-8B15-4DC9-9ED7-7F78DD153D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66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fld id="{8F5D4C49-1952-47EC-945E-C67E52FBA91D}" type="datetime1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F51BB-8B15-4DC9-9ED7-7F78DD153D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81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78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E3BC-34E5-47CF-ADD4-20B0039A7F95}" type="datetime1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51BB-8B15-4DC9-9ED7-7F78DD153D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04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57213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782763"/>
            <a:ext cx="8229600" cy="452596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</p:spPr>
        <p:txBody>
          <a:bodyPr/>
          <a:lstStyle>
            <a:lvl1pPr>
              <a:defRPr/>
            </a:lvl1pPr>
          </a:lstStyle>
          <a:p>
            <a:fld id="{5411E754-AA9F-49FF-9C20-59B56F2BF4D6}" type="datetime1">
              <a:rPr lang="zh-TW" altLang="en-US" smtClean="0"/>
              <a:t>2018/5/8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397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339725"/>
          </a:xfrm>
        </p:spPr>
        <p:txBody>
          <a:bodyPr/>
          <a:lstStyle>
            <a:lvl1pPr>
              <a:defRPr/>
            </a:lvl1pPr>
          </a:lstStyle>
          <a:p>
            <a:fld id="{CDD25972-6957-48C4-A782-FA2D0FF6192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013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0039A-C177-4BA9-B1AE-F3DBB0BB84C7}" type="datetime1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F51BB-8B15-4DC9-9ED7-7F78DD153D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16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ransition>
    <p:pull dir="d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851920" y="3501008"/>
            <a:ext cx="4464496" cy="313010"/>
          </a:xfrm>
        </p:spPr>
        <p:txBody>
          <a:bodyPr>
            <a:noAutofit/>
          </a:bodyPr>
          <a:lstStyle/>
          <a:p>
            <a:r>
              <a:rPr lang="en-US" altLang="zh-TW" sz="3200" dirty="0" smtClean="0"/>
              <a:t>Chapter 2</a:t>
            </a:r>
            <a:br>
              <a:rPr lang="en-US" altLang="zh-TW" sz="3200" dirty="0" smtClean="0"/>
            </a:br>
            <a:r>
              <a:rPr lang="en-US" altLang="zh-TW" sz="3200" dirty="0" smtClean="0"/>
              <a:t>JavaScript</a:t>
            </a:r>
            <a:r>
              <a:rPr lang="zh-TW" altLang="en-US" sz="3200" dirty="0" smtClean="0"/>
              <a:t>的變數與運算子</a:t>
            </a:r>
            <a:endParaRPr lang="zh-TW" altLang="en-US" sz="3200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4211960" y="4509120"/>
            <a:ext cx="3528392" cy="1008112"/>
          </a:xfrm>
        </p:spPr>
        <p:txBody>
          <a:bodyPr/>
          <a:lstStyle/>
          <a:p>
            <a:r>
              <a:rPr lang="zh-TW" altLang="en-US" dirty="0"/>
              <a:t>中原大學 資訊管理學系</a:t>
            </a:r>
            <a:endParaRPr lang="en-US" altLang="zh-TW" dirty="0"/>
          </a:p>
          <a:p>
            <a:r>
              <a:rPr lang="zh-TW" altLang="en-US" dirty="0"/>
              <a:t>賴錦慧 老師</a:t>
            </a:r>
            <a:endParaRPr lang="en-US" altLang="zh-TW" dirty="0"/>
          </a:p>
          <a:p>
            <a:r>
              <a:rPr lang="en-US" altLang="zh-TW" dirty="0"/>
              <a:t>chlai@cycu.edu.tw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1026" name="Picture 2" descr="「javascript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1062050"/>
            <a:ext cx="1728192" cy="172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47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</a:t>
            </a:r>
            <a:r>
              <a:rPr lang="zh-TW" altLang="en-US" dirty="0" smtClean="0"/>
              <a:t>資料型態</a:t>
            </a:r>
            <a:endParaRPr lang="zh-TW" altLang="en-US" dirty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TW" altLang="en-US" sz="2400" u="sng" dirty="0"/>
              <a:t>布林資料型態（</a:t>
            </a:r>
            <a:r>
              <a:rPr lang="en-US" altLang="zh-TW" sz="2400" u="sng" dirty="0"/>
              <a:t>Boolean Data Type</a:t>
            </a:r>
            <a:r>
              <a:rPr lang="zh-TW" altLang="en-US" sz="2400" u="sng" dirty="0"/>
              <a:t>）</a:t>
            </a:r>
          </a:p>
          <a:p>
            <a:pPr>
              <a:lnSpc>
                <a:spcPct val="90000"/>
              </a:lnSpc>
            </a:pPr>
            <a:r>
              <a:rPr lang="zh-TW" altLang="en-US" sz="2400" dirty="0"/>
              <a:t>布林資料型態</a:t>
            </a:r>
            <a:r>
              <a:rPr lang="zh-TW" altLang="en-US" sz="2400" dirty="0">
                <a:solidFill>
                  <a:srgbClr val="FF0000"/>
                </a:solidFill>
              </a:rPr>
              <a:t>只有兩個值</a:t>
            </a:r>
            <a:r>
              <a:rPr lang="en-US" altLang="zh-TW" sz="2400" dirty="0">
                <a:solidFill>
                  <a:srgbClr val="FF0000"/>
                </a:solidFill>
              </a:rPr>
              <a:t>true</a:t>
            </a:r>
            <a:r>
              <a:rPr lang="zh-TW" altLang="en-US" sz="2400" dirty="0">
                <a:solidFill>
                  <a:srgbClr val="FF0000"/>
                </a:solidFill>
              </a:rPr>
              <a:t>和</a:t>
            </a:r>
            <a:r>
              <a:rPr lang="en-US" altLang="zh-TW" sz="2400" dirty="0" smtClean="0">
                <a:solidFill>
                  <a:srgbClr val="FF0000"/>
                </a:solidFill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用在條件</a:t>
            </a:r>
            <a:r>
              <a:rPr lang="zh-TW" altLang="en-US" sz="2400" dirty="0"/>
              <a:t>和迴圈控制的條件</a:t>
            </a:r>
            <a:r>
              <a:rPr lang="zh-TW" altLang="en-US" sz="2400" dirty="0" smtClean="0"/>
              <a:t>判斷</a:t>
            </a:r>
            <a:endParaRPr lang="en-US" altLang="zh-TW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US" altLang="zh-TW" sz="2400" u="sng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TW" sz="2400" u="sng" dirty="0" smtClean="0"/>
              <a:t>Null</a:t>
            </a:r>
            <a:r>
              <a:rPr lang="zh-TW" altLang="en-US" sz="2400" u="sng" dirty="0"/>
              <a:t>資料型態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Null</a:t>
            </a:r>
            <a:r>
              <a:rPr lang="zh-TW" altLang="en-US" sz="2400" dirty="0"/>
              <a:t>資料型態只有一個值</a:t>
            </a:r>
            <a:r>
              <a:rPr lang="en-US" altLang="zh-TW" sz="2400" dirty="0" smtClean="0">
                <a:solidFill>
                  <a:srgbClr val="FF0000"/>
                </a:solidFill>
              </a:rPr>
              <a:t>null</a:t>
            </a:r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表示</a:t>
            </a:r>
            <a:r>
              <a:rPr lang="zh-TW" altLang="en-US" sz="2400" dirty="0"/>
              <a:t>變數沒有值或不是一個物件。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400" u="sng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u="sng" dirty="0" smtClean="0"/>
              <a:t>Undefined</a:t>
            </a:r>
            <a:r>
              <a:rPr lang="zh-TW" altLang="en-US" sz="2400" u="sng" dirty="0"/>
              <a:t>資料型態</a:t>
            </a:r>
          </a:p>
          <a:p>
            <a:pPr>
              <a:lnSpc>
                <a:spcPct val="90000"/>
              </a:lnSpc>
            </a:pPr>
            <a:r>
              <a:rPr lang="zh-TW" altLang="en-US" sz="2400" dirty="0" smtClean="0">
                <a:solidFill>
                  <a:srgbClr val="FF0000"/>
                </a:solidFill>
              </a:rPr>
              <a:t>指一個</a:t>
            </a:r>
            <a:r>
              <a:rPr lang="zh-TW" altLang="en-US" sz="2400" dirty="0">
                <a:solidFill>
                  <a:srgbClr val="FF0000"/>
                </a:solidFill>
              </a:rPr>
              <a:t>變數有宣告，但是不曾指定變</a:t>
            </a:r>
            <a:r>
              <a:rPr lang="zh-TW" altLang="en-US" sz="2400" dirty="0" smtClean="0">
                <a:solidFill>
                  <a:srgbClr val="FF0000"/>
                </a:solidFill>
              </a:rPr>
              <a:t>數值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一個</a:t>
            </a:r>
            <a:r>
              <a:rPr lang="zh-TW" altLang="en-US" sz="2400" dirty="0"/>
              <a:t>物件屬性根本不存在。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51BB-8B15-4DC9-9ED7-7F78DD153D7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24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Escape</a:t>
            </a:r>
            <a:r>
              <a:rPr lang="zh-TW" altLang="en-US" dirty="0"/>
              <a:t>逸出字元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JavaScript</a:t>
            </a:r>
            <a:r>
              <a:rPr lang="zh-TW" altLang="en-US" sz="2400" dirty="0"/>
              <a:t>提供</a:t>
            </a:r>
            <a:r>
              <a:rPr lang="en-US" altLang="zh-TW" sz="2400" dirty="0"/>
              <a:t>Escape</a:t>
            </a:r>
            <a:r>
              <a:rPr lang="zh-TW" altLang="en-US" sz="2400" dirty="0"/>
              <a:t>逸出</a:t>
            </a:r>
            <a:r>
              <a:rPr lang="zh-TW" altLang="en-US" sz="2400" dirty="0" smtClean="0"/>
              <a:t>字元</a:t>
            </a:r>
            <a:r>
              <a:rPr lang="en-US" altLang="zh-TW" sz="2400" dirty="0" smtClean="0"/>
              <a:t>(</a:t>
            </a:r>
            <a:r>
              <a:rPr lang="zh-TW" altLang="en-US" sz="2400" dirty="0">
                <a:solidFill>
                  <a:srgbClr val="FF0000"/>
                </a:solidFill>
              </a:rPr>
              <a:t>「</a:t>
            </a:r>
            <a:r>
              <a:rPr lang="en-US" altLang="zh-TW" sz="2400" dirty="0">
                <a:solidFill>
                  <a:srgbClr val="FF0000"/>
                </a:solidFill>
              </a:rPr>
              <a:t>\</a:t>
            </a:r>
            <a:r>
              <a:rPr lang="zh-TW" altLang="en-US" sz="2400" dirty="0">
                <a:solidFill>
                  <a:srgbClr val="FF0000"/>
                </a:solidFill>
              </a:rPr>
              <a:t>」符號開頭</a:t>
            </a:r>
            <a:r>
              <a:rPr lang="en-US" altLang="zh-TW" sz="2400" dirty="0" smtClean="0"/>
              <a:t>)</a:t>
            </a:r>
          </a:p>
          <a:p>
            <a:r>
              <a:rPr lang="zh-TW" altLang="en-US" sz="2400" dirty="0" smtClean="0"/>
              <a:t>在</a:t>
            </a:r>
            <a:r>
              <a:rPr lang="zh-TW" altLang="en-US" sz="2400" dirty="0"/>
              <a:t>字串資料型態的變數值中顯示無法使用鍵盤輸入的特殊</a:t>
            </a:r>
            <a:r>
              <a:rPr lang="zh-TW" altLang="en-US" sz="2400" dirty="0" smtClean="0"/>
              <a:t>字元</a:t>
            </a:r>
            <a:endParaRPr lang="en-US" altLang="zh-TW" dirty="0"/>
          </a:p>
        </p:txBody>
      </p:sp>
      <p:graphicFrame>
        <p:nvGraphicFramePr>
          <p:cNvPr id="208063" name="Group 191"/>
          <p:cNvGraphicFramePr>
            <a:graphicFrameLocks noGrp="1"/>
          </p:cNvGraphicFramePr>
          <p:nvPr/>
        </p:nvGraphicFramePr>
        <p:xfrm>
          <a:off x="1646238" y="3068638"/>
          <a:ext cx="5938837" cy="3486150"/>
        </p:xfrm>
        <a:graphic>
          <a:graphicData uri="http://schemas.openxmlformats.org/drawingml/2006/table">
            <a:tbl>
              <a:tblPr/>
              <a:tblGrid>
                <a:gridCol w="1890712"/>
                <a:gridCol w="4048125"/>
              </a:tblGrid>
              <a:tr h="387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Escape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逸出字元</a:t>
                      </a: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說明</a:t>
                      </a:r>
                      <a:endParaRPr kumimoji="1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87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\b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Backspace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Backspace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鍵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7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\f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FF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Form feed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87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\n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LF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Line feed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換行符號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7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\r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CR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Enter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鍵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87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\t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Tab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鍵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7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\'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「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」符號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87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\"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「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」符號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7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\\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「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」符號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51BB-8B15-4DC9-9ED7-7F78DD153D7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2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的運算子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JavaScript</a:t>
            </a:r>
            <a:r>
              <a:rPr lang="zh-TW" altLang="en-US" sz="2800" dirty="0"/>
              <a:t>指定敘述的運算式都是由運算子和運算元</a:t>
            </a:r>
            <a:r>
              <a:rPr lang="zh-TW" altLang="en-US" sz="2800" dirty="0" smtClean="0"/>
              <a:t>組成</a:t>
            </a:r>
            <a:endParaRPr lang="en-US" altLang="zh-TW" sz="2800" dirty="0" smtClean="0"/>
          </a:p>
          <a:p>
            <a:pPr lvl="1">
              <a:buFontTx/>
              <a:buNone/>
            </a:pPr>
            <a:r>
              <a:rPr lang="en-US" altLang="zh-TW" dirty="0" smtClean="0">
                <a:solidFill>
                  <a:schemeClr val="tx2"/>
                </a:solidFill>
              </a:rPr>
              <a:t>a </a:t>
            </a:r>
            <a:r>
              <a:rPr lang="en-US" altLang="zh-TW" dirty="0">
                <a:solidFill>
                  <a:schemeClr val="tx2"/>
                </a:solidFill>
              </a:rPr>
              <a:t>+ b – 1</a:t>
            </a:r>
          </a:p>
          <a:p>
            <a:pPr lvl="1"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a &gt;= b</a:t>
            </a:r>
          </a:p>
          <a:p>
            <a:pPr lvl="1"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a &gt; b &amp;&amp; a &gt; 1</a:t>
            </a:r>
          </a:p>
          <a:p>
            <a:pPr lvl="1"/>
            <a:r>
              <a:rPr lang="zh-TW" altLang="en-US" sz="2400" dirty="0" smtClean="0"/>
              <a:t>變數</a:t>
            </a:r>
            <a:r>
              <a:rPr lang="en-US" altLang="zh-TW" sz="2400" dirty="0"/>
              <a:t>a</a:t>
            </a:r>
            <a:r>
              <a:rPr lang="zh-TW" altLang="en-US" sz="2400" dirty="0"/>
              <a:t>、</a:t>
            </a:r>
            <a:r>
              <a:rPr lang="en-US" altLang="zh-TW" sz="2400" dirty="0"/>
              <a:t>b</a:t>
            </a:r>
            <a:r>
              <a:rPr lang="zh-TW" altLang="en-US" sz="2400" dirty="0"/>
              <a:t>和數值</a:t>
            </a:r>
            <a:r>
              <a:rPr lang="en-US" altLang="zh-TW" sz="2400" dirty="0"/>
              <a:t>1</a:t>
            </a:r>
            <a:r>
              <a:rPr lang="zh-TW" altLang="en-US" sz="2400" dirty="0"/>
              <a:t>是</a:t>
            </a:r>
            <a:r>
              <a:rPr lang="zh-TW" altLang="en-US" sz="2400" dirty="0" smtClean="0"/>
              <a:t>運算元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「</a:t>
            </a:r>
            <a:r>
              <a:rPr lang="en-US" altLang="zh-TW" sz="2400" dirty="0"/>
              <a:t>+</a:t>
            </a:r>
            <a:r>
              <a:rPr lang="zh-TW" altLang="en-US" sz="2400" dirty="0"/>
              <a:t>」、「</a:t>
            </a:r>
            <a:r>
              <a:rPr lang="en-US" altLang="zh-TW" sz="2400" dirty="0"/>
              <a:t>-</a:t>
            </a:r>
            <a:r>
              <a:rPr lang="zh-TW" altLang="en-US" sz="2400" dirty="0"/>
              <a:t>」、「</a:t>
            </a:r>
            <a:r>
              <a:rPr lang="en-US" altLang="zh-TW" sz="2400" dirty="0"/>
              <a:t>&gt;=</a:t>
            </a:r>
            <a:r>
              <a:rPr lang="zh-TW" altLang="en-US" sz="2400" dirty="0"/>
              <a:t>」、「</a:t>
            </a:r>
            <a:r>
              <a:rPr lang="en-US" altLang="zh-TW" sz="2400" dirty="0"/>
              <a:t>&gt;</a:t>
            </a:r>
            <a:r>
              <a:rPr lang="zh-TW" altLang="en-US" sz="2400" dirty="0"/>
              <a:t>」和「</a:t>
            </a:r>
            <a:r>
              <a:rPr lang="en-US" altLang="zh-TW" sz="2400" dirty="0"/>
              <a:t>&amp;&amp;</a:t>
            </a:r>
            <a:r>
              <a:rPr lang="zh-TW" altLang="en-US" sz="2400" dirty="0"/>
              <a:t>」是運算子。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51BB-8B15-4DC9-9ED7-7F78DD153D7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46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</a:t>
            </a:r>
            <a:r>
              <a:rPr lang="zh-TW" altLang="en-US" dirty="0"/>
              <a:t>的優先</a:t>
            </a:r>
            <a:r>
              <a:rPr lang="zh-TW" altLang="en-US" dirty="0" smtClean="0"/>
              <a:t>順序</a:t>
            </a:r>
            <a:endParaRPr lang="zh-TW" altLang="en-US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dirty="0" smtClean="0"/>
              <a:t>同一</a:t>
            </a:r>
            <a:r>
              <a:rPr lang="zh-TW" altLang="en-US" dirty="0"/>
              <a:t>個運算式允許使用多種運算子，為了讓運算式能夠得到相同的運算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pPr>
              <a:lnSpc>
                <a:spcPct val="90000"/>
              </a:lnSpc>
            </a:pPr>
            <a:r>
              <a:rPr lang="zh-TW" altLang="en-US" dirty="0" smtClean="0">
                <a:solidFill>
                  <a:srgbClr val="FF0000"/>
                </a:solidFill>
              </a:rPr>
              <a:t>「</a:t>
            </a:r>
            <a:r>
              <a:rPr lang="zh-TW" altLang="en-US" dirty="0">
                <a:solidFill>
                  <a:srgbClr val="FF0000"/>
                </a:solidFill>
              </a:rPr>
              <a:t>先乘除後加減</a:t>
            </a:r>
            <a:r>
              <a:rPr lang="zh-TW" altLang="en-US" dirty="0" smtClean="0">
                <a:solidFill>
                  <a:srgbClr val="FF0000"/>
                </a:solidFill>
              </a:rPr>
              <a:t>」</a:t>
            </a:r>
            <a:endParaRPr lang="zh-TW" alt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3200" dirty="0">
                <a:solidFill>
                  <a:schemeClr val="tx2"/>
                </a:solidFill>
              </a:rPr>
              <a:t>a + b * </a:t>
            </a:r>
            <a:r>
              <a:rPr lang="en-US" altLang="zh-TW" sz="3200" dirty="0" smtClean="0">
                <a:solidFill>
                  <a:schemeClr val="tx2"/>
                </a:solidFill>
              </a:rPr>
              <a:t>2</a:t>
            </a:r>
            <a:endParaRPr lang="en-US" altLang="zh-TW" sz="3200" dirty="0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51BB-8B15-4DC9-9ED7-7F78DD153D7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43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運算子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的優先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順序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13149" name="Group 15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937687411"/>
              </p:ext>
            </p:extLst>
          </p:nvPr>
        </p:nvGraphicFramePr>
        <p:xfrm>
          <a:off x="457200" y="1268760"/>
          <a:ext cx="8229600" cy="5029200"/>
        </p:xfrm>
        <a:graphic>
          <a:graphicData uri="http://schemas.openxmlformats.org/drawingml/2006/table">
            <a:tbl>
              <a:tblPr/>
              <a:tblGrid>
                <a:gridCol w="1981200"/>
                <a:gridCol w="6248400"/>
              </a:tblGrid>
              <a:tr h="30162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運算子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說明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0162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()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括號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0162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!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++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--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邏輯運算子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、算數運算子負號、遞增和遞減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0162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%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算術運算子的乘、除法和餘數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0162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-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算術運算子加和減法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0162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&lt;&lt;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&gt;&gt;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&gt;&gt;&gt;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位元運算子左移、右移和無符號右移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0162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&lt;=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比較運算子大於、大於等於、小於和小於等於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0321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!=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比較運算子等於和不等於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0162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&amp;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位元運算子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AND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0162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^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位元運算子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XOR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0162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|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位元運算子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OR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0162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&amp;&amp;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邏輯運算子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AND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0162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||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邏輯運算子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OR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0162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?: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條件運算子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0162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op=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指定運算子</a:t>
                      </a: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5972-6957-48C4-A782-FA2D0FF61927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58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算術運算子</a:t>
            </a:r>
            <a:endParaRPr lang="zh-TW" altLang="en-US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大部分</a:t>
            </a:r>
            <a:r>
              <a:rPr lang="zh-TW" altLang="en-US" sz="2400" dirty="0"/>
              <a:t>運算元是</a:t>
            </a:r>
            <a:r>
              <a:rPr lang="zh-TW" altLang="en-US" sz="2400" dirty="0" smtClean="0"/>
              <a:t>數值</a:t>
            </a:r>
            <a:endParaRPr lang="en-US" altLang="zh-TW" sz="2400" dirty="0"/>
          </a:p>
          <a:p>
            <a:r>
              <a:rPr lang="zh-TW" altLang="en-US" sz="2400" dirty="0" smtClean="0"/>
              <a:t>加法</a:t>
            </a:r>
            <a:r>
              <a:rPr lang="zh-TW" altLang="en-US" sz="2400" dirty="0"/>
              <a:t>運算子可以連接兩個字串變數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/>
              <a:t>變數</a:t>
            </a:r>
            <a:r>
              <a:rPr lang="en-US" altLang="zh-TW" sz="2400" dirty="0" smtClean="0"/>
              <a:t>a=10</a:t>
            </a:r>
            <a:endParaRPr lang="zh-TW" altLang="en-US" sz="2400" dirty="0"/>
          </a:p>
        </p:txBody>
      </p:sp>
      <p:graphicFrame>
        <p:nvGraphicFramePr>
          <p:cNvPr id="215350" name="Group 3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141358"/>
              </p:ext>
            </p:extLst>
          </p:nvPr>
        </p:nvGraphicFramePr>
        <p:xfrm>
          <a:off x="971600" y="2852936"/>
          <a:ext cx="7605713" cy="3198178"/>
        </p:xfrm>
        <a:graphic>
          <a:graphicData uri="http://schemas.openxmlformats.org/drawingml/2006/table">
            <a:tbl>
              <a:tblPr/>
              <a:tblGrid>
                <a:gridCol w="1228725"/>
                <a:gridCol w="1925638"/>
                <a:gridCol w="4451350"/>
              </a:tblGrid>
              <a:tr h="3063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運算子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說明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運算式範例</a:t>
                      </a:r>
                      <a:endParaRPr kumimoji="1" lang="zh-TW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07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-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負號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-7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063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++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遞增運算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a++ = 11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063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--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遞減運算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a-- = 9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07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*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乘法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5 * 6 = 30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063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/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除法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7 / 2 = 3.5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063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%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餘數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7 % 2 = 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515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+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加法或字串連接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4 + 3 = 7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063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-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減法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全真中明體" charset="-12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 3 = 1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51BB-8B15-4DC9-9ED7-7F78DD153D7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2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算術</a:t>
            </a:r>
            <a:r>
              <a:rPr lang="zh-TW" altLang="en-US" dirty="0"/>
              <a:t>運算子</a:t>
            </a:r>
            <a:r>
              <a:rPr lang="en-US" altLang="zh-TW" dirty="0"/>
              <a:t>-</a:t>
            </a:r>
            <a:r>
              <a:rPr lang="zh-TW" altLang="en-US" dirty="0"/>
              <a:t>遞增和遞減運算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sz="2400" dirty="0"/>
              <a:t>遞增和遞減運算</a:t>
            </a:r>
            <a:r>
              <a:rPr lang="en-US" altLang="zh-TW" sz="2400" dirty="0"/>
              <a:t>++</a:t>
            </a:r>
            <a:r>
              <a:rPr lang="zh-TW" altLang="en-US" sz="2400" dirty="0"/>
              <a:t>和</a:t>
            </a:r>
            <a:r>
              <a:rPr lang="en-US" altLang="zh-TW" sz="2400" dirty="0"/>
              <a:t>--</a:t>
            </a:r>
            <a:r>
              <a:rPr lang="zh-TW" altLang="en-US" sz="2400" dirty="0"/>
              <a:t>可以置於變數之前或</a:t>
            </a:r>
            <a:r>
              <a:rPr lang="zh-TW" altLang="en-US" sz="2400" dirty="0" smtClean="0"/>
              <a:t>之後</a:t>
            </a:r>
            <a:endParaRPr lang="zh-TW" altLang="en-US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x++;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--</a:t>
            </a:r>
            <a:r>
              <a:rPr lang="en-US" altLang="zh-TW" sz="2400" dirty="0" err="1">
                <a:solidFill>
                  <a:schemeClr val="tx2"/>
                </a:solidFill>
              </a:rPr>
              <a:t>yy</a:t>
            </a:r>
            <a:r>
              <a:rPr lang="en-US" altLang="zh-TW" sz="2400" dirty="0">
                <a:solidFill>
                  <a:schemeClr val="tx2"/>
                </a:solidFill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zh-TW" sz="24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dirty="0" smtClean="0"/>
              <a:t>X= ? Y=?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tx2"/>
                </a:solidFill>
              </a:rPr>
              <a:t>x </a:t>
            </a:r>
            <a:r>
              <a:rPr lang="en-US" altLang="zh-TW" sz="2400" dirty="0">
                <a:solidFill>
                  <a:schemeClr val="tx2"/>
                </a:solidFill>
              </a:rPr>
              <a:t>= 10;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y = 10;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 err="1">
                <a:solidFill>
                  <a:schemeClr val="tx2"/>
                </a:solidFill>
              </a:rPr>
              <a:t>document.write</a:t>
            </a:r>
            <a:r>
              <a:rPr lang="en-US" altLang="zh-TW" sz="2400" dirty="0">
                <a:solidFill>
                  <a:schemeClr val="tx2"/>
                </a:solidFill>
              </a:rPr>
              <a:t>("x++ = " +x+++":x = " + x + "&lt;</a:t>
            </a:r>
            <a:r>
              <a:rPr lang="en-US" altLang="zh-TW" sz="2400" dirty="0" err="1">
                <a:solidFill>
                  <a:schemeClr val="tx2"/>
                </a:solidFill>
              </a:rPr>
              <a:t>br</a:t>
            </a:r>
            <a:r>
              <a:rPr lang="en-US" altLang="zh-TW" sz="2400" dirty="0">
                <a:solidFill>
                  <a:schemeClr val="tx2"/>
                </a:solidFill>
              </a:rPr>
              <a:t>/&gt;");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 err="1">
                <a:solidFill>
                  <a:schemeClr val="tx2"/>
                </a:solidFill>
              </a:rPr>
              <a:t>document.write</a:t>
            </a:r>
            <a:r>
              <a:rPr lang="en-US" altLang="zh-TW" sz="2400" dirty="0">
                <a:solidFill>
                  <a:schemeClr val="tx2"/>
                </a:solidFill>
              </a:rPr>
              <a:t>("--y = " +--y+":y = " + y + "&lt;</a:t>
            </a:r>
            <a:r>
              <a:rPr lang="en-US" altLang="zh-TW" sz="2400" dirty="0" err="1">
                <a:solidFill>
                  <a:schemeClr val="tx2"/>
                </a:solidFill>
              </a:rPr>
              <a:t>br</a:t>
            </a:r>
            <a:r>
              <a:rPr lang="en-US" altLang="zh-TW" sz="2400" dirty="0">
                <a:solidFill>
                  <a:schemeClr val="tx2"/>
                </a:solidFill>
              </a:rPr>
              <a:t>/&gt;")</a:t>
            </a:r>
            <a:r>
              <a:rPr lang="en-US" altLang="zh-TW" sz="2400" dirty="0">
                <a:solidFill>
                  <a:srgbClr val="558ED5"/>
                </a:solidFill>
              </a:rPr>
              <a:t>;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51BB-8B15-4DC9-9ED7-7F78DD153D7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5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比較運算子</a:t>
            </a:r>
            <a:endParaRPr lang="zh-TW" altLang="en-US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使用於迴</a:t>
            </a:r>
            <a:r>
              <a:rPr lang="zh-TW" altLang="en-US" sz="2800" dirty="0"/>
              <a:t>圈和條件敘述的判斷</a:t>
            </a:r>
            <a:r>
              <a:rPr lang="zh-TW" altLang="en-US" sz="2800" dirty="0" smtClean="0"/>
              <a:t>條件</a:t>
            </a:r>
            <a:endParaRPr lang="en-US" altLang="zh-TW" sz="2800" dirty="0" smtClean="0"/>
          </a:p>
          <a:p>
            <a:r>
              <a:rPr lang="en-US" altLang="zh-TW" sz="2800" dirty="0" smtClean="0"/>
              <a:t>true</a:t>
            </a:r>
            <a:r>
              <a:rPr lang="zh-TW" altLang="en-US" sz="2800" dirty="0"/>
              <a:t>為真；</a:t>
            </a:r>
            <a:r>
              <a:rPr lang="en-US" altLang="zh-TW" sz="2800" dirty="0"/>
              <a:t>false</a:t>
            </a:r>
            <a:r>
              <a:rPr lang="zh-TW" altLang="en-US" sz="2800" dirty="0"/>
              <a:t>為假</a:t>
            </a:r>
            <a:r>
              <a:rPr lang="zh-TW" altLang="en-US" sz="2800" dirty="0" smtClean="0"/>
              <a:t>。</a:t>
            </a:r>
            <a:endParaRPr lang="zh-TW" altLang="en-US" sz="2800" dirty="0"/>
          </a:p>
          <a:p>
            <a:endParaRPr lang="en-US" altLang="zh-TW" dirty="0"/>
          </a:p>
        </p:txBody>
      </p:sp>
      <p:graphicFrame>
        <p:nvGraphicFramePr>
          <p:cNvPr id="218441" name="Group 3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547968"/>
              </p:ext>
            </p:extLst>
          </p:nvPr>
        </p:nvGraphicFramePr>
        <p:xfrm>
          <a:off x="683568" y="2852936"/>
          <a:ext cx="8056563" cy="3060701"/>
        </p:xfrm>
        <a:graphic>
          <a:graphicData uri="http://schemas.openxmlformats.org/drawingml/2006/table">
            <a:tbl>
              <a:tblPr/>
              <a:tblGrid>
                <a:gridCol w="1301750"/>
                <a:gridCol w="1784350"/>
                <a:gridCol w="2357438"/>
                <a:gridCol w="2613025"/>
              </a:tblGrid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運算子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說明</a:t>
                      </a:r>
                      <a:endParaRPr kumimoji="1" lang="zh-TW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運算式範例</a:t>
                      </a:r>
                      <a:endParaRPr kumimoji="1" lang="zh-TW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運算結果</a:t>
                      </a:r>
                      <a:endParaRPr kumimoji="1" lang="zh-TW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436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==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等於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6 = 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false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!=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不等於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6 != 3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true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&lt;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小於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6 &lt; 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false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4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&gt;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大於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6 &gt; 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true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436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&lt;=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小於等於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6 &lt;= 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false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&gt;=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大於等於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6 &gt;=3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true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51BB-8B15-4DC9-9ED7-7F78DD153D7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79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邏輯運算子</a:t>
            </a:r>
            <a:endParaRPr lang="zh-TW" altLang="en-US" dirty="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如果條件不只一個，就需要使用邏輯運算子連接各比較運算</a:t>
            </a:r>
            <a:r>
              <a:rPr lang="zh-TW" altLang="en-US" dirty="0" smtClean="0"/>
              <a:t>式</a:t>
            </a:r>
            <a:endParaRPr lang="zh-TW" altLang="en-US" dirty="0"/>
          </a:p>
        </p:txBody>
      </p:sp>
      <p:graphicFrame>
        <p:nvGraphicFramePr>
          <p:cNvPr id="220249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124828"/>
              </p:ext>
            </p:extLst>
          </p:nvPr>
        </p:nvGraphicFramePr>
        <p:xfrm>
          <a:off x="611560" y="2924944"/>
          <a:ext cx="8191500" cy="2655888"/>
        </p:xfrm>
        <a:graphic>
          <a:graphicData uri="http://schemas.openxmlformats.org/drawingml/2006/table">
            <a:tbl>
              <a:tblPr/>
              <a:tblGrid>
                <a:gridCol w="1452562"/>
                <a:gridCol w="6738938"/>
              </a:tblGrid>
              <a:tr h="663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運算子</a:t>
                      </a:r>
                      <a:endParaRPr kumimoji="1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說明</a:t>
                      </a:r>
                      <a:endParaRPr kumimoji="1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665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!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非，傳回運算元相反的值，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成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成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true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63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&amp;&amp;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   AND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且，連接的兩個運算元都為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，運算式為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true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663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||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或，連接的兩個運算元，任一個為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ture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，運算式為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true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51BB-8B15-4DC9-9ED7-7F78DD153D7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4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位元</a:t>
            </a:r>
            <a:r>
              <a:rPr lang="zh-TW" altLang="en-US" dirty="0"/>
              <a:t>運算子</a:t>
            </a:r>
          </a:p>
        </p:txBody>
      </p:sp>
      <p:sp>
        <p:nvSpPr>
          <p:cNvPr id="223005" name="Rectangle 79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TW" altLang="zh-TW"/>
          </a:p>
        </p:txBody>
      </p:sp>
      <p:graphicFrame>
        <p:nvGraphicFramePr>
          <p:cNvPr id="223007" name="Group 7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4043"/>
              </p:ext>
            </p:extLst>
          </p:nvPr>
        </p:nvGraphicFramePr>
        <p:xfrm>
          <a:off x="611560" y="1340768"/>
          <a:ext cx="8191500" cy="4793617"/>
        </p:xfrm>
        <a:graphic>
          <a:graphicData uri="http://schemas.openxmlformats.org/drawingml/2006/table">
            <a:tbl>
              <a:tblPr/>
              <a:tblGrid>
                <a:gridCol w="1035050"/>
                <a:gridCol w="677863"/>
                <a:gridCol w="777875"/>
                <a:gridCol w="777875"/>
                <a:gridCol w="1166812"/>
                <a:gridCol w="1036638"/>
                <a:gridCol w="1036637"/>
                <a:gridCol w="1682750"/>
              </a:tblGrid>
              <a:tr h="555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運算子</a:t>
                      </a:r>
                      <a:endParaRPr kumimoji="1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D</a:t>
                      </a:r>
                      <a:endParaRPr kumimoji="1" lang="en-US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範例</a:t>
                      </a:r>
                      <a:endParaRPr kumimoji="1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結果</a:t>
                      </a:r>
                      <a:endParaRPr kumimoji="1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說明</a:t>
                      </a:r>
                      <a:endParaRPr kumimoji="1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588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~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1(01)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~A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-2(10)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88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&lt;&lt;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3(11)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C&lt;&lt; 2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12(1100)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左移運算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5905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&gt;&gt;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2(10)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B &gt;&gt; 1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1(1)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右移運算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88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&gt;&gt;&gt;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16(1000)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D &gt;&gt;&gt; 1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8(0100)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無符號右移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588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&amp;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1(01)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3(11)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A &amp; C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1(01)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905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^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1(01)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2(10)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A ^ B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3(11)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XOR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588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|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1(01)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2(10)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A | B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3(11)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</a:t>
                      </a: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51BB-8B15-4DC9-9ED7-7F78DD153D7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7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的變數</a:t>
            </a:r>
          </a:p>
          <a:p>
            <a:r>
              <a:rPr lang="en-US" altLang="zh-TW" dirty="0" smtClean="0"/>
              <a:t>JavaScript</a:t>
            </a:r>
            <a:r>
              <a:rPr lang="zh-TW" altLang="en-US" dirty="0" smtClean="0"/>
              <a:t>的資料型態</a:t>
            </a:r>
          </a:p>
          <a:p>
            <a:r>
              <a:rPr lang="en-US" altLang="zh-TW" dirty="0" smtClean="0"/>
              <a:t>JavaScript</a:t>
            </a:r>
            <a:r>
              <a:rPr lang="zh-TW" altLang="en-US" dirty="0" smtClean="0"/>
              <a:t>的運算子</a:t>
            </a:r>
          </a:p>
          <a:p>
            <a:r>
              <a:rPr lang="zh-TW" altLang="en-US" dirty="0" smtClean="0"/>
              <a:t>資料型態的轉換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51BB-8B15-4DC9-9ED7-7F78DD153D7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95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指定運算子</a:t>
            </a:r>
          </a:p>
        </p:txBody>
      </p:sp>
      <p:graphicFrame>
        <p:nvGraphicFramePr>
          <p:cNvPr id="224569" name="Group 313"/>
          <p:cNvGraphicFramePr>
            <a:graphicFrameLocks noGrp="1"/>
          </p:cNvGraphicFramePr>
          <p:nvPr>
            <p:ph idx="1"/>
          </p:nvPr>
        </p:nvGraphicFramePr>
        <p:xfrm>
          <a:off x="539750" y="1412875"/>
          <a:ext cx="7975601" cy="4409123"/>
        </p:xfrm>
        <a:graphic>
          <a:graphicData uri="http://schemas.openxmlformats.org/drawingml/2006/table">
            <a:tbl>
              <a:tblPr/>
              <a:tblGrid>
                <a:gridCol w="1036951"/>
                <a:gridCol w="1766202"/>
                <a:gridCol w="2398527"/>
                <a:gridCol w="2773921"/>
              </a:tblGrid>
              <a:tr h="38576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運算子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範例</a:t>
                      </a:r>
                      <a:endParaRPr kumimoji="1" lang="zh-TW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相當的運算式</a:t>
                      </a:r>
                      <a:endParaRPr kumimoji="1" lang="zh-TW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說明</a:t>
                      </a:r>
                      <a:endParaRPr kumimoji="1" lang="zh-TW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302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=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= y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N/A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指定敘述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3178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+=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x+ = y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= x + y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數值相加或字串連接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302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-=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-= y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= x - y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減法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302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*=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*= y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= x * y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乘法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3178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/=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/= y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= x / y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除法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302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%=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%= y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= x % y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餘數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3178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&lt;&lt;=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&lt;&lt;= y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= x &lt;&lt; y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位元左移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位元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302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&gt;&gt;=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&gt;&gt;= y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= x &gt;&gt; y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位元右移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位元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3178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&gt;&gt;&gt;=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&gt;&gt;&gt;= y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= x &gt;&gt;&gt; y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無符號右移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位元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302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&amp;=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&amp;= y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= x &amp; y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位元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3178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|=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|= y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= x | y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位元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302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^=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^= y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= x ^ y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位元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XOR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51BB-8B15-4DC9-9ED7-7F78DD153D7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45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</a:t>
            </a:r>
            <a:r>
              <a:rPr lang="zh-TW" altLang="en-US" dirty="0"/>
              <a:t>型態的強制轉換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56792"/>
            <a:ext cx="8229600" cy="4669979"/>
          </a:xfrm>
        </p:spPr>
        <p:txBody>
          <a:bodyPr/>
          <a:lstStyle/>
          <a:p>
            <a:r>
              <a:rPr lang="en-US" altLang="zh-TW" sz="2800" dirty="0" smtClean="0"/>
              <a:t>JavaScript</a:t>
            </a:r>
            <a:r>
              <a:rPr lang="zh-TW" altLang="en-US" sz="2800" dirty="0"/>
              <a:t>運算式的運算元需要相同</a:t>
            </a:r>
            <a:r>
              <a:rPr lang="zh-TW" altLang="en-US" sz="2800" dirty="0" smtClean="0"/>
              <a:t>型態</a:t>
            </a:r>
            <a:endParaRPr lang="en-US" altLang="zh-TW" sz="2800" dirty="0" smtClean="0"/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JavaScript</a:t>
            </a:r>
            <a:r>
              <a:rPr lang="zh-TW" altLang="en-US" sz="2800" dirty="0" smtClean="0">
                <a:solidFill>
                  <a:srgbClr val="FF0000"/>
                </a:solidFill>
              </a:rPr>
              <a:t>在</a:t>
            </a:r>
            <a:r>
              <a:rPr lang="zh-TW" altLang="en-US" sz="2800" dirty="0">
                <a:solidFill>
                  <a:srgbClr val="FF0000"/>
                </a:solidFill>
              </a:rPr>
              <a:t>執行運算時會自動進行資料型態的強迫轉換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  <p:graphicFrame>
        <p:nvGraphicFramePr>
          <p:cNvPr id="227417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05425"/>
              </p:ext>
            </p:extLst>
          </p:nvPr>
        </p:nvGraphicFramePr>
        <p:xfrm>
          <a:off x="611560" y="3212976"/>
          <a:ext cx="8145463" cy="2070101"/>
        </p:xfrm>
        <a:graphic>
          <a:graphicData uri="http://schemas.openxmlformats.org/drawingml/2006/table">
            <a:tbl>
              <a:tblPr/>
              <a:tblGrid>
                <a:gridCol w="2863850"/>
                <a:gridCol w="5281613"/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運算式</a:t>
                      </a:r>
                      <a:endParaRPr kumimoji="1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型態強制轉換的處理</a:t>
                      </a:r>
                      <a:endParaRPr kumimoji="1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5191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數值和字串相加</a:t>
                      </a: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數值會強制轉換成字串</a:t>
                      </a: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15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布林和字串相加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布林會強制轉換成字串</a:t>
                      </a: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布林和數值相加</a:t>
                      </a: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布林會強制轉換成數值</a:t>
                      </a: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51BB-8B15-4DC9-9ED7-7F78DD153D7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98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</a:t>
            </a:r>
            <a:r>
              <a:rPr lang="zh-TW" altLang="en-US" dirty="0"/>
              <a:t>型態的轉換函數</a:t>
            </a:r>
            <a:r>
              <a:rPr lang="en-US" altLang="zh-TW" dirty="0"/>
              <a:t>-1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u="sng" dirty="0" err="1" smtClean="0"/>
              <a:t>parseInt</a:t>
            </a:r>
            <a:r>
              <a:rPr lang="en-US" altLang="zh-TW" sz="2800" u="sng" dirty="0"/>
              <a:t>()</a:t>
            </a:r>
            <a:r>
              <a:rPr lang="zh-TW" altLang="en-US" sz="2800" u="sng" dirty="0"/>
              <a:t>函數</a:t>
            </a:r>
          </a:p>
          <a:p>
            <a:pPr>
              <a:lnSpc>
                <a:spcPct val="90000"/>
              </a:lnSpc>
            </a:pPr>
            <a:r>
              <a:rPr lang="zh-TW" altLang="en-US" sz="2800" dirty="0"/>
              <a:t>將字串變數值開頭的數值轉換成</a:t>
            </a:r>
            <a:r>
              <a:rPr lang="zh-TW" altLang="en-US" sz="2800" dirty="0" smtClean="0"/>
              <a:t>整數</a:t>
            </a:r>
            <a:endParaRPr lang="en-US" altLang="zh-TW" sz="2800" dirty="0" smtClean="0"/>
          </a:p>
          <a:p>
            <a:pPr>
              <a:lnSpc>
                <a:spcPct val="90000"/>
              </a:lnSpc>
            </a:pPr>
            <a:r>
              <a:rPr lang="zh-TW" altLang="en-US" sz="2800" dirty="0" smtClean="0"/>
              <a:t>如果</a:t>
            </a:r>
            <a:r>
              <a:rPr lang="zh-TW" altLang="en-US" sz="2800" dirty="0"/>
              <a:t>字串沒有數值，就傳回</a:t>
            </a:r>
            <a:r>
              <a:rPr lang="en-US" altLang="zh-TW" sz="2800" dirty="0" err="1"/>
              <a:t>NaN</a:t>
            </a:r>
            <a:r>
              <a:rPr lang="en-US" altLang="zh-TW" sz="2800" dirty="0"/>
              <a:t>(Not a number</a:t>
            </a:r>
            <a:r>
              <a:rPr lang="en-US" altLang="zh-TW" sz="2800" dirty="0" smtClean="0"/>
              <a:t>)</a:t>
            </a:r>
            <a:endParaRPr lang="en-US" altLang="zh-TW" sz="2800" dirty="0"/>
          </a:p>
          <a:p>
            <a:pPr>
              <a:lnSpc>
                <a:spcPct val="90000"/>
              </a:lnSpc>
            </a:pPr>
            <a:r>
              <a:rPr lang="zh-TW" altLang="en-US" sz="2800" dirty="0" smtClean="0"/>
              <a:t>在</a:t>
            </a:r>
            <a:r>
              <a:rPr lang="zh-TW" altLang="en-US" sz="2800" dirty="0"/>
              <a:t>轉換時可以指定十六、十和八進位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Ex:  </a:t>
            </a:r>
            <a:r>
              <a:rPr lang="en-US" altLang="zh-TW" sz="2800" dirty="0" err="1" smtClean="0"/>
              <a:t>parseInt</a:t>
            </a:r>
            <a:r>
              <a:rPr lang="en-US" altLang="zh-TW" sz="2800" dirty="0"/>
              <a:t>("3 </a:t>
            </a:r>
            <a:r>
              <a:rPr lang="en-US" altLang="zh-TW" sz="2800" dirty="0" smtClean="0"/>
              <a:t>pages")   </a:t>
            </a:r>
            <a:r>
              <a:rPr lang="en-US" altLang="zh-TW" sz="2800" dirty="0" smtClean="0">
                <a:sym typeface="Wingdings" panose="05000000000000000000" pitchFamily="2" charset="2"/>
              </a:rPr>
              <a:t>  </a:t>
            </a:r>
            <a:r>
              <a:rPr lang="en-US" altLang="zh-TW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TW" sz="2800" dirty="0" smtClean="0">
                <a:sym typeface="Wingdings" panose="05000000000000000000" pitchFamily="2" charset="2"/>
              </a:rPr>
              <a:t>            </a:t>
            </a:r>
            <a:r>
              <a:rPr lang="en-US" altLang="zh-TW" sz="2800" dirty="0" err="1" smtClean="0">
                <a:sym typeface="Wingdings" panose="05000000000000000000" pitchFamily="2" charset="2"/>
              </a:rPr>
              <a:t>parseInt</a:t>
            </a:r>
            <a:r>
              <a:rPr lang="en-US" altLang="zh-TW" sz="2800" dirty="0" smtClean="0">
                <a:sym typeface="Wingdings" panose="05000000000000000000" pitchFamily="2" charset="2"/>
              </a:rPr>
              <a:t>(</a:t>
            </a:r>
            <a:r>
              <a:rPr lang="en-US" altLang="zh-TW" sz="2800" dirty="0"/>
              <a:t>"</a:t>
            </a:r>
            <a:r>
              <a:rPr lang="en-US" altLang="zh-TW" sz="2800" dirty="0" smtClean="0">
                <a:sym typeface="Wingdings" panose="05000000000000000000" pitchFamily="2" charset="2"/>
              </a:rPr>
              <a:t>2.3</a:t>
            </a:r>
            <a:r>
              <a:rPr lang="en-US" altLang="zh-TW" sz="2800" dirty="0" smtClean="0"/>
              <a:t>"</a:t>
            </a:r>
            <a:r>
              <a:rPr lang="en-US" altLang="zh-TW" sz="2800" dirty="0" smtClean="0">
                <a:sym typeface="Wingdings" panose="05000000000000000000" pitchFamily="2" charset="2"/>
              </a:rPr>
              <a:t>)    </a:t>
            </a:r>
            <a:r>
              <a:rPr lang="en-US" altLang="zh-TW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2</a:t>
            </a:r>
            <a:endParaRPr lang="en-US" altLang="zh-TW" sz="2000" dirty="0" smtClean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endParaRPr lang="zh-TW" alt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u="sng" dirty="0" err="1"/>
              <a:t>parseFloat</a:t>
            </a:r>
            <a:r>
              <a:rPr lang="en-US" altLang="zh-TW" sz="2800" u="sng" dirty="0"/>
              <a:t>()</a:t>
            </a:r>
            <a:r>
              <a:rPr lang="zh-TW" altLang="en-US" sz="2800" u="sng" dirty="0"/>
              <a:t>函數</a:t>
            </a:r>
          </a:p>
          <a:p>
            <a:pPr>
              <a:lnSpc>
                <a:spcPct val="90000"/>
              </a:lnSpc>
            </a:pPr>
            <a:r>
              <a:rPr lang="zh-TW" altLang="en-US" sz="2800" dirty="0"/>
              <a:t>將字串變數值開頭的浮點數轉換成浮點</a:t>
            </a:r>
            <a:r>
              <a:rPr lang="zh-TW" altLang="en-US" sz="2800" dirty="0" smtClean="0"/>
              <a:t>數</a:t>
            </a:r>
            <a:endParaRPr lang="en-US" altLang="zh-TW" sz="2800" dirty="0" smtClean="0"/>
          </a:p>
          <a:p>
            <a:pPr>
              <a:lnSpc>
                <a:spcPct val="90000"/>
              </a:lnSpc>
            </a:pPr>
            <a:r>
              <a:rPr lang="zh-TW" altLang="en-US" sz="2800" dirty="0" smtClean="0"/>
              <a:t>如果</a:t>
            </a:r>
            <a:r>
              <a:rPr lang="zh-TW" altLang="en-US" sz="2800" dirty="0"/>
              <a:t>字串沒有數值，就傳回</a:t>
            </a:r>
            <a:r>
              <a:rPr lang="en-US" altLang="zh-TW" sz="2800" dirty="0" err="1"/>
              <a:t>NaN</a:t>
            </a:r>
            <a:r>
              <a:rPr lang="en-US" altLang="zh-TW" sz="2800" dirty="0"/>
              <a:t>(Not a number)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sym typeface="Wingdings" panose="05000000000000000000" pitchFamily="2" charset="2"/>
              </a:rPr>
              <a:t>Ex: </a:t>
            </a:r>
            <a:r>
              <a:rPr lang="en-US" altLang="zh-TW" sz="2800" dirty="0" err="1" smtClean="0">
                <a:sym typeface="Wingdings" panose="05000000000000000000" pitchFamily="2" charset="2"/>
              </a:rPr>
              <a:t>parseInt</a:t>
            </a:r>
            <a:r>
              <a:rPr lang="en-US" altLang="zh-TW" sz="2800" dirty="0" smtClean="0">
                <a:sym typeface="Wingdings" panose="05000000000000000000" pitchFamily="2" charset="2"/>
              </a:rPr>
              <a:t>(</a:t>
            </a:r>
            <a:r>
              <a:rPr lang="en-US" altLang="zh-TW" sz="2800" dirty="0"/>
              <a:t>"</a:t>
            </a:r>
            <a:r>
              <a:rPr lang="en-US" altLang="zh-TW" sz="2800" dirty="0" smtClean="0">
                <a:sym typeface="Wingdings" panose="05000000000000000000" pitchFamily="2" charset="2"/>
              </a:rPr>
              <a:t>3.2</a:t>
            </a:r>
            <a:r>
              <a:rPr lang="en-US" altLang="zh-TW" sz="2800" dirty="0" smtClean="0"/>
              <a:t>"</a:t>
            </a:r>
            <a:r>
              <a:rPr lang="en-US" altLang="zh-TW" sz="2800" dirty="0" smtClean="0">
                <a:sym typeface="Wingdings" panose="05000000000000000000" pitchFamily="2" charset="2"/>
              </a:rPr>
              <a:t>)   </a:t>
            </a:r>
            <a:r>
              <a:rPr lang="en-US" altLang="zh-TW" sz="2800" dirty="0">
                <a:sym typeface="Wingdings" panose="05000000000000000000" pitchFamily="2" charset="2"/>
              </a:rPr>
              <a:t> </a:t>
            </a:r>
            <a:r>
              <a:rPr lang="en-US" altLang="zh-TW" sz="2800" dirty="0" smtClean="0">
                <a:sym typeface="Wingdings" panose="05000000000000000000" pitchFamily="2" charset="2"/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3.2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endParaRPr lang="zh-TW" altLang="en-US" sz="28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51BB-8B15-4DC9-9ED7-7F78DD153D7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</a:t>
            </a:r>
            <a:r>
              <a:rPr lang="zh-TW" altLang="en-US" dirty="0"/>
              <a:t>型態的轉換函數</a:t>
            </a:r>
            <a:r>
              <a:rPr lang="en-US" altLang="zh-TW" dirty="0"/>
              <a:t>-2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TW" sz="2400" u="sng" dirty="0" err="1"/>
              <a:t>eval</a:t>
            </a:r>
            <a:r>
              <a:rPr lang="en-US" altLang="zh-TW" sz="2400" u="sng" dirty="0"/>
              <a:t>()</a:t>
            </a:r>
            <a:r>
              <a:rPr lang="zh-TW" altLang="en-US" sz="2400" u="sng" dirty="0"/>
              <a:t>函數</a:t>
            </a:r>
          </a:p>
          <a:p>
            <a:r>
              <a:rPr lang="zh-TW" altLang="en-US" sz="2400" dirty="0"/>
              <a:t>將運算式的字串參數當作運算式，</a:t>
            </a:r>
            <a:r>
              <a:rPr lang="zh-TW" altLang="en-US" sz="2400" dirty="0">
                <a:solidFill>
                  <a:srgbClr val="FF0000"/>
                </a:solidFill>
              </a:rPr>
              <a:t>函數可以傳回運算式的計算結果</a:t>
            </a:r>
            <a:r>
              <a:rPr lang="zh-TW" altLang="en-US" sz="2400" dirty="0" smtClean="0">
                <a:solidFill>
                  <a:srgbClr val="FF0000"/>
                </a:solidFill>
              </a:rPr>
              <a:t>。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r>
              <a:rPr lang="en-US" altLang="zh-TW" sz="2400" dirty="0" smtClean="0"/>
              <a:t>Ex: </a:t>
            </a:r>
            <a:r>
              <a:rPr lang="en-US" altLang="zh-TW" sz="2400" dirty="0" err="1" smtClean="0"/>
              <a:t>eval</a:t>
            </a:r>
            <a:r>
              <a:rPr lang="en-US" altLang="zh-TW" sz="2400" dirty="0" smtClean="0"/>
              <a:t>("20+4*5")  </a:t>
            </a:r>
            <a:r>
              <a:rPr lang="en-US" altLang="zh-TW" sz="2400" dirty="0" smtClean="0">
                <a:sym typeface="Wingdings" panose="05000000000000000000" pitchFamily="2" charset="2"/>
              </a:rPr>
              <a:t> </a:t>
            </a:r>
            <a:r>
              <a:rPr lang="en-US" altLang="zh-TW" sz="2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40</a:t>
            </a:r>
          </a:p>
          <a:p>
            <a:pPr marL="0" indent="0">
              <a:buNone/>
            </a:pPr>
            <a:r>
              <a:rPr lang="en-US" altLang="zh-TW" sz="2400" dirty="0" smtClean="0">
                <a:sym typeface="Wingdings" panose="05000000000000000000" pitchFamily="2" charset="2"/>
              </a:rPr>
              <a:t>	</a:t>
            </a:r>
            <a:r>
              <a:rPr lang="en-US" altLang="zh-TW" sz="2400" dirty="0" err="1" smtClean="0">
                <a:sym typeface="Wingdings" panose="05000000000000000000" pitchFamily="2" charset="2"/>
              </a:rPr>
              <a:t>eval</a:t>
            </a:r>
            <a:r>
              <a:rPr lang="en-US" altLang="zh-TW" sz="2400" dirty="0" smtClean="0">
                <a:sym typeface="Wingdings" panose="05000000000000000000" pitchFamily="2" charset="2"/>
              </a:rPr>
              <a:t>(</a:t>
            </a:r>
            <a:r>
              <a:rPr lang="en-US" altLang="zh-TW" sz="2400" dirty="0"/>
              <a:t>"</a:t>
            </a:r>
            <a:r>
              <a:rPr lang="en-US" altLang="zh-TW" sz="2400" dirty="0" smtClean="0">
                <a:sym typeface="Wingdings" panose="05000000000000000000" pitchFamily="2" charset="2"/>
              </a:rPr>
              <a:t>5&gt;4</a:t>
            </a:r>
            <a:r>
              <a:rPr lang="en-US" altLang="zh-TW" sz="2400" dirty="0"/>
              <a:t>"</a:t>
            </a:r>
            <a:r>
              <a:rPr lang="en-US" altLang="zh-TW" sz="2400" dirty="0" smtClean="0">
                <a:sym typeface="Wingdings" panose="05000000000000000000" pitchFamily="2" charset="2"/>
              </a:rPr>
              <a:t>)   </a:t>
            </a:r>
            <a:r>
              <a:rPr lang="en-US" altLang="zh-TW" sz="2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true</a:t>
            </a:r>
            <a:endParaRPr lang="en-US" altLang="zh-TW" sz="2400" dirty="0" smtClean="0">
              <a:solidFill>
                <a:srgbClr val="0070C0"/>
              </a:solidFill>
            </a:endParaRPr>
          </a:p>
          <a:p>
            <a:endParaRPr lang="zh-TW" altLang="en-US" sz="2400" dirty="0"/>
          </a:p>
          <a:p>
            <a:pPr>
              <a:buFontTx/>
              <a:buNone/>
            </a:pPr>
            <a:r>
              <a:rPr lang="en-US" altLang="zh-TW" sz="2400" u="sng" dirty="0" err="1"/>
              <a:t>typeof</a:t>
            </a:r>
            <a:r>
              <a:rPr lang="en-US" altLang="zh-TW" sz="2400" u="sng" dirty="0"/>
              <a:t>()</a:t>
            </a:r>
            <a:r>
              <a:rPr lang="zh-TW" altLang="en-US" sz="2400" u="sng" dirty="0"/>
              <a:t>運算子</a:t>
            </a:r>
          </a:p>
          <a:p>
            <a:r>
              <a:rPr lang="en-US" altLang="zh-TW" sz="2400" dirty="0" err="1"/>
              <a:t>typeof</a:t>
            </a:r>
            <a:r>
              <a:rPr lang="en-US" altLang="zh-TW" sz="2400" dirty="0"/>
              <a:t>()</a:t>
            </a:r>
            <a:r>
              <a:rPr lang="zh-TW" altLang="en-US" sz="2400" dirty="0"/>
              <a:t>運算子可以取得變數的資料</a:t>
            </a:r>
            <a:r>
              <a:rPr lang="zh-TW" altLang="en-US" sz="2400" dirty="0" smtClean="0"/>
              <a:t>型態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string</a:t>
            </a:r>
            <a:r>
              <a:rPr lang="zh-TW" altLang="en-US" sz="2000" dirty="0"/>
              <a:t>、</a:t>
            </a:r>
            <a:r>
              <a:rPr lang="en-US" altLang="zh-TW" sz="2000" dirty="0"/>
              <a:t>number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boolean</a:t>
            </a:r>
            <a:r>
              <a:rPr lang="zh-TW" altLang="en-US" sz="2000" dirty="0"/>
              <a:t>、</a:t>
            </a:r>
            <a:r>
              <a:rPr lang="en-US" altLang="zh-TW" sz="2000" dirty="0"/>
              <a:t>undefined</a:t>
            </a:r>
            <a:r>
              <a:rPr lang="zh-TW" altLang="en-US" sz="2000" dirty="0"/>
              <a:t>和</a:t>
            </a:r>
            <a:r>
              <a:rPr lang="en-US" altLang="zh-TW" sz="2000" dirty="0"/>
              <a:t>object</a:t>
            </a:r>
            <a:r>
              <a:rPr lang="zh-TW" altLang="en-US" sz="2000" dirty="0"/>
              <a:t>等資料型態。</a:t>
            </a:r>
          </a:p>
          <a:p>
            <a:endParaRPr lang="en-US" altLang="zh-TW" sz="24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51BB-8B15-4DC9-9ED7-7F78DD153D7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88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列印的結果為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835696" y="2276872"/>
            <a:ext cx="5472608" cy="175432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&lt;script&gt;</a:t>
            </a:r>
          </a:p>
          <a:p>
            <a:r>
              <a:rPr lang="en-US" altLang="zh-TW" dirty="0" smtClean="0"/>
              <a:t>  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strName1= “CYCU”;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strName2=null;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document.write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typeof</a:t>
            </a:r>
            <a:r>
              <a:rPr lang="en-US" altLang="zh-TW" dirty="0" smtClean="0"/>
              <a:t>(</a:t>
            </a:r>
            <a:r>
              <a:rPr lang="en-US" altLang="zh-TW" smtClean="0"/>
              <a:t>strName)+ </a:t>
            </a:r>
            <a:r>
              <a:rPr lang="en-US" altLang="zh-TW" dirty="0" smtClean="0"/>
              <a:t>“&lt;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/&gt;”);</a:t>
            </a:r>
          </a:p>
          <a:p>
            <a:r>
              <a:rPr lang="en-US" altLang="zh-TW" dirty="0" smtClean="0"/>
              <a:t>   </a:t>
            </a:r>
            <a:r>
              <a:rPr lang="en-US" altLang="zh-TW" dirty="0" err="1" smtClean="0"/>
              <a:t>document.write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typeof</a:t>
            </a:r>
            <a:r>
              <a:rPr lang="en-US" altLang="zh-TW" dirty="0" smtClean="0"/>
              <a:t>(strName2)+ </a:t>
            </a:r>
            <a:r>
              <a:rPr lang="en-US" altLang="zh-TW" dirty="0"/>
              <a:t>“&lt;</a:t>
            </a:r>
            <a:r>
              <a:rPr lang="en-US" altLang="zh-TW" dirty="0" err="1"/>
              <a:t>br</a:t>
            </a:r>
            <a:r>
              <a:rPr lang="en-US" altLang="zh-TW" dirty="0" smtClean="0"/>
              <a:t>/&gt;”);</a:t>
            </a:r>
            <a:endParaRPr lang="en-US" altLang="zh-TW" dirty="0"/>
          </a:p>
          <a:p>
            <a:r>
              <a:rPr lang="en-US" altLang="zh-TW" dirty="0" smtClean="0"/>
              <a:t>&lt;/script&gt;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51BB-8B15-4DC9-9ED7-7F78DD153D7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71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請建立</a:t>
            </a:r>
            <a:r>
              <a:rPr lang="en-US" altLang="zh-TW" sz="2800" dirty="0" smtClean="0"/>
              <a:t>JS</a:t>
            </a:r>
            <a:r>
              <a:rPr lang="zh-TW" altLang="en-US" sz="2800" dirty="0" smtClean="0"/>
              <a:t>程式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使用表格標籤顯示</a:t>
            </a:r>
            <a:r>
              <a:rPr lang="en-US" altLang="zh-TW" sz="2800" dirty="0" smtClean="0"/>
              <a:t>NOT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AND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OR</a:t>
            </a:r>
            <a:r>
              <a:rPr lang="zh-TW" altLang="en-US" sz="2800" dirty="0" smtClean="0"/>
              <a:t>和</a:t>
            </a:r>
            <a:r>
              <a:rPr lang="en-US" altLang="zh-TW" sz="2800" dirty="0" smtClean="0"/>
              <a:t>XOR</a:t>
            </a:r>
            <a:r>
              <a:rPr lang="zh-TW" altLang="en-US" sz="2800" dirty="0" smtClean="0"/>
              <a:t>位元運算的各種結果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運算元分別為</a:t>
            </a:r>
            <a:r>
              <a:rPr lang="en-US" altLang="zh-TW" sz="2800" dirty="0" smtClean="0"/>
              <a:t>1</a:t>
            </a:r>
            <a:r>
              <a:rPr lang="zh-TW" altLang="en-US" sz="2800" dirty="0" smtClean="0"/>
              <a:t>和</a:t>
            </a:r>
            <a:r>
              <a:rPr lang="en-US" altLang="zh-TW" sz="2800" dirty="0" smtClean="0"/>
              <a:t>0 (</a:t>
            </a:r>
            <a:r>
              <a:rPr lang="zh-TW" altLang="en-US" sz="2800" dirty="0" smtClean="0"/>
              <a:t>參考</a:t>
            </a:r>
            <a:r>
              <a:rPr lang="en-US" altLang="zh-TW" sz="2800" dirty="0" smtClean="0"/>
              <a:t>p2-28, p2-20)</a:t>
            </a:r>
          </a:p>
          <a:p>
            <a:pPr marL="0" indent="0">
              <a:buNone/>
            </a:pPr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多媒體程式設計</a:t>
            </a:r>
            <a:r>
              <a:rPr lang="en-US" altLang="zh-TW" dirty="0" smtClean="0"/>
              <a:t>-JavaScript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51BB-8B15-4DC9-9ED7-7F78DD153D78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96952"/>
            <a:ext cx="673448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9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的變數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變數命名與宣告</a:t>
            </a:r>
            <a:endParaRPr lang="zh-TW" altLang="en-US" dirty="0" smtClean="0"/>
          </a:p>
          <a:p>
            <a:r>
              <a:rPr lang="zh-TW" altLang="en-US" dirty="0" smtClean="0"/>
              <a:t>指定敘述 </a:t>
            </a:r>
          </a:p>
          <a:p>
            <a:r>
              <a:rPr lang="en-US" altLang="zh-TW" dirty="0" smtClean="0"/>
              <a:t>JavaScript</a:t>
            </a:r>
            <a:r>
              <a:rPr lang="zh-TW" altLang="en-US" dirty="0" smtClean="0"/>
              <a:t>的變數是否存在 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51BB-8B15-4DC9-9ED7-7F78DD153D7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00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</a:t>
            </a:r>
            <a:endParaRPr lang="zh-TW" altLang="en-US" dirty="0"/>
          </a:p>
        </p:txBody>
      </p:sp>
      <p:sp>
        <p:nvSpPr>
          <p:cNvPr id="1669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 smtClean="0"/>
              <a:t>JavaScript</a:t>
            </a:r>
            <a:r>
              <a:rPr lang="zh-TW" altLang="en-US" sz="2800" dirty="0" smtClean="0"/>
              <a:t>變數的命名原則</a:t>
            </a:r>
            <a:endParaRPr lang="en-US" altLang="zh-TW" sz="2800" dirty="0" smtClean="0"/>
          </a:p>
          <a:p>
            <a:pPr lvl="1">
              <a:lnSpc>
                <a:spcPct val="90000"/>
              </a:lnSpc>
            </a:pPr>
            <a:r>
              <a:rPr lang="zh-TW" altLang="en-US" sz="2400" dirty="0" smtClean="0"/>
              <a:t>有區分</a:t>
            </a:r>
            <a:r>
              <a:rPr lang="zh-TW" altLang="en-US" sz="2400" dirty="0"/>
              <a:t>英文字母大</a:t>
            </a:r>
            <a:r>
              <a:rPr lang="zh-TW" altLang="en-US" sz="2400" dirty="0" smtClean="0"/>
              <a:t>小寫</a:t>
            </a:r>
            <a:endParaRPr lang="en-US" altLang="zh-TW" sz="2400" dirty="0" smtClean="0"/>
          </a:p>
          <a:p>
            <a:pPr lvl="1">
              <a:lnSpc>
                <a:spcPct val="90000"/>
              </a:lnSpc>
            </a:pPr>
            <a:r>
              <a:rPr lang="zh-TW" altLang="en-US" sz="2400" dirty="0"/>
              <a:t>不能使用</a:t>
            </a:r>
            <a:r>
              <a:rPr lang="en-US" altLang="zh-TW" sz="2400" dirty="0"/>
              <a:t>JavaScript</a:t>
            </a:r>
            <a:r>
              <a:rPr lang="zh-TW" altLang="en-US" sz="2400" dirty="0"/>
              <a:t>語法的保留字，即關鍵字。</a:t>
            </a:r>
          </a:p>
          <a:p>
            <a:pPr lvl="1">
              <a:lnSpc>
                <a:spcPct val="90000"/>
              </a:lnSpc>
            </a:pPr>
            <a:r>
              <a:rPr lang="zh-TW" altLang="en-US" sz="2400" dirty="0" smtClean="0"/>
              <a:t>開始</a:t>
            </a:r>
            <a:r>
              <a:rPr lang="zh-TW" altLang="en-US" sz="2400" dirty="0"/>
              <a:t>字元必須為英文字母的大小寫或「</a:t>
            </a:r>
            <a:r>
              <a:rPr lang="en-US" altLang="zh-TW" sz="2400" dirty="0"/>
              <a:t>_</a:t>
            </a:r>
            <a:r>
              <a:rPr lang="zh-TW" altLang="en-US" sz="2400" dirty="0"/>
              <a:t>」字元，而且不能使用數字開頭。</a:t>
            </a:r>
          </a:p>
          <a:p>
            <a:pPr lvl="1">
              <a:lnSpc>
                <a:spcPct val="90000"/>
              </a:lnSpc>
            </a:pPr>
            <a:r>
              <a:rPr lang="zh-TW" altLang="en-US" sz="2400" dirty="0"/>
              <a:t>變數名稱除開頭字元外，可以是英文字母、數字和「</a:t>
            </a:r>
            <a:r>
              <a:rPr lang="en-US" altLang="zh-TW" sz="2400" dirty="0"/>
              <a:t>_</a:t>
            </a:r>
            <a:r>
              <a:rPr lang="zh-TW" altLang="en-US" sz="2400" dirty="0"/>
              <a:t>」</a:t>
            </a:r>
            <a:r>
              <a:rPr lang="zh-TW" altLang="en-US" sz="2400" dirty="0" smtClean="0"/>
              <a:t>符號</a:t>
            </a:r>
            <a:endParaRPr lang="en-US" altLang="zh-TW" sz="2400" dirty="0" smtClean="0"/>
          </a:p>
          <a:p>
            <a:pPr lvl="1">
              <a:lnSpc>
                <a:spcPct val="90000"/>
              </a:lnSpc>
            </a:pPr>
            <a:r>
              <a:rPr lang="zh-TW" altLang="en-US" sz="2400" dirty="0" smtClean="0"/>
              <a:t>不能</a:t>
            </a:r>
            <a:r>
              <a:rPr lang="zh-TW" altLang="en-US" sz="2400" dirty="0"/>
              <a:t>使用句點「</a:t>
            </a:r>
            <a:r>
              <a:rPr lang="en-US" altLang="zh-TW" sz="2400" dirty="0"/>
              <a:t>.</a:t>
            </a:r>
            <a:r>
              <a:rPr lang="zh-TW" altLang="en-US" sz="2400" dirty="0" smtClean="0"/>
              <a:t>」</a:t>
            </a:r>
            <a:endParaRPr lang="zh-TW" altLang="en-US" sz="2400" dirty="0"/>
          </a:p>
          <a:p>
            <a:pPr>
              <a:lnSpc>
                <a:spcPct val="90000"/>
              </a:lnSpc>
            </a:pPr>
            <a:endParaRPr lang="en-US" altLang="zh-TW" sz="28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51BB-8B15-4DC9-9ED7-7F78DD153D7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05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變數宣告</a:t>
            </a:r>
            <a:endParaRPr lang="zh-TW" alt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JavaScript</a:t>
            </a:r>
            <a:r>
              <a:rPr lang="zh-TW" altLang="en-US" sz="2400" dirty="0"/>
              <a:t>程式是使用</a:t>
            </a:r>
            <a:r>
              <a:rPr lang="en-US" altLang="zh-TW" sz="2400" dirty="0"/>
              <a:t>【</a:t>
            </a:r>
            <a:r>
              <a:rPr lang="en-US" altLang="zh-TW" sz="2400" dirty="0" err="1"/>
              <a:t>var</a:t>
            </a:r>
            <a:r>
              <a:rPr lang="en-US" altLang="zh-TW" sz="2400" dirty="0"/>
              <a:t>】</a:t>
            </a:r>
            <a:r>
              <a:rPr lang="zh-TW" altLang="en-US" sz="2400" dirty="0"/>
              <a:t>指令宣告</a:t>
            </a:r>
            <a:r>
              <a:rPr lang="zh-TW" altLang="en-US" sz="2400" dirty="0" smtClean="0"/>
              <a:t>變數</a:t>
            </a:r>
            <a:endParaRPr lang="en-US" altLang="zh-TW" sz="2400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2000" dirty="0" err="1" smtClean="0">
                <a:solidFill>
                  <a:schemeClr val="tx2"/>
                </a:solidFill>
              </a:rPr>
              <a:t>var</a:t>
            </a:r>
            <a:r>
              <a:rPr lang="en-US" altLang="zh-TW" sz="2000" dirty="0" smtClean="0">
                <a:solidFill>
                  <a:schemeClr val="tx2"/>
                </a:solidFill>
              </a:rPr>
              <a:t> </a:t>
            </a:r>
            <a:r>
              <a:rPr lang="en-US" altLang="zh-TW" sz="2000" dirty="0" err="1">
                <a:solidFill>
                  <a:schemeClr val="tx2"/>
                </a:solidFill>
              </a:rPr>
              <a:t>strName</a:t>
            </a:r>
            <a:r>
              <a:rPr lang="en-US" altLang="zh-TW" sz="2000" dirty="0">
                <a:solidFill>
                  <a:schemeClr val="tx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如果</a:t>
            </a:r>
            <a:r>
              <a:rPr lang="zh-TW" altLang="en-US" sz="2400" dirty="0"/>
              <a:t>需要同時宣告多個變數，請使用「</a:t>
            </a:r>
            <a:r>
              <a:rPr lang="en-US" altLang="zh-TW" sz="2400" dirty="0"/>
              <a:t>,</a:t>
            </a:r>
            <a:r>
              <a:rPr lang="zh-TW" altLang="en-US" sz="2400" dirty="0"/>
              <a:t>」</a:t>
            </a:r>
            <a:r>
              <a:rPr lang="zh-TW" altLang="en-US" sz="2400" dirty="0" smtClean="0"/>
              <a:t>分隔：</a:t>
            </a:r>
            <a:endParaRPr lang="zh-TW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 err="1">
                <a:solidFill>
                  <a:schemeClr val="tx2"/>
                </a:solidFill>
              </a:rPr>
              <a:t>var</a:t>
            </a:r>
            <a:r>
              <a:rPr lang="en-US" altLang="zh-TW" sz="2400" dirty="0">
                <a:solidFill>
                  <a:schemeClr val="tx2"/>
                </a:solidFill>
              </a:rPr>
              <a:t> </a:t>
            </a:r>
            <a:r>
              <a:rPr lang="en-US" altLang="zh-TW" sz="2400" dirty="0" err="1">
                <a:solidFill>
                  <a:schemeClr val="tx2"/>
                </a:solidFill>
              </a:rPr>
              <a:t>strName</a:t>
            </a:r>
            <a:r>
              <a:rPr lang="en-US" altLang="zh-TW" sz="2400" dirty="0">
                <a:solidFill>
                  <a:schemeClr val="tx2"/>
                </a:solidFill>
              </a:rPr>
              <a:t>, </a:t>
            </a:r>
            <a:r>
              <a:rPr lang="en-US" altLang="zh-TW" sz="2400" dirty="0" err="1">
                <a:solidFill>
                  <a:schemeClr val="tx2"/>
                </a:solidFill>
              </a:rPr>
              <a:t>intBalance</a:t>
            </a:r>
            <a:r>
              <a:rPr lang="en-US" altLang="zh-TW" sz="2400" dirty="0">
                <a:solidFill>
                  <a:schemeClr val="tx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宣告</a:t>
            </a:r>
            <a:r>
              <a:rPr lang="zh-TW" altLang="en-US" sz="2400" dirty="0"/>
              <a:t>變數的同時</a:t>
            </a:r>
            <a:r>
              <a:rPr lang="zh-TW" altLang="en-US" sz="2400" dirty="0" smtClean="0"/>
              <a:t>指定初始值</a:t>
            </a:r>
            <a:endParaRPr lang="en-US" altLang="zh-TW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TW" altLang="en-US" sz="2400" dirty="0">
                <a:solidFill>
                  <a:schemeClr val="tx2"/>
                </a:solidFill>
              </a:rPr>
              <a:t> </a:t>
            </a:r>
            <a:r>
              <a:rPr lang="zh-TW" altLang="en-US" sz="2400" dirty="0" smtClean="0">
                <a:solidFill>
                  <a:schemeClr val="tx2"/>
                </a:solidFill>
              </a:rPr>
              <a:t>     </a:t>
            </a:r>
            <a:r>
              <a:rPr lang="en-US" altLang="zh-TW" sz="2400" dirty="0" err="1" smtClean="0">
                <a:solidFill>
                  <a:schemeClr val="tx2"/>
                </a:solidFill>
              </a:rPr>
              <a:t>var</a:t>
            </a:r>
            <a:r>
              <a:rPr lang="en-US" altLang="zh-TW" sz="2400" dirty="0" smtClean="0">
                <a:solidFill>
                  <a:schemeClr val="tx2"/>
                </a:solidFill>
              </a:rPr>
              <a:t> </a:t>
            </a:r>
            <a:r>
              <a:rPr lang="en-US" altLang="zh-TW" sz="2400" dirty="0" err="1">
                <a:solidFill>
                  <a:schemeClr val="tx2"/>
                </a:solidFill>
              </a:rPr>
              <a:t>strName</a:t>
            </a:r>
            <a:r>
              <a:rPr lang="en-US" altLang="zh-TW" sz="2400" dirty="0">
                <a:solidFill>
                  <a:schemeClr val="tx2"/>
                </a:solidFill>
              </a:rPr>
              <a:t> = "</a:t>
            </a:r>
            <a:r>
              <a:rPr lang="zh-TW" altLang="en-US" sz="2400" dirty="0">
                <a:solidFill>
                  <a:schemeClr val="tx2"/>
                </a:solidFill>
              </a:rPr>
              <a:t>陳會安</a:t>
            </a:r>
            <a:r>
              <a:rPr lang="en-US" altLang="zh-TW" sz="2400" dirty="0">
                <a:solidFill>
                  <a:schemeClr val="tx2"/>
                </a:solidFill>
              </a:rPr>
              <a:t>";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 err="1">
                <a:solidFill>
                  <a:schemeClr val="tx2"/>
                </a:solidFill>
              </a:rPr>
              <a:t>var</a:t>
            </a:r>
            <a:r>
              <a:rPr lang="en-US" altLang="zh-TW" sz="2400" dirty="0">
                <a:solidFill>
                  <a:schemeClr val="tx2"/>
                </a:solidFill>
              </a:rPr>
              <a:t> </a:t>
            </a:r>
            <a:r>
              <a:rPr lang="en-US" altLang="zh-TW" sz="2400" dirty="0" err="1">
                <a:solidFill>
                  <a:schemeClr val="tx2"/>
                </a:solidFill>
              </a:rPr>
              <a:t>intBalance</a:t>
            </a:r>
            <a:r>
              <a:rPr lang="en-US" altLang="zh-TW" sz="2400" dirty="0">
                <a:solidFill>
                  <a:schemeClr val="tx2"/>
                </a:solidFill>
              </a:rPr>
              <a:t> = 1000;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 err="1">
                <a:solidFill>
                  <a:schemeClr val="tx2"/>
                </a:solidFill>
              </a:rPr>
              <a:t>var</a:t>
            </a:r>
            <a:r>
              <a:rPr lang="en-US" altLang="zh-TW" sz="2400" dirty="0">
                <a:solidFill>
                  <a:schemeClr val="tx2"/>
                </a:solidFill>
              </a:rPr>
              <a:t> </a:t>
            </a:r>
            <a:r>
              <a:rPr lang="en-US" altLang="zh-TW" sz="2400" dirty="0" err="1">
                <a:solidFill>
                  <a:schemeClr val="tx2"/>
                </a:solidFill>
              </a:rPr>
              <a:t>blnSex</a:t>
            </a:r>
            <a:r>
              <a:rPr lang="en-US" altLang="zh-TW" sz="2400" dirty="0">
                <a:solidFill>
                  <a:schemeClr val="tx2"/>
                </a:solidFill>
              </a:rPr>
              <a:t> = true;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51BB-8B15-4DC9-9ED7-7F78DD153D7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76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指定</a:t>
            </a:r>
            <a:r>
              <a:rPr lang="zh-TW" altLang="en-US" dirty="0"/>
              <a:t>敘述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400" dirty="0" smtClean="0"/>
              <a:t>指定</a:t>
            </a:r>
            <a:r>
              <a:rPr lang="zh-TW" altLang="en-US" sz="2400" dirty="0"/>
              <a:t>敘述「</a:t>
            </a:r>
            <a:r>
              <a:rPr lang="en-US" altLang="zh-TW" sz="2400" dirty="0"/>
              <a:t>=</a:t>
            </a:r>
            <a:r>
              <a:rPr lang="zh-TW" altLang="en-US" sz="2400" dirty="0"/>
              <a:t>」等號來指定變</a:t>
            </a:r>
            <a:r>
              <a:rPr lang="zh-TW" altLang="en-US" sz="2400" dirty="0" smtClean="0"/>
              <a:t>數值和資料型態：</a:t>
            </a:r>
            <a:endParaRPr lang="zh-TW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 err="1">
                <a:solidFill>
                  <a:schemeClr val="tx2"/>
                </a:solidFill>
              </a:rPr>
              <a:t>strName</a:t>
            </a:r>
            <a:r>
              <a:rPr lang="en-US" altLang="zh-TW" sz="2400" dirty="0">
                <a:solidFill>
                  <a:schemeClr val="tx2"/>
                </a:solidFill>
              </a:rPr>
              <a:t> = "</a:t>
            </a:r>
            <a:r>
              <a:rPr lang="zh-TW" altLang="en-US" sz="2400" dirty="0">
                <a:solidFill>
                  <a:schemeClr val="tx2"/>
                </a:solidFill>
              </a:rPr>
              <a:t>陳會安</a:t>
            </a:r>
            <a:r>
              <a:rPr lang="en-US" altLang="zh-TW" sz="2400" dirty="0">
                <a:solidFill>
                  <a:schemeClr val="tx2"/>
                </a:solidFill>
              </a:rPr>
              <a:t>";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 err="1">
                <a:solidFill>
                  <a:schemeClr val="tx2"/>
                </a:solidFill>
              </a:rPr>
              <a:t>intBalance</a:t>
            </a:r>
            <a:r>
              <a:rPr lang="en-US" altLang="zh-TW" sz="2400" dirty="0">
                <a:solidFill>
                  <a:schemeClr val="tx2"/>
                </a:solidFill>
              </a:rPr>
              <a:t> = 1000;</a:t>
            </a:r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可以</a:t>
            </a:r>
            <a:r>
              <a:rPr lang="zh-TW" altLang="en-US" sz="2400" dirty="0"/>
              <a:t>再次使用指定敘述更改變數成其他</a:t>
            </a:r>
            <a:r>
              <a:rPr lang="zh-TW" altLang="en-US" sz="2400" dirty="0" smtClean="0"/>
              <a:t>值</a:t>
            </a:r>
            <a:endParaRPr lang="zh-TW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 err="1">
                <a:solidFill>
                  <a:schemeClr val="tx2"/>
                </a:solidFill>
              </a:rPr>
              <a:t>intBalance</a:t>
            </a:r>
            <a:r>
              <a:rPr lang="en-US" altLang="zh-TW" sz="2400" dirty="0">
                <a:solidFill>
                  <a:schemeClr val="tx2"/>
                </a:solidFill>
              </a:rPr>
              <a:t> = "1000";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solidFill>
                  <a:srgbClr val="FF0000"/>
                </a:solidFill>
              </a:rPr>
              <a:t>JavaScript</a:t>
            </a:r>
            <a:r>
              <a:rPr lang="zh-TW" altLang="en-US" sz="2400" dirty="0">
                <a:solidFill>
                  <a:srgbClr val="FF0000"/>
                </a:solidFill>
              </a:rPr>
              <a:t>變數只是一個暫存資料的容器</a:t>
            </a:r>
            <a:r>
              <a:rPr lang="zh-TW" altLang="en-US" sz="2400" dirty="0"/>
              <a:t>，變數宣告只是聲明程式碼需要一個變數的</a:t>
            </a:r>
            <a:r>
              <a:rPr lang="zh-TW" altLang="en-US" sz="2400" dirty="0" smtClean="0"/>
              <a:t>容器</a:t>
            </a: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zh-TW" altLang="en-US" sz="2400" dirty="0" smtClean="0">
                <a:solidFill>
                  <a:srgbClr val="FF0000"/>
                </a:solidFill>
              </a:rPr>
              <a:t>使用</a:t>
            </a:r>
            <a:r>
              <a:rPr lang="zh-TW" altLang="en-US" sz="2400" dirty="0">
                <a:solidFill>
                  <a:srgbClr val="FF0000"/>
                </a:solidFill>
              </a:rPr>
              <a:t>指定敘述隨時更改其資料型態。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51BB-8B15-4DC9-9ED7-7F78DD153D7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9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的變數是否存在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JavaScript</a:t>
            </a:r>
            <a:r>
              <a:rPr lang="zh-TW" altLang="en-US" sz="2400" dirty="0"/>
              <a:t>程式碼的變數需要使用</a:t>
            </a:r>
            <a:r>
              <a:rPr lang="en-US" altLang="zh-TW" sz="2400" dirty="0" err="1"/>
              <a:t>var</a:t>
            </a:r>
            <a:r>
              <a:rPr lang="zh-TW" altLang="en-US" sz="2400" dirty="0"/>
              <a:t>宣告或指定敘述來隱藏宣告，對於一個變數，程式碼如何知道它是否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存在</a:t>
            </a:r>
            <a:endParaRPr lang="en-US" altLang="zh-TW" sz="2400" dirty="0" smtClean="0"/>
          </a:p>
          <a:p>
            <a:pPr lvl="1">
              <a:lnSpc>
                <a:spcPct val="90000"/>
              </a:lnSpc>
            </a:pPr>
            <a:r>
              <a:rPr lang="en-US" altLang="zh-TW" sz="2000" dirty="0" smtClean="0"/>
              <a:t>”</a:t>
            </a:r>
            <a:r>
              <a:rPr lang="zh-TW" altLang="en-US" sz="2000" dirty="0" smtClean="0"/>
              <a:t>存在</a:t>
            </a:r>
            <a:r>
              <a:rPr lang="en-US" altLang="zh-TW" sz="2000" dirty="0" smtClean="0"/>
              <a:t>”</a:t>
            </a:r>
            <a:r>
              <a:rPr lang="zh-TW" altLang="en-US" sz="2000" dirty="0" smtClean="0"/>
              <a:t> </a:t>
            </a:r>
            <a:r>
              <a:rPr lang="en-US" altLang="zh-TW" sz="2000" dirty="0" smtClean="0">
                <a:sym typeface="Wingdings" panose="05000000000000000000" pitchFamily="2" charset="2"/>
              </a:rPr>
              <a:t></a:t>
            </a:r>
            <a:r>
              <a:rPr lang="zh-TW" altLang="en-US" sz="2000" dirty="0" smtClean="0">
                <a:sym typeface="Wingdings" panose="05000000000000000000" pitchFamily="2" charset="2"/>
              </a:rPr>
              <a:t> </a:t>
            </a:r>
            <a:r>
              <a:rPr lang="zh-TW" altLang="en-US" sz="2000" dirty="0" smtClean="0"/>
              <a:t>指</a:t>
            </a:r>
            <a:r>
              <a:rPr lang="zh-TW" altLang="en-US" sz="2000" dirty="0"/>
              <a:t>變數擁有值，而不是</a:t>
            </a:r>
            <a:r>
              <a:rPr lang="en-US" altLang="zh-TW" sz="2000" dirty="0"/>
              <a:t>undefined</a:t>
            </a:r>
            <a:r>
              <a:rPr lang="zh-TW" altLang="en-US" sz="2000" dirty="0"/>
              <a:t>資料</a:t>
            </a:r>
            <a:r>
              <a:rPr lang="zh-TW" altLang="en-US" sz="2000" dirty="0" smtClean="0"/>
              <a:t>型態</a:t>
            </a:r>
            <a:endParaRPr lang="zh-TW" altLang="en-US" sz="2000" dirty="0"/>
          </a:p>
          <a:p>
            <a:pPr>
              <a:lnSpc>
                <a:spcPct val="90000"/>
              </a:lnSpc>
            </a:pPr>
            <a:r>
              <a:rPr lang="en-US" altLang="zh-TW" sz="2400" dirty="0" smtClean="0"/>
              <a:t>if</a:t>
            </a:r>
            <a:r>
              <a:rPr lang="zh-TW" altLang="en-US" sz="2400" dirty="0"/>
              <a:t>條件</a:t>
            </a:r>
            <a:r>
              <a:rPr lang="zh-TW" altLang="en-US" sz="2400" dirty="0" smtClean="0"/>
              <a:t>敘述可檢查</a:t>
            </a:r>
            <a:r>
              <a:rPr lang="zh-TW" altLang="en-US" sz="2400" dirty="0"/>
              <a:t>變數是否</a:t>
            </a:r>
            <a:r>
              <a:rPr lang="zh-TW" altLang="en-US" sz="2400" dirty="0" smtClean="0"/>
              <a:t>存在</a:t>
            </a:r>
            <a:endParaRPr lang="en-US" altLang="zh-TW" sz="2400" dirty="0"/>
          </a:p>
          <a:p>
            <a:pPr lvl="1">
              <a:lnSpc>
                <a:spcPct val="90000"/>
              </a:lnSpc>
            </a:pPr>
            <a:r>
              <a:rPr lang="en-US" altLang="zh-TW" sz="2000" dirty="0" smtClean="0"/>
              <a:t>JavaScript</a:t>
            </a:r>
            <a:r>
              <a:rPr lang="zh-TW" altLang="en-US" sz="2000" dirty="0"/>
              <a:t>宣告或使用的變數都屬於</a:t>
            </a:r>
            <a:r>
              <a:rPr lang="en-US" altLang="zh-TW" sz="2000" dirty="0"/>
              <a:t>Window</a:t>
            </a:r>
            <a:r>
              <a:rPr lang="zh-TW" altLang="en-US" sz="2000" dirty="0"/>
              <a:t>物件的</a:t>
            </a:r>
            <a:r>
              <a:rPr lang="zh-TW" altLang="en-US" sz="2000" dirty="0" smtClean="0"/>
              <a:t>屬性</a:t>
            </a:r>
            <a:endParaRPr lang="zh-TW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if (</a:t>
            </a:r>
            <a:r>
              <a:rPr lang="en-US" altLang="zh-TW" sz="2400" dirty="0" err="1">
                <a:solidFill>
                  <a:schemeClr val="tx2"/>
                </a:solidFill>
              </a:rPr>
              <a:t>window.strName</a:t>
            </a:r>
            <a:r>
              <a:rPr lang="en-US" altLang="zh-TW" sz="2400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</a:t>
            </a:r>
            <a:r>
              <a:rPr lang="en-US" altLang="zh-TW" sz="2400" dirty="0" err="1">
                <a:solidFill>
                  <a:schemeClr val="tx2"/>
                </a:solidFill>
              </a:rPr>
              <a:t>document.write</a:t>
            </a:r>
            <a:r>
              <a:rPr lang="en-US" altLang="zh-TW" sz="2400" dirty="0">
                <a:solidFill>
                  <a:schemeClr val="tx2"/>
                </a:solidFill>
              </a:rPr>
              <a:t>("</a:t>
            </a:r>
            <a:r>
              <a:rPr lang="en-US" altLang="zh-TW" sz="2400" dirty="0" err="1">
                <a:solidFill>
                  <a:schemeClr val="tx2"/>
                </a:solidFill>
              </a:rPr>
              <a:t>strName</a:t>
            </a:r>
            <a:r>
              <a:rPr lang="zh-TW" altLang="en-US" sz="2400" dirty="0">
                <a:solidFill>
                  <a:schemeClr val="tx2"/>
                </a:solidFill>
              </a:rPr>
              <a:t>存在</a:t>
            </a:r>
            <a:r>
              <a:rPr lang="en-US" altLang="zh-TW" sz="2400" dirty="0">
                <a:solidFill>
                  <a:schemeClr val="tx2"/>
                </a:solidFill>
              </a:rPr>
              <a:t>:"+</a:t>
            </a:r>
            <a:r>
              <a:rPr lang="en-US" altLang="zh-TW" sz="2400" dirty="0" err="1">
                <a:solidFill>
                  <a:schemeClr val="tx2"/>
                </a:solidFill>
              </a:rPr>
              <a:t>window.strName</a:t>
            </a:r>
            <a:r>
              <a:rPr lang="en-US" altLang="zh-TW" sz="2400" dirty="0">
                <a:solidFill>
                  <a:schemeClr val="tx2"/>
                </a:solidFill>
              </a:rPr>
              <a:t>+"&lt;</a:t>
            </a:r>
            <a:r>
              <a:rPr lang="en-US" altLang="zh-TW" sz="2400" dirty="0" err="1">
                <a:solidFill>
                  <a:schemeClr val="tx2"/>
                </a:solidFill>
              </a:rPr>
              <a:t>br</a:t>
            </a:r>
            <a:r>
              <a:rPr lang="en-US" altLang="zh-TW" sz="2400" dirty="0">
                <a:solidFill>
                  <a:schemeClr val="tx2"/>
                </a:solidFill>
              </a:rPr>
              <a:t>/&gt;");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</a:t>
            </a:r>
            <a:r>
              <a:rPr lang="en-US" altLang="zh-TW" sz="2400" dirty="0" err="1">
                <a:solidFill>
                  <a:schemeClr val="tx2"/>
                </a:solidFill>
              </a:rPr>
              <a:t>document.write</a:t>
            </a:r>
            <a:r>
              <a:rPr lang="en-US" altLang="zh-TW" sz="2400" dirty="0">
                <a:solidFill>
                  <a:schemeClr val="tx2"/>
                </a:solidFill>
              </a:rPr>
              <a:t>("</a:t>
            </a:r>
            <a:r>
              <a:rPr lang="en-US" altLang="zh-TW" sz="2400" dirty="0" err="1">
                <a:solidFill>
                  <a:schemeClr val="tx2"/>
                </a:solidFill>
              </a:rPr>
              <a:t>strName</a:t>
            </a:r>
            <a:r>
              <a:rPr lang="zh-TW" altLang="en-US" sz="2400" dirty="0">
                <a:solidFill>
                  <a:schemeClr val="tx2"/>
                </a:solidFill>
              </a:rPr>
              <a:t>不存在</a:t>
            </a:r>
            <a:r>
              <a:rPr lang="en-US" altLang="zh-TW" sz="2400" dirty="0">
                <a:solidFill>
                  <a:schemeClr val="tx2"/>
                </a:solidFill>
              </a:rPr>
              <a:t>:"+</a:t>
            </a:r>
            <a:r>
              <a:rPr lang="en-US" altLang="zh-TW" sz="2400" dirty="0" err="1">
                <a:solidFill>
                  <a:schemeClr val="tx2"/>
                </a:solidFill>
              </a:rPr>
              <a:t>window.strName</a:t>
            </a:r>
            <a:r>
              <a:rPr lang="en-US" altLang="zh-TW" sz="2400" dirty="0">
                <a:solidFill>
                  <a:schemeClr val="tx2"/>
                </a:solidFill>
              </a:rPr>
              <a:t>+"&lt;</a:t>
            </a:r>
            <a:r>
              <a:rPr lang="en-US" altLang="zh-TW" sz="2400" dirty="0" err="1">
                <a:solidFill>
                  <a:schemeClr val="tx2"/>
                </a:solidFill>
              </a:rPr>
              <a:t>br</a:t>
            </a:r>
            <a:r>
              <a:rPr lang="en-US" altLang="zh-TW" sz="2400" dirty="0">
                <a:solidFill>
                  <a:schemeClr val="tx2"/>
                </a:solidFill>
              </a:rPr>
              <a:t>/&gt;");</a:t>
            </a:r>
            <a:endParaRPr lang="en-US" altLang="zh-TW" sz="2000" dirty="0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51BB-8B15-4DC9-9ED7-7F78DD153D7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0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</a:t>
            </a:r>
            <a:r>
              <a:rPr lang="zh-TW" altLang="en-US" dirty="0"/>
              <a:t>型態</a:t>
            </a:r>
            <a:r>
              <a:rPr lang="en-US" altLang="zh-TW" dirty="0"/>
              <a:t>-</a:t>
            </a:r>
            <a:r>
              <a:rPr lang="zh-TW" altLang="en-US" dirty="0"/>
              <a:t>數值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TW" altLang="en-US" sz="2400" u="sng" dirty="0"/>
              <a:t>數值資料型態（</a:t>
            </a:r>
            <a:r>
              <a:rPr lang="en-US" altLang="zh-TW" sz="2400" u="sng" dirty="0"/>
              <a:t>Number Data Type</a:t>
            </a:r>
            <a:r>
              <a:rPr lang="zh-TW" altLang="en-US" sz="2400" u="sng" dirty="0"/>
              <a:t>）</a:t>
            </a:r>
          </a:p>
          <a:p>
            <a:pPr>
              <a:lnSpc>
                <a:spcPct val="80000"/>
              </a:lnSpc>
            </a:pPr>
            <a:r>
              <a:rPr lang="en-US" altLang="zh-TW" sz="2400" dirty="0"/>
              <a:t>JavaScript</a:t>
            </a:r>
            <a:r>
              <a:rPr lang="zh-TW" altLang="en-US" sz="2400" dirty="0"/>
              <a:t>數值資料</a:t>
            </a:r>
            <a:r>
              <a:rPr lang="zh-TW" altLang="en-US" sz="2400" dirty="0" smtClean="0"/>
              <a:t>型態的</a:t>
            </a:r>
            <a:r>
              <a:rPr lang="zh-TW" altLang="en-US" sz="2400" dirty="0"/>
              <a:t>變數值可以是</a:t>
            </a:r>
            <a:r>
              <a:rPr lang="zh-TW" altLang="en-US" sz="2400" dirty="0">
                <a:solidFill>
                  <a:srgbClr val="FF0000"/>
                </a:solidFill>
              </a:rPr>
              <a:t>整數或浮點</a:t>
            </a:r>
            <a:r>
              <a:rPr lang="zh-TW" altLang="en-US" sz="2400" dirty="0" smtClean="0">
                <a:solidFill>
                  <a:srgbClr val="FF0000"/>
                </a:solidFill>
              </a:rPr>
              <a:t>數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altLang="zh-TW" sz="2400" dirty="0" smtClean="0"/>
          </a:p>
          <a:p>
            <a:pPr>
              <a:lnSpc>
                <a:spcPct val="80000"/>
              </a:lnSpc>
            </a:pPr>
            <a:r>
              <a:rPr lang="zh-TW" altLang="en-US" sz="2400" b="1" dirty="0" smtClean="0">
                <a:solidFill>
                  <a:srgbClr val="FF0000"/>
                </a:solidFill>
              </a:rPr>
              <a:t>整數值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TW" altLang="en-US" sz="2000" dirty="0" smtClean="0"/>
              <a:t>整</a:t>
            </a:r>
            <a:r>
              <a:rPr lang="zh-TW" altLang="en-US" sz="2000" dirty="0"/>
              <a:t>數值包含</a:t>
            </a:r>
            <a:r>
              <a:rPr lang="en-US" altLang="zh-TW" sz="2000" dirty="0"/>
              <a:t>0</a:t>
            </a:r>
            <a:r>
              <a:rPr lang="zh-TW" altLang="en-US" sz="2000" dirty="0"/>
              <a:t>、正整數和負</a:t>
            </a:r>
            <a:r>
              <a:rPr lang="zh-TW" altLang="en-US" sz="2000" dirty="0" smtClean="0"/>
              <a:t>整數</a:t>
            </a:r>
            <a:endParaRPr lang="en-US" altLang="zh-TW" sz="2000" dirty="0"/>
          </a:p>
          <a:p>
            <a:pPr lvl="1">
              <a:lnSpc>
                <a:spcPct val="80000"/>
              </a:lnSpc>
            </a:pPr>
            <a:r>
              <a:rPr lang="zh-TW" altLang="en-US" sz="2000" dirty="0" smtClean="0"/>
              <a:t>使用</a:t>
            </a:r>
            <a:r>
              <a:rPr lang="zh-TW" altLang="en-US" sz="2000" dirty="0"/>
              <a:t>十進位、八進位和十六進位</a:t>
            </a:r>
            <a:r>
              <a:rPr lang="zh-TW" altLang="en-US" sz="2000" dirty="0" smtClean="0"/>
              <a:t>表示</a:t>
            </a:r>
            <a:endParaRPr lang="en-US" altLang="zh-TW" sz="2000" dirty="0" smtClean="0"/>
          </a:p>
          <a:p>
            <a:pPr lvl="1">
              <a:lnSpc>
                <a:spcPct val="80000"/>
              </a:lnSpc>
            </a:pPr>
            <a:endParaRPr lang="zh-TW" altLang="en-US" sz="1800" dirty="0"/>
          </a:p>
          <a:p>
            <a:pPr>
              <a:lnSpc>
                <a:spcPct val="80000"/>
              </a:lnSpc>
            </a:pPr>
            <a:r>
              <a:rPr lang="zh-TW" altLang="en-US" sz="2400" b="1" dirty="0">
                <a:solidFill>
                  <a:srgbClr val="FF0000"/>
                </a:solidFill>
              </a:rPr>
              <a:t>浮點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數值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TW" altLang="en-US" sz="2000" dirty="0" smtClean="0">
                <a:solidFill>
                  <a:srgbClr val="FF0000"/>
                </a:solidFill>
              </a:rPr>
              <a:t>浮點</a:t>
            </a:r>
            <a:r>
              <a:rPr lang="zh-TW" altLang="en-US" sz="2000" dirty="0">
                <a:solidFill>
                  <a:srgbClr val="FF0000"/>
                </a:solidFill>
              </a:rPr>
              <a:t>數是整數加上</a:t>
            </a:r>
            <a:r>
              <a:rPr lang="zh-TW" altLang="en-US" sz="2000" dirty="0" smtClean="0">
                <a:solidFill>
                  <a:srgbClr val="FF0000"/>
                </a:solidFill>
              </a:rPr>
              <a:t>小數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TW" altLang="en-US" sz="2000" dirty="0" smtClean="0"/>
              <a:t>範圍</a:t>
            </a:r>
            <a:r>
              <a:rPr lang="zh-TW" altLang="en-US" sz="2000" dirty="0"/>
              <a:t>最大為</a:t>
            </a:r>
            <a:r>
              <a:rPr lang="en-US" altLang="zh-TW" sz="2000" dirty="0"/>
              <a:t>±1.7976931348623157xE308</a:t>
            </a:r>
            <a:r>
              <a:rPr lang="zh-TW" altLang="en-US" sz="2000" dirty="0"/>
              <a:t>，最小為</a:t>
            </a:r>
            <a:r>
              <a:rPr lang="en-US" altLang="zh-TW" sz="2000" dirty="0"/>
              <a:t>±</a:t>
            </a:r>
            <a:r>
              <a:rPr lang="en-US" altLang="zh-TW" sz="2000" dirty="0" smtClean="0"/>
              <a:t>5xE-324</a:t>
            </a:r>
          </a:p>
          <a:p>
            <a:pPr lvl="1">
              <a:lnSpc>
                <a:spcPct val="80000"/>
              </a:lnSpc>
            </a:pPr>
            <a:r>
              <a:rPr lang="zh-TW" altLang="en-US" sz="2000" dirty="0" smtClean="0"/>
              <a:t>使用</a:t>
            </a:r>
            <a:r>
              <a:rPr lang="zh-TW" altLang="en-US" sz="2000" dirty="0"/>
              <a:t>「</a:t>
            </a:r>
            <a:r>
              <a:rPr lang="en-US" altLang="zh-TW" sz="2000" dirty="0"/>
              <a:t>e</a:t>
            </a:r>
            <a:r>
              <a:rPr lang="zh-TW" altLang="en-US" sz="2000" dirty="0"/>
              <a:t>」或「</a:t>
            </a:r>
            <a:r>
              <a:rPr lang="en-US" altLang="zh-TW" sz="2000" dirty="0"/>
              <a:t>E</a:t>
            </a:r>
            <a:r>
              <a:rPr lang="zh-TW" altLang="en-US" sz="2000" dirty="0"/>
              <a:t>」符號代表</a:t>
            </a:r>
            <a:r>
              <a:rPr lang="en-US" altLang="zh-TW" sz="2000" dirty="0"/>
              <a:t>10</a:t>
            </a:r>
            <a:r>
              <a:rPr lang="zh-TW" altLang="en-US" sz="2000" dirty="0"/>
              <a:t>為底的</a:t>
            </a:r>
            <a:r>
              <a:rPr lang="zh-TW" altLang="en-US" sz="2000" dirty="0" smtClean="0"/>
              <a:t>指數</a:t>
            </a:r>
            <a:endParaRPr lang="zh-TW" altLang="en-US" sz="20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51BB-8B15-4DC9-9ED7-7F78DD153D7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35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</a:t>
            </a:r>
            <a:r>
              <a:rPr lang="zh-TW" altLang="en-US" dirty="0"/>
              <a:t>型態</a:t>
            </a:r>
            <a:r>
              <a:rPr lang="en-US" altLang="zh-TW" dirty="0"/>
              <a:t>-</a:t>
            </a:r>
            <a:r>
              <a:rPr lang="zh-TW" altLang="en-US" dirty="0"/>
              <a:t>字串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TW" altLang="en-US" sz="2800" u="sng" dirty="0"/>
              <a:t>字串資料型態（</a:t>
            </a:r>
            <a:r>
              <a:rPr lang="en-US" altLang="zh-TW" sz="2800" u="sng" dirty="0"/>
              <a:t>String Data Type</a:t>
            </a:r>
            <a:r>
              <a:rPr lang="zh-TW" altLang="en-US" sz="2800" u="sng" dirty="0"/>
              <a:t>）</a:t>
            </a:r>
          </a:p>
          <a:p>
            <a:pPr>
              <a:lnSpc>
                <a:spcPct val="90000"/>
              </a:lnSpc>
            </a:pPr>
            <a:r>
              <a:rPr lang="zh-TW" altLang="en-US" sz="2800" dirty="0">
                <a:solidFill>
                  <a:srgbClr val="FF0000"/>
                </a:solidFill>
              </a:rPr>
              <a:t>字串可以包含</a:t>
            </a:r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r>
              <a:rPr lang="zh-TW" altLang="en-US" sz="2800" dirty="0">
                <a:solidFill>
                  <a:srgbClr val="FF0000"/>
                </a:solidFill>
              </a:rPr>
              <a:t>或多個</a:t>
            </a:r>
            <a:r>
              <a:rPr lang="en-US" altLang="zh-TW" sz="2800" dirty="0">
                <a:solidFill>
                  <a:srgbClr val="FF0000"/>
                </a:solidFill>
              </a:rPr>
              <a:t>Unicode</a:t>
            </a:r>
            <a:r>
              <a:rPr lang="zh-TW" altLang="en-US" sz="2800" dirty="0" smtClean="0">
                <a:solidFill>
                  <a:srgbClr val="FF0000"/>
                </a:solidFill>
              </a:rPr>
              <a:t>字元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JavaScript</a:t>
            </a:r>
            <a:r>
              <a:rPr lang="zh-TW" altLang="en-US" sz="2800" dirty="0"/>
              <a:t>程式碼的</a:t>
            </a:r>
            <a:r>
              <a:rPr lang="zh-TW" altLang="en-US" sz="2800" dirty="0" smtClean="0"/>
              <a:t>字串需要</a:t>
            </a:r>
            <a:r>
              <a:rPr lang="zh-TW" altLang="en-US" sz="2800" dirty="0"/>
              <a:t>使用「“」或「‘」符號括起。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'"</a:t>
            </a:r>
            <a:r>
              <a:rPr lang="zh-TW" altLang="en-US" sz="2400" dirty="0">
                <a:solidFill>
                  <a:schemeClr val="tx2"/>
                </a:solidFill>
              </a:rPr>
              <a:t>陳會安</a:t>
            </a:r>
            <a:r>
              <a:rPr lang="en-US" altLang="zh-TW" sz="2400" dirty="0">
                <a:solidFill>
                  <a:schemeClr val="tx2"/>
                </a:solidFill>
              </a:rPr>
              <a:t>"</a:t>
            </a:r>
            <a:r>
              <a:rPr lang="zh-TW" altLang="en-US" sz="2400" dirty="0">
                <a:solidFill>
                  <a:schemeClr val="tx2"/>
                </a:solidFill>
              </a:rPr>
              <a:t>是本書的作者</a:t>
            </a:r>
            <a:r>
              <a:rPr lang="en-US" altLang="zh-TW" sz="2400" dirty="0">
                <a:solidFill>
                  <a:schemeClr val="tx2"/>
                </a:solidFill>
              </a:rPr>
              <a:t>'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"I'm an author."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JavaScript</a:t>
            </a:r>
            <a:r>
              <a:rPr lang="zh-TW" altLang="en-US" sz="2800" dirty="0">
                <a:solidFill>
                  <a:srgbClr val="FF0000"/>
                </a:solidFill>
              </a:rPr>
              <a:t>不支援單一字元的函數</a:t>
            </a:r>
            <a:r>
              <a:rPr lang="zh-TW" altLang="en-US" sz="2800" dirty="0"/>
              <a:t>，例如：</a:t>
            </a:r>
            <a:r>
              <a:rPr lang="en-US" altLang="zh-TW" sz="2800" dirty="0"/>
              <a:t>Visual Basic</a:t>
            </a:r>
            <a:r>
              <a:rPr lang="zh-TW" altLang="en-US" sz="2800" dirty="0"/>
              <a:t>或</a:t>
            </a:r>
            <a:r>
              <a:rPr lang="en-US" altLang="zh-TW" sz="2800" dirty="0"/>
              <a:t>C/C++</a:t>
            </a:r>
            <a:r>
              <a:rPr lang="zh-TW" altLang="en-US" sz="2800" dirty="0"/>
              <a:t>語言的</a:t>
            </a:r>
            <a:r>
              <a:rPr lang="en-US" altLang="zh-TW" sz="2800" dirty="0" err="1"/>
              <a:t>chr</a:t>
            </a:r>
            <a:r>
              <a:rPr lang="en-US" altLang="zh-TW" sz="2800" dirty="0"/>
              <a:t>()</a:t>
            </a:r>
            <a:r>
              <a:rPr lang="zh-TW" altLang="en-US" sz="2800" dirty="0" smtClean="0"/>
              <a:t>函數</a:t>
            </a:r>
            <a:endParaRPr lang="zh-TW" altLang="en-US" sz="28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51BB-8B15-4DC9-9ED7-7F78DD153D7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19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A16DFEE6-E69A-48FE-A826-B023838B4988}" vid="{A8B8770B-1616-4BF6-9427-B88645D1A2B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774</TotalTime>
  <Words>1732</Words>
  <Application>Microsoft Office PowerPoint</Application>
  <PresentationFormat>如螢幕大小 (4:3)</PresentationFormat>
  <Paragraphs>415</Paragraphs>
  <Slides>25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맑은 고딕</vt:lpstr>
      <vt:lpstr>全真中明體</vt:lpstr>
      <vt:lpstr>微軟正黑體</vt:lpstr>
      <vt:lpstr>新細明體</vt:lpstr>
      <vt:lpstr>Arial</vt:lpstr>
      <vt:lpstr>Calibri</vt:lpstr>
      <vt:lpstr>Times New Roman</vt:lpstr>
      <vt:lpstr>Wingdings</vt:lpstr>
      <vt:lpstr>佈景主題1</vt:lpstr>
      <vt:lpstr>Chapter 2 JavaScript的變數與運算子</vt:lpstr>
      <vt:lpstr>大綱</vt:lpstr>
      <vt:lpstr>JavaScript的變數 </vt:lpstr>
      <vt:lpstr>變數命名</vt:lpstr>
      <vt:lpstr>變數宣告</vt:lpstr>
      <vt:lpstr>指定敘述</vt:lpstr>
      <vt:lpstr>JavaScript的變數是否存在</vt:lpstr>
      <vt:lpstr>資料型態-數值</vt:lpstr>
      <vt:lpstr>資料型態-字串</vt:lpstr>
      <vt:lpstr>其他資料型態</vt:lpstr>
      <vt:lpstr>Escape逸出字元</vt:lpstr>
      <vt:lpstr>JavaScript的運算子</vt:lpstr>
      <vt:lpstr>運算子的優先順序</vt:lpstr>
      <vt:lpstr>運算子的優先順序</vt:lpstr>
      <vt:lpstr>算術運算子</vt:lpstr>
      <vt:lpstr>算術運算子-遞增和遞減運算</vt:lpstr>
      <vt:lpstr>比較運算子</vt:lpstr>
      <vt:lpstr>邏輯運算子</vt:lpstr>
      <vt:lpstr>位元運算子</vt:lpstr>
      <vt:lpstr>指定運算子</vt:lpstr>
      <vt:lpstr>資料型態的強制轉換</vt:lpstr>
      <vt:lpstr>資料型態的轉換函數-1</vt:lpstr>
      <vt:lpstr>資料型態的轉換函數-2</vt:lpstr>
      <vt:lpstr>Question</vt:lpstr>
      <vt:lpstr>練習1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JavaScript的變數與運算子</dc:title>
  <dc:creator>Christine</dc:creator>
  <cp:lastModifiedBy>Christine</cp:lastModifiedBy>
  <cp:revision>29</cp:revision>
  <dcterms:created xsi:type="dcterms:W3CDTF">2015-09-11T10:09:59Z</dcterms:created>
  <dcterms:modified xsi:type="dcterms:W3CDTF">2018-05-08T06:45:50Z</dcterms:modified>
</cp:coreProperties>
</file>