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8"/>
  </p:notesMasterIdLst>
  <p:sldIdLst>
    <p:sldId id="256" r:id="rId2"/>
    <p:sldId id="29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5" r:id="rId11"/>
    <p:sldId id="297" r:id="rId12"/>
    <p:sldId id="296" r:id="rId13"/>
    <p:sldId id="265" r:id="rId14"/>
    <p:sldId id="266" r:id="rId15"/>
    <p:sldId id="267" r:id="rId16"/>
    <p:sldId id="268" r:id="rId17"/>
    <p:sldId id="298" r:id="rId18"/>
    <p:sldId id="269" r:id="rId19"/>
    <p:sldId id="270" r:id="rId20"/>
    <p:sldId id="271" r:id="rId21"/>
    <p:sldId id="272" r:id="rId22"/>
    <p:sldId id="273" r:id="rId23"/>
    <p:sldId id="274" r:id="rId24"/>
    <p:sldId id="299" r:id="rId25"/>
    <p:sldId id="276" r:id="rId26"/>
    <p:sldId id="277" r:id="rId27"/>
    <p:sldId id="278" r:id="rId28"/>
    <p:sldId id="279" r:id="rId29"/>
    <p:sldId id="280" r:id="rId30"/>
    <p:sldId id="281" r:id="rId31"/>
    <p:sldId id="300" r:id="rId32"/>
    <p:sldId id="282" r:id="rId33"/>
    <p:sldId id="283" r:id="rId34"/>
    <p:sldId id="284" r:id="rId35"/>
    <p:sldId id="285" r:id="rId36"/>
    <p:sldId id="304" r:id="rId37"/>
    <p:sldId id="286" r:id="rId38"/>
    <p:sldId id="287" r:id="rId39"/>
    <p:sldId id="288" r:id="rId40"/>
    <p:sldId id="290" r:id="rId41"/>
    <p:sldId id="301" r:id="rId42"/>
    <p:sldId id="291" r:id="rId43"/>
    <p:sldId id="292" r:id="rId44"/>
    <p:sldId id="293" r:id="rId45"/>
    <p:sldId id="303" r:id="rId46"/>
    <p:sldId id="302" r:id="rId4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92" y="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A35B5-38AE-4DF4-8678-FEEC45342D11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54309-74C1-4076-9891-22CC9A40B7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47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54309-74C1-4076-9891-22CC9A40B7B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15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54309-74C1-4076-9891-22CC9A40B7BE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5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938" y="3429000"/>
            <a:ext cx="144462" cy="2135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3851920" y="3501008"/>
            <a:ext cx="4303390" cy="3130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dirty="0"/>
              <a:t>大標題樣式</a:t>
            </a:r>
          </a:p>
        </p:txBody>
      </p:sp>
      <p:sp>
        <p:nvSpPr>
          <p:cNvPr id="6" name="子標題 2"/>
          <p:cNvSpPr>
            <a:spLocks noGrp="1"/>
          </p:cNvSpPr>
          <p:nvPr>
            <p:ph type="subTitle" idx="1"/>
          </p:nvPr>
        </p:nvSpPr>
        <p:spPr>
          <a:xfrm>
            <a:off x="3851920" y="4476129"/>
            <a:ext cx="3528392" cy="100811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56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89D6-77F8-4DBB-9739-B1BFDEACC8D8}" type="datetime1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29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>
          <a:xfrm>
            <a:off x="538559" y="44624"/>
            <a:ext cx="7975798" cy="124911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1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539552" y="1412776"/>
            <a:ext cx="7975798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 baseline="0">
                <a:latin typeface="Arial" panose="020B0604020202020204" pitchFamily="34" charset="0"/>
              </a:defRPr>
            </a:lvl1pPr>
            <a:lvl2pPr latinLnBrk="0">
              <a:defRPr baseline="0">
                <a:latin typeface="Arial" panose="020B0604020202020204" pitchFamily="34" charset="0"/>
              </a:defRPr>
            </a:lvl2pPr>
            <a:lvl3pPr latinLnBrk="0">
              <a:defRPr baseline="0">
                <a:latin typeface="Arial" panose="020B0604020202020204" pitchFamily="34" charset="0"/>
              </a:defRPr>
            </a:lvl3pPr>
            <a:lvl4pPr latinLnBrk="0">
              <a:defRPr baseline="0">
                <a:latin typeface="Arial" panose="020B0604020202020204" pitchFamily="34" charset="0"/>
              </a:defRPr>
            </a:lvl4pPr>
            <a:lvl5pPr latinLnBrk="0"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267CB-0C38-4139-B334-299D20680437}" type="datetime1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AEB1D-F2F6-4706-980C-8FA129A6F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29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7238628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1691680" y="1793156"/>
            <a:ext cx="7238628" cy="4351338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692275" y="6324600"/>
            <a:ext cx="1727200" cy="365125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EBAD2-458A-4845-8C54-89BF1DEF8CB6}" type="datetime1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356100" y="6324600"/>
            <a:ext cx="2173288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42150" y="6324600"/>
            <a:ext cx="1887538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AEB1D-F2F6-4706-980C-8FA129A6F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53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1115B1-A358-4D42-A11C-50D074DA10E8}" type="datetime1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AEB1D-F2F6-4706-980C-8FA129A6F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67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D7DA4-FA4B-4E55-934E-E700EEBD29A3}" type="datetime1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AEB1D-F2F6-4706-980C-8FA129A6F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24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25EE56B1-F9FA-4F9A-B13C-681E952BE364}" type="datetime1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AEB1D-F2F6-4706-980C-8FA129A6F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14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36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B890-2AA7-4B98-8975-D9300E28D3F9}" type="datetime1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58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782763"/>
            <a:ext cx="8229600" cy="452596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</p:spPr>
        <p:txBody>
          <a:bodyPr/>
          <a:lstStyle>
            <a:lvl1pPr>
              <a:defRPr/>
            </a:lvl1pPr>
          </a:lstStyle>
          <a:p>
            <a:fld id="{EFF05147-7739-421A-927F-3B76C438D5B4}" type="datetime1">
              <a:rPr lang="zh-TW" altLang="en-US" smtClean="0"/>
              <a:t>2024/5/23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</p:spPr>
        <p:txBody>
          <a:bodyPr/>
          <a:lstStyle>
            <a:lvl1pPr>
              <a:defRPr/>
            </a:lvl1pPr>
          </a:lstStyle>
          <a:p>
            <a:fld id="{DB3F9CC1-BFE0-4D15-897E-E4E33F3151A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386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F837F-6803-4D72-83C3-8B34E895AD89}" type="datetime1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AEB1D-F2F6-4706-980C-8FA129A6FF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4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>
    <p:pull dir="d"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jsref_obj_string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1920" y="3501008"/>
            <a:ext cx="4536504" cy="31301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Chapter 05</a:t>
            </a:r>
            <a:br>
              <a:rPr lang="en-US" altLang="zh-TW" dirty="0"/>
            </a:br>
            <a:r>
              <a:rPr lang="en-US" altLang="zh-TW" dirty="0"/>
              <a:t>JavaScript</a:t>
            </a:r>
            <a:r>
              <a:rPr lang="zh-TW" altLang="en-US" dirty="0"/>
              <a:t>內建物件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44008" y="4509120"/>
            <a:ext cx="3528392" cy="1008112"/>
          </a:xfrm>
        </p:spPr>
        <p:txBody>
          <a:bodyPr/>
          <a:lstStyle/>
          <a:p>
            <a:r>
              <a:rPr lang="zh-TW" altLang="en-US" dirty="0"/>
              <a:t>中原大學 資訊管理學系</a:t>
            </a:r>
            <a:endParaRPr lang="en-US" altLang="zh-TW" dirty="0"/>
          </a:p>
          <a:p>
            <a:r>
              <a:rPr lang="zh-TW" altLang="en-US" dirty="0"/>
              <a:t>賴錦慧 老師</a:t>
            </a:r>
            <a:endParaRPr lang="en-US" altLang="zh-TW" dirty="0"/>
          </a:p>
          <a:p>
            <a:r>
              <a:rPr lang="en-US" altLang="zh-TW" dirty="0"/>
              <a:t>chlai@cycu.edu.tw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692696"/>
            <a:ext cx="1967880" cy="196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4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標籤格式編排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556792"/>
            <a:ext cx="5018997" cy="4607917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0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把 </a:t>
            </a:r>
            <a:r>
              <a:rPr lang="en-US" altLang="zh-TW" sz="2800" dirty="0"/>
              <a:t>HTML </a:t>
            </a:r>
            <a:r>
              <a:rPr lang="zh-TW" altLang="en-US" sz="2800" dirty="0"/>
              <a:t>標記加入字串， 方便輸出 </a:t>
            </a:r>
            <a:r>
              <a:rPr lang="en-US" altLang="zh-TW" sz="2800" dirty="0"/>
              <a:t>HTML </a:t>
            </a:r>
            <a:r>
              <a:rPr lang="zh-TW" altLang="en-US" sz="2800" dirty="0"/>
              <a:t>格式文字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29155" y="2698721"/>
            <a:ext cx="280831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&lt;script&gt;</a:t>
            </a:r>
            <a:br>
              <a:rPr lang="en-US" altLang="zh-TW" dirty="0"/>
            </a:br>
            <a:r>
              <a:rPr lang="en-US" altLang="zh-TW" dirty="0" err="1"/>
              <a:t>var</a:t>
            </a:r>
            <a:r>
              <a:rPr lang="en-US" altLang="zh-TW" dirty="0"/>
              <a:t> text = "Affected Text";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alert(</a:t>
            </a:r>
            <a:r>
              <a:rPr lang="en-US" altLang="zh-TW" dirty="0" err="1">
                <a:solidFill>
                  <a:srgbClr val="FF0000"/>
                </a:solidFill>
              </a:rPr>
              <a:t>text.big</a:t>
            </a:r>
            <a:r>
              <a:rPr lang="en-US" altLang="zh-TW" dirty="0">
                <a:solidFill>
                  <a:srgbClr val="FF0000"/>
                </a:solidFill>
              </a:rPr>
              <a:t>());</a:t>
            </a:r>
            <a:br>
              <a:rPr lang="en-US" altLang="zh-TW" dirty="0"/>
            </a:br>
            <a:r>
              <a:rPr lang="en-US" altLang="zh-TW" dirty="0"/>
              <a:t>&lt;/script&gt;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-5447" r="3088" b="5447"/>
          <a:stretch/>
        </p:blipFill>
        <p:spPr>
          <a:xfrm>
            <a:off x="4327070" y="2607903"/>
            <a:ext cx="2520280" cy="1568146"/>
          </a:xfrm>
          <a:prstGeom prst="rect">
            <a:avLst/>
          </a:prstGeom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17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51520" y="260648"/>
            <a:ext cx="6120680" cy="59093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/>
              <a:t>&lt;script&gt;</a:t>
            </a:r>
            <a:br>
              <a:rPr lang="en-US" altLang="zh-TW" sz="1400" dirty="0"/>
            </a:br>
            <a:r>
              <a:rPr lang="en-US" altLang="zh-TW" sz="1400" dirty="0" err="1"/>
              <a:t>var</a:t>
            </a:r>
            <a:r>
              <a:rPr lang="en-US" altLang="zh-TW" sz="1400" dirty="0"/>
              <a:t> </a:t>
            </a:r>
            <a:r>
              <a:rPr lang="en-US" altLang="zh-TW" sz="1400" dirty="0" err="1"/>
              <a:t>winvar</a:t>
            </a:r>
            <a:br>
              <a:rPr lang="en-US" altLang="zh-TW" sz="1400" dirty="0"/>
            </a:br>
            <a:r>
              <a:rPr lang="en-US" altLang="zh-TW" sz="1400" dirty="0" err="1"/>
              <a:t>var</a:t>
            </a:r>
            <a:r>
              <a:rPr lang="en-US" altLang="zh-TW" sz="1400" dirty="0"/>
              <a:t> text = "Affected Text"</a:t>
            </a:r>
            <a:br>
              <a:rPr lang="en-US" altLang="zh-TW" sz="1400" dirty="0"/>
            </a:br>
            <a:br>
              <a:rPr lang="en-US" altLang="zh-TW" sz="1400" dirty="0"/>
            </a:br>
            <a:r>
              <a:rPr lang="en-US" altLang="zh-TW" sz="1400" dirty="0"/>
              <a:t>function </a:t>
            </a:r>
            <a:r>
              <a:rPr lang="en-US" altLang="zh-TW" sz="1400" dirty="0" err="1"/>
              <a:t>dw</a:t>
            </a:r>
            <a:r>
              <a:rPr lang="en-US" altLang="zh-TW" sz="1400" dirty="0"/>
              <a:t>(line) {</a:t>
            </a:r>
            <a:br>
              <a:rPr lang="en-US" altLang="zh-TW" sz="1400" dirty="0"/>
            </a:br>
            <a:r>
              <a:rPr lang="en-US" altLang="zh-TW" sz="1400" dirty="0" err="1"/>
              <a:t>winvar.document.writeln</a:t>
            </a:r>
            <a:r>
              <a:rPr lang="en-US" altLang="zh-TW" sz="1400" dirty="0"/>
              <a:t>(line + "&lt;</a:t>
            </a:r>
            <a:r>
              <a:rPr lang="en-US" altLang="zh-TW" sz="1400" dirty="0" err="1"/>
              <a:t>br</a:t>
            </a:r>
            <a:r>
              <a:rPr lang="en-US" altLang="zh-TW" sz="1400" dirty="0"/>
              <a:t>&gt;");</a:t>
            </a:r>
            <a:br>
              <a:rPr lang="en-US" altLang="zh-TW" sz="1400" dirty="0"/>
            </a:br>
            <a:r>
              <a:rPr lang="en-US" altLang="zh-TW" sz="1400" dirty="0"/>
              <a:t>}</a:t>
            </a:r>
            <a:br>
              <a:rPr lang="en-US" altLang="zh-TW" sz="1400" dirty="0"/>
            </a:br>
            <a:br>
              <a:rPr lang="en-US" altLang="zh-TW" sz="1400" dirty="0"/>
            </a:br>
            <a:r>
              <a:rPr lang="en-US" altLang="zh-TW" sz="1400" dirty="0"/>
              <a:t>function outputwin1() {</a:t>
            </a:r>
            <a:br>
              <a:rPr lang="en-US" altLang="zh-TW" sz="1400" dirty="0"/>
            </a:br>
            <a:r>
              <a:rPr lang="en-US" altLang="zh-TW" sz="1400" dirty="0" err="1"/>
              <a:t>winvar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window.open</a:t>
            </a:r>
            <a:r>
              <a:rPr lang="en-US" altLang="zh-TW" sz="1400" dirty="0"/>
              <a:t>();</a:t>
            </a:r>
            <a:br>
              <a:rPr lang="en-US" altLang="zh-TW" sz="1400" dirty="0"/>
            </a:br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text.big</a:t>
            </a:r>
            <a:r>
              <a:rPr lang="en-US" altLang="zh-TW" sz="1400" dirty="0"/>
              <a:t>(): " + </a:t>
            </a:r>
            <a:r>
              <a:rPr lang="en-US" altLang="zh-TW" sz="1400" dirty="0" err="1"/>
              <a:t>text.big</a:t>
            </a:r>
            <a:r>
              <a:rPr lang="en-US" altLang="zh-TW" sz="1400" dirty="0"/>
              <a:t>());</a:t>
            </a:r>
            <a:br>
              <a:rPr lang="en-US" altLang="zh-TW" sz="1400" dirty="0"/>
            </a:br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text.blink</a:t>
            </a:r>
            <a:r>
              <a:rPr lang="en-US" altLang="zh-TW" sz="1400" dirty="0"/>
              <a:t>(): " + </a:t>
            </a:r>
            <a:r>
              <a:rPr lang="en-US" altLang="zh-TW" sz="1400" dirty="0" err="1"/>
              <a:t>text.blink</a:t>
            </a:r>
            <a:r>
              <a:rPr lang="en-US" altLang="zh-TW" sz="1400" dirty="0"/>
              <a:t>());</a:t>
            </a:r>
            <a:br>
              <a:rPr lang="en-US" altLang="zh-TW" sz="1400" dirty="0"/>
            </a:br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text.bold</a:t>
            </a:r>
            <a:r>
              <a:rPr lang="en-US" altLang="zh-TW" sz="1400" dirty="0"/>
              <a:t>(): " + </a:t>
            </a:r>
            <a:r>
              <a:rPr lang="en-US" altLang="zh-TW" sz="1400" dirty="0" err="1"/>
              <a:t>text.bold</a:t>
            </a:r>
            <a:r>
              <a:rPr lang="en-US" altLang="zh-TW" sz="1400" dirty="0"/>
              <a:t>());</a:t>
            </a:r>
            <a:br>
              <a:rPr lang="en-US" altLang="zh-TW" sz="1400" dirty="0"/>
            </a:br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text.italics</a:t>
            </a:r>
            <a:r>
              <a:rPr lang="en-US" altLang="zh-TW" sz="1400" dirty="0"/>
              <a:t>(): " + </a:t>
            </a:r>
            <a:r>
              <a:rPr lang="en-US" altLang="zh-TW" sz="1400" dirty="0" err="1"/>
              <a:t>text.italics</a:t>
            </a:r>
            <a:r>
              <a:rPr lang="en-US" altLang="zh-TW" sz="1400" dirty="0"/>
              <a:t>());</a:t>
            </a:r>
            <a:br>
              <a:rPr lang="en-US" altLang="zh-TW" sz="1400" dirty="0"/>
            </a:br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text.fixed</a:t>
            </a:r>
            <a:r>
              <a:rPr lang="en-US" altLang="zh-TW" sz="1400" dirty="0"/>
              <a:t>(): " + </a:t>
            </a:r>
            <a:r>
              <a:rPr lang="en-US" altLang="zh-TW" sz="1400" dirty="0" err="1"/>
              <a:t>text.fixed</a:t>
            </a:r>
            <a:r>
              <a:rPr lang="en-US" altLang="zh-TW" sz="1400" dirty="0"/>
              <a:t>());</a:t>
            </a:r>
            <a:br>
              <a:rPr lang="en-US" altLang="zh-TW" sz="1400" dirty="0"/>
            </a:br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text.fontcolor</a:t>
            </a:r>
            <a:r>
              <a:rPr lang="en-US" altLang="zh-TW" sz="1400" dirty="0"/>
              <a:t>('yellow'): " + </a:t>
            </a:r>
            <a:r>
              <a:rPr lang="en-US" altLang="zh-TW" sz="1400" dirty="0" err="1"/>
              <a:t>text.fontcolor</a:t>
            </a:r>
            <a:r>
              <a:rPr lang="en-US" altLang="zh-TW" sz="1400" dirty="0"/>
              <a:t>('yellow'));</a:t>
            </a:r>
            <a:br>
              <a:rPr lang="en-US" altLang="zh-TW" sz="1400" dirty="0"/>
            </a:br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text.fontcolor</a:t>
            </a:r>
            <a:r>
              <a:rPr lang="en-US" altLang="zh-TW" sz="1400" dirty="0"/>
              <a:t>('#FFCC99'): " + </a:t>
            </a:r>
            <a:r>
              <a:rPr lang="en-US" altLang="zh-TW" sz="1400" dirty="0" err="1"/>
              <a:t>text.fontcolor</a:t>
            </a:r>
            <a:r>
              <a:rPr lang="en-US" altLang="zh-TW" sz="1400" dirty="0"/>
              <a:t>('#FFCC99'));</a:t>
            </a:r>
            <a:br>
              <a:rPr lang="en-US" altLang="zh-TW" sz="1400" dirty="0"/>
            </a:br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text.fontcolor</a:t>
            </a:r>
            <a:r>
              <a:rPr lang="en-US" altLang="zh-TW" sz="1400" dirty="0"/>
              <a:t>(16581375): " + </a:t>
            </a:r>
            <a:r>
              <a:rPr lang="en-US" altLang="zh-TW" sz="1400" dirty="0" err="1"/>
              <a:t>text.fontcolor</a:t>
            </a:r>
            <a:r>
              <a:rPr lang="en-US" altLang="zh-TW" sz="1400" dirty="0"/>
              <a:t>(16581375));</a:t>
            </a:r>
            <a:br>
              <a:rPr lang="en-US" altLang="zh-TW" sz="1400" dirty="0"/>
            </a:br>
            <a:r>
              <a:rPr lang="en-US" altLang="zh-TW" sz="1400" dirty="0"/>
              <a:t>for (</a:t>
            </a:r>
            <a:r>
              <a:rPr lang="en-US" altLang="zh-TW" sz="1400" dirty="0" err="1"/>
              <a:t>i</a:t>
            </a:r>
            <a:r>
              <a:rPr lang="en-US" altLang="zh-TW" sz="1400" dirty="0"/>
              <a:t>=1 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&lt;=7 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++) {</a:t>
            </a:r>
            <a:br>
              <a:rPr lang="en-US" altLang="zh-TW" sz="1400" dirty="0"/>
            </a:br>
            <a:r>
              <a:rPr lang="en-US" altLang="zh-TW" sz="1400" dirty="0"/>
              <a:t>  </a:t>
            </a:r>
            <a:r>
              <a:rPr lang="en-US" altLang="zh-TW" sz="1400" dirty="0" err="1"/>
              <a:t>document.write</a:t>
            </a:r>
            <a:r>
              <a:rPr lang="en-US" altLang="zh-TW" sz="1400" dirty="0"/>
              <a:t>("When </a:t>
            </a:r>
            <a:r>
              <a:rPr lang="en-US" altLang="zh-TW" sz="1400" dirty="0" err="1"/>
              <a:t>fontsize</a:t>
            </a:r>
            <a:r>
              <a:rPr lang="en-US" altLang="zh-TW" sz="1400" dirty="0"/>
              <a:t> = " +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+ ", " + </a:t>
            </a:r>
            <a:r>
              <a:rPr lang="en-US" altLang="zh-TW" sz="1400" dirty="0" err="1"/>
              <a:t>text.fontsize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i</a:t>
            </a:r>
            <a:r>
              <a:rPr lang="en-US" altLang="zh-TW" sz="1400" dirty="0"/>
              <a:t>));</a:t>
            </a:r>
            <a:br>
              <a:rPr lang="en-US" altLang="zh-TW" sz="1400" dirty="0"/>
            </a:br>
            <a:r>
              <a:rPr lang="en-US" altLang="zh-TW" sz="1400" dirty="0"/>
              <a:t>}</a:t>
            </a:r>
            <a:br>
              <a:rPr lang="en-US" altLang="zh-TW" sz="1400" dirty="0"/>
            </a:br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text.small</a:t>
            </a:r>
            <a:r>
              <a:rPr lang="en-US" altLang="zh-TW" sz="1400" dirty="0"/>
              <a:t>(): " + </a:t>
            </a:r>
            <a:r>
              <a:rPr lang="en-US" altLang="zh-TW" sz="1400" dirty="0" err="1"/>
              <a:t>text.small</a:t>
            </a:r>
            <a:r>
              <a:rPr lang="en-US" altLang="zh-TW" sz="1400" dirty="0"/>
              <a:t>());</a:t>
            </a:r>
            <a:br>
              <a:rPr lang="en-US" altLang="zh-TW" sz="1400" dirty="0"/>
            </a:br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text.strike</a:t>
            </a:r>
            <a:r>
              <a:rPr lang="en-US" altLang="zh-TW" sz="1400" dirty="0"/>
              <a:t>(): " + </a:t>
            </a:r>
            <a:r>
              <a:rPr lang="en-US" altLang="zh-TW" sz="1400" dirty="0" err="1"/>
              <a:t>text.strike</a:t>
            </a:r>
            <a:r>
              <a:rPr lang="en-US" altLang="zh-TW" sz="1400" dirty="0"/>
              <a:t>());</a:t>
            </a:r>
            <a:br>
              <a:rPr lang="en-US" altLang="zh-TW" sz="1400" dirty="0"/>
            </a:br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text.sub</a:t>
            </a:r>
            <a:r>
              <a:rPr lang="en-US" altLang="zh-TW" sz="1400" dirty="0"/>
              <a:t>(): " + </a:t>
            </a:r>
            <a:r>
              <a:rPr lang="en-US" altLang="zh-TW" sz="1400" dirty="0" err="1"/>
              <a:t>text.sub</a:t>
            </a:r>
            <a:r>
              <a:rPr lang="en-US" altLang="zh-TW" sz="1400" dirty="0"/>
              <a:t>());</a:t>
            </a:r>
            <a:br>
              <a:rPr lang="en-US" altLang="zh-TW" sz="1400" dirty="0"/>
            </a:br>
            <a:r>
              <a:rPr lang="en-US" altLang="zh-TW" sz="1400" dirty="0" err="1"/>
              <a:t>document.write</a:t>
            </a:r>
            <a:r>
              <a:rPr lang="en-US" altLang="zh-TW" sz="1400" dirty="0"/>
              <a:t>("</a:t>
            </a:r>
            <a:r>
              <a:rPr lang="en-US" altLang="zh-TW" sz="1400" dirty="0" err="1"/>
              <a:t>text.sup</a:t>
            </a:r>
            <a:r>
              <a:rPr lang="en-US" altLang="zh-TW" sz="1400" dirty="0"/>
              <a:t>(): " + </a:t>
            </a:r>
            <a:r>
              <a:rPr lang="en-US" altLang="zh-TW" sz="1400" dirty="0" err="1"/>
              <a:t>text.sup</a:t>
            </a:r>
            <a:r>
              <a:rPr lang="en-US" altLang="zh-TW" sz="1400" dirty="0"/>
              <a:t>());</a:t>
            </a:r>
            <a:br>
              <a:rPr lang="en-US" altLang="zh-TW" sz="1400" dirty="0"/>
            </a:br>
            <a:r>
              <a:rPr lang="en-US" altLang="zh-TW" sz="1400" dirty="0"/>
              <a:t>}</a:t>
            </a:r>
            <a:br>
              <a:rPr lang="en-US" altLang="zh-TW" sz="1400" dirty="0"/>
            </a:br>
            <a:r>
              <a:rPr lang="en-US" altLang="zh-TW" sz="1400" dirty="0"/>
              <a:t>&lt;/script&gt;</a:t>
            </a:r>
            <a:endParaRPr lang="zh-TW" altLang="en-US" sz="1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88640"/>
            <a:ext cx="3384376" cy="3499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302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字串長度與大小寫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String</a:t>
            </a:r>
            <a:r>
              <a:rPr lang="zh-TW" altLang="en-US" dirty="0"/>
              <a:t>物件提供方法和屬性可以取得字串長度和英文字串的大小寫轉換</a:t>
            </a:r>
            <a:endParaRPr lang="en-US" altLang="zh-TW" dirty="0"/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tx2"/>
                </a:solidFill>
              </a:rPr>
              <a:t>length</a:t>
            </a:r>
            <a:r>
              <a:rPr lang="zh-TW" altLang="en-US" dirty="0"/>
              <a:t>屬性：取得字串的長度。</a:t>
            </a:r>
            <a:endParaRPr lang="en-US" altLang="zh-TW" dirty="0"/>
          </a:p>
          <a:p>
            <a:pPr lvl="1"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String</a:t>
            </a:r>
            <a:r>
              <a:rPr lang="zh-TW" altLang="en-US" dirty="0"/>
              <a:t>物件方法</a:t>
            </a:r>
          </a:p>
          <a:p>
            <a:pPr lvl="1">
              <a:lnSpc>
                <a:spcPct val="90000"/>
              </a:lnSpc>
            </a:pPr>
            <a:r>
              <a:rPr lang="en-US" altLang="zh-TW" dirty="0" err="1">
                <a:solidFill>
                  <a:schemeClr val="tx2"/>
                </a:solidFill>
              </a:rPr>
              <a:t>toLowerCase</a:t>
            </a:r>
            <a:r>
              <a:rPr lang="en-US" altLang="zh-TW" dirty="0">
                <a:solidFill>
                  <a:schemeClr val="tx2"/>
                </a:solidFill>
              </a:rPr>
              <a:t>()</a:t>
            </a:r>
            <a:r>
              <a:rPr lang="zh-TW" altLang="en-US" dirty="0"/>
              <a:t>方法：將字串的英文字母都轉換成小寫字母。</a:t>
            </a:r>
          </a:p>
          <a:p>
            <a:pPr lvl="1">
              <a:lnSpc>
                <a:spcPct val="90000"/>
              </a:lnSpc>
            </a:pPr>
            <a:r>
              <a:rPr lang="en-US" altLang="zh-TW" dirty="0" err="1">
                <a:solidFill>
                  <a:schemeClr val="tx2"/>
                </a:solidFill>
              </a:rPr>
              <a:t>toUpperCase</a:t>
            </a:r>
            <a:r>
              <a:rPr lang="en-US" altLang="zh-TW" dirty="0">
                <a:solidFill>
                  <a:schemeClr val="tx2"/>
                </a:solidFill>
              </a:rPr>
              <a:t>()</a:t>
            </a:r>
            <a:r>
              <a:rPr lang="zh-TW" altLang="en-US" dirty="0"/>
              <a:t>方法：將字串的英文字母都轉換成大寫字母。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784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取得字串的指定字元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/>
              <a:t>取得字串指定位置的字元</a:t>
            </a:r>
          </a:p>
          <a:p>
            <a:pPr lvl="1">
              <a:lnSpc>
                <a:spcPct val="90000"/>
              </a:lnSpc>
            </a:pPr>
            <a:r>
              <a:rPr lang="en-US" altLang="zh-TW" dirty="0" err="1">
                <a:solidFill>
                  <a:schemeClr val="tx2"/>
                </a:solidFill>
              </a:rPr>
              <a:t>charAt</a:t>
            </a:r>
            <a:r>
              <a:rPr lang="en-US" altLang="zh-TW" dirty="0">
                <a:solidFill>
                  <a:schemeClr val="tx2"/>
                </a:solidFill>
              </a:rPr>
              <a:t>(index)</a:t>
            </a:r>
            <a:r>
              <a:rPr lang="zh-TW" altLang="en-US" dirty="0"/>
              <a:t>方法：取得參數</a:t>
            </a:r>
            <a:r>
              <a:rPr lang="en-US" altLang="zh-TW" dirty="0"/>
              <a:t>index</a:t>
            </a:r>
            <a:r>
              <a:rPr lang="zh-TW" altLang="en-US" dirty="0"/>
              <a:t>位置的字元，索引值是從</a:t>
            </a:r>
            <a:r>
              <a:rPr lang="en-US" altLang="zh-TW" dirty="0"/>
              <a:t>0</a:t>
            </a:r>
            <a:r>
              <a:rPr lang="zh-TW" altLang="en-US" dirty="0"/>
              <a:t>開始</a:t>
            </a:r>
          </a:p>
          <a:p>
            <a:pPr lvl="1">
              <a:lnSpc>
                <a:spcPct val="90000"/>
              </a:lnSpc>
            </a:pPr>
            <a:r>
              <a:rPr lang="en-US" altLang="zh-TW" dirty="0" err="1">
                <a:solidFill>
                  <a:schemeClr val="tx2"/>
                </a:solidFill>
              </a:rPr>
              <a:t>charCodeAt</a:t>
            </a:r>
            <a:r>
              <a:rPr lang="en-US" altLang="zh-TW" dirty="0">
                <a:solidFill>
                  <a:schemeClr val="tx2"/>
                </a:solidFill>
              </a:rPr>
              <a:t>(index)</a:t>
            </a:r>
            <a:r>
              <a:rPr lang="zh-TW" altLang="en-US" dirty="0"/>
              <a:t>方法：取得參數</a:t>
            </a:r>
            <a:r>
              <a:rPr lang="en-US" altLang="zh-TW" dirty="0"/>
              <a:t>index</a:t>
            </a:r>
            <a:r>
              <a:rPr lang="zh-TW" altLang="en-US" dirty="0"/>
              <a:t>位置的</a:t>
            </a:r>
            <a:r>
              <a:rPr lang="en-US" altLang="zh-TW" dirty="0"/>
              <a:t>Unicode</a:t>
            </a:r>
            <a:r>
              <a:rPr lang="zh-TW" altLang="en-US" dirty="0"/>
              <a:t>統一字碼</a:t>
            </a:r>
          </a:p>
          <a:p>
            <a:pPr lvl="1">
              <a:lnSpc>
                <a:spcPct val="90000"/>
              </a:lnSpc>
            </a:pPr>
            <a:endParaRPr lang="en-US" altLang="zh-TW" dirty="0"/>
          </a:p>
          <a:p>
            <a:pPr lvl="1">
              <a:lnSpc>
                <a:spcPct val="90000"/>
              </a:lnSpc>
            </a:pPr>
            <a:r>
              <a:rPr lang="zh-TW" altLang="en-US" dirty="0"/>
              <a:t>注意</a:t>
            </a:r>
            <a:r>
              <a:rPr lang="en-US" altLang="zh-TW" dirty="0"/>
              <a:t>:</a:t>
            </a:r>
            <a:r>
              <a:rPr lang="zh-TW" altLang="en-US" dirty="0"/>
              <a:t> 參數</a:t>
            </a:r>
            <a:r>
              <a:rPr lang="en-US" altLang="zh-TW" dirty="0"/>
              <a:t>index</a:t>
            </a:r>
            <a:r>
              <a:rPr lang="zh-TW" altLang="en-US" dirty="0"/>
              <a:t>都是</a:t>
            </a:r>
            <a:r>
              <a:rPr lang="zh-TW" altLang="en-US" dirty="0">
                <a:solidFill>
                  <a:srgbClr val="FF0000"/>
                </a:solidFill>
              </a:rPr>
              <a:t>以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zh-TW" altLang="en-US" dirty="0">
                <a:solidFill>
                  <a:srgbClr val="FF0000"/>
                </a:solidFill>
              </a:rPr>
              <a:t>開始</a:t>
            </a:r>
            <a:r>
              <a:rPr lang="zh-TW" altLang="en-US" dirty="0"/>
              <a:t>，第</a:t>
            </a:r>
            <a:r>
              <a:rPr lang="en-US" altLang="zh-TW" dirty="0"/>
              <a:t>1</a:t>
            </a:r>
            <a:r>
              <a:rPr lang="zh-TW" altLang="en-US" dirty="0"/>
              <a:t>個字元為</a:t>
            </a:r>
            <a:r>
              <a:rPr lang="en-US" altLang="zh-TW" dirty="0"/>
              <a:t>0</a:t>
            </a:r>
            <a:r>
              <a:rPr lang="zh-TW" altLang="en-US" dirty="0"/>
              <a:t>，第</a:t>
            </a:r>
            <a:r>
              <a:rPr lang="en-US" altLang="zh-TW" dirty="0"/>
              <a:t>2</a:t>
            </a:r>
            <a:r>
              <a:rPr lang="zh-TW" altLang="en-US" dirty="0"/>
              <a:t>個字元為</a:t>
            </a:r>
            <a:r>
              <a:rPr lang="en-US" altLang="zh-TW" dirty="0"/>
              <a:t>1</a:t>
            </a:r>
            <a:r>
              <a:rPr lang="zh-TW" altLang="en-US" dirty="0"/>
              <a:t>，依序類推。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883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子字串的搜尋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String</a:t>
            </a:r>
            <a:r>
              <a:rPr lang="zh-TW" altLang="en-US" sz="2800" dirty="0"/>
              <a:t>物件提供功能強大的子字串搜尋方法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err="1">
                <a:solidFill>
                  <a:schemeClr val="tx2"/>
                </a:solidFill>
              </a:rPr>
              <a:t>indexOf</a:t>
            </a:r>
            <a:r>
              <a:rPr lang="en-US" altLang="zh-TW" sz="2400" dirty="0">
                <a:solidFill>
                  <a:schemeClr val="tx2"/>
                </a:solidFill>
              </a:rPr>
              <a:t>(string, index)</a:t>
            </a:r>
            <a:r>
              <a:rPr lang="zh-TW" altLang="en-US" sz="2400" dirty="0"/>
              <a:t>方法</a:t>
            </a:r>
            <a:endParaRPr lang="en-US" altLang="zh-TW" sz="2400" dirty="0"/>
          </a:p>
          <a:p>
            <a:pPr lvl="2">
              <a:lnSpc>
                <a:spcPct val="90000"/>
              </a:lnSpc>
            </a:pPr>
            <a:r>
              <a:rPr lang="zh-TW" altLang="en-US" sz="2000" dirty="0"/>
              <a:t>傳入參數是搜尋字串，</a:t>
            </a:r>
            <a:r>
              <a:rPr lang="en-US" altLang="zh-TW" sz="2000" dirty="0"/>
              <a:t>index</a:t>
            </a:r>
            <a:r>
              <a:rPr lang="zh-TW" altLang="en-US" sz="2000" dirty="0"/>
              <a:t>為開始搜尋的索引位置</a:t>
            </a:r>
          </a:p>
          <a:p>
            <a:pPr lvl="2">
              <a:lnSpc>
                <a:spcPct val="90000"/>
              </a:lnSpc>
            </a:pPr>
            <a:r>
              <a:rPr lang="zh-TW" altLang="en-US" sz="2000" dirty="0"/>
              <a:t>傳回第</a:t>
            </a:r>
            <a:r>
              <a:rPr lang="en-US" altLang="zh-TW" sz="2000" dirty="0"/>
              <a:t>1</a:t>
            </a:r>
            <a:r>
              <a:rPr lang="zh-TW" altLang="en-US" sz="2000" dirty="0"/>
              <a:t>次搜尋到字串的索引位置，沒有找到傳回</a:t>
            </a:r>
            <a:r>
              <a:rPr lang="en-US" altLang="zh-TW" sz="2000" dirty="0"/>
              <a:t>-1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err="1">
                <a:solidFill>
                  <a:schemeClr val="tx2"/>
                </a:solidFill>
              </a:rPr>
              <a:t>lastIndexOf</a:t>
            </a:r>
            <a:r>
              <a:rPr lang="en-US" altLang="zh-TW" sz="2400" dirty="0">
                <a:solidFill>
                  <a:schemeClr val="tx2"/>
                </a:solidFill>
              </a:rPr>
              <a:t>(string)</a:t>
            </a:r>
            <a:r>
              <a:rPr lang="zh-TW" altLang="en-US" sz="2400" dirty="0"/>
              <a:t>方法</a:t>
            </a:r>
            <a:endParaRPr lang="en-US" altLang="zh-TW" sz="2400" dirty="0"/>
          </a:p>
          <a:p>
            <a:pPr lvl="2">
              <a:lnSpc>
                <a:spcPct val="90000"/>
              </a:lnSpc>
            </a:pPr>
            <a:r>
              <a:rPr lang="zh-TW" altLang="en-US" sz="2000" dirty="0"/>
              <a:t>如同</a:t>
            </a:r>
            <a:r>
              <a:rPr lang="en-US" altLang="zh-TW" sz="2000" dirty="0" err="1"/>
              <a:t>indexOf</a:t>
            </a:r>
            <a:r>
              <a:rPr lang="en-US" altLang="zh-TW" sz="2000" dirty="0"/>
              <a:t>()</a:t>
            </a:r>
            <a:r>
              <a:rPr lang="zh-TW" altLang="en-US" sz="2000" dirty="0"/>
              <a:t>方法，不過是從尾搜尋到頭的反向搜尋。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chemeClr val="tx2"/>
                </a:solidFill>
              </a:rPr>
              <a:t>match(string)</a:t>
            </a:r>
            <a:r>
              <a:rPr lang="zh-TW" altLang="en-US" sz="2400" dirty="0"/>
              <a:t>方法</a:t>
            </a:r>
            <a:endParaRPr lang="en-US" altLang="zh-TW" sz="2400" dirty="0"/>
          </a:p>
          <a:p>
            <a:pPr lvl="2">
              <a:lnSpc>
                <a:spcPct val="90000"/>
              </a:lnSpc>
            </a:pPr>
            <a:r>
              <a:rPr lang="zh-TW" altLang="en-US" sz="2000" dirty="0"/>
              <a:t>如同</a:t>
            </a:r>
            <a:r>
              <a:rPr lang="en-US" altLang="zh-TW" sz="2000" dirty="0" err="1"/>
              <a:t>indexOf</a:t>
            </a:r>
            <a:r>
              <a:rPr lang="en-US" altLang="zh-TW" sz="2000" dirty="0"/>
              <a:t>()</a:t>
            </a:r>
            <a:r>
              <a:rPr lang="zh-TW" altLang="en-US" sz="2000" dirty="0"/>
              <a:t>和</a:t>
            </a:r>
            <a:r>
              <a:rPr lang="en-US" altLang="zh-TW" sz="2000" dirty="0" err="1"/>
              <a:t>lastIndexOf</a:t>
            </a:r>
            <a:r>
              <a:rPr lang="en-US" altLang="zh-TW" sz="2000" dirty="0"/>
              <a:t>()</a:t>
            </a:r>
          </a:p>
          <a:p>
            <a:pPr lvl="2">
              <a:lnSpc>
                <a:spcPct val="90000"/>
              </a:lnSpc>
            </a:pPr>
            <a:r>
              <a:rPr lang="zh-TW" altLang="en-US" sz="2000" dirty="0"/>
              <a:t>若有找到</a:t>
            </a:r>
            <a:r>
              <a:rPr lang="en-US" altLang="zh-TW" sz="2000" dirty="0"/>
              <a:t>,</a:t>
            </a:r>
            <a:r>
              <a:rPr lang="zh-TW" altLang="en-US" sz="2000" dirty="0"/>
              <a:t>傳回的為找到的字串</a:t>
            </a:r>
            <a:r>
              <a:rPr lang="en-US" altLang="zh-TW" sz="2000" dirty="0"/>
              <a:t>;</a:t>
            </a:r>
            <a:r>
              <a:rPr lang="zh-TW" altLang="en-US" sz="2000" dirty="0"/>
              <a:t>沒有找到則傳回</a:t>
            </a:r>
            <a:r>
              <a:rPr lang="en-US" altLang="zh-TW" sz="2000" dirty="0"/>
              <a:t>null</a:t>
            </a:r>
            <a:endParaRPr lang="zh-TW" altLang="en-US" sz="2000" dirty="0"/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solidFill>
                  <a:schemeClr val="tx2"/>
                </a:solidFill>
              </a:rPr>
              <a:t>search(string)</a:t>
            </a:r>
            <a:r>
              <a:rPr lang="zh-TW" altLang="en-US" sz="2400" dirty="0"/>
              <a:t>方法</a:t>
            </a:r>
            <a:endParaRPr lang="en-US" altLang="zh-TW" sz="2400" dirty="0"/>
          </a:p>
          <a:p>
            <a:pPr lvl="2">
              <a:lnSpc>
                <a:spcPct val="90000"/>
              </a:lnSpc>
            </a:pPr>
            <a:r>
              <a:rPr lang="zh-TW" altLang="en-US" sz="2000" dirty="0"/>
              <a:t>與</a:t>
            </a:r>
            <a:r>
              <a:rPr lang="en-US" altLang="zh-TW" sz="2000" dirty="0" err="1"/>
              <a:t>indexOf</a:t>
            </a:r>
            <a:r>
              <a:rPr lang="en-US" altLang="zh-TW" sz="2000" dirty="0"/>
              <a:t>()</a:t>
            </a:r>
            <a:r>
              <a:rPr lang="zh-TW" altLang="en-US" sz="2000" dirty="0"/>
              <a:t>的功能相似</a:t>
            </a:r>
          </a:p>
          <a:p>
            <a:pPr>
              <a:lnSpc>
                <a:spcPct val="90000"/>
              </a:lnSpc>
            </a:pPr>
            <a:endParaRPr lang="en-US" altLang="zh-TW" sz="2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164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子字串的處理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538558" y="1196752"/>
            <a:ext cx="8353921" cy="4824536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String</a:t>
            </a:r>
            <a:r>
              <a:rPr lang="zh-TW" altLang="en-US" sz="2800" dirty="0"/>
              <a:t>物件提供方法可以取代、分割和取出字串中所需的子字串</a:t>
            </a:r>
            <a:endParaRPr lang="en-US" altLang="zh-TW" sz="2800" dirty="0"/>
          </a:p>
          <a:p>
            <a:pPr lvl="1"/>
            <a:r>
              <a:rPr lang="en-US" altLang="zh-TW" sz="2400" dirty="0">
                <a:solidFill>
                  <a:schemeClr val="tx2"/>
                </a:solidFill>
              </a:rPr>
              <a:t>replace(string1, string2)</a:t>
            </a:r>
            <a:r>
              <a:rPr lang="zh-TW" altLang="en-US" sz="2400" dirty="0"/>
              <a:t>方法：將找到的</a:t>
            </a:r>
            <a:r>
              <a:rPr lang="en-US" altLang="zh-TW" sz="2400" dirty="0"/>
              <a:t>string1</a:t>
            </a:r>
            <a:r>
              <a:rPr lang="zh-TW" altLang="en-US" sz="2400" dirty="0"/>
              <a:t>子字串取代成</a:t>
            </a:r>
            <a:r>
              <a:rPr lang="en-US" altLang="zh-TW" sz="2400" dirty="0"/>
              <a:t>string2</a:t>
            </a:r>
            <a:r>
              <a:rPr lang="zh-TW" altLang="en-US" sz="2400" dirty="0"/>
              <a:t>。</a:t>
            </a:r>
          </a:p>
          <a:p>
            <a:pPr lvl="1"/>
            <a:r>
              <a:rPr lang="en-US" altLang="zh-TW" sz="2400" dirty="0">
                <a:solidFill>
                  <a:schemeClr val="tx2"/>
                </a:solidFill>
              </a:rPr>
              <a:t>split(string)</a:t>
            </a:r>
            <a:r>
              <a:rPr lang="zh-TW" altLang="en-US" sz="2400" dirty="0"/>
              <a:t>方法：傳回</a:t>
            </a:r>
            <a:r>
              <a:rPr lang="en-US" altLang="zh-TW" sz="2400" dirty="0"/>
              <a:t>Array</a:t>
            </a:r>
            <a:r>
              <a:rPr lang="zh-TW" altLang="en-US" sz="2400" dirty="0"/>
              <a:t>物件，使用參數</a:t>
            </a:r>
            <a:r>
              <a:rPr lang="en-US" altLang="zh-TW" sz="2400" dirty="0"/>
              <a:t>string</a:t>
            </a:r>
            <a:r>
              <a:rPr lang="zh-TW" altLang="en-US" sz="2400" dirty="0"/>
              <a:t>作為分割字串，可以將字串轉換成</a:t>
            </a:r>
            <a:r>
              <a:rPr lang="en-US" altLang="zh-TW" sz="2400" dirty="0"/>
              <a:t>Array</a:t>
            </a:r>
            <a:r>
              <a:rPr lang="zh-TW" altLang="en-US" sz="2400" dirty="0"/>
              <a:t>物件。</a:t>
            </a:r>
          </a:p>
          <a:p>
            <a:pPr lvl="1"/>
            <a:r>
              <a:rPr lang="en-US" altLang="zh-TW" sz="2400" dirty="0" err="1">
                <a:solidFill>
                  <a:schemeClr val="tx2"/>
                </a:solidFill>
              </a:rPr>
              <a:t>substr</a:t>
            </a:r>
            <a:r>
              <a:rPr lang="en-US" altLang="zh-TW" sz="2400" dirty="0">
                <a:solidFill>
                  <a:schemeClr val="tx2"/>
                </a:solidFill>
              </a:rPr>
              <a:t>(index, length)</a:t>
            </a:r>
            <a:r>
              <a:rPr lang="zh-TW" altLang="en-US" sz="2400" dirty="0"/>
              <a:t>方法：從</a:t>
            </a:r>
            <a:r>
              <a:rPr lang="en-US" altLang="zh-TW" sz="2400" dirty="0"/>
              <a:t>index</a:t>
            </a:r>
            <a:r>
              <a:rPr lang="zh-TW" altLang="en-US" sz="2400" dirty="0"/>
              <a:t>開始取出</a:t>
            </a:r>
            <a:r>
              <a:rPr lang="en-US" altLang="zh-TW" sz="2400" dirty="0"/>
              <a:t>length</a:t>
            </a:r>
            <a:r>
              <a:rPr lang="zh-TW" altLang="en-US" sz="2400" dirty="0"/>
              <a:t>個字元。</a:t>
            </a:r>
          </a:p>
          <a:p>
            <a:pPr lvl="1"/>
            <a:r>
              <a:rPr lang="en-US" altLang="zh-TW" sz="2400" dirty="0">
                <a:solidFill>
                  <a:schemeClr val="tx2"/>
                </a:solidFill>
              </a:rPr>
              <a:t>substring(index1, index2)</a:t>
            </a:r>
            <a:r>
              <a:rPr lang="zh-TW" altLang="en-US" sz="2400" dirty="0"/>
              <a:t>方法：取出</a:t>
            </a:r>
            <a:r>
              <a:rPr lang="en-US" altLang="zh-TW" sz="2400" dirty="0"/>
              <a:t>index1</a:t>
            </a:r>
            <a:r>
              <a:rPr lang="zh-TW" altLang="en-US" sz="2400" dirty="0"/>
              <a:t>到</a:t>
            </a:r>
            <a:r>
              <a:rPr lang="en-US" altLang="zh-TW" sz="2400" dirty="0"/>
              <a:t>index2</a:t>
            </a:r>
            <a:r>
              <a:rPr lang="zh-TW" altLang="en-US" sz="2400" dirty="0"/>
              <a:t>之間的子字串。</a:t>
            </a:r>
          </a:p>
          <a:p>
            <a:pPr lvl="1"/>
            <a:r>
              <a:rPr lang="en-US" altLang="zh-TW" sz="2400" dirty="0" err="1">
                <a:solidFill>
                  <a:schemeClr val="tx2"/>
                </a:solidFill>
              </a:rPr>
              <a:t>concat</a:t>
            </a:r>
            <a:r>
              <a:rPr lang="en-US" altLang="zh-TW" sz="2400" dirty="0">
                <a:solidFill>
                  <a:schemeClr val="tx2"/>
                </a:solidFill>
              </a:rPr>
              <a:t>(string)</a:t>
            </a:r>
            <a:r>
              <a:rPr lang="zh-TW" altLang="en-US" sz="2400" dirty="0"/>
              <a:t>方法：將</a:t>
            </a:r>
            <a:r>
              <a:rPr lang="en-US" altLang="zh-TW" sz="2400" dirty="0"/>
              <a:t>string</a:t>
            </a:r>
            <a:r>
              <a:rPr lang="zh-TW" altLang="en-US" sz="2400" dirty="0"/>
              <a:t>字串新增到</a:t>
            </a:r>
            <a:r>
              <a:rPr lang="en-US" altLang="zh-TW" sz="2400" dirty="0"/>
              <a:t>String</a:t>
            </a:r>
            <a:r>
              <a:rPr lang="zh-TW" altLang="en-US" sz="2400" dirty="0"/>
              <a:t>物件的字串後。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720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請設定下列</a:t>
            </a:r>
            <a:r>
              <a:rPr lang="en-US" altLang="zh-TW" sz="2800" dirty="0"/>
              <a:t>2</a:t>
            </a:r>
            <a:r>
              <a:rPr lang="zh-TW" altLang="en-US" sz="2800" dirty="0"/>
              <a:t>個字串變數</a:t>
            </a:r>
            <a:r>
              <a:rPr lang="en-US" altLang="zh-TW" sz="2800" dirty="0"/>
              <a:t>,</a:t>
            </a:r>
            <a:r>
              <a:rPr lang="zh-TW" altLang="en-US" sz="2800" dirty="0"/>
              <a:t> 並完成各題之計算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str1="JavaScript"</a:t>
            </a:r>
            <a:endParaRPr lang="zh-TW" altLang="en-US" sz="2800" dirty="0"/>
          </a:p>
          <a:p>
            <a:pPr marL="0" indent="0">
              <a:buNone/>
            </a:pPr>
            <a:r>
              <a:rPr lang="en-US" altLang="zh-TW" sz="2800" dirty="0"/>
              <a:t>str2="HTML5,JavaScript,jQuery</a:t>
            </a:r>
            <a:r>
              <a:rPr lang="zh-TW" altLang="en-US" sz="2800" dirty="0"/>
              <a:t>網頁程式設計</a:t>
            </a:r>
            <a:r>
              <a:rPr lang="en-US" altLang="zh-TW" sz="2800" dirty="0"/>
              <a:t>"</a:t>
            </a:r>
          </a:p>
          <a:p>
            <a:pPr marL="0" indent="0">
              <a:buNone/>
            </a:pPr>
            <a:endParaRPr lang="en-US" altLang="zh-TW" sz="2800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sz="2800" dirty="0"/>
              <a:t>分別計算</a:t>
            </a:r>
            <a:r>
              <a:rPr lang="en-US" altLang="zh-TW" sz="2800" dirty="0"/>
              <a:t>2</a:t>
            </a:r>
            <a:r>
              <a:rPr lang="zh-TW" altLang="en-US" sz="2800" dirty="0"/>
              <a:t>個字串的長度</a:t>
            </a:r>
            <a:endParaRPr lang="en-US" altLang="zh-TW" sz="2800" dirty="0"/>
          </a:p>
          <a:p>
            <a:pPr marL="514350" indent="-514350">
              <a:buFont typeface="+mj-lt"/>
              <a:buAutoNum type="arabicParenR"/>
            </a:pPr>
            <a:r>
              <a:rPr lang="zh-TW" altLang="en-US" sz="2800" dirty="0"/>
              <a:t>在</a:t>
            </a:r>
            <a:r>
              <a:rPr lang="en-US" altLang="zh-TW" sz="2800" dirty="0"/>
              <a:t>str2</a:t>
            </a:r>
            <a:r>
              <a:rPr lang="zh-TW" altLang="en-US" sz="2800" dirty="0"/>
              <a:t>中搜尋字串</a:t>
            </a:r>
            <a:r>
              <a:rPr lang="en-US" altLang="zh-TW" sz="2800" dirty="0"/>
              <a:t>"Query "</a:t>
            </a:r>
          </a:p>
          <a:p>
            <a:pPr marL="514350" indent="-514350">
              <a:buFont typeface="+mj-lt"/>
              <a:buAutoNum type="arabicParenR"/>
            </a:pPr>
            <a:r>
              <a:rPr lang="zh-TW" altLang="en-US" sz="2800" dirty="0"/>
              <a:t>將</a:t>
            </a:r>
            <a:r>
              <a:rPr lang="en-US" altLang="zh-TW" sz="2800" dirty="0"/>
              <a:t>2</a:t>
            </a:r>
            <a:r>
              <a:rPr lang="zh-TW" altLang="en-US" sz="2800" dirty="0"/>
              <a:t>個字串中的</a:t>
            </a:r>
            <a:r>
              <a:rPr lang="en-US" altLang="zh-TW" sz="2800" dirty="0"/>
              <a:t>" JavaScript "</a:t>
            </a:r>
            <a:r>
              <a:rPr lang="zh-TW" altLang="en-US" sz="2800" dirty="0"/>
              <a:t>取代為</a:t>
            </a:r>
            <a:r>
              <a:rPr lang="en-US" altLang="zh-TW" sz="2800" dirty="0"/>
              <a:t>" JS “</a:t>
            </a:r>
          </a:p>
          <a:p>
            <a:pPr marL="514350" indent="-514350">
              <a:buFont typeface="+mj-lt"/>
              <a:buAutoNum type="arabicParenR"/>
            </a:pPr>
            <a:r>
              <a:rPr lang="zh-TW" altLang="en-US" sz="2800" dirty="0"/>
              <a:t>針對</a:t>
            </a:r>
            <a:r>
              <a:rPr lang="en-US" altLang="zh-TW" sz="2800" dirty="0"/>
              <a:t>str2, </a:t>
            </a:r>
            <a:r>
              <a:rPr lang="zh-TW" altLang="en-US" sz="2800" dirty="0"/>
              <a:t>自第</a:t>
            </a:r>
            <a:r>
              <a:rPr lang="en-US" altLang="zh-TW" sz="2800" dirty="0"/>
              <a:t>9</a:t>
            </a:r>
            <a:r>
              <a:rPr lang="zh-TW" altLang="en-US" sz="2800" dirty="0"/>
              <a:t>個字元開始</a:t>
            </a:r>
            <a:r>
              <a:rPr lang="en-US" altLang="zh-TW" sz="2800" dirty="0"/>
              <a:t>,</a:t>
            </a:r>
            <a:r>
              <a:rPr lang="zh-TW" altLang="en-US" sz="2800" dirty="0"/>
              <a:t> 取出</a:t>
            </a:r>
            <a:r>
              <a:rPr lang="en-US" altLang="zh-TW" sz="2800" dirty="0"/>
              <a:t>6</a:t>
            </a:r>
            <a:r>
              <a:rPr lang="zh-TW" altLang="en-US" sz="2800" dirty="0"/>
              <a:t>個字元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452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</a:t>
            </a:r>
            <a:r>
              <a:rPr lang="en-US" altLang="zh-TW" dirty="0"/>
              <a:t>Array</a:t>
            </a:r>
            <a:r>
              <a:rPr lang="zh-TW" altLang="en-US" dirty="0"/>
              <a:t>物件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的一維陣列</a:t>
            </a:r>
          </a:p>
          <a:p>
            <a:r>
              <a:rPr lang="en-US" altLang="zh-TW" dirty="0"/>
              <a:t>Array</a:t>
            </a:r>
            <a:r>
              <a:rPr lang="zh-TW" altLang="en-US" dirty="0"/>
              <a:t>物件的屬性和方法</a:t>
            </a:r>
          </a:p>
          <a:p>
            <a:r>
              <a:rPr lang="en-US" altLang="zh-TW" dirty="0"/>
              <a:t>JavaScript</a:t>
            </a:r>
            <a:r>
              <a:rPr lang="zh-TW" altLang="en-US" dirty="0"/>
              <a:t>的多維陣列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691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JavaScript</a:t>
            </a:r>
            <a:r>
              <a:rPr lang="zh-TW" altLang="en-US" dirty="0"/>
              <a:t>的一維陣列</a:t>
            </a:r>
            <a:r>
              <a:rPr lang="en-US" altLang="zh-TW" dirty="0"/>
              <a:t>-</a:t>
            </a:r>
            <a:r>
              <a:rPr lang="zh-TW" altLang="en-US" dirty="0"/>
              <a:t>建立</a:t>
            </a:r>
            <a:r>
              <a:rPr lang="en-US" altLang="zh-TW" dirty="0"/>
              <a:t>(1/2)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/>
              <a:t>JavaScript</a:t>
            </a:r>
            <a:r>
              <a:rPr lang="zh-TW" altLang="en-US" sz="2400" dirty="0"/>
              <a:t>陣列和物件的分野並不明顯，陣列擁有陣列元素如同物件擁有屬性，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陣列事實上就是一種特殊物件。</a:t>
            </a:r>
          </a:p>
          <a:p>
            <a:pPr>
              <a:lnSpc>
                <a:spcPct val="80000"/>
              </a:lnSpc>
            </a:pPr>
            <a:endParaRPr lang="en-US" altLang="zh-TW" sz="2400" dirty="0"/>
          </a:p>
          <a:p>
            <a:pPr>
              <a:lnSpc>
                <a:spcPct val="80000"/>
              </a:lnSpc>
            </a:pPr>
            <a:r>
              <a:rPr lang="en-US" altLang="zh-TW" sz="2400" dirty="0"/>
              <a:t>JavaScript</a:t>
            </a:r>
            <a:r>
              <a:rPr lang="zh-TW" altLang="en-US" sz="2400" dirty="0"/>
              <a:t>陣列的索引值是從</a:t>
            </a:r>
            <a:r>
              <a:rPr lang="en-US" altLang="zh-TW" sz="2400" dirty="0"/>
              <a:t>0</a:t>
            </a:r>
            <a:r>
              <a:rPr lang="zh-TW" altLang="en-US" sz="2400" dirty="0"/>
              <a:t>開始，</a:t>
            </a:r>
            <a:r>
              <a:rPr lang="en-US" altLang="zh-TW" sz="2400" dirty="0">
                <a:solidFill>
                  <a:srgbClr val="FF0000"/>
                </a:solidFill>
              </a:rPr>
              <a:t>JavaScript</a:t>
            </a:r>
            <a:r>
              <a:rPr lang="zh-TW" altLang="en-US" sz="2400" dirty="0">
                <a:solidFill>
                  <a:srgbClr val="FF0000"/>
                </a:solidFill>
              </a:rPr>
              <a:t>宣告陣列的方法就是建立</a:t>
            </a:r>
            <a:r>
              <a:rPr lang="en-US" altLang="zh-TW" sz="2400" dirty="0">
                <a:solidFill>
                  <a:srgbClr val="FF0000"/>
                </a:solidFill>
              </a:rPr>
              <a:t>Array</a:t>
            </a:r>
            <a:r>
              <a:rPr lang="zh-TW" altLang="en-US" sz="2400" dirty="0">
                <a:solidFill>
                  <a:srgbClr val="FF0000"/>
                </a:solidFill>
              </a:rPr>
              <a:t>物件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     </a:t>
            </a:r>
            <a:r>
              <a:rPr lang="en-US" altLang="zh-TW" sz="2400" dirty="0" err="1">
                <a:solidFill>
                  <a:schemeClr val="tx2"/>
                </a:solidFill>
              </a:rPr>
              <a:t>var</a:t>
            </a:r>
            <a:r>
              <a:rPr lang="en-US" altLang="zh-TW" sz="2400" dirty="0">
                <a:solidFill>
                  <a:schemeClr val="tx2"/>
                </a:solidFill>
              </a:rPr>
              <a:t> username = new Array(5);</a:t>
            </a:r>
          </a:p>
          <a:p>
            <a:pPr>
              <a:lnSpc>
                <a:spcPct val="80000"/>
              </a:lnSpc>
            </a:pPr>
            <a:endParaRPr lang="en-US" altLang="zh-TW" sz="2400" dirty="0"/>
          </a:p>
          <a:p>
            <a:pPr>
              <a:lnSpc>
                <a:spcPct val="80000"/>
              </a:lnSpc>
            </a:pPr>
            <a:r>
              <a:rPr lang="zh-TW" altLang="en-US" sz="2400" dirty="0"/>
              <a:t>我們可以使用索引值來指定陣列的元素值，如下所示：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username[0] = "Joe";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username[1] = "Jane";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…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username[4] = "Merry";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76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JavaScript</a:t>
            </a:r>
            <a:r>
              <a:rPr lang="zh-TW" altLang="en-US" sz="2800" dirty="0"/>
              <a:t>的內建物件</a:t>
            </a:r>
          </a:p>
          <a:p>
            <a:r>
              <a:rPr lang="en-US" altLang="zh-TW" sz="2800" dirty="0"/>
              <a:t>JavaScript</a:t>
            </a:r>
            <a:r>
              <a:rPr lang="zh-TW" altLang="en-US" sz="2800" dirty="0"/>
              <a:t>的</a:t>
            </a:r>
            <a:r>
              <a:rPr lang="en-US" altLang="zh-TW" sz="2800" dirty="0"/>
              <a:t>String</a:t>
            </a:r>
            <a:r>
              <a:rPr lang="zh-TW" altLang="en-US" sz="2800" dirty="0"/>
              <a:t>物件</a:t>
            </a:r>
          </a:p>
          <a:p>
            <a:r>
              <a:rPr lang="en-US" altLang="zh-TW" sz="2800" dirty="0"/>
              <a:t>JavaScript</a:t>
            </a:r>
            <a:r>
              <a:rPr lang="zh-TW" altLang="en-US" sz="2800" dirty="0"/>
              <a:t>的</a:t>
            </a:r>
            <a:r>
              <a:rPr lang="en-US" altLang="zh-TW" sz="2800" dirty="0"/>
              <a:t>Array</a:t>
            </a:r>
            <a:r>
              <a:rPr lang="zh-TW" altLang="en-US" sz="2800" dirty="0"/>
              <a:t>物件</a:t>
            </a:r>
          </a:p>
          <a:p>
            <a:r>
              <a:rPr lang="en-US" altLang="zh-TW" sz="2800" dirty="0"/>
              <a:t>JavaScript</a:t>
            </a:r>
            <a:r>
              <a:rPr lang="zh-TW" altLang="en-US" sz="2800" dirty="0"/>
              <a:t>的</a:t>
            </a:r>
            <a:r>
              <a:rPr lang="en-US" altLang="zh-TW" sz="2800" dirty="0"/>
              <a:t>Date</a:t>
            </a:r>
            <a:r>
              <a:rPr lang="zh-TW" altLang="en-US" sz="2800" dirty="0"/>
              <a:t>物件</a:t>
            </a:r>
          </a:p>
          <a:p>
            <a:r>
              <a:rPr lang="en-US" altLang="zh-TW" sz="2800" dirty="0"/>
              <a:t>JavaScript</a:t>
            </a:r>
            <a:r>
              <a:rPr lang="zh-TW" altLang="en-US" sz="2800" dirty="0"/>
              <a:t>的</a:t>
            </a:r>
            <a:r>
              <a:rPr lang="en-US" altLang="zh-TW" sz="2800" dirty="0"/>
              <a:t>Math</a:t>
            </a:r>
            <a:r>
              <a:rPr lang="zh-TW" altLang="en-US" sz="2800" dirty="0"/>
              <a:t>物件</a:t>
            </a:r>
          </a:p>
          <a:p>
            <a:r>
              <a:rPr lang="en-US" altLang="zh-TW" sz="2800" dirty="0"/>
              <a:t>JavaScript</a:t>
            </a:r>
            <a:r>
              <a:rPr lang="zh-TW" altLang="en-US" sz="2800" dirty="0"/>
              <a:t>的</a:t>
            </a:r>
            <a:r>
              <a:rPr lang="en-US" altLang="zh-TW" sz="2800" dirty="0"/>
              <a:t>Error</a:t>
            </a:r>
            <a:r>
              <a:rPr lang="zh-TW" altLang="en-US" sz="2800" dirty="0"/>
              <a:t>物件</a:t>
            </a:r>
          </a:p>
          <a:p>
            <a:r>
              <a:rPr lang="zh-TW" altLang="en-US" sz="2800" dirty="0"/>
              <a:t>物件的共用屬性和方法</a:t>
            </a:r>
          </a:p>
          <a:p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725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JavaScript</a:t>
            </a:r>
            <a:r>
              <a:rPr lang="zh-TW" altLang="en-US" dirty="0"/>
              <a:t>的一維陣列</a:t>
            </a:r>
            <a:r>
              <a:rPr lang="en-US" altLang="zh-TW" dirty="0"/>
              <a:t>-</a:t>
            </a:r>
            <a:r>
              <a:rPr lang="zh-TW" altLang="en-US" dirty="0"/>
              <a:t>建立</a:t>
            </a:r>
            <a:r>
              <a:rPr lang="en-US" altLang="zh-TW" dirty="0"/>
              <a:t>(2/2)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在建立</a:t>
            </a:r>
            <a:r>
              <a:rPr lang="en-US" altLang="zh-TW" sz="2800" dirty="0"/>
              <a:t>Array</a:t>
            </a:r>
            <a:r>
              <a:rPr lang="zh-TW" altLang="en-US" sz="2800" dirty="0"/>
              <a:t>物件時，直接在參數指定陣列元素值</a:t>
            </a:r>
          </a:p>
          <a:p>
            <a:pPr lvl="1">
              <a:buFontTx/>
              <a:buNone/>
            </a:pPr>
            <a:r>
              <a:rPr lang="en-US" altLang="zh-TW" dirty="0" err="1">
                <a:solidFill>
                  <a:schemeClr val="tx2"/>
                </a:solidFill>
              </a:rPr>
              <a:t>var</a:t>
            </a:r>
            <a:r>
              <a:rPr lang="en-US" altLang="zh-TW" dirty="0">
                <a:solidFill>
                  <a:schemeClr val="tx2"/>
                </a:solidFill>
              </a:rPr>
              <a:t> tips = new Array(100,200,500);</a:t>
            </a:r>
          </a:p>
          <a:p>
            <a:endParaRPr lang="en-US" altLang="zh-TW" sz="2800" dirty="0"/>
          </a:p>
          <a:p>
            <a:r>
              <a:rPr lang="en-US" altLang="zh-TW" sz="2800" dirty="0"/>
              <a:t>username[]</a:t>
            </a:r>
            <a:r>
              <a:rPr lang="zh-TW" altLang="en-US" sz="2800" dirty="0"/>
              <a:t>陣列是一個字串陣列；</a:t>
            </a:r>
            <a:r>
              <a:rPr lang="en-US" altLang="zh-TW" sz="2800" dirty="0"/>
              <a:t>tips[]</a:t>
            </a:r>
            <a:r>
              <a:rPr lang="zh-TW" altLang="en-US" sz="2800" dirty="0"/>
              <a:t>陣列是數值陣列。</a:t>
            </a:r>
          </a:p>
          <a:p>
            <a:endParaRPr lang="en-US" altLang="zh-TW" sz="2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846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的一維陣列</a:t>
            </a:r>
            <a:r>
              <a:rPr lang="en-US" altLang="zh-TW" dirty="0"/>
              <a:t>-</a:t>
            </a:r>
            <a:r>
              <a:rPr lang="zh-TW" altLang="en-US" dirty="0"/>
              <a:t>走訪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使用</a:t>
            </a:r>
            <a:r>
              <a:rPr lang="en-US" altLang="zh-TW" sz="2800" dirty="0"/>
              <a:t>for</a:t>
            </a:r>
            <a:r>
              <a:rPr lang="zh-TW" altLang="en-US" sz="2800" dirty="0"/>
              <a:t>迴圈走訪和顯示陣列元素</a:t>
            </a:r>
          </a:p>
          <a:p>
            <a:pPr lvl="1"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for (</a:t>
            </a:r>
            <a:r>
              <a:rPr lang="en-US" altLang="zh-TW" dirty="0" err="1">
                <a:solidFill>
                  <a:schemeClr val="tx2"/>
                </a:solidFill>
              </a:rPr>
              <a:t>var</a:t>
            </a:r>
            <a:r>
              <a:rPr lang="en-US" altLang="zh-TW" dirty="0">
                <a:solidFill>
                  <a:schemeClr val="tx2"/>
                </a:solidFill>
              </a:rPr>
              <a:t> </a:t>
            </a:r>
            <a:r>
              <a:rPr lang="en-US" altLang="zh-TW" dirty="0" err="1">
                <a:solidFill>
                  <a:schemeClr val="tx2"/>
                </a:solidFill>
              </a:rPr>
              <a:t>i</a:t>
            </a:r>
            <a:r>
              <a:rPr lang="en-US" altLang="zh-TW" dirty="0">
                <a:solidFill>
                  <a:schemeClr val="tx2"/>
                </a:solidFill>
              </a:rPr>
              <a:t> = 0; </a:t>
            </a:r>
            <a:r>
              <a:rPr lang="en-US" altLang="zh-TW" dirty="0" err="1">
                <a:solidFill>
                  <a:schemeClr val="tx2"/>
                </a:solidFill>
              </a:rPr>
              <a:t>i</a:t>
            </a:r>
            <a:r>
              <a:rPr lang="en-US" altLang="zh-TW" dirty="0">
                <a:solidFill>
                  <a:schemeClr val="tx2"/>
                </a:solidFill>
              </a:rPr>
              <a:t> &lt; 5; </a:t>
            </a:r>
            <a:r>
              <a:rPr lang="en-US" altLang="zh-TW" dirty="0" err="1">
                <a:solidFill>
                  <a:schemeClr val="tx2"/>
                </a:solidFill>
              </a:rPr>
              <a:t>i</a:t>
            </a:r>
            <a:r>
              <a:rPr lang="en-US" altLang="zh-TW" dirty="0">
                <a:solidFill>
                  <a:schemeClr val="tx2"/>
                </a:solidFill>
              </a:rPr>
              <a:t>++) {</a:t>
            </a:r>
          </a:p>
          <a:p>
            <a:pPr lvl="1"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   </a:t>
            </a:r>
            <a:r>
              <a:rPr lang="en-US" altLang="zh-TW" dirty="0" err="1">
                <a:solidFill>
                  <a:schemeClr val="tx2"/>
                </a:solidFill>
              </a:rPr>
              <a:t>document.write</a:t>
            </a:r>
            <a:r>
              <a:rPr lang="en-US" altLang="zh-TW" dirty="0">
                <a:solidFill>
                  <a:schemeClr val="tx2"/>
                </a:solidFill>
              </a:rPr>
              <a:t>(username[</a:t>
            </a:r>
            <a:r>
              <a:rPr lang="en-US" altLang="zh-TW" dirty="0" err="1">
                <a:solidFill>
                  <a:schemeClr val="tx2"/>
                </a:solidFill>
              </a:rPr>
              <a:t>i</a:t>
            </a:r>
            <a:r>
              <a:rPr lang="en-US" altLang="zh-TW" dirty="0">
                <a:solidFill>
                  <a:schemeClr val="tx2"/>
                </a:solidFill>
              </a:rPr>
              <a:t>] + "&lt;</a:t>
            </a:r>
            <a:r>
              <a:rPr lang="en-US" altLang="zh-TW" dirty="0" err="1">
                <a:solidFill>
                  <a:schemeClr val="tx2"/>
                </a:solidFill>
              </a:rPr>
              <a:t>br</a:t>
            </a:r>
            <a:r>
              <a:rPr lang="en-US" altLang="zh-TW" dirty="0">
                <a:solidFill>
                  <a:schemeClr val="tx2"/>
                </a:solidFill>
              </a:rPr>
              <a:t>/&gt;");</a:t>
            </a:r>
          </a:p>
          <a:p>
            <a:pPr lvl="1"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}</a:t>
            </a:r>
          </a:p>
          <a:p>
            <a:endParaRPr lang="en-US" altLang="zh-TW" sz="2800" dirty="0"/>
          </a:p>
          <a:p>
            <a:r>
              <a:rPr lang="zh-TW" altLang="en-US" sz="2800" dirty="0"/>
              <a:t>程式碼使用陣列索引值取得每一個陣列元素的值，</a:t>
            </a:r>
            <a:r>
              <a:rPr lang="zh-TW" altLang="en-US" sz="2800" dirty="0">
                <a:solidFill>
                  <a:srgbClr val="FF0000"/>
                </a:solidFill>
              </a:rPr>
              <a:t>迴圈的結束條件是使用</a:t>
            </a:r>
            <a:r>
              <a:rPr lang="en-US" altLang="zh-TW" sz="2800" dirty="0">
                <a:solidFill>
                  <a:srgbClr val="FF0000"/>
                </a:solidFill>
              </a:rPr>
              <a:t>length</a:t>
            </a:r>
            <a:r>
              <a:rPr lang="zh-TW" altLang="en-US" sz="2800" dirty="0">
                <a:solidFill>
                  <a:srgbClr val="FF0000"/>
                </a:solidFill>
              </a:rPr>
              <a:t>屬性取得陣列尺寸</a:t>
            </a:r>
            <a:r>
              <a:rPr lang="zh-TW" altLang="en-US" sz="2800" dirty="0"/>
              <a:t>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466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</a:t>
            </a:r>
            <a:r>
              <a:rPr lang="zh-TW" altLang="en-US" dirty="0"/>
              <a:t>物件的屬性和方法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xfrm>
            <a:off x="535060" y="1242028"/>
            <a:ext cx="7975798" cy="515959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TW" sz="2800" dirty="0"/>
              <a:t>Array</a:t>
            </a:r>
            <a:r>
              <a:rPr lang="zh-TW" altLang="en-US" sz="2800" dirty="0"/>
              <a:t>物件提供屬性和方法可以取得陣列尺寸、排序陣列元素、合併陣列和反轉陣列元素。</a:t>
            </a:r>
            <a:endParaRPr lang="en-US" altLang="zh-TW" sz="2800" dirty="0"/>
          </a:p>
          <a:p>
            <a:pPr>
              <a:lnSpc>
                <a:spcPct val="80000"/>
              </a:lnSpc>
            </a:pPr>
            <a:endParaRPr lang="en-US" altLang="zh-TW" sz="2800" dirty="0"/>
          </a:p>
          <a:p>
            <a:pPr>
              <a:lnSpc>
                <a:spcPct val="80000"/>
              </a:lnSpc>
            </a:pPr>
            <a:r>
              <a:rPr lang="en-US" altLang="zh-TW" sz="2800" dirty="0"/>
              <a:t>Array</a:t>
            </a:r>
            <a:r>
              <a:rPr lang="zh-TW" altLang="en-US" sz="2800" dirty="0"/>
              <a:t>物件的屬性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solidFill>
                  <a:schemeClr val="tx2"/>
                </a:solidFill>
              </a:rPr>
              <a:t>length</a:t>
            </a:r>
            <a:r>
              <a:rPr lang="zh-TW" altLang="en-US" sz="2400" dirty="0"/>
              <a:t>屬性：取得陣列的元素個數，即陣列尺寸。</a:t>
            </a:r>
          </a:p>
          <a:p>
            <a:pPr>
              <a:lnSpc>
                <a:spcPct val="80000"/>
              </a:lnSpc>
            </a:pPr>
            <a:endParaRPr lang="en-US" altLang="zh-TW" sz="2800" dirty="0"/>
          </a:p>
          <a:p>
            <a:pPr>
              <a:lnSpc>
                <a:spcPct val="80000"/>
              </a:lnSpc>
            </a:pPr>
            <a:r>
              <a:rPr lang="en-US" altLang="zh-TW" sz="2800" dirty="0"/>
              <a:t>Array</a:t>
            </a:r>
            <a:r>
              <a:rPr lang="zh-TW" altLang="en-US" sz="2800" dirty="0"/>
              <a:t>物件的相關方法：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solidFill>
                  <a:schemeClr val="tx2"/>
                </a:solidFill>
              </a:rPr>
              <a:t>join()</a:t>
            </a:r>
            <a:r>
              <a:rPr lang="zh-TW" altLang="en-US" sz="2400" dirty="0"/>
              <a:t>方法：將陣列的元素使用字串方式顯示，每個陣列元素是使用「</a:t>
            </a:r>
            <a:r>
              <a:rPr lang="en-US" altLang="zh-TW" sz="2400" dirty="0"/>
              <a:t>,</a:t>
            </a:r>
            <a:r>
              <a:rPr lang="zh-TW" altLang="en-US" sz="2400" dirty="0"/>
              <a:t>」符號分隔。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solidFill>
                  <a:schemeClr val="tx2"/>
                </a:solidFill>
              </a:rPr>
              <a:t>reverse()</a:t>
            </a:r>
            <a:r>
              <a:rPr lang="zh-TW" altLang="en-US" sz="2400" dirty="0"/>
              <a:t>方法：將陣列元素反轉，本來是陣列的最後一個元素成為第一個元素。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solidFill>
                  <a:schemeClr val="tx2"/>
                </a:solidFill>
              </a:rPr>
              <a:t>sort()</a:t>
            </a:r>
            <a:r>
              <a:rPr lang="zh-TW" altLang="en-US" sz="2400" dirty="0"/>
              <a:t>方法：將陣列所有元素進行排序。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 err="1">
                <a:solidFill>
                  <a:schemeClr val="tx2"/>
                </a:solidFill>
              </a:rPr>
              <a:t>concat</a:t>
            </a:r>
            <a:r>
              <a:rPr lang="en-US" altLang="zh-TW" sz="2400" dirty="0">
                <a:solidFill>
                  <a:schemeClr val="tx2"/>
                </a:solidFill>
              </a:rPr>
              <a:t>(array)</a:t>
            </a:r>
            <a:r>
              <a:rPr lang="zh-TW" altLang="en-US" sz="2400" dirty="0"/>
              <a:t>方法：將參數的陣列合併到目前的陣列中。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260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的多維陣列</a:t>
            </a:r>
            <a:r>
              <a:rPr lang="en-US" altLang="zh-TW" dirty="0"/>
              <a:t>-</a:t>
            </a:r>
            <a:r>
              <a:rPr lang="zh-TW" altLang="en-US" dirty="0"/>
              <a:t>建立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sz="2800" dirty="0"/>
              <a:t>建立多維陣列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　</a:t>
            </a:r>
            <a:r>
              <a:rPr lang="en-US" altLang="zh-TW" sz="2400" dirty="0" err="1">
                <a:solidFill>
                  <a:schemeClr val="tx2"/>
                </a:solidFill>
              </a:rPr>
              <a:t>var</a:t>
            </a:r>
            <a:r>
              <a:rPr lang="en-US" altLang="zh-TW" sz="2400" dirty="0">
                <a:solidFill>
                  <a:schemeClr val="tx2"/>
                </a:solidFill>
              </a:rPr>
              <a:t> users = new Array(5);</a:t>
            </a:r>
          </a:p>
          <a:p>
            <a:pPr lvl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for(</a:t>
            </a:r>
            <a:r>
              <a:rPr lang="en-US" altLang="zh-TW" sz="2400" dirty="0" err="1">
                <a:solidFill>
                  <a:schemeClr val="tx2"/>
                </a:solidFill>
              </a:rPr>
              <a:t>var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 err="1">
                <a:solidFill>
                  <a:schemeClr val="tx2"/>
                </a:solidFill>
              </a:rPr>
              <a:t>i</a:t>
            </a:r>
            <a:r>
              <a:rPr lang="en-US" altLang="zh-TW" sz="2400" dirty="0">
                <a:solidFill>
                  <a:schemeClr val="tx2"/>
                </a:solidFill>
              </a:rPr>
              <a:t> = 0; </a:t>
            </a:r>
            <a:r>
              <a:rPr lang="en-US" altLang="zh-TW" sz="2400" dirty="0" err="1">
                <a:solidFill>
                  <a:schemeClr val="tx2"/>
                </a:solidFill>
              </a:rPr>
              <a:t>i</a:t>
            </a:r>
            <a:r>
              <a:rPr lang="en-US" altLang="zh-TW" sz="2400" dirty="0">
                <a:solidFill>
                  <a:schemeClr val="tx2"/>
                </a:solidFill>
              </a:rPr>
              <a:t> &lt; 5; </a:t>
            </a:r>
            <a:r>
              <a:rPr lang="en-US" altLang="zh-TW" sz="2400" dirty="0" err="1">
                <a:solidFill>
                  <a:schemeClr val="tx2"/>
                </a:solidFill>
              </a:rPr>
              <a:t>i</a:t>
            </a:r>
            <a:r>
              <a:rPr lang="en-US" altLang="zh-TW" sz="2400" dirty="0">
                <a:solidFill>
                  <a:schemeClr val="tx2"/>
                </a:solidFill>
              </a:rPr>
              <a:t>++)</a:t>
            </a:r>
          </a:p>
          <a:p>
            <a:pPr lvl="1"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   </a:t>
            </a:r>
            <a:r>
              <a:rPr lang="en-US" altLang="zh-TW" sz="2400" dirty="0">
                <a:solidFill>
                  <a:schemeClr val="tx2"/>
                </a:solidFill>
              </a:rPr>
              <a:t>users[</a:t>
            </a:r>
            <a:r>
              <a:rPr lang="en-US" altLang="zh-TW" sz="2400" dirty="0" err="1">
                <a:solidFill>
                  <a:schemeClr val="tx2"/>
                </a:solidFill>
              </a:rPr>
              <a:t>i</a:t>
            </a:r>
            <a:r>
              <a:rPr lang="en-US" altLang="zh-TW" sz="2400" dirty="0">
                <a:solidFill>
                  <a:schemeClr val="tx2"/>
                </a:solidFill>
              </a:rPr>
              <a:t>] = </a:t>
            </a:r>
            <a:r>
              <a:rPr lang="en-US" altLang="zh-TW" sz="2400" dirty="0">
                <a:solidFill>
                  <a:srgbClr val="FF0000"/>
                </a:solidFill>
              </a:rPr>
              <a:t>new Array(2);</a:t>
            </a:r>
          </a:p>
          <a:p>
            <a:pPr>
              <a:lnSpc>
                <a:spcPct val="80000"/>
              </a:lnSpc>
            </a:pPr>
            <a:endParaRPr lang="en-US" altLang="zh-TW" sz="2800" dirty="0"/>
          </a:p>
          <a:p>
            <a:pPr>
              <a:lnSpc>
                <a:spcPct val="80000"/>
              </a:lnSpc>
            </a:pPr>
            <a:r>
              <a:rPr lang="zh-TW" altLang="en-US" sz="2800" dirty="0"/>
              <a:t>指定二維陣列的元素值，如下所示：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600" dirty="0">
                <a:solidFill>
                  <a:schemeClr val="tx2"/>
                </a:solidFill>
              </a:rPr>
              <a:t>users[0][0] = "Joe";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600" dirty="0">
                <a:solidFill>
                  <a:schemeClr val="tx2"/>
                </a:solidFill>
              </a:rPr>
              <a:t>users[0][1] = "1234";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600" dirty="0">
                <a:solidFill>
                  <a:schemeClr val="tx2"/>
                </a:solidFill>
              </a:rPr>
              <a:t>users[1][0] = "Jane";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600" dirty="0">
                <a:solidFill>
                  <a:schemeClr val="tx2"/>
                </a:solidFill>
              </a:rPr>
              <a:t>users[1][1] = "5678";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600" dirty="0">
                <a:solidFill>
                  <a:schemeClr val="tx2"/>
                </a:solidFill>
              </a:rPr>
              <a:t>…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600" dirty="0">
                <a:solidFill>
                  <a:schemeClr val="tx2"/>
                </a:solidFill>
              </a:rPr>
              <a:t>users[4][0] = "Merry";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600" dirty="0">
                <a:solidFill>
                  <a:schemeClr val="tx2"/>
                </a:solidFill>
              </a:rPr>
              <a:t>users[4][1] = "5678";</a:t>
            </a:r>
          </a:p>
          <a:p>
            <a:pPr>
              <a:lnSpc>
                <a:spcPct val="80000"/>
              </a:lnSpc>
            </a:pPr>
            <a:endParaRPr lang="en-US" altLang="zh-TW" dirty="0"/>
          </a:p>
          <a:p>
            <a:pPr>
              <a:lnSpc>
                <a:spcPct val="80000"/>
              </a:lnSpc>
            </a:pPr>
            <a:r>
              <a:rPr lang="zh-TW" altLang="en-US" sz="2800" dirty="0"/>
              <a:t>可以將</a:t>
            </a:r>
            <a:r>
              <a:rPr lang="en-US" altLang="zh-TW" sz="2800" dirty="0"/>
              <a:t>Array</a:t>
            </a:r>
            <a:r>
              <a:rPr lang="zh-TW" altLang="en-US" sz="2800" dirty="0"/>
              <a:t>物件擴充成多維陣列。</a:t>
            </a:r>
            <a:endParaRPr lang="en-US" altLang="zh-TW" sz="2800" dirty="0">
              <a:solidFill>
                <a:srgbClr val="0070C0"/>
              </a:solidFill>
            </a:endParaRPr>
          </a:p>
          <a:p>
            <a:pPr lvl="1">
              <a:buFontTx/>
              <a:buNone/>
            </a:pPr>
            <a:endParaRPr lang="en-US" altLang="zh-TW" sz="2100" dirty="0">
              <a:solidFill>
                <a:srgbClr val="FF0000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753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請建立一個二維矩陣</a:t>
            </a:r>
            <a:r>
              <a:rPr lang="en-US" altLang="zh-TW" dirty="0"/>
              <a:t>,</a:t>
            </a:r>
            <a:r>
              <a:rPr lang="zh-TW" altLang="en-US" dirty="0"/>
              <a:t> 每個陣列元素儲存</a:t>
            </a:r>
            <a:r>
              <a:rPr lang="en-US" altLang="zh-TW" dirty="0" err="1"/>
              <a:t>i</a:t>
            </a:r>
            <a:r>
              <a:rPr lang="en-US" altLang="zh-TW" dirty="0"/>
              <a:t>*j=n,</a:t>
            </a:r>
            <a:r>
              <a:rPr lang="zh-TW" altLang="en-US" dirty="0"/>
              <a:t> 最後再列印九九乘法表的結果</a:t>
            </a:r>
            <a:r>
              <a:rPr lang="en-US" altLang="zh-TW" dirty="0"/>
              <a:t>(</a:t>
            </a:r>
            <a:r>
              <a:rPr lang="zh-TW" altLang="en-US" dirty="0"/>
              <a:t>下三角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069205"/>
            <a:ext cx="4223147" cy="21210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33" y="3140968"/>
            <a:ext cx="4092576" cy="2067828"/>
          </a:xfrm>
          <a:prstGeom prst="rect">
            <a:avLst/>
          </a:prstGeom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064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</a:t>
            </a:r>
            <a:r>
              <a:rPr lang="en-US" altLang="zh-TW" dirty="0"/>
              <a:t>Date</a:t>
            </a:r>
            <a:r>
              <a:rPr lang="zh-TW" altLang="en-US" dirty="0"/>
              <a:t>物件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取得日期和時間</a:t>
            </a:r>
          </a:p>
          <a:p>
            <a:r>
              <a:rPr lang="zh-TW" altLang="en-US" dirty="0"/>
              <a:t>設定日期和時間</a:t>
            </a:r>
          </a:p>
          <a:p>
            <a:r>
              <a:rPr lang="zh-TW" altLang="en-US" dirty="0"/>
              <a:t>日期和時間的轉換</a:t>
            </a:r>
          </a:p>
          <a:p>
            <a:r>
              <a:rPr lang="zh-TW" altLang="en-US" dirty="0"/>
              <a:t>取得系統的時間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244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取得日期和時間</a:t>
            </a:r>
            <a:r>
              <a:rPr lang="en-US" altLang="zh-TW" dirty="0"/>
              <a:t>-</a:t>
            </a:r>
            <a:r>
              <a:rPr lang="zh-TW" altLang="en-US" dirty="0"/>
              <a:t>建立</a:t>
            </a:r>
            <a:r>
              <a:rPr lang="en-US" altLang="zh-TW" dirty="0"/>
              <a:t>Date</a:t>
            </a:r>
            <a:r>
              <a:rPr lang="zh-TW" altLang="en-US" dirty="0"/>
              <a:t>物件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Date</a:t>
            </a:r>
            <a:r>
              <a:rPr lang="zh-TW" altLang="en-US" dirty="0"/>
              <a:t>物件在使用</a:t>
            </a:r>
            <a:r>
              <a:rPr lang="en-US" altLang="zh-TW" dirty="0"/>
              <a:t>new</a:t>
            </a:r>
            <a:r>
              <a:rPr lang="zh-TW" altLang="en-US" dirty="0"/>
              <a:t>運算子建立物件後，就可以取得系統的時間和日期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sz="3200" dirty="0">
                <a:solidFill>
                  <a:srgbClr val="FF0000"/>
                </a:solidFill>
              </a:rPr>
              <a:t>　</a:t>
            </a:r>
            <a:r>
              <a:rPr lang="en-US" altLang="zh-TW" sz="3200" dirty="0" err="1">
                <a:solidFill>
                  <a:schemeClr val="tx2"/>
                </a:solidFill>
              </a:rPr>
              <a:t>var</a:t>
            </a:r>
            <a:r>
              <a:rPr lang="en-US" altLang="zh-TW" sz="3200" dirty="0">
                <a:solidFill>
                  <a:schemeClr val="tx2"/>
                </a:solidFill>
              </a:rPr>
              <a:t> </a:t>
            </a:r>
            <a:r>
              <a:rPr lang="en-US" altLang="zh-TW" sz="3200" dirty="0" err="1">
                <a:solidFill>
                  <a:schemeClr val="tx2"/>
                </a:solidFill>
              </a:rPr>
              <a:t>dttoday</a:t>
            </a:r>
            <a:r>
              <a:rPr lang="en-US" altLang="zh-TW" sz="3200" dirty="0">
                <a:solidFill>
                  <a:schemeClr val="tx2"/>
                </a:solidFill>
              </a:rPr>
              <a:t> = new Date();</a:t>
            </a:r>
          </a:p>
          <a:p>
            <a:pPr marL="0" indent="0">
              <a:buNone/>
            </a:pPr>
            <a:endParaRPr lang="zh-TW" altLang="en-US" dirty="0"/>
          </a:p>
          <a:p>
            <a:endParaRPr lang="en-US" altLang="zh-TW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03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取得日期和時間</a:t>
            </a:r>
            <a:r>
              <a:rPr lang="en-US" altLang="zh-TW" dirty="0"/>
              <a:t>-</a:t>
            </a:r>
            <a:r>
              <a:rPr lang="zh-TW" altLang="en-US" dirty="0"/>
              <a:t>相關方法</a:t>
            </a:r>
          </a:p>
        </p:txBody>
      </p:sp>
      <p:graphicFrame>
        <p:nvGraphicFramePr>
          <p:cNvPr id="219254" name="Group 1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315725"/>
              </p:ext>
            </p:extLst>
          </p:nvPr>
        </p:nvGraphicFramePr>
        <p:xfrm>
          <a:off x="539974" y="1628800"/>
          <a:ext cx="7975600" cy="4327029"/>
        </p:xfrm>
        <a:graphic>
          <a:graphicData uri="http://schemas.openxmlformats.org/drawingml/2006/table">
            <a:tbl>
              <a:tblPr/>
              <a:tblGrid>
                <a:gridCol w="1920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5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方法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說明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getDate()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傳回日期值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1~31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getDay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傳回星期值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0~6</a:t>
                      </a: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，也就是星期日到星期六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getMonth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傳回月份值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0~11</a:t>
                      </a: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，也就是一到十二月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6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getFullYear()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傳回完整年份，例如：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2011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61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getYear()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傳回年份，如果在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1900~1999</a:t>
                      </a:r>
                      <a:r>
                        <a:rPr kumimoji="1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年之間，傳回後兩碼，例如：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1999</a:t>
                      </a:r>
                      <a:r>
                        <a:rPr kumimoji="1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年傳回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99</a:t>
                      </a:r>
                      <a:r>
                        <a:rPr kumimoji="1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，否則傳回完整年份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6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getHours()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傳回小時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0~23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getMinutes()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傳回分鐘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0~59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6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getSeconds()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傳回秒數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0~59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67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getMilliseconds()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傳回千分之一秒為單位的秒數，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0~999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261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getTime()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傳回自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1/1/1970</a:t>
                      </a:r>
                      <a:r>
                        <a:rPr kumimoji="1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年開始的秒數，以千分之一秒（毫秒）為單位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9CC1-BFE0-4D15-897E-E4E33F3151AB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9123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設定日期和時間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/>
              <a:t>Date</a:t>
            </a:r>
            <a:r>
              <a:rPr lang="zh-TW" altLang="en-US" sz="2800"/>
              <a:t>物件提供方法存取日期與時間，如下表：</a:t>
            </a:r>
          </a:p>
          <a:p>
            <a:endParaRPr lang="en-US" altLang="zh-TW" sz="2800"/>
          </a:p>
        </p:txBody>
      </p:sp>
      <p:graphicFrame>
        <p:nvGraphicFramePr>
          <p:cNvPr id="221397" name="Group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54397"/>
              </p:ext>
            </p:extLst>
          </p:nvPr>
        </p:nvGraphicFramePr>
        <p:xfrm>
          <a:off x="538559" y="2119684"/>
          <a:ext cx="8191500" cy="3596640"/>
        </p:xfrm>
        <a:graphic>
          <a:graphicData uri="http://schemas.openxmlformats.org/drawingml/2006/table">
            <a:tbl>
              <a:tblPr/>
              <a:tblGrid>
                <a:gridCol w="210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方法</a:t>
                      </a: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說明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setDate()</a:t>
                      </a: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設定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Date</a:t>
                      </a: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物件的日期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1~31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setMonth()</a:t>
                      </a: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設定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Date</a:t>
                      </a: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物件的月份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0~11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setFullYear()</a:t>
                      </a: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設定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Date</a:t>
                      </a: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物件的完整年份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setYear()</a:t>
                      </a: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設定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Date</a:t>
                      </a: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物件的年份，在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1990~1999</a:t>
                      </a: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間只需使用後兩位，例如：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1999</a:t>
                      </a: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99</a:t>
                      </a: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，否則需要使用完整年份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setHours()</a:t>
                      </a: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設定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Date</a:t>
                      </a: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物件的小時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0~23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setMinutes()</a:t>
                      </a: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設定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Date</a:t>
                      </a: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物件的分鐘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0~59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setSeconds()</a:t>
                      </a: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設定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Date</a:t>
                      </a: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物件的秒數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0~59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setMilliseconds()</a:t>
                      </a: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設定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Date</a:t>
                      </a: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物件的秒數，以千分之一秒為單位，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0~999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setTime()</a:t>
                      </a: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設定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Date</a:t>
                      </a:r>
                      <a:r>
                        <a:rPr kumimoji="1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物件的時間，自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1/1/1970</a:t>
                      </a:r>
                      <a:r>
                        <a:rPr kumimoji="1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年開始，以千分之一秒為單位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764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日期和時間的轉換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Date</a:t>
            </a:r>
            <a:r>
              <a:rPr lang="zh-TW" altLang="en-US" sz="2400" dirty="0"/>
              <a:t>物件提供日期和時間轉換方法，可以取得時間差、轉換成千分之一秒數或輸出成字串等轉換操作</a:t>
            </a:r>
            <a:endParaRPr lang="en-US" altLang="zh-TW" sz="2400" dirty="0"/>
          </a:p>
          <a:p>
            <a:r>
              <a:rPr lang="en-US" altLang="zh-TW" sz="2400" dirty="0"/>
              <a:t>GMT</a:t>
            </a:r>
            <a:r>
              <a:rPr lang="zh-TW" altLang="en-US" sz="2400" dirty="0"/>
              <a:t>為格林威治標準時間</a:t>
            </a:r>
            <a:endParaRPr lang="en-US" altLang="zh-TW" sz="2400" dirty="0"/>
          </a:p>
          <a:p>
            <a:pPr lvl="1"/>
            <a:r>
              <a:rPr lang="en-US" altLang="zh-TW" sz="2000" dirty="0" err="1">
                <a:solidFill>
                  <a:schemeClr val="tx2"/>
                </a:solidFill>
              </a:rPr>
              <a:t>getTimezoneOffset</a:t>
            </a:r>
            <a:r>
              <a:rPr lang="en-US" altLang="zh-TW" sz="2000" dirty="0">
                <a:solidFill>
                  <a:schemeClr val="tx2"/>
                </a:solidFill>
              </a:rPr>
              <a:t>()</a:t>
            </a:r>
            <a:r>
              <a:rPr lang="zh-TW" altLang="en-US" sz="2000" dirty="0"/>
              <a:t>方法：傳回本地時間和</a:t>
            </a:r>
            <a:r>
              <a:rPr lang="en-US" altLang="zh-TW" sz="2000" dirty="0"/>
              <a:t>GMT</a:t>
            </a:r>
            <a:r>
              <a:rPr lang="zh-TW" altLang="en-US" sz="2000" dirty="0"/>
              <a:t>的時間差，以分為單位。</a:t>
            </a:r>
          </a:p>
          <a:p>
            <a:pPr lvl="1"/>
            <a:r>
              <a:rPr lang="en-US" altLang="zh-TW" sz="2000" dirty="0" err="1">
                <a:solidFill>
                  <a:schemeClr val="tx2"/>
                </a:solidFill>
              </a:rPr>
              <a:t>toGMTString</a:t>
            </a:r>
            <a:r>
              <a:rPr lang="en-US" altLang="zh-TW" sz="2000" dirty="0">
                <a:solidFill>
                  <a:schemeClr val="tx2"/>
                </a:solidFill>
              </a:rPr>
              <a:t>()</a:t>
            </a:r>
            <a:r>
              <a:rPr lang="zh-TW" altLang="en-US" sz="2000" dirty="0"/>
              <a:t>方法：傳回轉換成</a:t>
            </a:r>
            <a:r>
              <a:rPr lang="en-US" altLang="zh-TW" sz="2000" dirty="0"/>
              <a:t>GMT</a:t>
            </a:r>
            <a:r>
              <a:rPr lang="zh-TW" altLang="en-US" sz="2000" dirty="0"/>
              <a:t>時間的字串。</a:t>
            </a:r>
          </a:p>
          <a:p>
            <a:pPr lvl="1"/>
            <a:r>
              <a:rPr lang="en-US" altLang="zh-TW" sz="2000" dirty="0" err="1">
                <a:solidFill>
                  <a:schemeClr val="tx2"/>
                </a:solidFill>
              </a:rPr>
              <a:t>toLocalString</a:t>
            </a:r>
            <a:r>
              <a:rPr lang="en-US" altLang="zh-TW" sz="2000" dirty="0">
                <a:solidFill>
                  <a:schemeClr val="tx2"/>
                </a:solidFill>
              </a:rPr>
              <a:t>()</a:t>
            </a:r>
            <a:r>
              <a:rPr lang="zh-TW" altLang="en-US" sz="2000" dirty="0"/>
              <a:t>方法：傳回將</a:t>
            </a:r>
            <a:r>
              <a:rPr lang="en-US" altLang="zh-TW" sz="2000" dirty="0"/>
              <a:t>GMT</a:t>
            </a:r>
            <a:r>
              <a:rPr lang="zh-TW" altLang="en-US" sz="2000" dirty="0"/>
              <a:t>轉換成本地時間的字串。</a:t>
            </a:r>
          </a:p>
          <a:p>
            <a:pPr lvl="1"/>
            <a:r>
              <a:rPr lang="en-US" altLang="zh-TW" sz="2000" dirty="0">
                <a:solidFill>
                  <a:schemeClr val="tx2"/>
                </a:solidFill>
              </a:rPr>
              <a:t>parse(Date)</a:t>
            </a:r>
            <a:r>
              <a:rPr lang="zh-TW" altLang="en-US" sz="2000" dirty="0"/>
              <a:t>方法：傳回參數</a:t>
            </a:r>
            <a:r>
              <a:rPr lang="en-US" altLang="zh-TW" sz="2000" dirty="0"/>
              <a:t>Date</a:t>
            </a:r>
            <a:r>
              <a:rPr lang="zh-TW" altLang="en-US" sz="2000" dirty="0"/>
              <a:t>物件從</a:t>
            </a:r>
            <a:r>
              <a:rPr lang="en-US" altLang="zh-TW" sz="2000" dirty="0"/>
              <a:t>1/1/1970</a:t>
            </a:r>
            <a:r>
              <a:rPr lang="zh-TW" altLang="en-US" sz="2000" dirty="0"/>
              <a:t>到本地時間的毫秒數，以千分之一秒為單位。</a:t>
            </a:r>
          </a:p>
          <a:p>
            <a:pPr lvl="1"/>
            <a:r>
              <a:rPr lang="en-US" altLang="zh-TW" sz="2000" dirty="0">
                <a:solidFill>
                  <a:schemeClr val="tx2"/>
                </a:solidFill>
              </a:rPr>
              <a:t>UTC(Date)</a:t>
            </a:r>
            <a:r>
              <a:rPr lang="zh-TW" altLang="en-US" sz="2000" dirty="0"/>
              <a:t>方法：傳回參數</a:t>
            </a:r>
            <a:r>
              <a:rPr lang="en-US" altLang="zh-TW" sz="2000" dirty="0"/>
              <a:t>Date</a:t>
            </a:r>
            <a:r>
              <a:rPr lang="zh-TW" altLang="en-US" sz="2000" dirty="0"/>
              <a:t>物件從</a:t>
            </a:r>
            <a:r>
              <a:rPr lang="en-US" altLang="zh-TW" sz="2000" dirty="0"/>
              <a:t>1/1/1970</a:t>
            </a:r>
            <a:r>
              <a:rPr lang="zh-TW" altLang="en-US" sz="2000" dirty="0"/>
              <a:t>到</a:t>
            </a:r>
            <a:r>
              <a:rPr lang="en-US" altLang="zh-TW" sz="2000" dirty="0"/>
              <a:t>GMT</a:t>
            </a:r>
            <a:r>
              <a:rPr lang="zh-TW" altLang="en-US" sz="2000" dirty="0"/>
              <a:t>時間的毫秒數，以千分之一秒為單位。</a:t>
            </a:r>
            <a:endParaRPr lang="zh-TW" altLang="en-US" sz="2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45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JavaScript的內建物件</a:t>
            </a:r>
            <a:endParaRPr lang="zh-TW" altLang="en-US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JavaScript內建物件的種類</a:t>
            </a:r>
            <a:endParaRPr lang="zh-TW" altLang="en-US" dirty="0"/>
          </a:p>
          <a:p>
            <a:r>
              <a:rPr lang="en-US" altLang="en-US" dirty="0" err="1"/>
              <a:t>JavaScript的內建物件</a:t>
            </a:r>
            <a:endParaRPr lang="zh-TW" altLang="en-US" dirty="0"/>
          </a:p>
          <a:p>
            <a:endParaRPr lang="en-US" altLang="zh-TW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65991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取得系統的時間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</a:t>
            </a:r>
            <a:r>
              <a:rPr lang="en-US" altLang="zh-TW" dirty="0"/>
              <a:t>Date</a:t>
            </a:r>
            <a:r>
              <a:rPr lang="zh-TW" altLang="en-US" dirty="0"/>
              <a:t>物件可以取得系統時間</a:t>
            </a:r>
            <a:endParaRPr lang="en-US" altLang="zh-TW" dirty="0"/>
          </a:p>
          <a:p>
            <a:pPr lvl="1"/>
            <a:r>
              <a:rPr lang="zh-TW" altLang="en-US" dirty="0"/>
              <a:t>只需定時執行</a:t>
            </a:r>
            <a:r>
              <a:rPr lang="en-US" altLang="zh-TW" dirty="0"/>
              <a:t>JavaScript</a:t>
            </a:r>
            <a:r>
              <a:rPr lang="zh-TW" altLang="en-US" dirty="0"/>
              <a:t>函數，就可以使用</a:t>
            </a:r>
            <a:r>
              <a:rPr lang="en-US" altLang="zh-TW" dirty="0"/>
              <a:t>Date</a:t>
            </a:r>
            <a:r>
              <a:rPr lang="zh-TW" altLang="en-US" dirty="0"/>
              <a:t>物件建立網頁小時鐘。</a:t>
            </a:r>
          </a:p>
          <a:p>
            <a:pPr lvl="1"/>
            <a:r>
              <a:rPr lang="en-US" altLang="zh-TW" dirty="0"/>
              <a:t>JavaScript</a:t>
            </a:r>
            <a:r>
              <a:rPr lang="zh-TW" altLang="en-US" dirty="0"/>
              <a:t>小時鐘需要使用</a:t>
            </a:r>
            <a:r>
              <a:rPr lang="en-US" altLang="zh-TW" dirty="0"/>
              <a:t>Window</a:t>
            </a:r>
            <a:r>
              <a:rPr lang="zh-TW" altLang="en-US" dirty="0"/>
              <a:t>物件的計時器方法</a:t>
            </a:r>
            <a:r>
              <a:rPr lang="en-US" altLang="zh-TW" dirty="0" err="1"/>
              <a:t>setTimeout</a:t>
            </a:r>
            <a:r>
              <a:rPr lang="en-US" altLang="zh-TW" dirty="0"/>
              <a:t>()</a:t>
            </a:r>
            <a:r>
              <a:rPr lang="zh-TW" altLang="en-US" dirty="0"/>
              <a:t>，方法參數可以設定在間隔時間後執行指定函數或網頁，對應的</a:t>
            </a:r>
            <a:r>
              <a:rPr lang="en-US" altLang="zh-TW" dirty="0" err="1"/>
              <a:t>clearTimeout</a:t>
            </a:r>
            <a:r>
              <a:rPr lang="en-US" altLang="zh-TW" dirty="0"/>
              <a:t>()</a:t>
            </a:r>
            <a:r>
              <a:rPr lang="zh-TW" altLang="en-US" dirty="0"/>
              <a:t>方法可以清除計時器。</a:t>
            </a:r>
          </a:p>
          <a:p>
            <a:endParaRPr lang="en-US" altLang="zh-TW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022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3497" y="1016732"/>
            <a:ext cx="7975798" cy="4824536"/>
          </a:xfrm>
        </p:spPr>
        <p:txBody>
          <a:bodyPr/>
          <a:lstStyle/>
          <a:p>
            <a:r>
              <a:rPr lang="zh-TW" altLang="en-US" dirty="0"/>
              <a:t>電子小時鐘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請先建立一個空白網頁，在網頁上利用</a:t>
            </a:r>
            <a:r>
              <a:rPr lang="en-US" altLang="zh-TW" dirty="0"/>
              <a:t>Date</a:t>
            </a:r>
            <a:r>
              <a:rPr lang="zh-TW" altLang="en-US" dirty="0"/>
              <a:t>物件來建立電子小時鐘。所顯示的時間會根據系統時間動態更新。</a:t>
            </a:r>
            <a:endParaRPr lang="en-US" altLang="zh-TW" dirty="0"/>
          </a:p>
          <a:p>
            <a:pPr lvl="2"/>
            <a:r>
              <a:rPr lang="zh-TW" altLang="en-US" dirty="0"/>
              <a:t>先取得目前的系統時間</a:t>
            </a:r>
            <a:endParaRPr lang="en-US" altLang="zh-TW" dirty="0"/>
          </a:p>
          <a:p>
            <a:pPr lvl="2"/>
            <a:r>
              <a:rPr lang="zh-TW" altLang="en-US" dirty="0"/>
              <a:t>將所取得的時間以數字圖片取代</a:t>
            </a:r>
            <a:r>
              <a:rPr lang="en-US" altLang="zh-TW" dirty="0"/>
              <a:t>, </a:t>
            </a:r>
            <a:r>
              <a:rPr lang="zh-TW" altLang="en-US" dirty="0"/>
              <a:t>再顯示於網頁上。</a:t>
            </a:r>
            <a:endParaRPr lang="en-US" altLang="zh-TW" dirty="0"/>
          </a:p>
          <a:p>
            <a:pPr lvl="2"/>
            <a:r>
              <a:rPr lang="zh-TW" altLang="en-US" dirty="0"/>
              <a:t>設定小時鐘的</a:t>
            </a:r>
            <a:r>
              <a:rPr lang="en-US" altLang="zh-TW" dirty="0"/>
              <a:t>CSS</a:t>
            </a:r>
          </a:p>
          <a:p>
            <a:pPr lvl="1"/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F95CF6-91F0-43AE-AB6F-24679DA20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127" y="4298609"/>
            <a:ext cx="3509823" cy="180020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2612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</a:t>
            </a:r>
            <a:r>
              <a:rPr lang="en-US" altLang="zh-TW" dirty="0"/>
              <a:t>Math</a:t>
            </a:r>
            <a:r>
              <a:rPr lang="zh-TW" altLang="en-US" dirty="0"/>
              <a:t>物件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Math</a:t>
            </a:r>
            <a:r>
              <a:rPr lang="zh-TW" altLang="en-US" dirty="0"/>
              <a:t>物件的屬性</a:t>
            </a:r>
          </a:p>
          <a:p>
            <a:r>
              <a:rPr lang="en-US" altLang="zh-TW" dirty="0"/>
              <a:t>Math</a:t>
            </a:r>
            <a:r>
              <a:rPr lang="zh-TW" altLang="en-US" dirty="0"/>
              <a:t>物件的亂數、最大和最小值</a:t>
            </a:r>
          </a:p>
          <a:p>
            <a:r>
              <a:rPr lang="en-US" altLang="zh-TW" dirty="0"/>
              <a:t>Math</a:t>
            </a:r>
            <a:r>
              <a:rPr lang="zh-TW" altLang="en-US" dirty="0"/>
              <a:t>物件的數學方法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324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</a:t>
            </a:r>
            <a:r>
              <a:rPr lang="zh-TW" altLang="en-US" dirty="0"/>
              <a:t>物件的屬性</a:t>
            </a:r>
          </a:p>
        </p:txBody>
      </p:sp>
      <p:graphicFrame>
        <p:nvGraphicFramePr>
          <p:cNvPr id="226399" name="Group 95"/>
          <p:cNvGraphicFramePr>
            <a:graphicFrameLocks noGrp="1"/>
          </p:cNvGraphicFramePr>
          <p:nvPr>
            <p:ph idx="1"/>
          </p:nvPr>
        </p:nvGraphicFramePr>
        <p:xfrm>
          <a:off x="539750" y="1412875"/>
          <a:ext cx="7975600" cy="4525966"/>
        </p:xfrm>
        <a:graphic>
          <a:graphicData uri="http://schemas.openxmlformats.org/drawingml/2006/table">
            <a:tbl>
              <a:tblPr/>
              <a:tblGrid>
                <a:gridCol w="154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屬性</a:t>
                      </a:r>
                      <a:endParaRPr kumimoji="1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1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E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自然數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e=2.718281828459045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LN2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ln2=0.6931471805599453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LN10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ln10=2.302585092994046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LOG2E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kumimoji="1" lang="en-US" altLang="zh-TW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e=1.4426950408889633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LOG10E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loge=0.4342944819032518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PI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圓周率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π=3.141592653589793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2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SQRT1_2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根號√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1/2=0.7071067811865476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2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SQRT2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根號√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2=1.4142135623730951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282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Math</a:t>
            </a:r>
            <a:r>
              <a:rPr lang="zh-TW" altLang="en-US" sz="4000" dirty="0"/>
              <a:t>物件的亂數、最大和最小值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Math</a:t>
            </a:r>
            <a:r>
              <a:rPr lang="zh-TW" altLang="en-US" sz="2800" dirty="0"/>
              <a:t>物件提供建立亂數、最大值和最小值的方法</a:t>
            </a:r>
            <a:endParaRPr lang="en-US" altLang="zh-TW" sz="2800" dirty="0"/>
          </a:p>
          <a:p>
            <a:pPr lvl="1"/>
            <a:r>
              <a:rPr lang="en-US" altLang="zh-TW" sz="2400" dirty="0">
                <a:solidFill>
                  <a:schemeClr val="tx2"/>
                </a:solidFill>
              </a:rPr>
              <a:t>max(value1,value2)</a:t>
            </a:r>
            <a:r>
              <a:rPr lang="zh-TW" altLang="en-US" sz="2400" dirty="0"/>
              <a:t>方法：傳回</a:t>
            </a:r>
            <a:r>
              <a:rPr lang="en-US" altLang="zh-TW" sz="2400" dirty="0"/>
              <a:t>2</a:t>
            </a:r>
            <a:r>
              <a:rPr lang="zh-TW" altLang="en-US" sz="2400" dirty="0"/>
              <a:t>個參數中的最大值。</a:t>
            </a:r>
          </a:p>
          <a:p>
            <a:pPr lvl="1"/>
            <a:r>
              <a:rPr lang="en-US" altLang="zh-TW" sz="2400" dirty="0">
                <a:solidFill>
                  <a:schemeClr val="tx2"/>
                </a:solidFill>
              </a:rPr>
              <a:t>min(value1,value2)</a:t>
            </a:r>
            <a:r>
              <a:rPr lang="zh-TW" altLang="en-US" sz="2400" dirty="0"/>
              <a:t>方法：傳回</a:t>
            </a:r>
            <a:r>
              <a:rPr lang="en-US" altLang="zh-TW" sz="2400" dirty="0"/>
              <a:t>2</a:t>
            </a:r>
            <a:r>
              <a:rPr lang="zh-TW" altLang="en-US" sz="2400" dirty="0"/>
              <a:t>個參數中的最小值。</a:t>
            </a:r>
          </a:p>
          <a:p>
            <a:pPr lvl="1"/>
            <a:r>
              <a:rPr lang="en-US" altLang="zh-TW" sz="2400" dirty="0">
                <a:solidFill>
                  <a:schemeClr val="tx2"/>
                </a:solidFill>
              </a:rPr>
              <a:t>random()</a:t>
            </a:r>
            <a:r>
              <a:rPr lang="zh-TW" altLang="en-US" sz="2400" dirty="0"/>
              <a:t>方法：傳回亂數值。</a:t>
            </a:r>
          </a:p>
          <a:p>
            <a:pPr lvl="1"/>
            <a:r>
              <a:rPr lang="en-US" altLang="zh-TW" sz="2400" dirty="0">
                <a:solidFill>
                  <a:schemeClr val="tx2"/>
                </a:solidFill>
              </a:rPr>
              <a:t>round(value)</a:t>
            </a:r>
            <a:r>
              <a:rPr lang="zh-TW" altLang="en-US" sz="2400" dirty="0"/>
              <a:t>方法：將參數值四捨五入後傳回。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418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</a:t>
            </a:r>
            <a:r>
              <a:rPr lang="zh-TW" altLang="en-US" dirty="0"/>
              <a:t>物件的數學方法</a:t>
            </a:r>
          </a:p>
        </p:txBody>
      </p:sp>
      <p:graphicFrame>
        <p:nvGraphicFramePr>
          <p:cNvPr id="229694" name="Group 3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942291"/>
              </p:ext>
            </p:extLst>
          </p:nvPr>
        </p:nvGraphicFramePr>
        <p:xfrm>
          <a:off x="1187624" y="1412776"/>
          <a:ext cx="6984578" cy="4693920"/>
        </p:xfrm>
        <a:graphic>
          <a:graphicData uri="http://schemas.openxmlformats.org/drawingml/2006/table">
            <a:tbl>
              <a:tblPr/>
              <a:tblGrid>
                <a:gridCol w="2160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方法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說明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abs()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傳回絕對值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acos()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反餘弦函數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asin()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反正弦函數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atan()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反正切函數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ceil()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傳回大於或等於參數的最小整數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cos()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餘弦函數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2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exp()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自然數的指數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1" lang="en-US" altLang="zh-TW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x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floor()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傳回大於或等於參數的最大整數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2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log()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自然對數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8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pow()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次方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8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sin()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正弦函數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22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sqrt()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傳回參數的平方根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8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tan()</a:t>
                      </a: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正切函數</a:t>
                      </a: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52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7544" y="1484784"/>
            <a:ext cx="7344816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&lt;script&gt;</a:t>
            </a:r>
          </a:p>
          <a:p>
            <a:r>
              <a:rPr kumimoji="1" lang="en-US" altLang="zh-TW" sz="1600" dirty="0" err="1"/>
              <a:t>document.write</a:t>
            </a:r>
            <a:r>
              <a:rPr kumimoji="1" lang="en-US" altLang="zh-TW" sz="1600" dirty="0"/>
              <a:t>("</a:t>
            </a:r>
            <a:r>
              <a:rPr kumimoji="1" lang="zh-TW" altLang="en-US" sz="1600" dirty="0"/>
              <a:t>最大值</a:t>
            </a:r>
            <a:r>
              <a:rPr kumimoji="1" lang="en-US" altLang="zh-TW" sz="1600" dirty="0"/>
              <a:t>max(34, 78): " + </a:t>
            </a:r>
            <a:r>
              <a:rPr kumimoji="1" lang="en-US" altLang="zh-TW" sz="1600" dirty="0" err="1"/>
              <a:t>Math.max</a:t>
            </a:r>
            <a:r>
              <a:rPr kumimoji="1" lang="en-US" altLang="zh-TW" sz="1600" dirty="0"/>
              <a:t>(34,78) + "&lt;</a:t>
            </a:r>
            <a:r>
              <a:rPr kumimoji="1" lang="en-US" altLang="zh-TW" sz="1600" dirty="0" err="1"/>
              <a:t>br</a:t>
            </a:r>
            <a:r>
              <a:rPr kumimoji="1" lang="en-US" altLang="zh-TW" sz="1600" dirty="0"/>
              <a:t>/&gt;");</a:t>
            </a:r>
          </a:p>
          <a:p>
            <a:r>
              <a:rPr kumimoji="1" lang="en-US" altLang="zh-TW" sz="1600" dirty="0" err="1"/>
              <a:t>document.write</a:t>
            </a:r>
            <a:r>
              <a:rPr kumimoji="1" lang="en-US" altLang="zh-TW" sz="1600" dirty="0"/>
              <a:t>("</a:t>
            </a:r>
            <a:r>
              <a:rPr kumimoji="1" lang="zh-TW" altLang="en-US" sz="1600" dirty="0"/>
              <a:t>最小值</a:t>
            </a:r>
            <a:r>
              <a:rPr kumimoji="1" lang="en-US" altLang="zh-TW" sz="1600" dirty="0"/>
              <a:t>min(34, 78): " + </a:t>
            </a:r>
            <a:r>
              <a:rPr kumimoji="1" lang="en-US" altLang="zh-TW" sz="1600" dirty="0" err="1"/>
              <a:t>Math.min</a:t>
            </a:r>
            <a:r>
              <a:rPr kumimoji="1" lang="en-US" altLang="zh-TW" sz="1600" dirty="0"/>
              <a:t>(34,78) + "&lt;</a:t>
            </a:r>
            <a:r>
              <a:rPr kumimoji="1" lang="en-US" altLang="zh-TW" sz="1600" dirty="0" err="1"/>
              <a:t>br</a:t>
            </a:r>
            <a:r>
              <a:rPr kumimoji="1" lang="en-US" altLang="zh-TW" sz="1600" dirty="0"/>
              <a:t>/&gt;");</a:t>
            </a:r>
          </a:p>
          <a:p>
            <a:r>
              <a:rPr kumimoji="1" lang="en-US" altLang="zh-TW" sz="1600" dirty="0" err="1"/>
              <a:t>document.write</a:t>
            </a:r>
            <a:r>
              <a:rPr kumimoji="1" lang="en-US" altLang="zh-TW" sz="1600" dirty="0"/>
              <a:t>("</a:t>
            </a:r>
            <a:r>
              <a:rPr kumimoji="1" lang="zh-TW" altLang="en-US" sz="1600" dirty="0"/>
              <a:t>四捨五入</a:t>
            </a:r>
            <a:r>
              <a:rPr kumimoji="1" lang="en-US" altLang="zh-TW" sz="1600" dirty="0"/>
              <a:t>round(34.567):" + </a:t>
            </a:r>
            <a:r>
              <a:rPr kumimoji="1" lang="en-US" altLang="zh-TW" sz="1600" dirty="0" err="1"/>
              <a:t>Math.round</a:t>
            </a:r>
            <a:r>
              <a:rPr kumimoji="1" lang="en-US" altLang="zh-TW" sz="1600" dirty="0"/>
              <a:t>(34.567) + "&lt;</a:t>
            </a:r>
            <a:r>
              <a:rPr kumimoji="1" lang="en-US" altLang="zh-TW" sz="1600" dirty="0" err="1"/>
              <a:t>br</a:t>
            </a:r>
            <a:r>
              <a:rPr kumimoji="1" lang="en-US" altLang="zh-TW" sz="1600" dirty="0"/>
              <a:t>/&gt;");</a:t>
            </a:r>
          </a:p>
          <a:p>
            <a:r>
              <a:rPr kumimoji="1" lang="en-US" altLang="zh-TW" sz="1600" dirty="0" err="1"/>
              <a:t>document.write</a:t>
            </a:r>
            <a:r>
              <a:rPr kumimoji="1" lang="en-US" altLang="zh-TW" sz="1600" dirty="0"/>
              <a:t>("</a:t>
            </a:r>
            <a:r>
              <a:rPr kumimoji="1" lang="zh-TW" altLang="en-US" sz="1600" dirty="0"/>
              <a:t>四捨五入</a:t>
            </a:r>
            <a:r>
              <a:rPr kumimoji="1" lang="en-US" altLang="zh-TW" sz="1600" dirty="0"/>
              <a:t>round(34.567):" + </a:t>
            </a:r>
            <a:r>
              <a:rPr kumimoji="1" lang="en-US" altLang="zh-TW" sz="1600" dirty="0" err="1"/>
              <a:t>Math.round</a:t>
            </a:r>
            <a:r>
              <a:rPr kumimoji="1" lang="en-US" altLang="zh-TW" sz="1600" dirty="0"/>
              <a:t>(34.467) + "&lt;</a:t>
            </a:r>
            <a:r>
              <a:rPr kumimoji="1" lang="en-US" altLang="zh-TW" sz="1600" dirty="0" err="1"/>
              <a:t>br</a:t>
            </a:r>
            <a:r>
              <a:rPr kumimoji="1" lang="en-US" altLang="zh-TW" sz="1600" dirty="0"/>
              <a:t>/&gt;");</a:t>
            </a:r>
          </a:p>
          <a:p>
            <a:r>
              <a:rPr kumimoji="1" lang="en-US" altLang="zh-TW" sz="1600" dirty="0" err="1"/>
              <a:t>document.write</a:t>
            </a:r>
            <a:r>
              <a:rPr kumimoji="1" lang="en-US" altLang="zh-TW" sz="1600" dirty="0"/>
              <a:t>("</a:t>
            </a:r>
            <a:r>
              <a:rPr kumimoji="1" lang="zh-TW" altLang="en-US" sz="1600" dirty="0"/>
              <a:t>亂數</a:t>
            </a:r>
            <a:r>
              <a:rPr kumimoji="1" lang="en-US" altLang="zh-TW" sz="1600" dirty="0"/>
              <a:t>random(): " + </a:t>
            </a:r>
            <a:r>
              <a:rPr kumimoji="1" lang="en-US" altLang="zh-TW" sz="1600" dirty="0" err="1"/>
              <a:t>Math.random</a:t>
            </a:r>
            <a:r>
              <a:rPr kumimoji="1" lang="en-US" altLang="zh-TW" sz="1600" dirty="0"/>
              <a:t>() + "&lt;</a:t>
            </a:r>
            <a:r>
              <a:rPr kumimoji="1" lang="en-US" altLang="zh-TW" sz="1600" dirty="0" err="1"/>
              <a:t>br</a:t>
            </a:r>
            <a:r>
              <a:rPr kumimoji="1" lang="en-US" altLang="zh-TW" sz="1600" dirty="0"/>
              <a:t>/&gt;");</a:t>
            </a:r>
          </a:p>
          <a:p>
            <a:endParaRPr kumimoji="1" lang="en-US" altLang="zh-TW" sz="1600" dirty="0"/>
          </a:p>
          <a:p>
            <a:r>
              <a:rPr kumimoji="1" lang="en-US" altLang="zh-TW" sz="1600" dirty="0"/>
              <a:t>// 0-10</a:t>
            </a:r>
            <a:r>
              <a:rPr kumimoji="1" lang="zh-TW" altLang="en-US" sz="1600" dirty="0"/>
              <a:t>的亂數</a:t>
            </a:r>
          </a:p>
          <a:p>
            <a:r>
              <a:rPr kumimoji="1" lang="en-US" altLang="zh-TW" sz="1600" dirty="0" err="1"/>
              <a:t>var</a:t>
            </a:r>
            <a:r>
              <a:rPr kumimoji="1" lang="en-US" altLang="zh-TW" sz="1600" dirty="0"/>
              <a:t> no = </a:t>
            </a:r>
            <a:r>
              <a:rPr kumimoji="1" lang="en-US" altLang="zh-TW" sz="1600" dirty="0" err="1"/>
              <a:t>Math.round</a:t>
            </a:r>
            <a:r>
              <a:rPr kumimoji="1" lang="en-US" altLang="zh-TW" sz="1600" dirty="0"/>
              <a:t>(</a:t>
            </a:r>
            <a:r>
              <a:rPr kumimoji="1" lang="en-US" altLang="zh-TW" sz="1600" dirty="0" err="1"/>
              <a:t>Math.random</a:t>
            </a:r>
            <a:r>
              <a:rPr kumimoji="1" lang="en-US" altLang="zh-TW" sz="1600" dirty="0"/>
              <a:t>()*10);</a:t>
            </a:r>
          </a:p>
          <a:p>
            <a:r>
              <a:rPr kumimoji="1" lang="en-US" altLang="zh-TW" sz="1600" dirty="0" err="1"/>
              <a:t>document.write</a:t>
            </a:r>
            <a:r>
              <a:rPr kumimoji="1" lang="en-US" altLang="zh-TW" sz="1600" dirty="0"/>
              <a:t>("0-10</a:t>
            </a:r>
            <a:r>
              <a:rPr kumimoji="1" lang="zh-TW" altLang="en-US" sz="1600" dirty="0"/>
              <a:t>亂數</a:t>
            </a:r>
            <a:r>
              <a:rPr kumimoji="1" lang="en-US" altLang="zh-TW" sz="1600" dirty="0"/>
              <a:t>: " + no + "&lt;</a:t>
            </a:r>
            <a:r>
              <a:rPr kumimoji="1" lang="en-US" altLang="zh-TW" sz="1600" dirty="0" err="1"/>
              <a:t>br</a:t>
            </a:r>
            <a:r>
              <a:rPr kumimoji="1" lang="en-US" altLang="zh-TW" sz="1600" dirty="0"/>
              <a:t>/&gt;");</a:t>
            </a:r>
          </a:p>
          <a:p>
            <a:endParaRPr kumimoji="1" lang="en-US" altLang="zh-TW" sz="1600" dirty="0"/>
          </a:p>
          <a:p>
            <a:r>
              <a:rPr kumimoji="1" lang="en-US" altLang="zh-TW" sz="1600" dirty="0"/>
              <a:t>// 0-100</a:t>
            </a:r>
            <a:r>
              <a:rPr kumimoji="1" lang="zh-TW" altLang="en-US" sz="1600" dirty="0"/>
              <a:t>的亂數</a:t>
            </a:r>
          </a:p>
          <a:p>
            <a:r>
              <a:rPr kumimoji="1" lang="en-US" altLang="zh-TW" sz="1600" dirty="0"/>
              <a:t>no = </a:t>
            </a:r>
            <a:r>
              <a:rPr kumimoji="1" lang="en-US" altLang="zh-TW" sz="1600" dirty="0" err="1"/>
              <a:t>Math.round</a:t>
            </a:r>
            <a:r>
              <a:rPr kumimoji="1" lang="en-US" altLang="zh-TW" sz="1600" dirty="0"/>
              <a:t>(</a:t>
            </a:r>
            <a:r>
              <a:rPr kumimoji="1" lang="en-US" altLang="zh-TW" sz="1600" dirty="0" err="1"/>
              <a:t>Math.random</a:t>
            </a:r>
            <a:r>
              <a:rPr kumimoji="1" lang="en-US" altLang="zh-TW" sz="1600" dirty="0"/>
              <a:t>()*100);</a:t>
            </a:r>
          </a:p>
          <a:p>
            <a:r>
              <a:rPr kumimoji="1" lang="en-US" altLang="zh-TW" sz="1600" dirty="0" err="1"/>
              <a:t>document.write</a:t>
            </a:r>
            <a:r>
              <a:rPr kumimoji="1" lang="en-US" altLang="zh-TW" sz="1600" dirty="0"/>
              <a:t>("0-100</a:t>
            </a:r>
            <a:r>
              <a:rPr kumimoji="1" lang="zh-TW" altLang="en-US" sz="1600" dirty="0"/>
              <a:t>亂數</a:t>
            </a:r>
            <a:r>
              <a:rPr kumimoji="1" lang="en-US" altLang="zh-TW" sz="1600" dirty="0"/>
              <a:t>: " + no + "&lt;</a:t>
            </a:r>
            <a:r>
              <a:rPr kumimoji="1" lang="en-US" altLang="zh-TW" sz="1600" dirty="0" err="1"/>
              <a:t>br</a:t>
            </a:r>
            <a:r>
              <a:rPr kumimoji="1" lang="en-US" altLang="zh-TW" sz="1600" dirty="0"/>
              <a:t>/&gt;");</a:t>
            </a:r>
          </a:p>
          <a:p>
            <a:r>
              <a:rPr kumimoji="1" lang="en-US" altLang="zh-TW" sz="1600" dirty="0"/>
              <a:t>&lt;/script&gt;</a:t>
            </a:r>
            <a:endParaRPr kumimoji="1" lang="zh-TW" alt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178476"/>
            <a:ext cx="4153258" cy="235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192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</a:t>
            </a:r>
            <a:r>
              <a:rPr lang="en-US" altLang="zh-TW" dirty="0"/>
              <a:t>Error</a:t>
            </a:r>
            <a:r>
              <a:rPr lang="zh-TW" altLang="en-US" dirty="0"/>
              <a:t>物件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的例外處理</a:t>
            </a:r>
          </a:p>
          <a:p>
            <a:r>
              <a:rPr lang="en-US" altLang="zh-TW" dirty="0"/>
              <a:t>JavaScript</a:t>
            </a:r>
            <a:r>
              <a:rPr lang="zh-TW" altLang="en-US" dirty="0"/>
              <a:t>多層的例外處理架構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707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JavaScript</a:t>
            </a:r>
            <a:r>
              <a:rPr lang="zh-TW" altLang="en-US" sz="4000" dirty="0"/>
              <a:t>的例外處理</a:t>
            </a:r>
            <a:r>
              <a:rPr lang="en-US" altLang="zh-TW" sz="4000" dirty="0"/>
              <a:t>-Error</a:t>
            </a:r>
            <a:r>
              <a:rPr lang="zh-TW" altLang="en-US" sz="4000" dirty="0"/>
              <a:t>物件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Error</a:t>
            </a:r>
            <a:r>
              <a:rPr lang="zh-TW" altLang="en-US" sz="2800" dirty="0"/>
              <a:t>物件儲存</a:t>
            </a:r>
            <a:r>
              <a:rPr lang="en-US" altLang="zh-TW" sz="2800" dirty="0"/>
              <a:t>JavaScript</a:t>
            </a:r>
            <a:r>
              <a:rPr lang="zh-TW" altLang="en-US" sz="2800" dirty="0"/>
              <a:t>執行時產生的錯誤資訊，當</a:t>
            </a:r>
            <a:r>
              <a:rPr lang="en-US" altLang="zh-TW" sz="2800" dirty="0"/>
              <a:t>JavaScript</a:t>
            </a:r>
            <a:r>
              <a:rPr lang="zh-TW" altLang="en-US" sz="2800" dirty="0"/>
              <a:t>執行階段的錯誤產生後，</a:t>
            </a:r>
            <a:r>
              <a:rPr lang="en-US" altLang="zh-TW" sz="2800" dirty="0"/>
              <a:t>Error</a:t>
            </a:r>
            <a:r>
              <a:rPr lang="zh-TW" altLang="en-US" sz="2800" dirty="0"/>
              <a:t>物件會自動建立</a:t>
            </a:r>
            <a:endParaRPr lang="en-US" altLang="zh-TW" sz="2800" dirty="0"/>
          </a:p>
          <a:p>
            <a:pPr lvl="1"/>
            <a:r>
              <a:rPr lang="en-US" altLang="zh-TW" sz="2400" dirty="0">
                <a:solidFill>
                  <a:schemeClr val="tx2"/>
                </a:solidFill>
              </a:rPr>
              <a:t>number</a:t>
            </a:r>
            <a:r>
              <a:rPr lang="zh-TW" altLang="en-US" sz="2400" dirty="0">
                <a:solidFill>
                  <a:schemeClr val="tx2"/>
                </a:solidFill>
              </a:rPr>
              <a:t>屬性</a:t>
            </a:r>
            <a:r>
              <a:rPr lang="zh-TW" altLang="en-US" sz="2400" dirty="0"/>
              <a:t>：錯誤碼，這是一個</a:t>
            </a:r>
            <a:r>
              <a:rPr lang="en-US" altLang="zh-TW" sz="2400" dirty="0"/>
              <a:t>32-bit</a:t>
            </a:r>
            <a:r>
              <a:rPr lang="zh-TW" altLang="en-US" sz="2400" dirty="0"/>
              <a:t>值，其中後</a:t>
            </a:r>
            <a:r>
              <a:rPr lang="en-US" altLang="zh-TW" sz="2400" dirty="0"/>
              <a:t>16-bit</a:t>
            </a:r>
            <a:r>
              <a:rPr lang="zh-TW" altLang="en-US" sz="2400" dirty="0"/>
              <a:t>才是真正的錯誤碼。</a:t>
            </a:r>
          </a:p>
          <a:p>
            <a:pPr lvl="1"/>
            <a:r>
              <a:rPr lang="en-US" altLang="zh-TW" sz="2400" dirty="0">
                <a:solidFill>
                  <a:schemeClr val="tx2"/>
                </a:solidFill>
              </a:rPr>
              <a:t>message</a:t>
            </a:r>
            <a:r>
              <a:rPr lang="zh-TW" altLang="en-US" sz="2400" dirty="0">
                <a:solidFill>
                  <a:schemeClr val="tx2"/>
                </a:solidFill>
              </a:rPr>
              <a:t>屬性</a:t>
            </a:r>
            <a:r>
              <a:rPr lang="zh-TW" altLang="en-US" sz="2400" dirty="0"/>
              <a:t>：錯誤訊息字串。</a:t>
            </a:r>
          </a:p>
          <a:p>
            <a:pPr lvl="1"/>
            <a:r>
              <a:rPr lang="en-US" altLang="zh-TW" sz="2400" dirty="0">
                <a:solidFill>
                  <a:schemeClr val="tx2"/>
                </a:solidFill>
              </a:rPr>
              <a:t>description</a:t>
            </a:r>
            <a:r>
              <a:rPr lang="zh-TW" altLang="en-US" sz="2400" dirty="0">
                <a:solidFill>
                  <a:schemeClr val="tx2"/>
                </a:solidFill>
              </a:rPr>
              <a:t>屬性</a:t>
            </a:r>
            <a:r>
              <a:rPr lang="zh-TW" altLang="en-US" sz="2400" dirty="0"/>
              <a:t>：如同</a:t>
            </a:r>
            <a:r>
              <a:rPr lang="en-US" altLang="zh-TW" sz="2400" dirty="0"/>
              <a:t>message</a:t>
            </a:r>
            <a:r>
              <a:rPr lang="zh-TW" altLang="en-US" sz="2400" dirty="0"/>
              <a:t>屬性，這也是錯誤說明的字串。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247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的例外處理</a:t>
            </a:r>
            <a:r>
              <a:rPr lang="en-US" altLang="zh-TW" dirty="0"/>
              <a:t>-</a:t>
            </a:r>
            <a:r>
              <a:rPr lang="zh-TW" altLang="en-US" dirty="0"/>
              <a:t>敘述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/>
              <a:t>JavaScript</a:t>
            </a:r>
            <a:r>
              <a:rPr lang="zh-TW" altLang="en-US" sz="2400" dirty="0"/>
              <a:t>例外處理程式敘述是：</a:t>
            </a:r>
            <a:r>
              <a:rPr lang="en-US" altLang="zh-TW" sz="2400" dirty="0">
                <a:solidFill>
                  <a:schemeClr val="tx2"/>
                </a:solidFill>
              </a:rPr>
              <a:t>try/catch/finally</a:t>
            </a:r>
            <a:r>
              <a:rPr lang="zh-TW" altLang="en-US" sz="2400" dirty="0"/>
              <a:t>，可以處理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執行階段的錯誤</a:t>
            </a:r>
            <a:endParaRPr lang="en-US" altLang="zh-TW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　</a:t>
            </a:r>
            <a:r>
              <a:rPr lang="en-US" altLang="zh-TW" sz="2400" dirty="0">
                <a:solidFill>
                  <a:srgbClr val="0070C0"/>
                </a:solidFill>
              </a:rPr>
              <a:t>try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   …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7030A0"/>
                </a:solidFill>
              </a:rPr>
              <a:t>catch(e)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7030A0"/>
                </a:solidFill>
              </a:rPr>
              <a:t>   // </a:t>
            </a:r>
            <a:r>
              <a:rPr lang="zh-TW" altLang="en-US" sz="2400" dirty="0">
                <a:solidFill>
                  <a:srgbClr val="7030A0"/>
                </a:solidFill>
              </a:rPr>
              <a:t>例外處理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TW" altLang="en-US" sz="2400" dirty="0">
                <a:solidFill>
                  <a:srgbClr val="7030A0"/>
                </a:solidFill>
              </a:rPr>
              <a:t>   </a:t>
            </a:r>
            <a:r>
              <a:rPr lang="en-US" altLang="zh-TW" sz="2400" dirty="0">
                <a:solidFill>
                  <a:srgbClr val="7030A0"/>
                </a:solidFill>
              </a:rPr>
              <a:t>…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finally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   …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2" name="直線圖說文字 1 1"/>
          <p:cNvSpPr/>
          <p:nvPr/>
        </p:nvSpPr>
        <p:spPr>
          <a:xfrm>
            <a:off x="3851920" y="2276872"/>
            <a:ext cx="2664296" cy="648072"/>
          </a:xfrm>
          <a:prstGeom prst="borderCallout1">
            <a:avLst>
              <a:gd name="adj1" fmla="val 18750"/>
              <a:gd name="adj2" fmla="val -8333"/>
              <a:gd name="adj3" fmla="val 86472"/>
              <a:gd name="adj4" fmla="val -9101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/>
              <a:t>JavaScript</a:t>
            </a:r>
            <a:r>
              <a:rPr lang="zh-TW" altLang="en-US" sz="1600" dirty="0"/>
              <a:t>需要例外處理的程式碼</a:t>
            </a:r>
          </a:p>
        </p:txBody>
      </p:sp>
      <p:sp>
        <p:nvSpPr>
          <p:cNvPr id="3" name="直線圖說文字 1 2"/>
          <p:cNvSpPr/>
          <p:nvPr/>
        </p:nvSpPr>
        <p:spPr>
          <a:xfrm>
            <a:off x="3851920" y="3212976"/>
            <a:ext cx="3600400" cy="1152128"/>
          </a:xfrm>
          <a:prstGeom prst="borderCallout1">
            <a:avLst>
              <a:gd name="adj1" fmla="val 61907"/>
              <a:gd name="adj2" fmla="val -4024"/>
              <a:gd name="adj3" fmla="val 33791"/>
              <a:gd name="adj4" fmla="val -5155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/>
              <a:t>傳入的參數</a:t>
            </a:r>
            <a:r>
              <a:rPr lang="en-US" altLang="zh-TW" sz="1600" dirty="0"/>
              <a:t>e</a:t>
            </a:r>
            <a:r>
              <a:rPr lang="zh-TW" altLang="en-US" sz="1600" dirty="0"/>
              <a:t>是</a:t>
            </a:r>
            <a:r>
              <a:rPr lang="en-US" altLang="zh-TW" sz="1600" dirty="0"/>
              <a:t>Error</a:t>
            </a:r>
            <a:r>
              <a:rPr lang="zh-TW" altLang="en-US" sz="1600" dirty="0"/>
              <a:t>物件</a:t>
            </a: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可以取得</a:t>
            </a:r>
            <a:r>
              <a:rPr lang="en-US" altLang="zh-TW" sz="1600" dirty="0"/>
              <a:t>Error</a:t>
            </a:r>
            <a:r>
              <a:rPr lang="zh-TW" altLang="en-US" sz="1600" dirty="0"/>
              <a:t>物件屬性的錯誤資訊</a:t>
            </a: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建立例外處理的程式碼。</a:t>
            </a:r>
          </a:p>
          <a:p>
            <a:endParaRPr lang="zh-TW" altLang="en-US" sz="1600" dirty="0"/>
          </a:p>
        </p:txBody>
      </p:sp>
      <p:sp>
        <p:nvSpPr>
          <p:cNvPr id="4" name="直線圖說文字 1 3"/>
          <p:cNvSpPr/>
          <p:nvPr/>
        </p:nvSpPr>
        <p:spPr>
          <a:xfrm>
            <a:off x="3851920" y="4661930"/>
            <a:ext cx="3096344" cy="1152128"/>
          </a:xfrm>
          <a:prstGeom prst="borderCallout1">
            <a:avLst>
              <a:gd name="adj1" fmla="val 18750"/>
              <a:gd name="adj2" fmla="val -8333"/>
              <a:gd name="adj3" fmla="val 61644"/>
              <a:gd name="adj4" fmla="val -6299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/>
              <a:t>選擇性的程式區塊</a:t>
            </a:r>
            <a:endParaRPr lang="en-US" altLang="zh-TW" sz="1600" dirty="0"/>
          </a:p>
          <a:p>
            <a:r>
              <a:rPr lang="zh-TW" altLang="en-US" sz="1600" dirty="0"/>
              <a:t>不論例外是否產生，都會執行此區塊的程式碼。</a:t>
            </a:r>
          </a:p>
          <a:p>
            <a:endParaRPr lang="zh-TW" altLang="en-US" sz="16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36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內建物件的種類</a:t>
            </a:r>
          </a:p>
        </p:txBody>
      </p:sp>
      <p:sp>
        <p:nvSpPr>
          <p:cNvPr id="1669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隱性物件（</a:t>
            </a:r>
            <a:r>
              <a:rPr lang="en-US" altLang="zh-TW" sz="2800" dirty="0"/>
              <a:t>Implicit objects</a:t>
            </a:r>
            <a:r>
              <a:rPr lang="zh-TW" altLang="en-US" sz="2800" dirty="0"/>
              <a:t>）</a:t>
            </a:r>
            <a:endParaRPr lang="en-US" altLang="zh-TW" sz="2800" dirty="0"/>
          </a:p>
          <a:p>
            <a:pPr lvl="1"/>
            <a:r>
              <a:rPr lang="en-US" altLang="zh-TW" sz="2400" dirty="0"/>
              <a:t>JavaScript</a:t>
            </a:r>
            <a:r>
              <a:rPr lang="zh-TW" altLang="en-US" sz="2400" dirty="0"/>
              <a:t>的各種資料型態變數，在宣告和指定值後就是一個物件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dirty="0" err="1">
                <a:solidFill>
                  <a:schemeClr val="tx2"/>
                </a:solidFill>
              </a:rPr>
              <a:t>var</a:t>
            </a:r>
            <a:r>
              <a:rPr lang="en-US" altLang="zh-TW" dirty="0">
                <a:solidFill>
                  <a:schemeClr val="tx2"/>
                </a:solidFill>
              </a:rPr>
              <a:t> </a:t>
            </a:r>
            <a:r>
              <a:rPr lang="en-US" altLang="zh-TW" dirty="0" err="1">
                <a:solidFill>
                  <a:schemeClr val="tx2"/>
                </a:solidFill>
              </a:rPr>
              <a:t>str</a:t>
            </a:r>
            <a:r>
              <a:rPr lang="en-US" altLang="zh-TW" dirty="0">
                <a:solidFill>
                  <a:schemeClr val="tx2"/>
                </a:solidFill>
              </a:rPr>
              <a:t>="JavaScript</a:t>
            </a:r>
            <a:r>
              <a:rPr lang="zh-TW" altLang="en-US" dirty="0">
                <a:solidFill>
                  <a:schemeClr val="tx2"/>
                </a:solidFill>
              </a:rPr>
              <a:t>網頁程式設計</a:t>
            </a:r>
            <a:r>
              <a:rPr lang="en-US" altLang="zh-TW" dirty="0">
                <a:solidFill>
                  <a:schemeClr val="tx2"/>
                </a:solidFill>
              </a:rPr>
              <a:t>";</a:t>
            </a:r>
          </a:p>
          <a:p>
            <a:pPr marL="457200" lvl="1" indent="0">
              <a:buNone/>
            </a:pPr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sz="2800" dirty="0"/>
              <a:t>顯性物件（</a:t>
            </a:r>
            <a:r>
              <a:rPr lang="en-US" altLang="zh-TW" sz="2800" dirty="0"/>
              <a:t>Explicit objects</a:t>
            </a:r>
            <a:r>
              <a:rPr lang="zh-TW" altLang="en-US" sz="2800" dirty="0"/>
              <a:t>）</a:t>
            </a:r>
            <a:endParaRPr lang="en-US" altLang="zh-TW" sz="2800" dirty="0"/>
          </a:p>
          <a:p>
            <a:pPr lvl="1"/>
            <a:r>
              <a:rPr lang="en-US" altLang="zh-TW" sz="2400" dirty="0"/>
              <a:t>JavaScript</a:t>
            </a:r>
            <a:r>
              <a:rPr lang="zh-TW" altLang="en-US" sz="2400" dirty="0"/>
              <a:t>物件使用</a:t>
            </a:r>
            <a:r>
              <a:rPr lang="en-US" altLang="zh-TW" sz="2400" dirty="0"/>
              <a:t>new</a:t>
            </a:r>
            <a:r>
              <a:rPr lang="zh-TW" altLang="en-US" sz="2400" dirty="0"/>
              <a:t>運算子建立物件</a:t>
            </a:r>
          </a:p>
          <a:p>
            <a:pPr lvl="1">
              <a:buFontTx/>
              <a:buNone/>
            </a:pPr>
            <a:r>
              <a:rPr lang="en-US" altLang="zh-TW" dirty="0" err="1">
                <a:solidFill>
                  <a:schemeClr val="tx2"/>
                </a:solidFill>
              </a:rPr>
              <a:t>var</a:t>
            </a:r>
            <a:r>
              <a:rPr lang="en-US" altLang="zh-TW" dirty="0">
                <a:solidFill>
                  <a:schemeClr val="tx2"/>
                </a:solidFill>
              </a:rPr>
              <a:t> </a:t>
            </a:r>
            <a:r>
              <a:rPr lang="en-US" altLang="zh-TW" dirty="0" err="1">
                <a:solidFill>
                  <a:schemeClr val="tx2"/>
                </a:solidFill>
              </a:rPr>
              <a:t>str</a:t>
            </a:r>
            <a:r>
              <a:rPr lang="en-US" altLang="zh-TW" dirty="0">
                <a:solidFill>
                  <a:schemeClr val="tx2"/>
                </a:solidFill>
              </a:rPr>
              <a:t>= </a:t>
            </a:r>
            <a:r>
              <a:rPr lang="en-US" altLang="zh-TW" dirty="0">
                <a:solidFill>
                  <a:srgbClr val="FF0000"/>
                </a:solidFill>
              </a:rPr>
              <a:t>new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chemeClr val="tx2"/>
                </a:solidFill>
              </a:rPr>
              <a:t>String("JavaScript</a:t>
            </a:r>
            <a:r>
              <a:rPr lang="zh-TW" altLang="en-US" dirty="0">
                <a:solidFill>
                  <a:schemeClr val="tx2"/>
                </a:solidFill>
              </a:rPr>
              <a:t>網頁程式設計</a:t>
            </a:r>
            <a:r>
              <a:rPr lang="en-US" altLang="zh-TW" dirty="0">
                <a:solidFill>
                  <a:schemeClr val="tx2"/>
                </a:solidFill>
              </a:rPr>
              <a:t>");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434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JavaScript</a:t>
            </a:r>
            <a:r>
              <a:rPr lang="zh-TW" altLang="en-US" dirty="0"/>
              <a:t>多層的例外處理架構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3838"/>
            <a:ext cx="8229600" cy="5364162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try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   …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 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try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      throw </a:t>
            </a: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運算式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   catch(e) {      // </a:t>
            </a: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第二層的例外處理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      throw e;  // </a:t>
            </a: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丟到外層的例外處理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catch(e) {   // </a:t>
            </a:r>
            <a:r>
              <a:rPr lang="zh-TW" altLang="en-US" sz="2000" dirty="0">
                <a:solidFill>
                  <a:schemeClr val="tx2"/>
                </a:solidFill>
              </a:rPr>
              <a:t>第一層的例外處理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TW" altLang="en-US" sz="2000" dirty="0">
                <a:solidFill>
                  <a:schemeClr val="tx2"/>
                </a:solidFill>
              </a:rPr>
              <a:t>   </a:t>
            </a:r>
            <a:r>
              <a:rPr lang="en-US" altLang="zh-TW" sz="2000" dirty="0">
                <a:solidFill>
                  <a:schemeClr val="tx2"/>
                </a:solidFill>
              </a:rPr>
              <a:t>…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finally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   …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tx2"/>
                </a:solidFill>
              </a:rPr>
              <a:t>}</a:t>
            </a:r>
          </a:p>
        </p:txBody>
      </p:sp>
      <p:cxnSp>
        <p:nvCxnSpPr>
          <p:cNvPr id="3" name="弧形接點 2"/>
          <p:cNvCxnSpPr/>
          <p:nvPr/>
        </p:nvCxnSpPr>
        <p:spPr>
          <a:xfrm rot="5400000">
            <a:off x="1511660" y="4041068"/>
            <a:ext cx="720080" cy="3600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342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11560" y="1340768"/>
            <a:ext cx="6120680" cy="3539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Hant" sz="1400" dirty="0"/>
              <a:t>&lt;script&gt;</a:t>
            </a:r>
          </a:p>
          <a:p>
            <a:r>
              <a:rPr kumimoji="1" lang="en-US" altLang="zh-Hant" sz="1400" dirty="0" err="1"/>
              <a:t>var</a:t>
            </a:r>
            <a:r>
              <a:rPr kumimoji="1" lang="en-US" altLang="zh-Hant" sz="1400" dirty="0"/>
              <a:t> x = 10;</a:t>
            </a:r>
          </a:p>
          <a:p>
            <a:r>
              <a:rPr kumimoji="1" lang="en-US" altLang="zh-Hant" sz="1400" dirty="0"/>
              <a:t>try { </a:t>
            </a:r>
          </a:p>
          <a:p>
            <a:r>
              <a:rPr kumimoji="1" lang="en-US" altLang="zh-Hant" sz="1400" dirty="0"/>
              <a:t>   x = y;  // </a:t>
            </a:r>
            <a:r>
              <a:rPr kumimoji="1" lang="zh-Hant" altLang="en-US" sz="1400" dirty="0"/>
              <a:t>測試的錯誤程式碼</a:t>
            </a:r>
          </a:p>
          <a:p>
            <a:r>
              <a:rPr kumimoji="1" lang="en-US" altLang="zh-Hant" sz="1400" dirty="0"/>
              <a:t>}</a:t>
            </a:r>
          </a:p>
          <a:p>
            <a:r>
              <a:rPr kumimoji="1" lang="en-US" altLang="zh-Hant" sz="1400" dirty="0"/>
              <a:t>catch(e) {</a:t>
            </a:r>
          </a:p>
          <a:p>
            <a:r>
              <a:rPr kumimoji="1" lang="en-US" altLang="zh-Hant" sz="1400" dirty="0"/>
              <a:t>   // </a:t>
            </a:r>
            <a:r>
              <a:rPr kumimoji="1" lang="zh-Hant" altLang="en-US" sz="1400" dirty="0"/>
              <a:t>例外處理的程式碼</a:t>
            </a:r>
          </a:p>
          <a:p>
            <a:r>
              <a:rPr kumimoji="1" lang="zh-Hant" altLang="en-US" sz="1400" dirty="0"/>
              <a:t>   </a:t>
            </a:r>
            <a:r>
              <a:rPr kumimoji="1" lang="en-US" altLang="zh-Hant" sz="1400" dirty="0" err="1"/>
              <a:t>document.write</a:t>
            </a:r>
            <a:r>
              <a:rPr kumimoji="1" lang="en-US" altLang="zh-Hant" sz="1400" dirty="0"/>
              <a:t>("</a:t>
            </a:r>
            <a:r>
              <a:rPr kumimoji="1" lang="zh-Hant" altLang="en-US" sz="1400" dirty="0"/>
              <a:t>錯誤碼</a:t>
            </a:r>
            <a:r>
              <a:rPr kumimoji="1" lang="en-US" altLang="zh-Hant" sz="1400" dirty="0"/>
              <a:t>: " + (</a:t>
            </a:r>
            <a:r>
              <a:rPr kumimoji="1" lang="en-US" altLang="zh-Hant" sz="1400" dirty="0" err="1"/>
              <a:t>e.number</a:t>
            </a:r>
            <a:r>
              <a:rPr kumimoji="1" lang="en-US" altLang="zh-Hant" sz="1400" dirty="0"/>
              <a:t> &amp; 0xFFFF) + "&lt;</a:t>
            </a:r>
            <a:r>
              <a:rPr kumimoji="1" lang="en-US" altLang="zh-Hant" sz="1400" dirty="0" err="1"/>
              <a:t>br</a:t>
            </a:r>
            <a:r>
              <a:rPr kumimoji="1" lang="en-US" altLang="zh-Hant" sz="1400" dirty="0"/>
              <a:t>/&gt;");</a:t>
            </a:r>
          </a:p>
          <a:p>
            <a:r>
              <a:rPr kumimoji="1" lang="en-US" altLang="zh-Hant" sz="1400" dirty="0"/>
              <a:t>   </a:t>
            </a:r>
            <a:r>
              <a:rPr kumimoji="1" lang="en-US" altLang="zh-Hant" sz="1400" dirty="0" err="1"/>
              <a:t>document.write</a:t>
            </a:r>
            <a:r>
              <a:rPr kumimoji="1" lang="en-US" altLang="zh-Hant" sz="1400" dirty="0"/>
              <a:t>("</a:t>
            </a:r>
            <a:r>
              <a:rPr kumimoji="1" lang="zh-Hant" altLang="en-US" sz="1400" dirty="0"/>
              <a:t>錯誤說明</a:t>
            </a:r>
            <a:r>
              <a:rPr kumimoji="1" lang="en-US" altLang="zh-Hant" sz="1400" dirty="0"/>
              <a:t>(message): " + </a:t>
            </a:r>
            <a:r>
              <a:rPr kumimoji="1" lang="en-US" altLang="zh-Hant" sz="1400" dirty="0" err="1"/>
              <a:t>e.message</a:t>
            </a:r>
            <a:r>
              <a:rPr kumimoji="1" lang="en-US" altLang="zh-Hant" sz="1400" dirty="0"/>
              <a:t> + "&lt;</a:t>
            </a:r>
            <a:r>
              <a:rPr kumimoji="1" lang="en-US" altLang="zh-Hant" sz="1400" dirty="0" err="1"/>
              <a:t>br</a:t>
            </a:r>
            <a:r>
              <a:rPr kumimoji="1" lang="en-US" altLang="zh-Hant" sz="1400" dirty="0"/>
              <a:t>/&gt;");</a:t>
            </a:r>
          </a:p>
          <a:p>
            <a:r>
              <a:rPr kumimoji="1" lang="en-US" altLang="zh-Hant" sz="1400" dirty="0"/>
              <a:t>   </a:t>
            </a:r>
            <a:r>
              <a:rPr kumimoji="1" lang="en-US" altLang="zh-Hant" sz="1400" dirty="0" err="1"/>
              <a:t>document.write</a:t>
            </a:r>
            <a:r>
              <a:rPr kumimoji="1" lang="en-US" altLang="zh-Hant" sz="1400" dirty="0"/>
              <a:t>("</a:t>
            </a:r>
            <a:r>
              <a:rPr kumimoji="1" lang="zh-Hant" altLang="en-US" sz="1400" dirty="0"/>
              <a:t>錯誤說明</a:t>
            </a:r>
            <a:r>
              <a:rPr kumimoji="1" lang="en-US" altLang="zh-Hant" sz="1400" dirty="0"/>
              <a:t>(description): " + </a:t>
            </a:r>
            <a:r>
              <a:rPr kumimoji="1" lang="en-US" altLang="zh-Hant" sz="1400" dirty="0" err="1"/>
              <a:t>e.description</a:t>
            </a:r>
            <a:r>
              <a:rPr kumimoji="1" lang="en-US" altLang="zh-Hant" sz="1400" dirty="0"/>
              <a:t> + "&lt;</a:t>
            </a:r>
            <a:r>
              <a:rPr kumimoji="1" lang="en-US" altLang="zh-Hant" sz="1400" dirty="0" err="1"/>
              <a:t>br</a:t>
            </a:r>
            <a:r>
              <a:rPr kumimoji="1" lang="en-US" altLang="zh-Hant" sz="1400" dirty="0"/>
              <a:t>/&gt;");</a:t>
            </a:r>
          </a:p>
          <a:p>
            <a:r>
              <a:rPr kumimoji="1" lang="en-US" altLang="zh-Hant" sz="1400" dirty="0"/>
              <a:t>}</a:t>
            </a:r>
          </a:p>
          <a:p>
            <a:r>
              <a:rPr kumimoji="1" lang="en-US" altLang="zh-Hant" sz="1400" dirty="0"/>
              <a:t>finally {</a:t>
            </a:r>
          </a:p>
          <a:p>
            <a:r>
              <a:rPr kumimoji="1" lang="en-US" altLang="zh-Hant" sz="1400" dirty="0"/>
              <a:t>   // </a:t>
            </a:r>
            <a:r>
              <a:rPr kumimoji="1" lang="zh-Hant" altLang="en-US" sz="1400" dirty="0"/>
              <a:t>顯示測試值</a:t>
            </a:r>
          </a:p>
          <a:p>
            <a:r>
              <a:rPr kumimoji="1" lang="zh-Hant" altLang="en-US" sz="1400" dirty="0"/>
              <a:t>   </a:t>
            </a:r>
            <a:r>
              <a:rPr kumimoji="1" lang="en-US" altLang="zh-Hant" sz="1400" dirty="0" err="1"/>
              <a:t>document.write</a:t>
            </a:r>
            <a:r>
              <a:rPr kumimoji="1" lang="en-US" altLang="zh-Hant" sz="1400" dirty="0"/>
              <a:t>("&lt;</a:t>
            </a:r>
            <a:r>
              <a:rPr kumimoji="1" lang="en-US" altLang="zh-Hant" sz="1400" dirty="0" err="1"/>
              <a:t>hr</a:t>
            </a:r>
            <a:r>
              <a:rPr kumimoji="1" lang="en-US" altLang="zh-Hant" sz="1400" dirty="0"/>
              <a:t>/&gt;</a:t>
            </a:r>
            <a:r>
              <a:rPr kumimoji="1" lang="zh-Hant" altLang="en-US" sz="1400" dirty="0"/>
              <a:t>測試值</a:t>
            </a:r>
            <a:r>
              <a:rPr kumimoji="1" lang="en-US" altLang="zh-Hant" sz="1400" dirty="0"/>
              <a:t>x = " + x + "&lt;</a:t>
            </a:r>
            <a:r>
              <a:rPr kumimoji="1" lang="en-US" altLang="zh-Hant" sz="1400" dirty="0" err="1"/>
              <a:t>br</a:t>
            </a:r>
            <a:r>
              <a:rPr kumimoji="1" lang="en-US" altLang="zh-Hant" sz="1400" dirty="0"/>
              <a:t>/&gt;");</a:t>
            </a:r>
          </a:p>
          <a:p>
            <a:r>
              <a:rPr kumimoji="1" lang="en-US" altLang="zh-Hant" sz="1400" dirty="0"/>
              <a:t>}</a:t>
            </a:r>
          </a:p>
          <a:p>
            <a:r>
              <a:rPr kumimoji="1" lang="en-US" altLang="zh-Hant" sz="1400" dirty="0"/>
              <a:t>&lt;/script&gt;</a:t>
            </a:r>
            <a:endParaRPr kumimoji="1" lang="zh-TW" altLang="en-US" sz="1400" dirty="0"/>
          </a:p>
        </p:txBody>
      </p:sp>
      <p:sp>
        <p:nvSpPr>
          <p:cNvPr id="9" name="內容版面配置區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</a:t>
            </a:r>
            <a:endParaRPr kumimoji="1"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4352674"/>
            <a:ext cx="3335412" cy="1919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4406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物件的共用屬性和方法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物件的共用屬性</a:t>
            </a:r>
          </a:p>
          <a:p>
            <a:r>
              <a:rPr lang="en-US" altLang="zh-TW" dirty="0"/>
              <a:t>JavaScript</a:t>
            </a:r>
            <a:r>
              <a:rPr lang="zh-TW" altLang="en-US" dirty="0"/>
              <a:t>物件的共用方法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397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物件的共用屬性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2800" dirty="0"/>
              <a:t>JavaScript</a:t>
            </a:r>
            <a:r>
              <a:rPr lang="zh-TW" altLang="en-US" sz="2800" dirty="0"/>
              <a:t>物件的</a:t>
            </a:r>
            <a:r>
              <a:rPr lang="en-US" altLang="zh-TW" sz="2800" dirty="0"/>
              <a:t>constructor</a:t>
            </a:r>
            <a:r>
              <a:rPr lang="zh-TW" altLang="en-US" sz="2800" dirty="0"/>
              <a:t>屬性是共用屬性</a:t>
            </a:r>
            <a:endParaRPr lang="en-US" altLang="zh-TW" sz="2800" dirty="0"/>
          </a:p>
          <a:p>
            <a:pPr lvl="1">
              <a:lnSpc>
                <a:spcPct val="80000"/>
              </a:lnSpc>
            </a:pPr>
            <a:r>
              <a:rPr lang="en-US" altLang="zh-TW" sz="2400" dirty="0"/>
              <a:t>constructor</a:t>
            </a:r>
            <a:r>
              <a:rPr lang="zh-TW" altLang="en-US" sz="2400" dirty="0"/>
              <a:t>屬性可以取得建立物件使用的建構函數名稱</a:t>
            </a:r>
            <a:endParaRPr lang="en-US" altLang="zh-TW" sz="2400" dirty="0"/>
          </a:p>
          <a:p>
            <a:pPr lvl="1">
              <a:lnSpc>
                <a:spcPct val="80000"/>
              </a:lnSpc>
            </a:pPr>
            <a:r>
              <a:rPr lang="en-US" altLang="zh-TW" sz="2400" dirty="0"/>
              <a:t>JavaScript</a:t>
            </a:r>
            <a:r>
              <a:rPr lang="zh-TW" altLang="en-US" sz="2400" dirty="0"/>
              <a:t>內建物件</a:t>
            </a:r>
            <a:r>
              <a:rPr lang="zh-TW" altLang="en-US" sz="2400" dirty="0">
                <a:solidFill>
                  <a:srgbClr val="FF0000"/>
                </a:solidFill>
              </a:rPr>
              <a:t>除了</a:t>
            </a:r>
            <a:r>
              <a:rPr lang="en-US" altLang="zh-TW" sz="2400" dirty="0">
                <a:solidFill>
                  <a:srgbClr val="FF0000"/>
                </a:solidFill>
              </a:rPr>
              <a:t>Global</a:t>
            </a:r>
            <a:r>
              <a:rPr lang="zh-TW" altLang="en-US" sz="2400" dirty="0">
                <a:solidFill>
                  <a:srgbClr val="FF0000"/>
                </a:solidFill>
              </a:rPr>
              <a:t>和</a:t>
            </a:r>
            <a:r>
              <a:rPr lang="en-US" altLang="zh-TW" sz="2400" dirty="0">
                <a:solidFill>
                  <a:srgbClr val="FF0000"/>
                </a:solidFill>
              </a:rPr>
              <a:t>Math</a:t>
            </a:r>
            <a:r>
              <a:rPr lang="zh-TW" altLang="en-US" sz="2400" dirty="0">
                <a:solidFill>
                  <a:srgbClr val="FF0000"/>
                </a:solidFill>
              </a:rPr>
              <a:t>物件</a:t>
            </a:r>
            <a:r>
              <a:rPr lang="zh-TW" altLang="en-US" sz="2400" dirty="0"/>
              <a:t>外都支援此屬性。</a:t>
            </a:r>
            <a:endParaRPr lang="en-US" altLang="zh-TW" sz="2400" dirty="0"/>
          </a:p>
          <a:p>
            <a:pPr>
              <a:lnSpc>
                <a:spcPct val="80000"/>
              </a:lnSpc>
            </a:pPr>
            <a:endParaRPr lang="zh-TW" altLang="en-US" sz="2800" dirty="0"/>
          </a:p>
          <a:p>
            <a:pPr>
              <a:lnSpc>
                <a:spcPct val="80000"/>
              </a:lnSpc>
            </a:pPr>
            <a:r>
              <a:rPr lang="zh-TW" altLang="en-US" sz="2800" dirty="0"/>
              <a:t>在使用</a:t>
            </a:r>
            <a:r>
              <a:rPr lang="en-US" altLang="zh-TW" sz="2800" dirty="0"/>
              <a:t>new</a:t>
            </a:r>
            <a:r>
              <a:rPr lang="zh-TW" altLang="en-US" sz="2800" dirty="0"/>
              <a:t>運算子建立</a:t>
            </a:r>
            <a:r>
              <a:rPr lang="en-US" altLang="zh-TW" sz="2800" dirty="0"/>
              <a:t>test</a:t>
            </a:r>
            <a:r>
              <a:rPr lang="zh-TW" altLang="en-US" sz="2800" dirty="0"/>
              <a:t>物件後，就可以使用</a:t>
            </a:r>
            <a:r>
              <a:rPr lang="en-US" altLang="zh-TW" sz="2800" dirty="0"/>
              <a:t>if</a:t>
            </a:r>
            <a:r>
              <a:rPr lang="zh-TW" altLang="en-US" sz="2800" dirty="0"/>
              <a:t>條件檢查物件的建構函數：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if (</a:t>
            </a:r>
            <a:r>
              <a:rPr lang="en-US" altLang="zh-TW" dirty="0" err="1">
                <a:solidFill>
                  <a:schemeClr val="tx2"/>
                </a:solidFill>
              </a:rPr>
              <a:t>test.constructor</a:t>
            </a:r>
            <a:r>
              <a:rPr lang="en-US" altLang="zh-TW" dirty="0">
                <a:solidFill>
                  <a:schemeClr val="tx2"/>
                </a:solidFill>
              </a:rPr>
              <a:t> == String)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   …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911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物件的共用方法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TW" sz="2400" dirty="0"/>
              <a:t>JavaScript</a:t>
            </a:r>
            <a:r>
              <a:rPr lang="zh-TW" altLang="en-US" sz="2400" dirty="0"/>
              <a:t>物件常用的共用方法有</a:t>
            </a:r>
            <a:r>
              <a:rPr lang="en-US" altLang="zh-TW" sz="2400" dirty="0" err="1"/>
              <a:t>toString</a:t>
            </a:r>
            <a:r>
              <a:rPr lang="en-US" altLang="zh-TW" sz="2400" dirty="0"/>
              <a:t>()</a:t>
            </a:r>
            <a:r>
              <a:rPr lang="zh-TW" altLang="en-US" sz="2400" dirty="0"/>
              <a:t>和</a:t>
            </a:r>
            <a:r>
              <a:rPr lang="en-US" altLang="zh-TW" sz="2400" dirty="0" err="1"/>
              <a:t>valueOf</a:t>
            </a:r>
            <a:r>
              <a:rPr lang="en-US" altLang="zh-TW" sz="2400" dirty="0"/>
              <a:t>()</a:t>
            </a:r>
            <a:r>
              <a:rPr lang="zh-TW" altLang="en-US" sz="2400" dirty="0"/>
              <a:t>，這兩個方法可以</a:t>
            </a:r>
            <a:r>
              <a:rPr lang="zh-TW" altLang="en-US" sz="2400" dirty="0">
                <a:solidFill>
                  <a:srgbClr val="FF0000"/>
                </a:solidFill>
              </a:rPr>
              <a:t>顯示物件的內容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>
              <a:lnSpc>
                <a:spcPct val="80000"/>
              </a:lnSpc>
            </a:pPr>
            <a:endParaRPr lang="zh-TW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u="sng" dirty="0" err="1"/>
              <a:t>toString</a:t>
            </a:r>
            <a:r>
              <a:rPr lang="en-US" altLang="zh-TW" sz="2400" u="sng" dirty="0"/>
              <a:t>()</a:t>
            </a:r>
            <a:r>
              <a:rPr lang="zh-TW" altLang="en-US" sz="2400" u="sng" dirty="0"/>
              <a:t>方法</a:t>
            </a:r>
          </a:p>
          <a:p>
            <a:pPr>
              <a:lnSpc>
                <a:spcPct val="80000"/>
              </a:lnSpc>
            </a:pPr>
            <a:r>
              <a:rPr lang="en-US" altLang="zh-TW" sz="2400" dirty="0" err="1"/>
              <a:t>toString</a:t>
            </a:r>
            <a:r>
              <a:rPr lang="en-US" altLang="zh-TW" sz="2400" dirty="0"/>
              <a:t>()</a:t>
            </a:r>
            <a:r>
              <a:rPr lang="zh-TW" altLang="en-US" sz="2400" dirty="0"/>
              <a:t>方法：傳回物件的內容，傳回值為字串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object.toString</a:t>
            </a:r>
            <a:r>
              <a:rPr lang="en-US" altLang="zh-TW" sz="2400" dirty="0">
                <a:solidFill>
                  <a:schemeClr val="tx2"/>
                </a:solidFill>
              </a:rPr>
              <a:t>();</a:t>
            </a:r>
          </a:p>
          <a:p>
            <a:pPr>
              <a:lnSpc>
                <a:spcPct val="80000"/>
              </a:lnSpc>
            </a:pPr>
            <a:endParaRPr lang="zh-TW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u="sng" dirty="0" err="1"/>
              <a:t>valueOf</a:t>
            </a:r>
            <a:r>
              <a:rPr lang="en-US" altLang="zh-TW" sz="2400" u="sng" dirty="0"/>
              <a:t>()</a:t>
            </a:r>
            <a:r>
              <a:rPr lang="zh-TW" altLang="en-US" sz="2400" u="sng" dirty="0"/>
              <a:t>方法</a:t>
            </a:r>
          </a:p>
          <a:p>
            <a:pPr>
              <a:lnSpc>
                <a:spcPct val="80000"/>
              </a:lnSpc>
            </a:pPr>
            <a:r>
              <a:rPr lang="en-US" altLang="zh-TW" sz="2400" dirty="0" err="1"/>
              <a:t>valueOf</a:t>
            </a:r>
            <a:r>
              <a:rPr lang="en-US" altLang="zh-TW" sz="2400" dirty="0"/>
              <a:t>()</a:t>
            </a:r>
            <a:r>
              <a:rPr lang="zh-TW" altLang="en-US" sz="2400" dirty="0"/>
              <a:t>方法：傳回物件值，不過</a:t>
            </a:r>
            <a:r>
              <a:rPr lang="en-US" altLang="zh-TW" sz="2400" dirty="0">
                <a:solidFill>
                  <a:srgbClr val="FF0000"/>
                </a:solidFill>
              </a:rPr>
              <a:t>Math</a:t>
            </a:r>
            <a:r>
              <a:rPr lang="zh-TW" altLang="en-US" sz="2400" dirty="0">
                <a:solidFill>
                  <a:srgbClr val="FF0000"/>
                </a:solidFill>
              </a:rPr>
              <a:t>和</a:t>
            </a:r>
            <a:r>
              <a:rPr lang="en-US" altLang="zh-TW" sz="2400" dirty="0">
                <a:solidFill>
                  <a:srgbClr val="FF0000"/>
                </a:solidFill>
              </a:rPr>
              <a:t>Error</a:t>
            </a:r>
            <a:r>
              <a:rPr lang="zh-TW" altLang="en-US" sz="2400" dirty="0">
                <a:solidFill>
                  <a:srgbClr val="FF0000"/>
                </a:solidFill>
              </a:rPr>
              <a:t>物件不支援</a:t>
            </a:r>
            <a:r>
              <a:rPr lang="en-US" altLang="zh-TW" sz="2400" dirty="0" err="1">
                <a:solidFill>
                  <a:srgbClr val="FF0000"/>
                </a:solidFill>
              </a:rPr>
              <a:t>valueOf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r>
              <a:rPr lang="zh-TW" altLang="en-US" sz="2400" dirty="0">
                <a:solidFill>
                  <a:srgbClr val="FF0000"/>
                </a:solidFill>
              </a:rPr>
              <a:t>方法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　　</a:t>
            </a:r>
            <a:r>
              <a:rPr lang="en-US" altLang="zh-TW" sz="2400" dirty="0" err="1">
                <a:solidFill>
                  <a:schemeClr val="tx2"/>
                </a:solidFill>
              </a:rPr>
              <a:t>object.valueOf</a:t>
            </a:r>
            <a:r>
              <a:rPr lang="en-US" altLang="zh-TW" sz="2400" dirty="0">
                <a:solidFill>
                  <a:schemeClr val="tx2"/>
                </a:solidFill>
              </a:rPr>
              <a:t>();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254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err="1"/>
              <a:t>toString</a:t>
            </a:r>
            <a:r>
              <a:rPr kumimoji="1" lang="en-US" altLang="zh-TW" dirty="0"/>
              <a:t>()</a:t>
            </a:r>
            <a:r>
              <a:rPr kumimoji="1" lang="zh-TW" altLang="en-US" dirty="0"/>
              <a:t>方法輸出的物件內容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293738"/>
            <a:ext cx="6121257" cy="4968552"/>
          </a:xfrm>
          <a:prstGeom prst="rect">
            <a:avLst/>
          </a:prstGeom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533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valueOf</a:t>
            </a:r>
            <a:r>
              <a:rPr kumimoji="1" lang="en-US" altLang="zh-TW" dirty="0"/>
              <a:t>()</a:t>
            </a:r>
            <a:r>
              <a:rPr kumimoji="1" lang="zh-TW" altLang="en-US" dirty="0"/>
              <a:t>方法輸出的物件內容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61" y="1772816"/>
            <a:ext cx="6469393" cy="3881636"/>
          </a:xfrm>
          <a:prstGeom prst="rect">
            <a:avLst/>
          </a:prstGeom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22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的內建物件</a:t>
            </a:r>
            <a:r>
              <a:rPr lang="en-US" altLang="zh-TW" dirty="0"/>
              <a:t>(1/3)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JavaScript</a:t>
            </a:r>
            <a:r>
              <a:rPr lang="zh-TW" altLang="en-US" sz="2400" dirty="0"/>
              <a:t>提供十一種內建物件，常見的其他物件如下：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400" u="sng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u="sng" dirty="0"/>
              <a:t>Boolean</a:t>
            </a:r>
            <a:r>
              <a:rPr lang="zh-TW" altLang="en-US" sz="2400" u="sng" dirty="0"/>
              <a:t>物件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Boolean</a:t>
            </a:r>
            <a:r>
              <a:rPr lang="zh-TW" altLang="en-US" sz="2400" dirty="0"/>
              <a:t>物件是一種資料型態</a:t>
            </a: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zh-TW" altLang="en-US" sz="2400" dirty="0"/>
              <a:t>提供建構函數可以建立布林資料型態的物件</a:t>
            </a:r>
            <a:endParaRPr lang="en-US" altLang="zh-TW" sz="2400" dirty="0"/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2400" dirty="0">
                <a:solidFill>
                  <a:srgbClr val="0070C0"/>
                </a:solidFill>
              </a:rPr>
              <a:t>     </a:t>
            </a:r>
            <a:r>
              <a:rPr lang="en-US" altLang="zh-TW" sz="2400" dirty="0" err="1">
                <a:solidFill>
                  <a:schemeClr val="tx2"/>
                </a:solidFill>
              </a:rPr>
              <a:t>var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 err="1">
                <a:solidFill>
                  <a:schemeClr val="tx2"/>
                </a:solidFill>
              </a:rPr>
              <a:t>objBoolean</a:t>
            </a:r>
            <a:r>
              <a:rPr lang="en-US" altLang="zh-TW" sz="2400" dirty="0">
                <a:solidFill>
                  <a:schemeClr val="tx2"/>
                </a:solidFill>
              </a:rPr>
              <a:t> = new Boolean();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u="sng" dirty="0"/>
              <a:t>Function</a:t>
            </a:r>
            <a:r>
              <a:rPr lang="zh-TW" altLang="en-US" sz="2400" u="sng" dirty="0"/>
              <a:t>物件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JavaScript</a:t>
            </a:r>
            <a:r>
              <a:rPr lang="zh-TW" altLang="en-US" sz="2400" dirty="0"/>
              <a:t>函數就是一個</a:t>
            </a:r>
            <a:r>
              <a:rPr lang="en-US" altLang="zh-TW" sz="2400" dirty="0"/>
              <a:t>Function</a:t>
            </a:r>
            <a:r>
              <a:rPr lang="zh-TW" altLang="en-US" sz="2400" dirty="0"/>
              <a:t>物件</a:t>
            </a:r>
            <a:endParaRPr lang="en-US" altLang="zh-TW" sz="2400" dirty="0"/>
          </a:p>
          <a:p>
            <a:pPr marL="0" indent="0">
              <a:lnSpc>
                <a:spcPct val="90000"/>
              </a:lnSpc>
              <a:buNone/>
            </a:pPr>
            <a:r>
              <a:rPr lang="zh-TW" altLang="en-US" sz="2400" dirty="0">
                <a:solidFill>
                  <a:srgbClr val="0070C0"/>
                </a:solidFill>
              </a:rPr>
              <a:t>     </a:t>
            </a:r>
            <a:r>
              <a:rPr lang="en-US" altLang="zh-TW" sz="2400" dirty="0" err="1">
                <a:solidFill>
                  <a:schemeClr val="tx2"/>
                </a:solidFill>
              </a:rPr>
              <a:t>var</a:t>
            </a:r>
            <a:r>
              <a:rPr lang="en-US" altLang="zh-TW" sz="2400" dirty="0">
                <a:solidFill>
                  <a:schemeClr val="tx2"/>
                </a:solidFill>
              </a:rPr>
              <a:t> mod = </a:t>
            </a:r>
            <a:r>
              <a:rPr lang="en-US" altLang="zh-TW" sz="2400" dirty="0">
                <a:solidFill>
                  <a:srgbClr val="FF0000"/>
                </a:solidFill>
              </a:rPr>
              <a:t>new Function</a:t>
            </a:r>
            <a:r>
              <a:rPr lang="en-US" altLang="zh-TW" sz="2400" dirty="0">
                <a:solidFill>
                  <a:schemeClr val="tx2"/>
                </a:solidFill>
              </a:rPr>
              <a:t>("x", "y", "return(</a:t>
            </a:r>
            <a:r>
              <a:rPr lang="en-US" altLang="zh-TW" sz="2400" dirty="0" err="1">
                <a:solidFill>
                  <a:schemeClr val="tx2"/>
                </a:solidFill>
              </a:rPr>
              <a:t>x%y</a:t>
            </a:r>
            <a:r>
              <a:rPr lang="en-US" altLang="zh-TW" sz="2400" dirty="0">
                <a:solidFill>
                  <a:schemeClr val="tx2"/>
                </a:solidFill>
              </a:rPr>
              <a:t>)");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4179833" y="5517232"/>
            <a:ext cx="2250937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function mod(x, y) {</a:t>
            </a:r>
          </a:p>
          <a:p>
            <a:r>
              <a:rPr lang="en-US" altLang="zh-TW" dirty="0">
                <a:solidFill>
                  <a:schemeClr val="tx2"/>
                </a:solidFill>
              </a:rPr>
              <a:t>   return (</a:t>
            </a:r>
            <a:r>
              <a:rPr lang="en-US" altLang="zh-TW" dirty="0" err="1">
                <a:solidFill>
                  <a:schemeClr val="tx2"/>
                </a:solidFill>
              </a:rPr>
              <a:t>x%y</a:t>
            </a:r>
            <a:r>
              <a:rPr lang="en-US" altLang="zh-TW" dirty="0">
                <a:solidFill>
                  <a:schemeClr val="tx2"/>
                </a:solidFill>
              </a:rPr>
              <a:t>);</a:t>
            </a:r>
          </a:p>
          <a:p>
            <a:r>
              <a:rPr lang="en-US" altLang="zh-TW" dirty="0">
                <a:solidFill>
                  <a:schemeClr val="tx2"/>
                </a:solidFill>
              </a:rPr>
              <a:t>}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9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的內建物件</a:t>
            </a:r>
            <a:r>
              <a:rPr lang="en-US" altLang="zh-TW" dirty="0"/>
              <a:t>(2/3)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u="sng" dirty="0"/>
              <a:t>Global</a:t>
            </a:r>
            <a:r>
              <a:rPr lang="zh-TW" altLang="en-US" sz="2800" u="sng" dirty="0"/>
              <a:t>物件</a:t>
            </a:r>
          </a:p>
          <a:p>
            <a:pPr>
              <a:lnSpc>
                <a:spcPct val="80000"/>
              </a:lnSpc>
            </a:pPr>
            <a:r>
              <a:rPr lang="en-US" altLang="zh-TW" sz="2800" dirty="0"/>
              <a:t>Global</a:t>
            </a:r>
            <a:r>
              <a:rPr lang="zh-TW" altLang="en-US" sz="2800" dirty="0"/>
              <a:t>物件</a:t>
            </a:r>
            <a:r>
              <a:rPr lang="zh-TW" altLang="en-US" sz="2800" dirty="0">
                <a:solidFill>
                  <a:srgbClr val="FF0000"/>
                </a:solidFill>
              </a:rPr>
              <a:t>不能使用</a:t>
            </a:r>
            <a:r>
              <a:rPr lang="en-US" altLang="zh-TW" sz="2800" dirty="0">
                <a:solidFill>
                  <a:srgbClr val="FF0000"/>
                </a:solidFill>
              </a:rPr>
              <a:t>new</a:t>
            </a:r>
            <a:r>
              <a:rPr lang="zh-TW" altLang="en-US" sz="2800" dirty="0">
                <a:solidFill>
                  <a:srgbClr val="FF0000"/>
                </a:solidFill>
              </a:rPr>
              <a:t>運算子建立</a:t>
            </a:r>
            <a:r>
              <a:rPr lang="zh-TW" altLang="en-US" sz="2800" dirty="0"/>
              <a:t>，在腳本語言引擎初始後就會自動建立此物件。</a:t>
            </a:r>
            <a:endParaRPr lang="en-US" altLang="zh-TW" sz="2800" dirty="0"/>
          </a:p>
          <a:p>
            <a:pPr>
              <a:lnSpc>
                <a:spcPct val="80000"/>
              </a:lnSpc>
            </a:pPr>
            <a:r>
              <a:rPr lang="zh-TW" altLang="en-US" sz="2800" dirty="0"/>
              <a:t>直接使用屬性名稱</a:t>
            </a:r>
            <a:r>
              <a:rPr lang="en-US" altLang="zh-TW" sz="2800" dirty="0">
                <a:solidFill>
                  <a:schemeClr val="tx2"/>
                </a:solidFill>
              </a:rPr>
              <a:t>:</a:t>
            </a:r>
            <a:r>
              <a:rPr lang="zh-TW" altLang="en-US" sz="2800" dirty="0">
                <a:solidFill>
                  <a:schemeClr val="tx2"/>
                </a:solidFill>
              </a:rPr>
              <a:t> </a:t>
            </a:r>
            <a:r>
              <a:rPr lang="en-US" altLang="zh-TW" sz="2800" dirty="0">
                <a:solidFill>
                  <a:schemeClr val="tx2"/>
                </a:solidFill>
              </a:rPr>
              <a:t>Infinity, </a:t>
            </a:r>
            <a:r>
              <a:rPr lang="en-US" altLang="zh-TW" sz="2800" dirty="0" err="1">
                <a:solidFill>
                  <a:schemeClr val="tx2"/>
                </a:solidFill>
              </a:rPr>
              <a:t>NaN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zh-TW" alt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u="sng" dirty="0"/>
              <a:t>Number</a:t>
            </a:r>
            <a:r>
              <a:rPr lang="zh-TW" altLang="en-US" sz="2800" u="sng" dirty="0"/>
              <a:t>物件</a:t>
            </a:r>
          </a:p>
          <a:p>
            <a:pPr>
              <a:lnSpc>
                <a:spcPct val="80000"/>
              </a:lnSpc>
            </a:pPr>
            <a:r>
              <a:rPr lang="zh-TW" altLang="en-US" sz="2800" dirty="0"/>
              <a:t>建立數值資料型態的變數</a:t>
            </a:r>
            <a:endParaRPr lang="en-US" altLang="zh-TW" sz="28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TW" dirty="0" err="1">
                <a:solidFill>
                  <a:schemeClr val="tx2"/>
                </a:solidFill>
              </a:rPr>
              <a:t>objnum</a:t>
            </a:r>
            <a:r>
              <a:rPr lang="en-US" altLang="zh-TW" dirty="0">
                <a:solidFill>
                  <a:schemeClr val="tx2"/>
                </a:solidFill>
              </a:rPr>
              <a:t> = new Number(value);</a:t>
            </a:r>
            <a:endParaRPr lang="en-US" altLang="zh-TW" sz="28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zh-TW" altLang="en-US" sz="2800" dirty="0"/>
              <a:t>使用</a:t>
            </a:r>
            <a:r>
              <a:rPr lang="en-US" altLang="zh-TW" sz="2800" dirty="0"/>
              <a:t>Number</a:t>
            </a:r>
            <a:r>
              <a:rPr lang="zh-TW" altLang="en-US" sz="2800" dirty="0"/>
              <a:t>物件的目的是為了使用</a:t>
            </a:r>
            <a:r>
              <a:rPr lang="en-US" altLang="zh-TW" sz="2800" dirty="0" err="1">
                <a:solidFill>
                  <a:schemeClr val="tx2"/>
                </a:solidFill>
              </a:rPr>
              <a:t>toString</a:t>
            </a:r>
            <a:r>
              <a:rPr lang="en-US" altLang="zh-TW" sz="2800" dirty="0">
                <a:solidFill>
                  <a:schemeClr val="tx2"/>
                </a:solidFill>
              </a:rPr>
              <a:t>()</a:t>
            </a:r>
            <a:r>
              <a:rPr lang="zh-TW" altLang="en-US" sz="2800" dirty="0"/>
              <a:t>方法將數值轉換成字串。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82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的內建物件</a:t>
            </a:r>
            <a:r>
              <a:rPr lang="en-US" altLang="zh-TW" dirty="0"/>
              <a:t>(3/3)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u="sng" dirty="0"/>
              <a:t>Object</a:t>
            </a:r>
            <a:r>
              <a:rPr lang="zh-TW" altLang="en-US" sz="2800" u="sng" dirty="0"/>
              <a:t>物件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Object</a:t>
            </a:r>
            <a:r>
              <a:rPr lang="zh-TW" altLang="en-US" sz="2800" dirty="0"/>
              <a:t>物件可以建立</a:t>
            </a:r>
            <a:r>
              <a:rPr lang="en-US" altLang="zh-TW" sz="2800" dirty="0"/>
              <a:t>JavaScript</a:t>
            </a:r>
            <a:r>
              <a:rPr lang="zh-TW" altLang="en-US" sz="2800" dirty="0"/>
              <a:t>支援的物件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 err="1">
                <a:solidFill>
                  <a:schemeClr val="tx2"/>
                </a:solidFill>
              </a:rPr>
              <a:t>objobject</a:t>
            </a:r>
            <a:r>
              <a:rPr lang="en-US" altLang="zh-TW" dirty="0">
                <a:solidFill>
                  <a:schemeClr val="tx2"/>
                </a:solidFill>
              </a:rPr>
              <a:t> = new Object(value);</a:t>
            </a:r>
          </a:p>
          <a:p>
            <a:pPr lvl="1">
              <a:lnSpc>
                <a:spcPct val="90000"/>
              </a:lnSpc>
            </a:pPr>
            <a:r>
              <a:rPr lang="zh-TW" altLang="en-US" sz="2400" dirty="0"/>
              <a:t>參數</a:t>
            </a:r>
            <a:r>
              <a:rPr lang="en-US" altLang="zh-TW" sz="2400" dirty="0"/>
              <a:t>value</a:t>
            </a:r>
            <a:r>
              <a:rPr lang="zh-TW" altLang="en-US" sz="2400" dirty="0"/>
              <a:t>是</a:t>
            </a:r>
            <a:r>
              <a:rPr lang="en-US" altLang="zh-TW" sz="2400" dirty="0"/>
              <a:t>String </a:t>
            </a:r>
            <a:r>
              <a:rPr lang="en-US" altLang="zh-TW" sz="2400" dirty="0">
                <a:sym typeface="Wingdings" panose="05000000000000000000" pitchFamily="2" charset="2"/>
              </a:rPr>
              <a:t></a:t>
            </a:r>
            <a:r>
              <a:rPr lang="zh-TW" altLang="en-US" sz="2400" dirty="0"/>
              <a:t>字串物件</a:t>
            </a:r>
            <a:endParaRPr lang="en-US" altLang="zh-TW" sz="2400" dirty="0"/>
          </a:p>
          <a:p>
            <a:pPr lvl="1">
              <a:lnSpc>
                <a:spcPct val="90000"/>
              </a:lnSpc>
            </a:pPr>
            <a:r>
              <a:rPr lang="zh-TW" altLang="en-US" sz="2400" dirty="0"/>
              <a:t>參數</a:t>
            </a:r>
            <a:r>
              <a:rPr lang="en-US" altLang="zh-TW" sz="2400" dirty="0"/>
              <a:t>value</a:t>
            </a:r>
            <a:r>
              <a:rPr lang="zh-TW" altLang="en-US" sz="2400" dirty="0"/>
              <a:t>是</a:t>
            </a:r>
            <a:r>
              <a:rPr lang="en-US" altLang="zh-TW" sz="2400" dirty="0" err="1"/>
              <a:t>Boolean</a:t>
            </a:r>
            <a:r>
              <a:rPr lang="en-US" altLang="zh-TW" sz="2400" dirty="0" err="1">
                <a:sym typeface="Wingdings" panose="05000000000000000000" pitchFamily="2" charset="2"/>
              </a:rPr>
              <a:t></a:t>
            </a:r>
            <a:r>
              <a:rPr lang="en-US" altLang="zh-TW" sz="2400" dirty="0" err="1"/>
              <a:t>Boolean</a:t>
            </a:r>
            <a:r>
              <a:rPr lang="zh-TW" altLang="en-US" sz="2400" dirty="0"/>
              <a:t>物件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800" u="sng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u="sng" dirty="0" err="1"/>
              <a:t>RegExp</a:t>
            </a:r>
            <a:r>
              <a:rPr lang="zh-TW" altLang="en-US" sz="2800" u="sng" dirty="0"/>
              <a:t>物件</a:t>
            </a:r>
          </a:p>
          <a:p>
            <a:pPr>
              <a:lnSpc>
                <a:spcPct val="90000"/>
              </a:lnSpc>
            </a:pPr>
            <a:r>
              <a:rPr lang="en-US" altLang="zh-TW" sz="2800" dirty="0" err="1"/>
              <a:t>RegExp</a:t>
            </a:r>
            <a:r>
              <a:rPr lang="zh-TW" altLang="en-US" sz="2800" dirty="0"/>
              <a:t>物件是</a:t>
            </a:r>
            <a:r>
              <a:rPr lang="en-US" altLang="zh-TW" sz="2800" dirty="0"/>
              <a:t>JavaScript</a:t>
            </a:r>
            <a:r>
              <a:rPr lang="zh-TW" altLang="en-US" sz="2800" dirty="0"/>
              <a:t>「正規運算式」（</a:t>
            </a:r>
            <a:r>
              <a:rPr lang="en-US" altLang="zh-TW" sz="2800" dirty="0"/>
              <a:t>Regular Expression</a:t>
            </a:r>
            <a:r>
              <a:rPr lang="zh-TW" altLang="en-US" sz="2800" dirty="0"/>
              <a:t>）物件。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60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</a:t>
            </a:r>
            <a:r>
              <a:rPr lang="en-US" altLang="zh-TW" dirty="0"/>
              <a:t>String</a:t>
            </a:r>
            <a:r>
              <a:rPr lang="zh-TW" altLang="en-US" dirty="0"/>
              <a:t>物件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String</a:t>
            </a:r>
            <a:r>
              <a:rPr lang="zh-TW" altLang="en-US" dirty="0"/>
              <a:t>物件</a:t>
            </a:r>
          </a:p>
          <a:p>
            <a:r>
              <a:rPr lang="zh-TW" altLang="en-US" dirty="0"/>
              <a:t>字串長度與大小寫</a:t>
            </a:r>
          </a:p>
          <a:p>
            <a:r>
              <a:rPr lang="zh-TW" altLang="en-US" dirty="0"/>
              <a:t>取得字串的指定字元</a:t>
            </a:r>
          </a:p>
          <a:p>
            <a:r>
              <a:rPr lang="zh-TW" altLang="en-US" dirty="0"/>
              <a:t>子字串的搜尋</a:t>
            </a:r>
          </a:p>
          <a:p>
            <a:r>
              <a:rPr lang="zh-TW" altLang="en-US" dirty="0"/>
              <a:t>子字串的處理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27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String</a:t>
            </a:r>
            <a:r>
              <a:rPr lang="zh-TW" altLang="en-US" dirty="0"/>
              <a:t>物件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String</a:t>
            </a:r>
            <a:r>
              <a:rPr lang="zh-TW" altLang="en-US" dirty="0"/>
              <a:t>物件</a:t>
            </a:r>
            <a:endParaRPr lang="en-US" altLang="zh-TW" dirty="0"/>
          </a:p>
          <a:p>
            <a:pPr lvl="1">
              <a:lnSpc>
                <a:spcPct val="90000"/>
              </a:lnSpc>
            </a:pPr>
            <a:r>
              <a:rPr lang="zh-TW" altLang="en-US" dirty="0"/>
              <a:t>處理字串變數的資料</a:t>
            </a:r>
            <a:endParaRPr lang="en-US" altLang="zh-TW" dirty="0"/>
          </a:p>
          <a:p>
            <a:pPr lvl="1">
              <a:lnSpc>
                <a:spcPct val="90000"/>
              </a:lnSpc>
            </a:pPr>
            <a:r>
              <a:rPr lang="zh-TW" altLang="en-US" dirty="0"/>
              <a:t>進行子字串操作</a:t>
            </a:r>
            <a:endParaRPr lang="en-US" altLang="zh-TW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3200" dirty="0" err="1">
                <a:solidFill>
                  <a:schemeClr val="tx2"/>
                </a:solidFill>
              </a:rPr>
              <a:t>var</a:t>
            </a:r>
            <a:r>
              <a:rPr lang="en-US" altLang="zh-TW" sz="3200" dirty="0">
                <a:solidFill>
                  <a:schemeClr val="tx2"/>
                </a:solidFill>
              </a:rPr>
              <a:t> objstr1="JavaScript";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3200" dirty="0" err="1">
                <a:solidFill>
                  <a:schemeClr val="tx2"/>
                </a:solidFill>
              </a:rPr>
              <a:t>var</a:t>
            </a:r>
            <a:r>
              <a:rPr lang="en-US" altLang="zh-TW" sz="3200" dirty="0">
                <a:solidFill>
                  <a:schemeClr val="tx2"/>
                </a:solidFill>
              </a:rPr>
              <a:t> objstr2= </a:t>
            </a:r>
            <a:r>
              <a:rPr lang="en-US" altLang="zh-TW" sz="3200" dirty="0">
                <a:solidFill>
                  <a:srgbClr val="FF0000"/>
                </a:solidFill>
              </a:rPr>
              <a:t>new </a:t>
            </a:r>
            <a:r>
              <a:rPr lang="en-US" altLang="zh-TW" sz="3200" dirty="0">
                <a:solidFill>
                  <a:schemeClr val="tx2"/>
                </a:solidFill>
              </a:rPr>
              <a:t>String("</a:t>
            </a:r>
            <a:r>
              <a:rPr lang="zh-TW" altLang="en-US" sz="3200" dirty="0">
                <a:solidFill>
                  <a:schemeClr val="tx2"/>
                </a:solidFill>
              </a:rPr>
              <a:t>網頁程式設計</a:t>
            </a:r>
            <a:r>
              <a:rPr lang="en-US" altLang="zh-TW" sz="3200" dirty="0">
                <a:solidFill>
                  <a:schemeClr val="tx2"/>
                </a:solidFill>
              </a:rPr>
              <a:t>");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多媒體程式設計</a:t>
            </a:r>
            <a:r>
              <a:rPr lang="en-US" altLang="zh-TW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EB1D-F2F6-4706-980C-8FA129A6FFC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99592" y="5732053"/>
            <a:ext cx="5049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JavaScript String Reference</a:t>
            </a:r>
            <a:endParaRPr lang="en-US" altLang="zh-TW" sz="1600" dirty="0">
              <a:hlinkClick r:id="rId2"/>
            </a:endParaRPr>
          </a:p>
          <a:p>
            <a:r>
              <a:rPr lang="en-US" altLang="zh-TW" sz="1600" dirty="0">
                <a:hlinkClick r:id="rId2"/>
              </a:rPr>
              <a:t>https://www.w3schools.com/jsref/jsref_obj_string.asp</a:t>
            </a:r>
            <a:endParaRPr lang="en-US" altLang="zh-TW" sz="1600" dirty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416683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A16DFEE6-E69A-48FE-A826-B023838B4988}" vid="{A8B8770B-1616-4BF6-9427-B88645D1A2B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963</TotalTime>
  <Words>3387</Words>
  <Application>Microsoft Office PowerPoint</Application>
  <PresentationFormat>如螢幕大小 (4:3)</PresentationFormat>
  <Paragraphs>493</Paragraphs>
  <Slides>46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5" baseType="lpstr">
      <vt:lpstr>맑은 고딕</vt:lpstr>
      <vt:lpstr>全真中明體</vt:lpstr>
      <vt:lpstr>微軟正黑體</vt:lpstr>
      <vt:lpstr>新細明體</vt:lpstr>
      <vt:lpstr>Arial</vt:lpstr>
      <vt:lpstr>Calibri</vt:lpstr>
      <vt:lpstr>Times New Roman</vt:lpstr>
      <vt:lpstr>Wingdings</vt:lpstr>
      <vt:lpstr>佈景主題1</vt:lpstr>
      <vt:lpstr>Chapter 05 JavaScript內建物件</vt:lpstr>
      <vt:lpstr>大綱</vt:lpstr>
      <vt:lpstr>JavaScript的內建物件</vt:lpstr>
      <vt:lpstr>JavaScript內建物件的種類</vt:lpstr>
      <vt:lpstr>JavaScript的內建物件(1/3)</vt:lpstr>
      <vt:lpstr>JavaScript的內建物件(2/3)</vt:lpstr>
      <vt:lpstr>JavaScript的內建物件(3/3)</vt:lpstr>
      <vt:lpstr>JavaScript的String物件</vt:lpstr>
      <vt:lpstr>建立String物件</vt:lpstr>
      <vt:lpstr>HTML標籤格式編排</vt:lpstr>
      <vt:lpstr>Example</vt:lpstr>
      <vt:lpstr>PowerPoint 簡報</vt:lpstr>
      <vt:lpstr>字串長度與大小寫</vt:lpstr>
      <vt:lpstr>取得字串的指定字元</vt:lpstr>
      <vt:lpstr>子字串的搜尋</vt:lpstr>
      <vt:lpstr>子字串的處理</vt:lpstr>
      <vt:lpstr>練習1</vt:lpstr>
      <vt:lpstr>JavaScript的Array物件</vt:lpstr>
      <vt:lpstr>JavaScript的一維陣列-建立(1/2)</vt:lpstr>
      <vt:lpstr>JavaScript的一維陣列-建立(2/2)</vt:lpstr>
      <vt:lpstr>JavaScript的一維陣列-走訪</vt:lpstr>
      <vt:lpstr>Array物件的屬性和方法</vt:lpstr>
      <vt:lpstr>JavaScript的多維陣列-建立</vt:lpstr>
      <vt:lpstr>練習2</vt:lpstr>
      <vt:lpstr>JavaScript的Date物件</vt:lpstr>
      <vt:lpstr>取得日期和時間-建立Date物件</vt:lpstr>
      <vt:lpstr>取得日期和時間-相關方法</vt:lpstr>
      <vt:lpstr>設定日期和時間</vt:lpstr>
      <vt:lpstr>日期和時間的轉換</vt:lpstr>
      <vt:lpstr>取得系統的時間</vt:lpstr>
      <vt:lpstr>練習3</vt:lpstr>
      <vt:lpstr>JavaScript的Math物件</vt:lpstr>
      <vt:lpstr>Math物件的屬性</vt:lpstr>
      <vt:lpstr>Math物件的亂數、最大和最小值</vt:lpstr>
      <vt:lpstr>Math物件的數學方法</vt:lpstr>
      <vt:lpstr>Example</vt:lpstr>
      <vt:lpstr>JavaScript的Error物件</vt:lpstr>
      <vt:lpstr>JavaScript的例外處理-Error物件</vt:lpstr>
      <vt:lpstr>JavaScript的例外處理-敘述</vt:lpstr>
      <vt:lpstr>JavaScript多層的例外處理架構</vt:lpstr>
      <vt:lpstr>Example</vt:lpstr>
      <vt:lpstr>物件的共用屬性和方法</vt:lpstr>
      <vt:lpstr>JavaScript物件的共用屬性</vt:lpstr>
      <vt:lpstr>JavaScript物件的共用方法</vt:lpstr>
      <vt:lpstr>toString()方法輸出的物件內容</vt:lpstr>
      <vt:lpstr>valueOf()方法輸出的物件內容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Christine</dc:creator>
  <cp:lastModifiedBy>賴錦慧</cp:lastModifiedBy>
  <cp:revision>35</cp:revision>
  <dcterms:created xsi:type="dcterms:W3CDTF">2015-11-27T10:26:34Z</dcterms:created>
  <dcterms:modified xsi:type="dcterms:W3CDTF">2024-05-23T03:44:51Z</dcterms:modified>
</cp:coreProperties>
</file>