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89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0" r:id="rId13"/>
    <p:sldId id="266" r:id="rId14"/>
    <p:sldId id="267" r:id="rId15"/>
    <p:sldId id="268" r:id="rId16"/>
    <p:sldId id="269" r:id="rId17"/>
    <p:sldId id="292" r:id="rId18"/>
    <p:sldId id="291" r:id="rId19"/>
    <p:sldId id="293" r:id="rId20"/>
    <p:sldId id="270" r:id="rId21"/>
    <p:sldId id="271" r:id="rId22"/>
    <p:sldId id="296" r:id="rId23"/>
    <p:sldId id="295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99" r:id="rId36"/>
    <p:sldId id="283" r:id="rId37"/>
    <p:sldId id="284" r:id="rId38"/>
    <p:sldId id="285" r:id="rId39"/>
    <p:sldId id="286" r:id="rId40"/>
    <p:sldId id="300" r:id="rId41"/>
    <p:sldId id="287" r:id="rId42"/>
    <p:sldId id="288" r:id="rId43"/>
    <p:sldId id="298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AFD0-591E-44ED-B615-32622A52016E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3CC2C-48BF-43DE-A9DD-4C3998FE39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77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3CC2C-48BF-43DE-A9DD-4C3998FE394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74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50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9EF9-D490-4C55-92A9-8D90EFBD9DAA}" type="datetime1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72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FB5B-E283-48D9-93E5-06166AA8D17F}" type="datetime1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21C7-4ED5-49EA-A436-C0D618345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16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081E-7A8A-485B-87A5-F5A589AC3951}" type="datetime1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21C7-4ED5-49EA-A436-C0D618345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0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9AA61A-95D0-45C9-855B-B68234E3908D}" type="datetime1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521C7-4ED5-49EA-A436-C0D618345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5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181EB0-684A-4FDC-AFE1-6F5FC2445FD4}" type="datetime1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521C7-4ED5-49EA-A436-C0D618345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1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FA2ED0FF-EA5D-46BE-A095-77BE1790757F}" type="datetime1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521C7-4ED5-49EA-A436-C0D618345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8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7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3F69-3E79-4E3C-974D-DC8655D4436A}" type="datetime1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79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D4F3-2E8D-42E7-9D9E-6AB5F6457CFB}" type="datetime1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1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301C5-21F0-424E-BB3E-E056C289D796}" type="datetime1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21C7-4ED5-49EA-A436-C0D6183459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ydoing.blogspot.tw/2011/08/javascript-htmldom-overview.html" TargetMode="External"/><Relationship Id="rId2" Type="http://schemas.openxmlformats.org/officeDocument/2006/relationships/hyperlink" Target="http://www.w3schools.com/js/js_htmldom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bibi.com/info.php?tid=379" TargetMode="External"/><Relationship Id="rId4" Type="http://schemas.openxmlformats.org/officeDocument/2006/relationships/hyperlink" Target="http://blog.kkbruce.net/2012/02/javascript-w3c-dom.html#.VmkVRr8WWsY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tryit.asp?filename=tryjsref_node_previoussiblin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document.as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tryit.asp?filename=tryjsref_node_appendchild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node_insertbefore.asp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met_node_removechild.as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</a:t>
            </a:r>
            <a:r>
              <a:rPr lang="en-US" altLang="zh-TW" dirty="0"/>
              <a:t>06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DOM</a:t>
            </a:r>
            <a:r>
              <a:rPr lang="zh-TW" altLang="en-US" dirty="0"/>
              <a:t>物件模型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67808" y="4437112"/>
            <a:ext cx="3528392" cy="1008112"/>
          </a:xfrm>
        </p:spPr>
        <p:txBody>
          <a:bodyPr/>
          <a:lstStyle/>
          <a:p>
            <a:r>
              <a:rPr lang="zh-TW" altLang="en-US" dirty="0"/>
              <a:t>中原大學 資訊管理學系</a:t>
            </a:r>
            <a:endParaRPr lang="en-US" altLang="zh-TW" dirty="0"/>
          </a:p>
          <a:p>
            <a:r>
              <a:rPr lang="zh-TW" altLang="en-US" dirty="0"/>
              <a:t>賴錦慧 老師</a:t>
            </a:r>
            <a:endParaRPr lang="en-US" altLang="zh-TW" dirty="0"/>
          </a:p>
          <a:p>
            <a:r>
              <a:rPr lang="en-US" altLang="zh-TW" dirty="0"/>
              <a:t>chlai@cycu.edu.tw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80728"/>
            <a:ext cx="1967880" cy="19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4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取得</a:t>
            </a:r>
            <a:r>
              <a:rPr lang="en-US" altLang="en-US" dirty="0" err="1"/>
              <a:t>HTML元素節點</a:t>
            </a:r>
            <a:endParaRPr lang="zh-TW" alt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屬性</a:t>
            </a:r>
            <a:r>
              <a:rPr lang="zh-TW" altLang="en-US" dirty="0"/>
              <a:t>取得元素節點</a:t>
            </a:r>
          </a:p>
          <a:p>
            <a:r>
              <a:rPr lang="zh-TW" altLang="en-US" dirty="0" smtClean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標籤名稱</a:t>
            </a:r>
            <a:r>
              <a:rPr lang="zh-TW" altLang="en-US" dirty="0"/>
              <a:t>取得元素節點</a:t>
            </a:r>
          </a:p>
          <a:p>
            <a:r>
              <a:rPr lang="zh-TW" altLang="en-US" dirty="0" smtClean="0"/>
              <a:t>取得</a:t>
            </a:r>
            <a:r>
              <a:rPr lang="zh-TW" altLang="en-US" dirty="0"/>
              <a:t>與更改元素內容</a:t>
            </a:r>
          </a:p>
          <a:p>
            <a:r>
              <a:rPr lang="zh-TW" altLang="en-US" dirty="0" smtClean="0"/>
              <a:t>存取</a:t>
            </a:r>
            <a:r>
              <a:rPr lang="en-US" altLang="zh-TW" dirty="0"/>
              <a:t>HTML</a:t>
            </a:r>
            <a:r>
              <a:rPr lang="zh-TW" altLang="en-US" dirty="0"/>
              <a:t>元素的尺寸與位置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17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屬性</a:t>
            </a:r>
            <a:r>
              <a:rPr lang="zh-TW" altLang="en-US" dirty="0"/>
              <a:t>取得元素</a:t>
            </a:r>
            <a:r>
              <a:rPr lang="zh-TW" altLang="en-US" dirty="0" smtClean="0"/>
              <a:t>節點</a:t>
            </a:r>
            <a:endParaRPr lang="zh-TW" alt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u="sng" dirty="0" err="1">
                <a:solidFill>
                  <a:srgbClr val="FF0000"/>
                </a:solidFill>
              </a:rPr>
              <a:t>getElementById</a:t>
            </a:r>
            <a:r>
              <a:rPr lang="en-US" altLang="zh-TW" sz="2400" b="1" u="sng" dirty="0">
                <a:solidFill>
                  <a:srgbClr val="FF0000"/>
                </a:solidFill>
              </a:rPr>
              <a:t>()</a:t>
            </a:r>
            <a:r>
              <a:rPr lang="zh-TW" altLang="en-US" sz="2400" b="1" u="sng" dirty="0">
                <a:solidFill>
                  <a:srgbClr val="FF0000"/>
                </a:solidFill>
              </a:rPr>
              <a:t>方法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取出</a:t>
            </a:r>
            <a:r>
              <a:rPr lang="en-US" altLang="zh-TW" sz="2400" dirty="0"/>
              <a:t>HTML</a:t>
            </a:r>
            <a:r>
              <a:rPr lang="zh-TW" altLang="en-US" sz="2400" dirty="0"/>
              <a:t>網頁指定的</a:t>
            </a:r>
            <a:r>
              <a:rPr lang="en-US" altLang="zh-TW" sz="2400" dirty="0"/>
              <a:t>HTML</a:t>
            </a:r>
            <a:r>
              <a:rPr lang="zh-TW" altLang="en-US" sz="2400" dirty="0"/>
              <a:t>元素，和傳回節點物件的</a:t>
            </a:r>
            <a:r>
              <a:rPr lang="zh-TW" altLang="en-US" sz="2400" dirty="0" smtClean="0"/>
              <a:t>參考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它</a:t>
            </a:r>
            <a:r>
              <a:rPr lang="zh-TW" altLang="en-US" sz="2400" dirty="0"/>
              <a:t>是使用參數的</a:t>
            </a:r>
            <a:r>
              <a:rPr lang="en-US" altLang="zh-TW" sz="2400" dirty="0"/>
              <a:t>id</a:t>
            </a:r>
            <a:r>
              <a:rPr lang="zh-TW" altLang="en-US" sz="2400" dirty="0"/>
              <a:t>屬性值來取得指定的</a:t>
            </a:r>
            <a:r>
              <a:rPr lang="zh-TW" altLang="en-US" sz="2400" dirty="0" smtClean="0"/>
              <a:t>元素</a:t>
            </a:r>
            <a:endParaRPr lang="en-US" altLang="zh-TW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2400" dirty="0" smtClean="0">
                <a:solidFill>
                  <a:srgbClr val="0070C0"/>
                </a:solidFill>
              </a:rPr>
              <a:t>    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var</a:t>
            </a:r>
            <a:r>
              <a:rPr lang="en-US" altLang="zh-TW" sz="2400" dirty="0" smtClean="0">
                <a:solidFill>
                  <a:schemeClr val="tx2"/>
                </a:solidFill>
              </a:rPr>
              <a:t> </a:t>
            </a:r>
            <a:r>
              <a:rPr lang="en-US" altLang="zh-TW" sz="2400" dirty="0">
                <a:solidFill>
                  <a:schemeClr val="tx2"/>
                </a:solidFill>
              </a:rPr>
              <a:t>a = </a:t>
            </a:r>
            <a:r>
              <a:rPr lang="en-US" altLang="zh-TW" sz="2400" dirty="0" err="1">
                <a:solidFill>
                  <a:schemeClr val="tx2"/>
                </a:solidFill>
              </a:rPr>
              <a:t>document.getElementById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en-US" altLang="zh-TW" sz="2400" dirty="0">
                <a:solidFill>
                  <a:srgbClr val="7030A0"/>
                </a:solidFill>
              </a:rPr>
              <a:t>google</a:t>
            </a:r>
            <a:r>
              <a:rPr lang="en-US" altLang="zh-TW" sz="2400" dirty="0" smtClean="0">
                <a:solidFill>
                  <a:schemeClr val="tx2"/>
                </a:solidFill>
              </a:rPr>
              <a:t>");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程式碼</a:t>
            </a:r>
            <a:r>
              <a:rPr lang="zh-TW" altLang="en-US" sz="2000" dirty="0"/>
              <a:t>的</a:t>
            </a:r>
            <a:r>
              <a:rPr lang="en-US" altLang="zh-TW" sz="2000" dirty="0">
                <a:solidFill>
                  <a:srgbClr val="FF0000"/>
                </a:solidFill>
              </a:rPr>
              <a:t>document</a:t>
            </a:r>
            <a:r>
              <a:rPr lang="zh-TW" altLang="en-US" sz="2000" dirty="0">
                <a:solidFill>
                  <a:srgbClr val="FF0000"/>
                </a:solidFill>
              </a:rPr>
              <a:t>可以取得</a:t>
            </a:r>
            <a:r>
              <a:rPr lang="en-US" altLang="zh-TW" sz="2000" dirty="0">
                <a:solidFill>
                  <a:srgbClr val="FF0000"/>
                </a:solidFill>
              </a:rPr>
              <a:t>HTML</a:t>
            </a:r>
            <a:r>
              <a:rPr lang="zh-TW" altLang="en-US" sz="2000" dirty="0">
                <a:solidFill>
                  <a:srgbClr val="FF0000"/>
                </a:solidFill>
              </a:rPr>
              <a:t>網頁的</a:t>
            </a:r>
            <a:r>
              <a:rPr lang="en-US" altLang="zh-TW" sz="2000" dirty="0" smtClean="0">
                <a:solidFill>
                  <a:srgbClr val="FF0000"/>
                </a:solidFill>
              </a:rPr>
              <a:t>DOM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方法</a:t>
            </a:r>
            <a:r>
              <a:rPr lang="zh-TW" altLang="en-US" sz="2000" dirty="0"/>
              <a:t>的參數是</a:t>
            </a:r>
            <a:r>
              <a:rPr lang="en-US" altLang="zh-TW" sz="2000" dirty="0"/>
              <a:t>&lt;a&gt;</a:t>
            </a:r>
            <a:r>
              <a:rPr lang="zh-TW" altLang="en-US" sz="2000" dirty="0"/>
              <a:t>標籤的</a:t>
            </a:r>
            <a:r>
              <a:rPr lang="en-US" altLang="zh-TW" sz="2000" dirty="0">
                <a:solidFill>
                  <a:srgbClr val="FF0000"/>
                </a:solidFill>
              </a:rPr>
              <a:t>id</a:t>
            </a:r>
            <a:r>
              <a:rPr lang="zh-TW" altLang="en-US" sz="2000" dirty="0">
                <a:solidFill>
                  <a:srgbClr val="FF0000"/>
                </a:solidFill>
              </a:rPr>
              <a:t>屬性</a:t>
            </a:r>
            <a:r>
              <a:rPr lang="zh-TW" altLang="en-US" sz="2000" dirty="0" smtClean="0">
                <a:solidFill>
                  <a:srgbClr val="FF0000"/>
                </a:solidFill>
              </a:rPr>
              <a:t>值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000" dirty="0" smtClean="0">
                <a:sym typeface="Wingdings" panose="05000000000000000000" pitchFamily="2" charset="2"/>
              </a:rPr>
              <a:t></a:t>
            </a:r>
            <a:r>
              <a:rPr lang="zh-TW" altLang="en-US" sz="2000" dirty="0" smtClean="0"/>
              <a:t>就是</a:t>
            </a:r>
            <a:r>
              <a:rPr lang="zh-TW" altLang="en-US" sz="2000" dirty="0"/>
              <a:t>取回此</a:t>
            </a:r>
            <a:r>
              <a:rPr lang="en-US" altLang="zh-TW" sz="2000" dirty="0"/>
              <a:t>a</a:t>
            </a:r>
            <a:r>
              <a:rPr lang="zh-TW" altLang="en-US" sz="2000" dirty="0"/>
              <a:t>元素的節點</a:t>
            </a:r>
            <a:r>
              <a:rPr lang="zh-TW" altLang="en-US" sz="2000" dirty="0" smtClean="0"/>
              <a:t>物件</a:t>
            </a:r>
            <a:endParaRPr lang="zh-TW" alt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&lt;p&gt;&lt;a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>
                <a:solidFill>
                  <a:srgbClr val="7030A0"/>
                </a:solidFill>
              </a:rPr>
              <a:t>id="google"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   </a:t>
            </a:r>
            <a:r>
              <a:rPr lang="en-US" altLang="zh-TW" sz="2400" dirty="0" err="1">
                <a:solidFill>
                  <a:schemeClr val="tx2"/>
                </a:solidFill>
              </a:rPr>
              <a:t>href</a:t>
            </a:r>
            <a:r>
              <a:rPr lang="en-US" altLang="zh-TW" sz="2400" dirty="0">
                <a:solidFill>
                  <a:schemeClr val="tx2"/>
                </a:solidFill>
              </a:rPr>
              <a:t>="http://www.google.com.tw"&gt;Google&lt;/a&gt;&lt;/p&gt;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66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23528" y="188640"/>
            <a:ext cx="4968552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head&gt;</a:t>
            </a:r>
          </a:p>
          <a:p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meta charset="utf-8"/&gt;</a:t>
            </a:r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title&gt;Ch6_2_1.html&lt;/title&gt;</a:t>
            </a:r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&lt;script</a:t>
            </a:r>
            <a:r>
              <a:rPr lang="en-US" altLang="zh-TW" sz="1400" dirty="0"/>
              <a:t>&gt;</a:t>
            </a:r>
          </a:p>
          <a:p>
            <a:r>
              <a:rPr lang="zh-TW" altLang="en-US" sz="1400" dirty="0" smtClean="0">
                <a:solidFill>
                  <a:srgbClr val="0070C0"/>
                </a:solidFill>
              </a:rPr>
              <a:t>     </a:t>
            </a:r>
            <a:r>
              <a:rPr lang="en-US" altLang="zh-TW" sz="1400" dirty="0" smtClean="0">
                <a:solidFill>
                  <a:srgbClr val="0070C0"/>
                </a:solidFill>
              </a:rPr>
              <a:t>function </a:t>
            </a:r>
            <a:r>
              <a:rPr lang="en-US" altLang="zh-TW" sz="1400" dirty="0" err="1">
                <a:solidFill>
                  <a:srgbClr val="0070C0"/>
                </a:solidFill>
              </a:rPr>
              <a:t>showAElement</a:t>
            </a:r>
            <a:r>
              <a:rPr lang="en-US" altLang="zh-TW" sz="1400" dirty="0">
                <a:solidFill>
                  <a:srgbClr val="0070C0"/>
                </a:solidFill>
              </a:rPr>
              <a:t>() 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zh-TW" altLang="en-US" sz="1400" dirty="0" smtClean="0">
                <a:solidFill>
                  <a:srgbClr val="0070C0"/>
                </a:solidFill>
              </a:rPr>
              <a:t>    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var</a:t>
            </a:r>
            <a:r>
              <a:rPr lang="en-US" altLang="zh-TW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>
                <a:solidFill>
                  <a:srgbClr val="0070C0"/>
                </a:solidFill>
              </a:rPr>
              <a:t>a = </a:t>
            </a:r>
            <a:r>
              <a:rPr lang="en-US" altLang="zh-TW" sz="1400" dirty="0" err="1">
                <a:solidFill>
                  <a:srgbClr val="0070C0"/>
                </a:solidFill>
              </a:rPr>
              <a:t>document.getElementById</a:t>
            </a:r>
            <a:r>
              <a:rPr lang="en-US" altLang="zh-TW" sz="1400" dirty="0">
                <a:solidFill>
                  <a:srgbClr val="0070C0"/>
                </a:solidFill>
              </a:rPr>
              <a:t>("google");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zh-TW" altLang="en-US" sz="1400" dirty="0" smtClean="0">
                <a:solidFill>
                  <a:srgbClr val="0070C0"/>
                </a:solidFill>
              </a:rPr>
              <a:t>     </a:t>
            </a:r>
            <a:r>
              <a:rPr lang="en-US" altLang="zh-TW" sz="1400" dirty="0" smtClean="0">
                <a:solidFill>
                  <a:srgbClr val="0070C0"/>
                </a:solidFill>
              </a:rPr>
              <a:t>alert(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a.nodeName</a:t>
            </a:r>
            <a:r>
              <a:rPr lang="en-US" altLang="zh-TW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>
                <a:solidFill>
                  <a:srgbClr val="0070C0"/>
                </a:solidFill>
              </a:rPr>
              <a:t>+ " - " + </a:t>
            </a:r>
            <a:r>
              <a:rPr lang="en-US" altLang="zh-TW" sz="1400" dirty="0" err="1">
                <a:solidFill>
                  <a:srgbClr val="0070C0"/>
                </a:solidFill>
              </a:rPr>
              <a:t>a.href</a:t>
            </a:r>
            <a:r>
              <a:rPr lang="en-US" altLang="zh-TW" sz="1400" dirty="0">
                <a:solidFill>
                  <a:srgbClr val="0070C0"/>
                </a:solidFill>
              </a:rPr>
              <a:t>); </a:t>
            </a:r>
          </a:p>
          <a:p>
            <a:r>
              <a:rPr lang="zh-TW" altLang="en-US" sz="1400" dirty="0" smtClean="0">
                <a:solidFill>
                  <a:srgbClr val="0070C0"/>
                </a:solidFill>
              </a:rPr>
              <a:t>     </a:t>
            </a:r>
            <a:r>
              <a:rPr lang="en-US" altLang="zh-TW" sz="1400" dirty="0" smtClean="0">
                <a:solidFill>
                  <a:srgbClr val="0070C0"/>
                </a:solidFill>
              </a:rPr>
              <a:t>}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zh-TW" altLang="en-US" sz="1400" dirty="0" smtClean="0">
                <a:solidFill>
                  <a:srgbClr val="7030A0"/>
                </a:solidFill>
              </a:rPr>
              <a:t>     </a:t>
            </a:r>
            <a:r>
              <a:rPr lang="en-US" altLang="zh-TW" sz="1400" dirty="0" smtClean="0">
                <a:solidFill>
                  <a:srgbClr val="7030A0"/>
                </a:solidFill>
              </a:rPr>
              <a:t>function </a:t>
            </a:r>
            <a:r>
              <a:rPr lang="en-US" altLang="zh-TW" sz="1400" dirty="0" err="1">
                <a:solidFill>
                  <a:srgbClr val="7030A0"/>
                </a:solidFill>
              </a:rPr>
              <a:t>showButtonElement</a:t>
            </a:r>
            <a:r>
              <a:rPr lang="en-US" altLang="zh-TW" sz="1400" dirty="0">
                <a:solidFill>
                  <a:srgbClr val="7030A0"/>
                </a:solidFill>
              </a:rPr>
              <a:t>() {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</a:t>
            </a:r>
            <a:r>
              <a:rPr lang="zh-TW" altLang="en-US" sz="1400" dirty="0" smtClean="0">
                <a:solidFill>
                  <a:srgbClr val="7030A0"/>
                </a:solidFill>
              </a:rPr>
              <a:t>    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var</a:t>
            </a:r>
            <a:r>
              <a:rPr lang="en-US" altLang="zh-TW" sz="1400" dirty="0" smtClean="0">
                <a:solidFill>
                  <a:srgbClr val="7030A0"/>
                </a:solidFill>
              </a:rPr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btn</a:t>
            </a:r>
            <a:r>
              <a:rPr lang="en-US" altLang="zh-TW" sz="1400" dirty="0">
                <a:solidFill>
                  <a:srgbClr val="7030A0"/>
                </a:solidFill>
              </a:rPr>
              <a:t> = </a:t>
            </a:r>
            <a:r>
              <a:rPr lang="en-US" altLang="zh-TW" sz="1400" dirty="0" err="1">
                <a:solidFill>
                  <a:srgbClr val="7030A0"/>
                </a:solidFill>
              </a:rPr>
              <a:t>document.getElementById</a:t>
            </a:r>
            <a:r>
              <a:rPr lang="en-US" altLang="zh-TW" sz="1400" dirty="0">
                <a:solidFill>
                  <a:srgbClr val="7030A0"/>
                </a:solidFill>
              </a:rPr>
              <a:t>("</a:t>
            </a:r>
            <a:r>
              <a:rPr lang="en-US" altLang="zh-TW" sz="1400" dirty="0">
                <a:solidFill>
                  <a:srgbClr val="FF0000"/>
                </a:solidFill>
              </a:rPr>
              <a:t>test</a:t>
            </a:r>
            <a:r>
              <a:rPr lang="en-US" altLang="zh-TW" sz="1400" dirty="0">
                <a:solidFill>
                  <a:srgbClr val="7030A0"/>
                </a:solidFill>
              </a:rPr>
              <a:t>");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</a:t>
            </a:r>
            <a:r>
              <a:rPr lang="zh-TW" altLang="en-US" sz="1400" dirty="0" smtClean="0">
                <a:solidFill>
                  <a:srgbClr val="7030A0"/>
                </a:solidFill>
              </a:rPr>
              <a:t>     </a:t>
            </a:r>
            <a:r>
              <a:rPr lang="en-US" altLang="zh-TW" sz="1400" dirty="0" smtClean="0">
                <a:solidFill>
                  <a:srgbClr val="7030A0"/>
                </a:solidFill>
              </a:rPr>
              <a:t>alert(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btn.tagName</a:t>
            </a:r>
            <a:r>
              <a:rPr lang="en-US" altLang="zh-TW" sz="1400" dirty="0" smtClean="0">
                <a:solidFill>
                  <a:srgbClr val="7030A0"/>
                </a:solidFill>
              </a:rPr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+ " - " + </a:t>
            </a:r>
            <a:r>
              <a:rPr lang="en-US" altLang="zh-TW" sz="1400" dirty="0" err="1">
                <a:solidFill>
                  <a:srgbClr val="7030A0"/>
                </a:solidFill>
              </a:rPr>
              <a:t>btn.type</a:t>
            </a:r>
            <a:r>
              <a:rPr lang="en-US" altLang="zh-TW" sz="1400" dirty="0">
                <a:solidFill>
                  <a:srgbClr val="7030A0"/>
                </a:solidFill>
              </a:rPr>
              <a:t>); </a:t>
            </a:r>
          </a:p>
          <a:p>
            <a:r>
              <a:rPr lang="zh-TW" altLang="en-US" sz="1400" dirty="0" smtClean="0">
                <a:solidFill>
                  <a:srgbClr val="7030A0"/>
                </a:solidFill>
              </a:rPr>
              <a:t>     </a:t>
            </a:r>
            <a:r>
              <a:rPr lang="en-US" altLang="zh-TW" sz="1400" dirty="0" smtClean="0">
                <a:solidFill>
                  <a:srgbClr val="7030A0"/>
                </a:solidFill>
              </a:rPr>
              <a:t>}</a:t>
            </a:r>
            <a:endParaRPr lang="en-US" altLang="zh-TW" sz="1400" dirty="0">
              <a:solidFill>
                <a:srgbClr val="7030A0"/>
              </a:solidFill>
            </a:endParaRPr>
          </a:p>
          <a:p>
            <a:r>
              <a:rPr lang="zh-TW" altLang="en-US" sz="1400" dirty="0" smtClean="0"/>
              <a:t>   </a:t>
            </a:r>
            <a:r>
              <a:rPr lang="en-US" altLang="zh-TW" sz="1400" dirty="0" smtClean="0"/>
              <a:t>&lt;/</a:t>
            </a:r>
            <a:r>
              <a:rPr lang="en-US" altLang="zh-TW" sz="1400" dirty="0"/>
              <a:t>script&gt;</a:t>
            </a:r>
          </a:p>
          <a:p>
            <a:r>
              <a:rPr lang="zh-TW" altLang="en-US" sz="1400" dirty="0" smtClean="0"/>
              <a:t>   </a:t>
            </a:r>
            <a:r>
              <a:rPr lang="en-US" altLang="zh-TW" sz="1400" dirty="0" smtClean="0"/>
              <a:t>&lt;/</a:t>
            </a:r>
            <a:r>
              <a:rPr lang="en-US" altLang="zh-TW" sz="1400" dirty="0"/>
              <a:t>head&gt;</a:t>
            </a:r>
          </a:p>
          <a:p>
            <a:r>
              <a:rPr lang="zh-TW" altLang="en-US" sz="1400" dirty="0" smtClean="0"/>
              <a:t>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body&gt;</a:t>
            </a:r>
          </a:p>
          <a:p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h2&gt;</a:t>
            </a:r>
            <a:r>
              <a:rPr lang="zh-TW" altLang="en-US" sz="1400" dirty="0"/>
              <a:t>使用</a:t>
            </a:r>
            <a:r>
              <a:rPr lang="en-US" altLang="zh-TW" sz="1400" dirty="0"/>
              <a:t>Id</a:t>
            </a:r>
            <a:r>
              <a:rPr lang="zh-TW" altLang="en-US" sz="1400" dirty="0"/>
              <a:t>屬性取得元素節點</a:t>
            </a:r>
            <a:r>
              <a:rPr lang="en-US" altLang="zh-TW" sz="1400" dirty="0"/>
              <a:t>&lt;/h2&gt;</a:t>
            </a:r>
          </a:p>
          <a:p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hr</a:t>
            </a:r>
            <a:r>
              <a:rPr lang="en-US" altLang="zh-TW" sz="1400" dirty="0"/>
              <a:t>/&gt;</a:t>
            </a:r>
          </a:p>
          <a:p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p id="content"&gt;</a:t>
            </a:r>
            <a:r>
              <a:rPr lang="zh-TW" altLang="en-US" sz="1400" dirty="0"/>
              <a:t>使用</a:t>
            </a:r>
            <a:r>
              <a:rPr lang="en-US" altLang="zh-TW" sz="1400" dirty="0"/>
              <a:t>Id</a:t>
            </a:r>
            <a:r>
              <a:rPr lang="zh-TW" altLang="en-US" sz="1400" dirty="0"/>
              <a:t>屬性取得元素節點</a:t>
            </a:r>
            <a:r>
              <a:rPr lang="en-US" altLang="zh-TW" sz="1400" dirty="0"/>
              <a:t>&lt;/p&gt;</a:t>
            </a:r>
          </a:p>
          <a:p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p&gt;&lt;a </a:t>
            </a:r>
            <a:r>
              <a:rPr lang="en-US" altLang="zh-TW" sz="1400" dirty="0">
                <a:solidFill>
                  <a:srgbClr val="FF0000"/>
                </a:solidFill>
              </a:rPr>
              <a:t>id="google" </a:t>
            </a:r>
          </a:p>
          <a:p>
            <a:r>
              <a:rPr lang="en-US" altLang="zh-TW" sz="1400" dirty="0"/>
              <a:t>  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href</a:t>
            </a:r>
            <a:r>
              <a:rPr lang="en-US" altLang="zh-TW" sz="1400" dirty="0"/>
              <a:t>="http://www.google.com.tw"&gt;Google&lt;/a&gt;&lt;/p&gt;</a:t>
            </a:r>
          </a:p>
          <a:p>
            <a:r>
              <a:rPr lang="zh-TW" altLang="en-US" sz="1400" dirty="0" smtClean="0">
                <a:solidFill>
                  <a:srgbClr val="0070C0"/>
                </a:solidFill>
              </a:rPr>
              <a:t>    </a:t>
            </a:r>
            <a:r>
              <a:rPr lang="en-US" altLang="zh-TW" sz="1400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input </a:t>
            </a:r>
            <a:r>
              <a:rPr lang="en-US" altLang="zh-TW" sz="1400" dirty="0">
                <a:solidFill>
                  <a:srgbClr val="FF0000"/>
                </a:solidFill>
              </a:rPr>
              <a:t>id="test" 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type="button"</a:t>
            </a:r>
          </a:p>
          <a:p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zh-TW" altLang="en-US" sz="1400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TW" sz="1400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onclick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="</a:t>
            </a:r>
            <a:r>
              <a:rPr lang="en-US" altLang="zh-TW" sz="1400" dirty="0" err="1">
                <a:solidFill>
                  <a:srgbClr val="0070C0"/>
                </a:solidFill>
              </a:rPr>
              <a:t>showAElement</a:t>
            </a:r>
            <a:r>
              <a:rPr lang="en-US" altLang="zh-TW" sz="1400" dirty="0">
                <a:solidFill>
                  <a:srgbClr val="0070C0"/>
                </a:solidFill>
              </a:rPr>
              <a:t>()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" value="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選取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&lt;a&gt;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元素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"&gt;</a:t>
            </a:r>
          </a:p>
          <a:p>
            <a:r>
              <a:rPr lang="zh-TW" altLang="en-US" sz="1400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TW" sz="1400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input type="button"</a:t>
            </a:r>
          </a:p>
          <a:p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zh-TW" altLang="en-US" sz="1400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TW" sz="1400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zh-TW" sz="1400" dirty="0" err="1">
                <a:solidFill>
                  <a:schemeClr val="accent5">
                    <a:lumMod val="50000"/>
                  </a:schemeClr>
                </a:solidFill>
              </a:rPr>
              <a:t>onclick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="</a:t>
            </a:r>
            <a:r>
              <a:rPr lang="en-US" altLang="zh-TW" sz="1400" dirty="0" err="1">
                <a:solidFill>
                  <a:srgbClr val="7030A0"/>
                </a:solidFill>
              </a:rPr>
              <a:t>showButtonElement</a:t>
            </a:r>
            <a:r>
              <a:rPr lang="en-US" altLang="zh-TW" sz="1400" dirty="0">
                <a:solidFill>
                  <a:srgbClr val="7030A0"/>
                </a:solidFill>
              </a:rPr>
              <a:t>()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" </a:t>
            </a:r>
          </a:p>
          <a:p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zh-TW" altLang="en-US" sz="1400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TW" sz="1400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value="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選取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&lt;input&gt;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元素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"&gt;</a:t>
            </a:r>
          </a:p>
          <a:p>
            <a:r>
              <a:rPr lang="zh-TW" altLang="en-US" sz="1400" dirty="0" smtClean="0"/>
              <a:t>    </a:t>
            </a:r>
            <a:r>
              <a:rPr lang="en-US" altLang="zh-TW" sz="1400" dirty="0" smtClean="0"/>
              <a:t>&lt;/</a:t>
            </a:r>
            <a:r>
              <a:rPr lang="en-US" altLang="zh-TW" sz="1400" dirty="0"/>
              <a:t>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88640"/>
            <a:ext cx="2691589" cy="17081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76872"/>
            <a:ext cx="2553559" cy="15528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4182561"/>
            <a:ext cx="2519051" cy="162185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3780681">
            <a:off x="6872720" y="2746564"/>
            <a:ext cx="2392163" cy="364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894034">
            <a:off x="5825788" y="179878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42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標籤</a:t>
            </a:r>
            <a:r>
              <a:rPr lang="zh-TW" altLang="en-US" dirty="0" smtClean="0">
                <a:solidFill>
                  <a:srgbClr val="FF0000"/>
                </a:solidFill>
              </a:rPr>
              <a:t>名稱</a:t>
            </a:r>
            <a:r>
              <a:rPr lang="zh-TW" altLang="en-US" dirty="0" smtClean="0"/>
              <a:t>取得</a:t>
            </a:r>
            <a:r>
              <a:rPr lang="zh-TW" altLang="en-US" dirty="0"/>
              <a:t>元素</a:t>
            </a:r>
            <a:r>
              <a:rPr lang="zh-TW" altLang="en-US" dirty="0" smtClean="0"/>
              <a:t>節點</a:t>
            </a:r>
            <a:endParaRPr lang="zh-TW" altLang="en-US" sz="3200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TW" sz="2400" u="sng" dirty="0" err="1"/>
              <a:t>nodeName</a:t>
            </a:r>
            <a:r>
              <a:rPr lang="zh-TW" altLang="en-US" sz="2400" u="sng" dirty="0"/>
              <a:t>與</a:t>
            </a:r>
            <a:r>
              <a:rPr lang="en-US" altLang="zh-TW" sz="2400" u="sng" dirty="0" err="1"/>
              <a:t>tagName</a:t>
            </a:r>
            <a:r>
              <a:rPr lang="zh-TW" altLang="en-US" sz="2400" u="sng" dirty="0"/>
              <a:t>屬性</a:t>
            </a:r>
          </a:p>
          <a:p>
            <a:r>
              <a:rPr lang="zh-TW" altLang="en-US" sz="2400" dirty="0"/>
              <a:t>在取得指定節點物件後</a:t>
            </a:r>
            <a:r>
              <a:rPr lang="zh-TW" altLang="en-US" sz="2400" dirty="0" smtClean="0"/>
              <a:t>，可以</a:t>
            </a:r>
            <a:r>
              <a:rPr lang="zh-TW" altLang="en-US" sz="2400" dirty="0"/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nodeName</a:t>
            </a:r>
            <a:r>
              <a:rPr lang="zh-TW" altLang="en-US" sz="2400" dirty="0">
                <a:solidFill>
                  <a:srgbClr val="FF0000"/>
                </a:solidFill>
              </a:rPr>
              <a:t>或</a:t>
            </a:r>
            <a:r>
              <a:rPr lang="en-US" altLang="zh-TW" sz="2400" dirty="0" err="1">
                <a:solidFill>
                  <a:srgbClr val="FF0000"/>
                </a:solidFill>
              </a:rPr>
              <a:t>tagName</a:t>
            </a:r>
            <a:r>
              <a:rPr lang="zh-TW" altLang="en-US" sz="2400" dirty="0">
                <a:solidFill>
                  <a:srgbClr val="FF0000"/>
                </a:solidFill>
              </a:rPr>
              <a:t>屬性取得節點的標籤名稱</a:t>
            </a:r>
            <a:r>
              <a:rPr lang="zh-TW" altLang="en-US" sz="2400" dirty="0"/>
              <a:t>，傳回的是</a:t>
            </a:r>
            <a:r>
              <a:rPr lang="zh-TW" altLang="en-US" sz="2400" dirty="0">
                <a:solidFill>
                  <a:srgbClr val="FF0000"/>
                </a:solidFill>
              </a:rPr>
              <a:t>大寫的標籤名稱</a:t>
            </a:r>
            <a:r>
              <a:rPr lang="zh-TW" altLang="en-US" sz="2400" dirty="0" smtClean="0">
                <a:solidFill>
                  <a:srgbClr val="FF0000"/>
                </a:solidFill>
              </a:rPr>
              <a:t>字串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alert(</a:t>
            </a:r>
            <a:r>
              <a:rPr lang="en-US" altLang="zh-TW" sz="2000" dirty="0" err="1">
                <a:solidFill>
                  <a:schemeClr val="tx2"/>
                </a:solidFill>
              </a:rPr>
              <a:t>a.nodeName</a:t>
            </a:r>
            <a:r>
              <a:rPr lang="en-US" altLang="zh-TW" sz="2000" dirty="0">
                <a:solidFill>
                  <a:schemeClr val="tx2"/>
                </a:solidFill>
              </a:rPr>
              <a:t> + " - " + </a:t>
            </a:r>
            <a:r>
              <a:rPr lang="en-US" altLang="zh-TW" sz="2000" dirty="0" err="1">
                <a:solidFill>
                  <a:schemeClr val="tx2"/>
                </a:solidFill>
              </a:rPr>
              <a:t>a.href</a:t>
            </a:r>
            <a:r>
              <a:rPr lang="en-US" altLang="zh-TW" sz="2000" dirty="0">
                <a:solidFill>
                  <a:schemeClr val="tx2"/>
                </a:solidFill>
              </a:rPr>
              <a:t>);</a:t>
            </a:r>
          </a:p>
          <a:p>
            <a:pPr lvl="1"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alert(</a:t>
            </a:r>
            <a:r>
              <a:rPr lang="en-US" altLang="zh-TW" sz="2000" dirty="0" err="1">
                <a:solidFill>
                  <a:schemeClr val="tx2"/>
                </a:solidFill>
              </a:rPr>
              <a:t>btn.tagName</a:t>
            </a:r>
            <a:r>
              <a:rPr lang="en-US" altLang="zh-TW" sz="2000" dirty="0">
                <a:solidFill>
                  <a:schemeClr val="tx2"/>
                </a:solidFill>
              </a:rPr>
              <a:t> + " - " + </a:t>
            </a:r>
            <a:r>
              <a:rPr lang="en-US" altLang="zh-TW" sz="2000" dirty="0" err="1">
                <a:solidFill>
                  <a:schemeClr val="tx2"/>
                </a:solidFill>
              </a:rPr>
              <a:t>btn.type</a:t>
            </a:r>
            <a:r>
              <a:rPr lang="en-US" altLang="zh-TW" sz="2000" dirty="0">
                <a:solidFill>
                  <a:schemeClr val="tx2"/>
                </a:solidFill>
              </a:rPr>
              <a:t>);</a:t>
            </a:r>
          </a:p>
          <a:p>
            <a:pPr lvl="1"/>
            <a:r>
              <a:rPr lang="en-US" altLang="zh-TW" sz="2000" dirty="0" err="1" smtClean="0"/>
              <a:t>href</a:t>
            </a:r>
            <a:r>
              <a:rPr lang="zh-TW" altLang="en-US" sz="2000" dirty="0"/>
              <a:t>和</a:t>
            </a:r>
            <a:r>
              <a:rPr lang="en-US" altLang="zh-TW" sz="2000" dirty="0"/>
              <a:t>type</a:t>
            </a:r>
            <a:r>
              <a:rPr lang="zh-TW" altLang="en-US" sz="2000" dirty="0"/>
              <a:t>屬性就是</a:t>
            </a:r>
            <a:r>
              <a:rPr lang="en-US" altLang="zh-TW" sz="2000" dirty="0"/>
              <a:t>HTML</a:t>
            </a:r>
            <a:r>
              <a:rPr lang="zh-TW" altLang="en-US" sz="2000" dirty="0"/>
              <a:t>標籤的原生屬性，在取得指定節點物件後，就可以存取這些屬性</a:t>
            </a:r>
            <a:r>
              <a:rPr lang="zh-TW" altLang="en-US" sz="2000" dirty="0" smtClean="0"/>
              <a:t>值</a:t>
            </a:r>
            <a:endParaRPr lang="zh-TW" altLang="en-US" sz="20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10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標籤名稱取得元素節點</a:t>
            </a:r>
            <a:r>
              <a:rPr lang="en-US" altLang="zh-TW" dirty="0"/>
              <a:t>-</a:t>
            </a:r>
            <a:r>
              <a:rPr lang="zh-TW" altLang="en-US" dirty="0"/>
              <a:t>方法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b="1" u="sng" dirty="0" err="1">
                <a:solidFill>
                  <a:srgbClr val="FF0000"/>
                </a:solidFill>
              </a:rPr>
              <a:t>getElement</a:t>
            </a:r>
            <a:r>
              <a:rPr lang="en-US" altLang="zh-TW" sz="2800" b="1" u="sng" dirty="0" err="1">
                <a:solidFill>
                  <a:srgbClr val="00B050"/>
                </a:solidFill>
              </a:rPr>
              <a:t>s</a:t>
            </a:r>
            <a:r>
              <a:rPr lang="en-US" altLang="zh-TW" sz="2800" b="1" u="sng" dirty="0" err="1">
                <a:solidFill>
                  <a:srgbClr val="FF0000"/>
                </a:solidFill>
              </a:rPr>
              <a:t>ByTagName</a:t>
            </a:r>
            <a:r>
              <a:rPr lang="en-US" altLang="zh-TW" sz="2800" b="1" u="sng" dirty="0">
                <a:solidFill>
                  <a:srgbClr val="FF0000"/>
                </a:solidFill>
              </a:rPr>
              <a:t>()</a:t>
            </a:r>
            <a:r>
              <a:rPr lang="zh-TW" altLang="en-US" sz="2800" u="sng" dirty="0"/>
              <a:t>方法</a:t>
            </a:r>
          </a:p>
          <a:p>
            <a:pPr>
              <a:lnSpc>
                <a:spcPct val="80000"/>
              </a:lnSpc>
            </a:pPr>
            <a:r>
              <a:rPr lang="zh-TW" altLang="en-US" sz="2800" dirty="0" smtClean="0"/>
              <a:t>傳回</a:t>
            </a:r>
            <a:r>
              <a:rPr lang="zh-TW" altLang="en-US" sz="2800" dirty="0"/>
              <a:t>指定標籤名稱的節點陣列或清單，它是一個</a:t>
            </a:r>
            <a:r>
              <a:rPr lang="en-US" altLang="zh-TW" sz="2800" dirty="0" err="1">
                <a:solidFill>
                  <a:srgbClr val="FF0000"/>
                </a:solidFill>
              </a:rPr>
              <a:t>NodeList</a:t>
            </a:r>
            <a:r>
              <a:rPr lang="zh-TW" altLang="en-US" sz="2800" dirty="0" smtClean="0">
                <a:solidFill>
                  <a:srgbClr val="FF0000"/>
                </a:solidFill>
              </a:rPr>
              <a:t>物件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000" dirty="0" smtClean="0">
                <a:solidFill>
                  <a:srgbClr val="0070C0"/>
                </a:solidFill>
              </a:rPr>
              <a:t>    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var</a:t>
            </a:r>
            <a:r>
              <a:rPr lang="en-US" altLang="zh-TW" sz="2400" dirty="0" smtClean="0">
                <a:solidFill>
                  <a:schemeClr val="tx2"/>
                </a:solidFill>
              </a:rPr>
              <a:t> </a:t>
            </a:r>
            <a:r>
              <a:rPr lang="en-US" altLang="zh-TW" sz="2400" dirty="0">
                <a:solidFill>
                  <a:schemeClr val="tx2"/>
                </a:solidFill>
              </a:rPr>
              <a:t>p = </a:t>
            </a:r>
            <a:r>
              <a:rPr lang="en-US" altLang="zh-TW" sz="2400" dirty="0" err="1">
                <a:solidFill>
                  <a:schemeClr val="tx2"/>
                </a:solidFill>
              </a:rPr>
              <a:t>document.getElementsByTagName</a:t>
            </a:r>
            <a:r>
              <a:rPr lang="en-US" altLang="zh-TW" sz="2400" dirty="0">
                <a:solidFill>
                  <a:schemeClr val="tx2"/>
                </a:solidFill>
              </a:rPr>
              <a:t>("p");</a:t>
            </a:r>
          </a:p>
          <a:p>
            <a:pPr lvl="1">
              <a:lnSpc>
                <a:spcPct val="80000"/>
              </a:lnSpc>
            </a:pPr>
            <a:r>
              <a:rPr lang="zh-TW" altLang="en-US" sz="2400" dirty="0"/>
              <a:t>程式碼取回</a:t>
            </a:r>
            <a:r>
              <a:rPr lang="en-US" altLang="zh-TW" sz="2400" dirty="0"/>
              <a:t>HTML</a:t>
            </a:r>
            <a:r>
              <a:rPr lang="zh-TW" altLang="en-US" sz="2400" dirty="0"/>
              <a:t>網頁中所有</a:t>
            </a:r>
            <a:r>
              <a:rPr lang="en-US" altLang="zh-TW" sz="2400" dirty="0"/>
              <a:t>&lt;p&gt;</a:t>
            </a:r>
            <a:r>
              <a:rPr lang="zh-TW" altLang="en-US" sz="2400" dirty="0"/>
              <a:t>標籤的</a:t>
            </a:r>
            <a:r>
              <a:rPr lang="zh-TW" altLang="en-US" sz="2400" dirty="0" smtClean="0"/>
              <a:t>節點</a:t>
            </a:r>
            <a:endParaRPr lang="en-US" altLang="zh-TW" sz="2400" dirty="0" smtClean="0"/>
          </a:p>
          <a:p>
            <a:pPr lvl="1">
              <a:lnSpc>
                <a:spcPct val="80000"/>
              </a:lnSpc>
            </a:pPr>
            <a:r>
              <a:rPr lang="zh-TW" altLang="en-US" sz="2400" dirty="0" smtClean="0"/>
              <a:t>可能</a:t>
            </a:r>
            <a:r>
              <a:rPr lang="zh-TW" altLang="en-US" sz="2400" dirty="0"/>
              <a:t>有多個同名標籤，所以傳回的不是單一節點物件，而是</a:t>
            </a:r>
            <a:r>
              <a:rPr lang="en-US" altLang="zh-TW" sz="2400" dirty="0" err="1"/>
              <a:t>NodeList</a:t>
            </a:r>
            <a:r>
              <a:rPr lang="zh-TW" altLang="en-US" sz="2400" dirty="0"/>
              <a:t>物件</a:t>
            </a:r>
            <a:r>
              <a:rPr lang="zh-TW" altLang="en-US" sz="2400" dirty="0" smtClean="0"/>
              <a:t>，可以</a:t>
            </a:r>
            <a:r>
              <a:rPr lang="zh-TW" altLang="en-US" sz="2400" dirty="0"/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length</a:t>
            </a:r>
            <a:r>
              <a:rPr lang="zh-TW" altLang="en-US" sz="2400" dirty="0">
                <a:solidFill>
                  <a:srgbClr val="FF0000"/>
                </a:solidFill>
              </a:rPr>
              <a:t>屬性</a:t>
            </a:r>
            <a:r>
              <a:rPr lang="zh-TW" altLang="en-US" sz="2400" dirty="0"/>
              <a:t>取得共有幾個節點</a:t>
            </a:r>
            <a:r>
              <a:rPr lang="zh-TW" altLang="en-US" sz="2400" dirty="0" smtClean="0"/>
              <a:t>物件</a:t>
            </a:r>
            <a:endParaRPr lang="zh-TW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alert("P</a:t>
            </a:r>
            <a:r>
              <a:rPr lang="zh-TW" altLang="en-US" dirty="0">
                <a:solidFill>
                  <a:schemeClr val="tx2"/>
                </a:solidFill>
              </a:rPr>
              <a:t>元素有</a:t>
            </a:r>
            <a:r>
              <a:rPr lang="en-US" altLang="zh-TW" dirty="0">
                <a:solidFill>
                  <a:schemeClr val="tx2"/>
                </a:solidFill>
              </a:rPr>
              <a:t>: " + </a:t>
            </a:r>
            <a:r>
              <a:rPr lang="en-US" altLang="zh-TW" dirty="0" err="1">
                <a:solidFill>
                  <a:schemeClr val="tx2"/>
                </a:solidFill>
              </a:rPr>
              <a:t>p.length</a:t>
            </a:r>
            <a:r>
              <a:rPr lang="en-US" altLang="zh-TW" dirty="0">
                <a:solidFill>
                  <a:schemeClr val="tx2"/>
                </a:solidFill>
              </a:rPr>
              <a:t> + "</a:t>
            </a:r>
            <a:r>
              <a:rPr lang="zh-TW" altLang="en-US" dirty="0">
                <a:solidFill>
                  <a:schemeClr val="tx2"/>
                </a:solidFill>
              </a:rPr>
              <a:t>個</a:t>
            </a:r>
            <a:r>
              <a:rPr lang="en-US" altLang="zh-TW" dirty="0" smtClean="0">
                <a:solidFill>
                  <a:schemeClr val="tx2"/>
                </a:solidFill>
              </a:rPr>
              <a:t>");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01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標籤名稱取得元素節點</a:t>
            </a:r>
            <a:r>
              <a:rPr lang="en-US" altLang="zh-TW" dirty="0"/>
              <a:t>-item()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u="sng" dirty="0"/>
              <a:t>使用</a:t>
            </a:r>
            <a:r>
              <a:rPr lang="en-US" altLang="zh-TW" sz="2400" u="sng" dirty="0">
                <a:solidFill>
                  <a:srgbClr val="FF0000"/>
                </a:solidFill>
              </a:rPr>
              <a:t>item()</a:t>
            </a:r>
            <a:r>
              <a:rPr lang="zh-TW" altLang="en-US" sz="2400" u="sng" dirty="0"/>
              <a:t>方法取得指定的節點物件</a:t>
            </a:r>
          </a:p>
          <a:p>
            <a:pPr>
              <a:lnSpc>
                <a:spcPct val="80000"/>
              </a:lnSpc>
            </a:pPr>
            <a:r>
              <a:rPr lang="zh-TW" altLang="en-US" sz="2400" dirty="0" smtClean="0"/>
              <a:t>使用</a:t>
            </a:r>
            <a:r>
              <a:rPr lang="en-US" altLang="zh-TW" sz="2400" dirty="0"/>
              <a:t>item()</a:t>
            </a:r>
            <a:r>
              <a:rPr lang="zh-TW" altLang="en-US" sz="2400" dirty="0"/>
              <a:t>方法來</a:t>
            </a:r>
            <a:r>
              <a:rPr lang="zh-TW" altLang="en-US" sz="2400" dirty="0">
                <a:solidFill>
                  <a:srgbClr val="FF0000"/>
                </a:solidFill>
              </a:rPr>
              <a:t>取得指定的節點</a:t>
            </a:r>
            <a:r>
              <a:rPr lang="zh-TW" altLang="en-US" sz="2400" dirty="0" smtClean="0">
                <a:solidFill>
                  <a:srgbClr val="FF0000"/>
                </a:solidFill>
              </a:rPr>
              <a:t>物件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f = </a:t>
            </a:r>
            <a:r>
              <a:rPr lang="en-US" altLang="zh-TW" sz="2400" dirty="0" err="1">
                <a:solidFill>
                  <a:srgbClr val="0070C0"/>
                </a:solidFill>
              </a:rPr>
              <a:t>document.getElementsByTagName</a:t>
            </a:r>
            <a:r>
              <a:rPr lang="en-US" altLang="zh-TW" sz="2400" dirty="0">
                <a:solidFill>
                  <a:srgbClr val="0070C0"/>
                </a:solidFill>
              </a:rPr>
              <a:t>("</a:t>
            </a:r>
            <a:r>
              <a:rPr lang="en-US" altLang="zh-TW" sz="2400" dirty="0">
                <a:solidFill>
                  <a:srgbClr val="7030A0"/>
                </a:solidFill>
              </a:rPr>
              <a:t>input</a:t>
            </a:r>
            <a:r>
              <a:rPr lang="en-US" altLang="zh-TW" sz="2400" dirty="0">
                <a:solidFill>
                  <a:srgbClr val="0070C0"/>
                </a:solidFill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for (</a:t>
            </a:r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 = 0; 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 &lt; </a:t>
            </a:r>
            <a:r>
              <a:rPr lang="en-US" altLang="zh-TW" sz="2400" dirty="0" err="1">
                <a:solidFill>
                  <a:srgbClr val="0070C0"/>
                </a:solidFill>
              </a:rPr>
              <a:t>f.length</a:t>
            </a:r>
            <a:r>
              <a:rPr lang="en-US" altLang="zh-TW" sz="2400" dirty="0">
                <a:solidFill>
                  <a:srgbClr val="0070C0"/>
                </a:solidFill>
              </a:rPr>
              <a:t>; 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objEle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</a:rPr>
              <a:t>f.item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</a:t>
            </a:r>
            <a:r>
              <a:rPr lang="en-US" altLang="zh-TW" sz="2400" dirty="0" err="1">
                <a:solidFill>
                  <a:srgbClr val="0070C0"/>
                </a:solidFill>
              </a:rPr>
              <a:t>strTags</a:t>
            </a:r>
            <a:r>
              <a:rPr lang="en-US" altLang="zh-TW" sz="2400" dirty="0">
                <a:solidFill>
                  <a:srgbClr val="0070C0"/>
                </a:solidFill>
              </a:rPr>
              <a:t> += </a:t>
            </a:r>
            <a:r>
              <a:rPr lang="en-US" altLang="zh-TW" sz="2400" dirty="0" err="1">
                <a:solidFill>
                  <a:srgbClr val="0070C0"/>
                </a:solidFill>
              </a:rPr>
              <a:t>objEle.type</a:t>
            </a:r>
            <a:r>
              <a:rPr lang="en-US" altLang="zh-TW" sz="2400" dirty="0">
                <a:solidFill>
                  <a:srgbClr val="0070C0"/>
                </a:solidFill>
              </a:rPr>
              <a:t> + " 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}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32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標籤名稱取得元素節點</a:t>
            </a:r>
            <a:r>
              <a:rPr lang="en-US" altLang="zh-TW" dirty="0"/>
              <a:t>-</a:t>
            </a:r>
            <a:r>
              <a:rPr lang="zh-TW" altLang="en-US" dirty="0"/>
              <a:t>索引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800" u="sng" dirty="0"/>
              <a:t>使用陣列索引方式取得節點物件</a:t>
            </a:r>
          </a:p>
          <a:p>
            <a:pPr>
              <a:lnSpc>
                <a:spcPct val="90000"/>
              </a:lnSpc>
            </a:pPr>
            <a:r>
              <a:rPr lang="zh-TW" altLang="en-US" sz="2800" dirty="0" smtClean="0">
                <a:solidFill>
                  <a:srgbClr val="FF0000"/>
                </a:solidFill>
              </a:rPr>
              <a:t>可以</a:t>
            </a:r>
            <a:r>
              <a:rPr lang="zh-TW" altLang="en-US" sz="2800" dirty="0">
                <a:solidFill>
                  <a:srgbClr val="FF0000"/>
                </a:solidFill>
              </a:rPr>
              <a:t>直接將</a:t>
            </a:r>
            <a:r>
              <a:rPr lang="en-US" altLang="zh-TW" sz="2800" dirty="0" err="1">
                <a:solidFill>
                  <a:srgbClr val="FF0000"/>
                </a:solidFill>
              </a:rPr>
              <a:t>NodeList</a:t>
            </a:r>
            <a:r>
              <a:rPr lang="zh-TW" altLang="en-US" sz="2800" dirty="0">
                <a:solidFill>
                  <a:srgbClr val="FF0000"/>
                </a:solidFill>
              </a:rPr>
              <a:t>物件當成陣列來取出指定索引值的節點</a:t>
            </a:r>
            <a:r>
              <a:rPr lang="zh-TW" altLang="en-US" sz="2800" dirty="0" smtClean="0">
                <a:solidFill>
                  <a:srgbClr val="FF0000"/>
                </a:solidFill>
              </a:rPr>
              <a:t>物件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</a:rPr>
              <a:t>   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var</a:t>
            </a:r>
            <a:r>
              <a:rPr lang="en-US" altLang="zh-TW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f=</a:t>
            </a:r>
            <a:r>
              <a:rPr lang="en-US" altLang="zh-TW" sz="2400" dirty="0" err="1">
                <a:solidFill>
                  <a:srgbClr val="0070C0"/>
                </a:solidFill>
              </a:rPr>
              <a:t>document.getElementsByTagName</a:t>
            </a:r>
            <a:r>
              <a:rPr lang="en-US" altLang="zh-TW" sz="2400" dirty="0">
                <a:solidFill>
                  <a:srgbClr val="0070C0"/>
                </a:solidFill>
              </a:rPr>
              <a:t>("input");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for (</a:t>
            </a:r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 = 0; 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 &lt; </a:t>
            </a:r>
            <a:r>
              <a:rPr lang="en-US" altLang="zh-TW" sz="2400" dirty="0" err="1">
                <a:solidFill>
                  <a:srgbClr val="0070C0"/>
                </a:solidFill>
              </a:rPr>
              <a:t>f.length</a:t>
            </a:r>
            <a:r>
              <a:rPr lang="en-US" altLang="zh-TW" sz="2400" dirty="0">
                <a:solidFill>
                  <a:srgbClr val="0070C0"/>
                </a:solidFill>
              </a:rPr>
              <a:t>; 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++)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</a:t>
            </a:r>
            <a:r>
              <a:rPr lang="en-US" altLang="zh-TW" sz="2400" dirty="0" err="1">
                <a:solidFill>
                  <a:srgbClr val="0070C0"/>
                </a:solidFill>
              </a:rPr>
              <a:t>strTags</a:t>
            </a:r>
            <a:r>
              <a:rPr lang="en-US" altLang="zh-TW" sz="2400" dirty="0">
                <a:solidFill>
                  <a:srgbClr val="0070C0"/>
                </a:solidFill>
              </a:rPr>
              <a:t> += </a:t>
            </a:r>
            <a:r>
              <a:rPr lang="en-US" altLang="zh-TW" sz="2400" dirty="0">
                <a:solidFill>
                  <a:srgbClr val="FF0000"/>
                </a:solidFill>
              </a:rPr>
              <a:t>f[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].type </a:t>
            </a:r>
            <a:r>
              <a:rPr lang="en-US" altLang="zh-TW" sz="2400" dirty="0">
                <a:solidFill>
                  <a:srgbClr val="0070C0"/>
                </a:solidFill>
              </a:rPr>
              <a:t>+ " </a:t>
            </a:r>
            <a:r>
              <a:rPr lang="en-US" altLang="zh-TW" sz="2400" dirty="0" smtClean="0">
                <a:solidFill>
                  <a:srgbClr val="0070C0"/>
                </a:solidFill>
              </a:rPr>
              <a:t>";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91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88" y="1484784"/>
            <a:ext cx="3869561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509120"/>
            <a:ext cx="2450036" cy="15183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4509120"/>
            <a:ext cx="3053918" cy="16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9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9512" y="188640"/>
            <a:ext cx="4219553" cy="6294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300" dirty="0"/>
              <a:t>&lt;!DOCTYPE html&gt;</a:t>
            </a:r>
          </a:p>
          <a:p>
            <a:r>
              <a:rPr lang="en-US" altLang="zh-TW" sz="1300" dirty="0"/>
              <a:t>&lt;html&gt;</a:t>
            </a:r>
          </a:p>
          <a:p>
            <a:r>
              <a:rPr lang="en-US" altLang="zh-TW" sz="1300" dirty="0"/>
              <a:t>&lt;head&gt;</a:t>
            </a:r>
          </a:p>
          <a:p>
            <a:r>
              <a:rPr lang="en-US" altLang="zh-TW" sz="1300" dirty="0"/>
              <a:t>&lt;meta charset="utf-8"/&gt;</a:t>
            </a:r>
          </a:p>
          <a:p>
            <a:r>
              <a:rPr lang="en-US" altLang="zh-TW" sz="1300" dirty="0"/>
              <a:t>&lt;title&gt;Ch6_2_2.html&lt;/title&gt;</a:t>
            </a:r>
          </a:p>
          <a:p>
            <a:r>
              <a:rPr lang="en-US" altLang="zh-TW" sz="1300" dirty="0"/>
              <a:t>&lt;script&gt;</a:t>
            </a:r>
          </a:p>
          <a:p>
            <a:r>
              <a:rPr lang="en-US" altLang="zh-TW" sz="1300" dirty="0"/>
              <a:t>function getEle1() {</a:t>
            </a:r>
          </a:p>
          <a:p>
            <a:r>
              <a:rPr lang="en-US" altLang="zh-TW" sz="1300" dirty="0"/>
              <a:t>   </a:t>
            </a:r>
            <a:r>
              <a:rPr lang="en-US" altLang="zh-TW" sz="1300" dirty="0" err="1"/>
              <a:t>var</a:t>
            </a:r>
            <a:r>
              <a:rPr lang="en-US" altLang="zh-TW" sz="1300" dirty="0"/>
              <a:t> p = </a:t>
            </a:r>
            <a:r>
              <a:rPr lang="en-US" altLang="zh-TW" sz="1300" dirty="0" err="1"/>
              <a:t>document.getElementsByTagName</a:t>
            </a:r>
            <a:r>
              <a:rPr lang="en-US" altLang="zh-TW" sz="1300" dirty="0"/>
              <a:t>("p");</a:t>
            </a:r>
          </a:p>
          <a:p>
            <a:r>
              <a:rPr lang="en-US" altLang="zh-TW" sz="1300" dirty="0"/>
              <a:t>   alert("P</a:t>
            </a:r>
            <a:r>
              <a:rPr lang="zh-TW" altLang="en-US" sz="1300" dirty="0"/>
              <a:t>元素有</a:t>
            </a:r>
            <a:r>
              <a:rPr lang="en-US" altLang="zh-TW" sz="1300" dirty="0"/>
              <a:t>: " + </a:t>
            </a:r>
            <a:r>
              <a:rPr lang="en-US" altLang="zh-TW" sz="1300" dirty="0" err="1"/>
              <a:t>p.length</a:t>
            </a:r>
            <a:r>
              <a:rPr lang="en-US" altLang="zh-TW" sz="1300" dirty="0"/>
              <a:t> + "</a:t>
            </a:r>
            <a:r>
              <a:rPr lang="zh-TW" altLang="en-US" sz="1300" dirty="0"/>
              <a:t>個</a:t>
            </a:r>
            <a:r>
              <a:rPr lang="en-US" altLang="zh-TW" sz="1300" dirty="0"/>
              <a:t>");</a:t>
            </a:r>
          </a:p>
          <a:p>
            <a:r>
              <a:rPr lang="en-US" altLang="zh-TW" sz="1300" dirty="0"/>
              <a:t>}</a:t>
            </a:r>
          </a:p>
          <a:p>
            <a:r>
              <a:rPr lang="en-US" altLang="zh-TW" sz="1300" dirty="0"/>
              <a:t>function getEle2() {</a:t>
            </a:r>
          </a:p>
          <a:p>
            <a:r>
              <a:rPr lang="en-US" altLang="zh-TW" sz="1300" dirty="0"/>
              <a:t>   </a:t>
            </a:r>
            <a:r>
              <a:rPr lang="en-US" altLang="zh-TW" sz="1300" dirty="0" err="1"/>
              <a:t>var</a:t>
            </a:r>
            <a:r>
              <a:rPr lang="en-US" altLang="zh-TW" sz="1300" dirty="0"/>
              <a:t> h = </a:t>
            </a:r>
            <a:r>
              <a:rPr lang="en-US" altLang="zh-TW" sz="1300" dirty="0" err="1"/>
              <a:t>document.getElementsByTagName</a:t>
            </a:r>
            <a:r>
              <a:rPr lang="en-US" altLang="zh-TW" sz="1300" dirty="0"/>
              <a:t>("h2");</a:t>
            </a:r>
          </a:p>
          <a:p>
            <a:r>
              <a:rPr lang="en-US" altLang="zh-TW" sz="1300" dirty="0"/>
              <a:t>   alert("H2</a:t>
            </a:r>
            <a:r>
              <a:rPr lang="zh-TW" altLang="en-US" sz="1300" dirty="0"/>
              <a:t>元素有</a:t>
            </a:r>
            <a:r>
              <a:rPr lang="en-US" altLang="zh-TW" sz="1300" dirty="0"/>
              <a:t>: " + </a:t>
            </a:r>
            <a:r>
              <a:rPr lang="en-US" altLang="zh-TW" sz="1300" dirty="0" err="1"/>
              <a:t>h.length</a:t>
            </a:r>
            <a:r>
              <a:rPr lang="en-US" altLang="zh-TW" sz="1300" dirty="0"/>
              <a:t> + "</a:t>
            </a:r>
            <a:r>
              <a:rPr lang="zh-TW" altLang="en-US" sz="1300" dirty="0"/>
              <a:t>個</a:t>
            </a:r>
            <a:r>
              <a:rPr lang="en-US" altLang="zh-TW" sz="1300" dirty="0"/>
              <a:t>");</a:t>
            </a:r>
          </a:p>
          <a:p>
            <a:r>
              <a:rPr lang="en-US" altLang="zh-TW" sz="1300" dirty="0"/>
              <a:t>}</a:t>
            </a:r>
          </a:p>
          <a:p>
            <a:r>
              <a:rPr lang="en-US" altLang="zh-TW" sz="1300" dirty="0"/>
              <a:t>function showItems1() {</a:t>
            </a:r>
          </a:p>
          <a:p>
            <a:r>
              <a:rPr lang="en-US" altLang="zh-TW" sz="1300" dirty="0"/>
              <a:t>   </a:t>
            </a:r>
            <a:r>
              <a:rPr lang="en-US" altLang="zh-TW" sz="1300" dirty="0" err="1"/>
              <a:t>var</a:t>
            </a:r>
            <a:r>
              <a:rPr lang="en-US" altLang="zh-TW" sz="1300" dirty="0"/>
              <a:t> </a:t>
            </a:r>
            <a:r>
              <a:rPr lang="en-US" altLang="zh-TW" sz="1300" dirty="0" err="1"/>
              <a:t>strTags</a:t>
            </a:r>
            <a:r>
              <a:rPr lang="en-US" altLang="zh-TW" sz="1300" dirty="0"/>
              <a:t> = "";</a:t>
            </a:r>
          </a:p>
          <a:p>
            <a:r>
              <a:rPr lang="en-US" altLang="zh-TW" sz="1300" dirty="0"/>
              <a:t>   </a:t>
            </a:r>
            <a:r>
              <a:rPr lang="en-US" altLang="zh-TW" sz="1300" dirty="0" err="1"/>
              <a:t>var</a:t>
            </a:r>
            <a:r>
              <a:rPr lang="en-US" altLang="zh-TW" sz="1300" dirty="0"/>
              <a:t> f = </a:t>
            </a:r>
            <a:r>
              <a:rPr lang="en-US" altLang="zh-TW" sz="1300" dirty="0" err="1"/>
              <a:t>document.getElementsByTagName</a:t>
            </a:r>
            <a:r>
              <a:rPr lang="en-US" altLang="zh-TW" sz="1300" dirty="0"/>
              <a:t>("input");</a:t>
            </a:r>
          </a:p>
          <a:p>
            <a:r>
              <a:rPr lang="en-US" altLang="zh-TW" sz="1300" dirty="0"/>
              <a:t>   for (</a:t>
            </a:r>
            <a:r>
              <a:rPr lang="en-US" altLang="zh-TW" sz="1300" dirty="0" err="1"/>
              <a:t>var</a:t>
            </a:r>
            <a:r>
              <a:rPr lang="en-US" altLang="zh-TW" sz="1300" dirty="0"/>
              <a:t> </a:t>
            </a:r>
            <a:r>
              <a:rPr lang="en-US" altLang="zh-TW" sz="1300" dirty="0" err="1"/>
              <a:t>i</a:t>
            </a:r>
            <a:r>
              <a:rPr lang="en-US" altLang="zh-TW" sz="1300" dirty="0"/>
              <a:t> = 0; </a:t>
            </a:r>
            <a:r>
              <a:rPr lang="en-US" altLang="zh-TW" sz="1300" dirty="0" err="1"/>
              <a:t>i</a:t>
            </a:r>
            <a:r>
              <a:rPr lang="en-US" altLang="zh-TW" sz="1300" dirty="0"/>
              <a:t> &lt; </a:t>
            </a:r>
            <a:r>
              <a:rPr lang="en-US" altLang="zh-TW" sz="1300" dirty="0" err="1"/>
              <a:t>f.length</a:t>
            </a:r>
            <a:r>
              <a:rPr lang="en-US" altLang="zh-TW" sz="1300" dirty="0"/>
              <a:t>; </a:t>
            </a:r>
            <a:r>
              <a:rPr lang="en-US" altLang="zh-TW" sz="1300" dirty="0" err="1"/>
              <a:t>i</a:t>
            </a:r>
            <a:r>
              <a:rPr lang="en-US" altLang="zh-TW" sz="1300" dirty="0"/>
              <a:t>++) {</a:t>
            </a:r>
          </a:p>
          <a:p>
            <a:r>
              <a:rPr lang="en-US" altLang="zh-TW" sz="1300" dirty="0"/>
              <a:t>      </a:t>
            </a:r>
            <a:r>
              <a:rPr lang="en-US" altLang="zh-TW" sz="1300" dirty="0" err="1"/>
              <a:t>objEle</a:t>
            </a:r>
            <a:r>
              <a:rPr lang="en-US" altLang="zh-TW" sz="1300" dirty="0"/>
              <a:t> = </a:t>
            </a:r>
            <a:r>
              <a:rPr lang="en-US" altLang="zh-TW" sz="1300" dirty="0" err="1"/>
              <a:t>f.item</a:t>
            </a:r>
            <a:r>
              <a:rPr lang="en-US" altLang="zh-TW" sz="1300" dirty="0"/>
              <a:t>(</a:t>
            </a:r>
            <a:r>
              <a:rPr lang="en-US" altLang="zh-TW" sz="1300" dirty="0" err="1"/>
              <a:t>i</a:t>
            </a:r>
            <a:r>
              <a:rPr lang="en-US" altLang="zh-TW" sz="1300" dirty="0"/>
              <a:t>);</a:t>
            </a:r>
          </a:p>
          <a:p>
            <a:r>
              <a:rPr lang="en-US" altLang="zh-TW" sz="1300" dirty="0"/>
              <a:t>      </a:t>
            </a:r>
            <a:r>
              <a:rPr lang="en-US" altLang="zh-TW" sz="1300" dirty="0" err="1"/>
              <a:t>strTags</a:t>
            </a:r>
            <a:r>
              <a:rPr lang="en-US" altLang="zh-TW" sz="1300" dirty="0"/>
              <a:t> += </a:t>
            </a:r>
            <a:r>
              <a:rPr lang="en-US" altLang="zh-TW" sz="1300" dirty="0" err="1"/>
              <a:t>objEle.type</a:t>
            </a:r>
            <a:r>
              <a:rPr lang="en-US" altLang="zh-TW" sz="1300" dirty="0"/>
              <a:t> + " ";</a:t>
            </a:r>
          </a:p>
          <a:p>
            <a:r>
              <a:rPr lang="en-US" altLang="zh-TW" sz="1300" dirty="0"/>
              <a:t>   }</a:t>
            </a:r>
          </a:p>
          <a:p>
            <a:r>
              <a:rPr lang="en-US" altLang="zh-TW" sz="1300" dirty="0"/>
              <a:t>   alert(</a:t>
            </a:r>
            <a:r>
              <a:rPr lang="en-US" altLang="zh-TW" sz="1300" dirty="0" err="1"/>
              <a:t>strTags</a:t>
            </a:r>
            <a:r>
              <a:rPr lang="en-US" altLang="zh-TW" sz="1300" dirty="0"/>
              <a:t>); </a:t>
            </a:r>
          </a:p>
          <a:p>
            <a:r>
              <a:rPr lang="en-US" altLang="zh-TW" sz="1300" dirty="0"/>
              <a:t>}</a:t>
            </a:r>
          </a:p>
          <a:p>
            <a:r>
              <a:rPr lang="en-US" altLang="zh-TW" sz="1300" dirty="0"/>
              <a:t>function showItems2() {</a:t>
            </a:r>
          </a:p>
          <a:p>
            <a:r>
              <a:rPr lang="en-US" altLang="zh-TW" sz="1300" dirty="0"/>
              <a:t>   </a:t>
            </a:r>
            <a:r>
              <a:rPr lang="en-US" altLang="zh-TW" sz="1300" dirty="0" err="1"/>
              <a:t>var</a:t>
            </a:r>
            <a:r>
              <a:rPr lang="en-US" altLang="zh-TW" sz="1300" dirty="0"/>
              <a:t> </a:t>
            </a:r>
            <a:r>
              <a:rPr lang="en-US" altLang="zh-TW" sz="1300" dirty="0" err="1"/>
              <a:t>strTags</a:t>
            </a:r>
            <a:r>
              <a:rPr lang="en-US" altLang="zh-TW" sz="1300" dirty="0"/>
              <a:t> = "";</a:t>
            </a:r>
          </a:p>
          <a:p>
            <a:r>
              <a:rPr lang="en-US" altLang="zh-TW" sz="1300" dirty="0"/>
              <a:t>   </a:t>
            </a:r>
            <a:r>
              <a:rPr lang="en-US" altLang="zh-TW" sz="1300" dirty="0" err="1"/>
              <a:t>var</a:t>
            </a:r>
            <a:r>
              <a:rPr lang="en-US" altLang="zh-TW" sz="1300" dirty="0"/>
              <a:t> f = </a:t>
            </a:r>
            <a:r>
              <a:rPr lang="en-US" altLang="zh-TW" sz="1300" dirty="0" err="1"/>
              <a:t>document.getElementsByTagName</a:t>
            </a:r>
            <a:r>
              <a:rPr lang="en-US" altLang="zh-TW" sz="1300" dirty="0"/>
              <a:t>("input");</a:t>
            </a:r>
          </a:p>
          <a:p>
            <a:r>
              <a:rPr lang="en-US" altLang="zh-TW" sz="1300" dirty="0"/>
              <a:t>   for (</a:t>
            </a:r>
            <a:r>
              <a:rPr lang="en-US" altLang="zh-TW" sz="1300" dirty="0" err="1"/>
              <a:t>var</a:t>
            </a:r>
            <a:r>
              <a:rPr lang="en-US" altLang="zh-TW" sz="1300" dirty="0"/>
              <a:t> </a:t>
            </a:r>
            <a:r>
              <a:rPr lang="en-US" altLang="zh-TW" sz="1300" dirty="0" err="1"/>
              <a:t>i</a:t>
            </a:r>
            <a:r>
              <a:rPr lang="en-US" altLang="zh-TW" sz="1300" dirty="0"/>
              <a:t> = 0; </a:t>
            </a:r>
            <a:r>
              <a:rPr lang="en-US" altLang="zh-TW" sz="1300" dirty="0" err="1"/>
              <a:t>i</a:t>
            </a:r>
            <a:r>
              <a:rPr lang="en-US" altLang="zh-TW" sz="1300" dirty="0"/>
              <a:t> &lt; </a:t>
            </a:r>
            <a:r>
              <a:rPr lang="en-US" altLang="zh-TW" sz="1300" dirty="0" err="1"/>
              <a:t>f.length</a:t>
            </a:r>
            <a:r>
              <a:rPr lang="en-US" altLang="zh-TW" sz="1300" dirty="0"/>
              <a:t>; </a:t>
            </a:r>
            <a:r>
              <a:rPr lang="en-US" altLang="zh-TW" sz="1300" dirty="0" err="1"/>
              <a:t>i</a:t>
            </a:r>
            <a:r>
              <a:rPr lang="en-US" altLang="zh-TW" sz="1300" dirty="0"/>
              <a:t>++) </a:t>
            </a:r>
          </a:p>
          <a:p>
            <a:r>
              <a:rPr lang="en-US" altLang="zh-TW" sz="1300" dirty="0"/>
              <a:t>      </a:t>
            </a:r>
            <a:r>
              <a:rPr lang="en-US" altLang="zh-TW" sz="1300" dirty="0" err="1"/>
              <a:t>strTags</a:t>
            </a:r>
            <a:r>
              <a:rPr lang="en-US" altLang="zh-TW" sz="1300" dirty="0"/>
              <a:t> += f[</a:t>
            </a:r>
            <a:r>
              <a:rPr lang="en-US" altLang="zh-TW" sz="1300" dirty="0" err="1"/>
              <a:t>i</a:t>
            </a:r>
            <a:r>
              <a:rPr lang="en-US" altLang="zh-TW" sz="1300" dirty="0"/>
              <a:t>].type + " ";</a:t>
            </a:r>
          </a:p>
          <a:p>
            <a:r>
              <a:rPr lang="en-US" altLang="zh-TW" sz="1300" dirty="0"/>
              <a:t>   alert(</a:t>
            </a:r>
            <a:r>
              <a:rPr lang="en-US" altLang="zh-TW" sz="1300" dirty="0" err="1"/>
              <a:t>strTags</a:t>
            </a:r>
            <a:r>
              <a:rPr lang="en-US" altLang="zh-TW" sz="1300" dirty="0"/>
              <a:t>); </a:t>
            </a:r>
          </a:p>
          <a:p>
            <a:r>
              <a:rPr lang="en-US" altLang="zh-TW" sz="1300" dirty="0"/>
              <a:t>}</a:t>
            </a:r>
          </a:p>
          <a:p>
            <a:r>
              <a:rPr lang="en-US" altLang="zh-TW" sz="1300" dirty="0"/>
              <a:t>&lt;/script</a:t>
            </a:r>
            <a:r>
              <a:rPr lang="en-US" altLang="zh-TW" sz="1300" dirty="0" smtClean="0"/>
              <a:t>&gt;</a:t>
            </a:r>
            <a:endParaRPr lang="zh-TW" altLang="en-US" sz="13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99065" y="188640"/>
            <a:ext cx="4716016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300" dirty="0"/>
              <a:t>&lt;/head&gt;</a:t>
            </a:r>
          </a:p>
          <a:p>
            <a:r>
              <a:rPr lang="en-US" altLang="zh-TW" sz="1300" dirty="0"/>
              <a:t>&lt;body&gt;</a:t>
            </a:r>
          </a:p>
          <a:p>
            <a:r>
              <a:rPr lang="en-US" altLang="zh-TW" sz="1300" dirty="0"/>
              <a:t>&lt;h2&gt;HTML</a:t>
            </a:r>
            <a:r>
              <a:rPr lang="zh-TW" altLang="en-US" sz="1300" dirty="0"/>
              <a:t>元素</a:t>
            </a:r>
            <a:r>
              <a:rPr lang="en-US" altLang="zh-TW" sz="1300" dirty="0"/>
              <a:t>H2&lt;/h2&gt;</a:t>
            </a:r>
          </a:p>
          <a:p>
            <a:r>
              <a:rPr lang="en-US" altLang="zh-TW" sz="1300" dirty="0"/>
              <a:t>&lt;</a:t>
            </a:r>
            <a:r>
              <a:rPr lang="en-US" altLang="zh-TW" sz="1300" dirty="0" err="1"/>
              <a:t>hr</a:t>
            </a:r>
            <a:r>
              <a:rPr lang="en-US" altLang="zh-TW" sz="1300" dirty="0"/>
              <a:t>/&gt;</a:t>
            </a:r>
          </a:p>
          <a:p>
            <a:r>
              <a:rPr lang="en-US" altLang="zh-TW" sz="1300" dirty="0"/>
              <a:t>&lt;p&gt;HTML</a:t>
            </a:r>
            <a:r>
              <a:rPr lang="zh-TW" altLang="en-US" sz="1300" dirty="0"/>
              <a:t>元素</a:t>
            </a:r>
            <a:r>
              <a:rPr lang="en-US" altLang="zh-TW" sz="1300" dirty="0"/>
              <a:t>P&lt;/p&gt;</a:t>
            </a:r>
          </a:p>
          <a:p>
            <a:r>
              <a:rPr lang="en-US" altLang="zh-TW" sz="1300" dirty="0"/>
              <a:t>&lt;p&gt;HTML</a:t>
            </a:r>
            <a:r>
              <a:rPr lang="zh-TW" altLang="en-US" sz="1300" dirty="0"/>
              <a:t>元素</a:t>
            </a:r>
            <a:r>
              <a:rPr lang="en-US" altLang="zh-TW" sz="1300" dirty="0"/>
              <a:t>P&lt;/p&gt;</a:t>
            </a:r>
          </a:p>
          <a:p>
            <a:r>
              <a:rPr lang="en-US" altLang="zh-TW" sz="1300" dirty="0"/>
              <a:t>&lt;h2&gt;HTML</a:t>
            </a:r>
            <a:r>
              <a:rPr lang="zh-TW" altLang="en-US" sz="1300" dirty="0"/>
              <a:t>元素</a:t>
            </a:r>
            <a:r>
              <a:rPr lang="en-US" altLang="zh-TW" sz="1300" dirty="0"/>
              <a:t>H2&lt;/h2&gt;</a:t>
            </a:r>
          </a:p>
          <a:p>
            <a:r>
              <a:rPr lang="en-US" altLang="zh-TW" sz="1300" dirty="0"/>
              <a:t>&lt;form&gt;</a:t>
            </a:r>
          </a:p>
          <a:p>
            <a:r>
              <a:rPr lang="en-US" altLang="zh-TW" sz="1300" dirty="0"/>
              <a:t>   &lt;input type="text"/&gt;</a:t>
            </a:r>
          </a:p>
          <a:p>
            <a:r>
              <a:rPr lang="en-US" altLang="zh-TW" sz="1300" dirty="0"/>
              <a:t>   &lt;input type="radio"/&gt;</a:t>
            </a:r>
          </a:p>
          <a:p>
            <a:r>
              <a:rPr lang="en-US" altLang="zh-TW" sz="1300" dirty="0"/>
              <a:t>   &lt;input type="checkbox"/&gt;</a:t>
            </a:r>
          </a:p>
          <a:p>
            <a:r>
              <a:rPr lang="en-US" altLang="zh-TW" sz="1300" dirty="0"/>
              <a:t>&lt;/form&gt;</a:t>
            </a:r>
          </a:p>
          <a:p>
            <a:r>
              <a:rPr lang="en-US" altLang="zh-TW" sz="1300" dirty="0"/>
              <a:t>&lt;input type="button" </a:t>
            </a:r>
            <a:r>
              <a:rPr lang="en-US" altLang="zh-TW" sz="1300" dirty="0" err="1"/>
              <a:t>onclick</a:t>
            </a:r>
            <a:r>
              <a:rPr lang="en-US" altLang="zh-TW" sz="1300" dirty="0"/>
              <a:t>="</a:t>
            </a:r>
            <a:r>
              <a:rPr lang="en-US" altLang="zh-TW" sz="1300" dirty="0">
                <a:solidFill>
                  <a:srgbClr val="FF0000"/>
                </a:solidFill>
              </a:rPr>
              <a:t>getEle1()</a:t>
            </a:r>
            <a:r>
              <a:rPr lang="en-US" altLang="zh-TW" sz="1300" dirty="0"/>
              <a:t>" value="</a:t>
            </a:r>
            <a:r>
              <a:rPr lang="zh-TW" altLang="en-US" sz="1300" dirty="0"/>
              <a:t>取得</a:t>
            </a:r>
            <a:r>
              <a:rPr lang="en-US" altLang="zh-TW" sz="1300" dirty="0"/>
              <a:t>P</a:t>
            </a:r>
            <a:r>
              <a:rPr lang="zh-TW" altLang="en-US" sz="1300" dirty="0"/>
              <a:t>元素</a:t>
            </a:r>
            <a:r>
              <a:rPr lang="en-US" altLang="zh-TW" sz="1300" dirty="0"/>
              <a:t>"&gt;</a:t>
            </a:r>
          </a:p>
          <a:p>
            <a:r>
              <a:rPr lang="en-US" altLang="zh-TW" sz="1300" dirty="0"/>
              <a:t>&lt;input type="button" </a:t>
            </a:r>
            <a:r>
              <a:rPr lang="en-US" altLang="zh-TW" sz="1300" dirty="0" err="1"/>
              <a:t>onclick</a:t>
            </a:r>
            <a:r>
              <a:rPr lang="en-US" altLang="zh-TW" sz="1300" dirty="0"/>
              <a:t>="</a:t>
            </a:r>
            <a:r>
              <a:rPr lang="en-US" altLang="zh-TW" sz="1300" dirty="0">
                <a:solidFill>
                  <a:srgbClr val="FF0000"/>
                </a:solidFill>
              </a:rPr>
              <a:t>getEle2()</a:t>
            </a:r>
            <a:r>
              <a:rPr lang="en-US" altLang="zh-TW" sz="1300" dirty="0"/>
              <a:t>" value="</a:t>
            </a:r>
            <a:r>
              <a:rPr lang="zh-TW" altLang="en-US" sz="1300" dirty="0"/>
              <a:t>取得</a:t>
            </a:r>
            <a:r>
              <a:rPr lang="en-US" altLang="zh-TW" sz="1300" dirty="0"/>
              <a:t>H2</a:t>
            </a:r>
            <a:r>
              <a:rPr lang="zh-TW" altLang="en-US" sz="1300" dirty="0"/>
              <a:t>元素</a:t>
            </a:r>
            <a:r>
              <a:rPr lang="en-US" altLang="zh-TW" sz="1300" dirty="0"/>
              <a:t>"&gt;</a:t>
            </a:r>
          </a:p>
          <a:p>
            <a:r>
              <a:rPr lang="en-US" altLang="zh-TW" sz="1300" dirty="0"/>
              <a:t>&lt;input type="button" </a:t>
            </a:r>
            <a:r>
              <a:rPr lang="en-US" altLang="zh-TW" sz="1300" dirty="0" err="1"/>
              <a:t>onclick</a:t>
            </a:r>
            <a:r>
              <a:rPr lang="en-US" altLang="zh-TW" sz="1300" dirty="0"/>
              <a:t>="</a:t>
            </a:r>
            <a:r>
              <a:rPr lang="en-US" altLang="zh-TW" sz="1300" dirty="0">
                <a:solidFill>
                  <a:srgbClr val="0070C0"/>
                </a:solidFill>
              </a:rPr>
              <a:t>showItems1()</a:t>
            </a:r>
            <a:r>
              <a:rPr lang="en-US" altLang="zh-TW" sz="1300" dirty="0"/>
              <a:t>" value="</a:t>
            </a:r>
            <a:r>
              <a:rPr lang="zh-TW" altLang="en-US" sz="1300" dirty="0"/>
              <a:t>顯示</a:t>
            </a:r>
            <a:r>
              <a:rPr lang="en-US" altLang="zh-TW" sz="1300" dirty="0"/>
              <a:t>INPUT</a:t>
            </a:r>
            <a:r>
              <a:rPr lang="zh-TW" altLang="en-US" sz="1300" dirty="0"/>
              <a:t>元素</a:t>
            </a:r>
            <a:r>
              <a:rPr lang="en-US" altLang="zh-TW" sz="1300" dirty="0"/>
              <a:t>"&gt;</a:t>
            </a:r>
          </a:p>
          <a:p>
            <a:r>
              <a:rPr lang="en-US" altLang="zh-TW" sz="1300" dirty="0"/>
              <a:t>&lt;input type="button" </a:t>
            </a:r>
            <a:r>
              <a:rPr lang="en-US" altLang="zh-TW" sz="1300" dirty="0" err="1"/>
              <a:t>onclick</a:t>
            </a:r>
            <a:r>
              <a:rPr lang="en-US" altLang="zh-TW" sz="1300" dirty="0"/>
              <a:t>="</a:t>
            </a:r>
            <a:r>
              <a:rPr lang="en-US" altLang="zh-TW" sz="1300" dirty="0">
                <a:solidFill>
                  <a:srgbClr val="0070C0"/>
                </a:solidFill>
              </a:rPr>
              <a:t>showItems2()</a:t>
            </a:r>
            <a:r>
              <a:rPr lang="en-US" altLang="zh-TW" sz="1300" dirty="0"/>
              <a:t>" value="</a:t>
            </a:r>
            <a:r>
              <a:rPr lang="zh-TW" altLang="en-US" sz="1300" dirty="0"/>
              <a:t>顯示</a:t>
            </a:r>
            <a:r>
              <a:rPr lang="en-US" altLang="zh-TW" sz="1300" dirty="0"/>
              <a:t>INPUT</a:t>
            </a:r>
            <a:r>
              <a:rPr lang="zh-TW" altLang="en-US" sz="1300" dirty="0"/>
              <a:t>元素</a:t>
            </a:r>
            <a:r>
              <a:rPr lang="en-US" altLang="zh-TW" sz="1300" dirty="0"/>
              <a:t>"&gt;</a:t>
            </a:r>
          </a:p>
          <a:p>
            <a:r>
              <a:rPr lang="en-US" altLang="zh-TW" sz="1300" dirty="0"/>
              <a:t>&lt;/body&gt;</a:t>
            </a:r>
          </a:p>
          <a:p>
            <a:r>
              <a:rPr lang="en-US" altLang="zh-TW" sz="1300" dirty="0"/>
              <a:t>&lt;/html&gt;</a:t>
            </a:r>
            <a:endParaRPr lang="zh-TW" altLang="en-US" sz="13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20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7128792" cy="16669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221088"/>
            <a:ext cx="3817853" cy="22322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221088"/>
            <a:ext cx="3528392" cy="225287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11560" y="1340768"/>
            <a:ext cx="5942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請在</a:t>
            </a:r>
            <a:r>
              <a:rPr kumimoji="1" lang="en-US" altLang="zh-TW" dirty="0" smtClean="0"/>
              <a:t>ch06_ex1.html</a:t>
            </a:r>
            <a:r>
              <a:rPr kumimoji="1" lang="zh-TW" altLang="en-US" dirty="0" smtClean="0"/>
              <a:t>加入</a:t>
            </a:r>
            <a:r>
              <a:rPr kumimoji="1" lang="en-US" altLang="zh-TW" dirty="0" smtClean="0"/>
              <a:t>JS</a:t>
            </a:r>
            <a:r>
              <a:rPr kumimoji="1" lang="zh-TW" altLang="en-US" dirty="0" smtClean="0"/>
              <a:t>程式碼</a:t>
            </a:r>
            <a:endParaRPr kumimoji="1" lang="en-US" altLang="zh-TW" dirty="0" smtClean="0"/>
          </a:p>
          <a:p>
            <a:r>
              <a:rPr kumimoji="1" lang="en-US" altLang="zh-TW" dirty="0" smtClean="0"/>
              <a:t>(1)</a:t>
            </a:r>
            <a:r>
              <a:rPr kumimoji="1" lang="zh-TW" altLang="en-US" dirty="0" smtClean="0"/>
              <a:t>請使用</a:t>
            </a:r>
            <a:r>
              <a:rPr kumimoji="1" lang="en-US" altLang="zh-TW" dirty="0" smtClean="0"/>
              <a:t>id</a:t>
            </a:r>
            <a:r>
              <a:rPr kumimoji="1" lang="zh-TW" altLang="en-US" dirty="0" smtClean="0"/>
              <a:t>取得段落</a:t>
            </a:r>
            <a:r>
              <a:rPr kumimoji="1" lang="en-US" altLang="zh-TW" dirty="0" smtClean="0"/>
              <a:t>P</a:t>
            </a:r>
            <a:r>
              <a:rPr kumimoji="1" lang="zh-TW" altLang="en-US" dirty="0" smtClean="0"/>
              <a:t>的節點名稱與節點內容</a:t>
            </a:r>
            <a:endParaRPr kumimoji="1" lang="en-US" altLang="zh-TW" dirty="0" smtClean="0"/>
          </a:p>
          <a:p>
            <a:r>
              <a:rPr kumimoji="1" lang="en-US" altLang="zh-TW" dirty="0" smtClean="0"/>
              <a:t>(2)</a:t>
            </a:r>
            <a:r>
              <a:rPr kumimoji="1" lang="zh-TW" altLang="en-US" dirty="0" smtClean="0"/>
              <a:t>請使用</a:t>
            </a:r>
            <a:r>
              <a:rPr kumimoji="1" lang="en-US" altLang="zh-TW" dirty="0" smtClean="0"/>
              <a:t>tag</a:t>
            </a:r>
            <a:r>
              <a:rPr kumimoji="1" lang="zh-TW" altLang="en-US" dirty="0" smtClean="0"/>
              <a:t>取得</a:t>
            </a:r>
            <a:r>
              <a:rPr kumimoji="1" lang="en-US" altLang="zh-TW" dirty="0" smtClean="0"/>
              <a:t>”</a:t>
            </a:r>
            <a:r>
              <a:rPr kumimoji="1" lang="en-US" altLang="zh-TW" dirty="0" err="1" smtClean="0"/>
              <a:t>tr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標籤的個數、與第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個</a:t>
            </a:r>
            <a:r>
              <a:rPr kumimoji="1" lang="en-US" altLang="zh-TW" dirty="0"/>
              <a:t>”</a:t>
            </a:r>
            <a:r>
              <a:rPr kumimoji="1" lang="en-US" altLang="zh-TW" dirty="0" err="1"/>
              <a:t>tr</a:t>
            </a:r>
            <a:r>
              <a:rPr kumimoji="1" lang="en-US" altLang="zh-TW" dirty="0"/>
              <a:t>”</a:t>
            </a:r>
            <a:r>
              <a:rPr kumimoji="1" lang="zh-TW" altLang="en-US" dirty="0" smtClean="0"/>
              <a:t>標籤的內容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73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DOM</a:t>
            </a:r>
            <a:r>
              <a:rPr lang="zh-TW" altLang="en-US" dirty="0"/>
              <a:t>物件模型的基礎</a:t>
            </a:r>
          </a:p>
          <a:p>
            <a:r>
              <a:rPr lang="zh-TW" altLang="en-US" dirty="0" smtClean="0"/>
              <a:t>取得</a:t>
            </a:r>
            <a:r>
              <a:rPr lang="en-US" altLang="zh-TW" dirty="0"/>
              <a:t>HTML</a:t>
            </a:r>
            <a:r>
              <a:rPr lang="zh-TW" altLang="en-US" dirty="0"/>
              <a:t>元素</a:t>
            </a:r>
          </a:p>
          <a:p>
            <a:r>
              <a:rPr lang="en-US" altLang="zh-TW" dirty="0" smtClean="0"/>
              <a:t>DOM</a:t>
            </a:r>
            <a:r>
              <a:rPr lang="zh-TW" altLang="en-US" dirty="0"/>
              <a:t>的節點瀏覽</a:t>
            </a:r>
          </a:p>
          <a:p>
            <a:r>
              <a:rPr lang="en-US" altLang="zh-TW" dirty="0" smtClean="0"/>
              <a:t>HTML</a:t>
            </a:r>
            <a:r>
              <a:rPr lang="zh-TW" altLang="en-US" dirty="0"/>
              <a:t>集合物件</a:t>
            </a:r>
          </a:p>
          <a:p>
            <a:r>
              <a:rPr lang="zh-TW" altLang="en-US" dirty="0" smtClean="0"/>
              <a:t>存取</a:t>
            </a:r>
            <a:r>
              <a:rPr lang="en-US" altLang="zh-TW" dirty="0"/>
              <a:t>HTML</a:t>
            </a:r>
            <a:r>
              <a:rPr lang="zh-TW" altLang="en-US" dirty="0"/>
              <a:t>標籤的屬性</a:t>
            </a:r>
          </a:p>
          <a:p>
            <a:r>
              <a:rPr lang="en-US" altLang="zh-TW" dirty="0" smtClean="0"/>
              <a:t>DOM</a:t>
            </a:r>
            <a:r>
              <a:rPr lang="zh-TW" altLang="en-US" dirty="0"/>
              <a:t>的節點操作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303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zh-TW" altLang="en-US" dirty="0"/>
              <a:t>與更改元素內容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8352928" cy="4824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/>
              <a:t>在取得指定的</a:t>
            </a:r>
            <a:r>
              <a:rPr lang="en-US" altLang="zh-TW" sz="2800" dirty="0"/>
              <a:t>DOM</a:t>
            </a:r>
            <a:r>
              <a:rPr lang="zh-TW" altLang="en-US" sz="2800" dirty="0"/>
              <a:t>節點物件後</a:t>
            </a:r>
            <a:r>
              <a:rPr lang="zh-TW" altLang="en-US" sz="2800" dirty="0" smtClean="0"/>
              <a:t>，可以</a:t>
            </a:r>
            <a:r>
              <a:rPr lang="zh-TW" altLang="en-US" sz="2800" dirty="0"/>
              <a:t>使用</a:t>
            </a:r>
            <a:r>
              <a:rPr lang="en-US" altLang="zh-TW" sz="2800" dirty="0" err="1">
                <a:solidFill>
                  <a:srgbClr val="FF0000"/>
                </a:solidFill>
              </a:rPr>
              <a:t>innerHTML</a:t>
            </a:r>
            <a:r>
              <a:rPr lang="zh-TW" altLang="en-US" sz="2800" dirty="0">
                <a:solidFill>
                  <a:srgbClr val="FF0000"/>
                </a:solidFill>
              </a:rPr>
              <a:t>屬性存取</a:t>
            </a:r>
            <a:r>
              <a:rPr lang="en-US" altLang="zh-TW" sz="2800" dirty="0">
                <a:solidFill>
                  <a:srgbClr val="FF0000"/>
                </a:solidFill>
              </a:rPr>
              <a:t>HTML</a:t>
            </a:r>
            <a:r>
              <a:rPr lang="zh-TW" altLang="en-US" sz="2800" dirty="0">
                <a:solidFill>
                  <a:srgbClr val="FF0000"/>
                </a:solidFill>
              </a:rPr>
              <a:t>元素的文字</a:t>
            </a:r>
            <a:r>
              <a:rPr lang="zh-TW" altLang="en-US" sz="2800" dirty="0" smtClean="0">
                <a:solidFill>
                  <a:srgbClr val="FF0000"/>
                </a:solidFill>
              </a:rPr>
              <a:t>內容</a:t>
            </a:r>
            <a:r>
              <a:rPr lang="en-US" altLang="zh-TW" sz="2800" dirty="0" smtClean="0"/>
              <a:t>(HTML </a:t>
            </a:r>
            <a:r>
              <a:rPr lang="en-US" altLang="zh-TW" sz="2800" dirty="0"/>
              <a:t>5</a:t>
            </a:r>
            <a:r>
              <a:rPr lang="zh-TW" altLang="en-US" sz="2800" dirty="0"/>
              <a:t>版支援的</a:t>
            </a:r>
            <a:r>
              <a:rPr lang="zh-TW" altLang="en-US" sz="2800" dirty="0" smtClean="0"/>
              <a:t>屬性</a:t>
            </a:r>
            <a:r>
              <a:rPr lang="en-US" altLang="zh-TW" sz="2800" dirty="0" smtClean="0"/>
              <a:t>)</a:t>
            </a:r>
            <a:endParaRPr lang="zh-TW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c = </a:t>
            </a:r>
            <a:r>
              <a:rPr lang="en-US" altLang="zh-TW" dirty="0" err="1">
                <a:solidFill>
                  <a:srgbClr val="0070C0"/>
                </a:solidFill>
              </a:rPr>
              <a:t>document.getElementById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7030A0"/>
                </a:solidFill>
              </a:rPr>
              <a:t>content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70C0"/>
                </a:solidFill>
              </a:rPr>
              <a:t>alert(</a:t>
            </a:r>
            <a:r>
              <a:rPr lang="en-US" altLang="zh-TW" dirty="0" err="1">
                <a:solidFill>
                  <a:srgbClr val="FF0000"/>
                </a:solidFill>
              </a:rPr>
              <a:t>c.innerHTML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c.innerHTML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 </a:t>
            </a:r>
            <a:r>
              <a:rPr lang="en-US" altLang="zh-TW" dirty="0" smtClean="0">
                <a:solidFill>
                  <a:srgbClr val="0070C0"/>
                </a:solidFill>
              </a:rPr>
              <a:t>“JavaScript</a:t>
            </a:r>
            <a:r>
              <a:rPr lang="zh-TW" altLang="en-US" dirty="0">
                <a:solidFill>
                  <a:srgbClr val="0070C0"/>
                </a:solidFill>
              </a:rPr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DOM”; 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//</a:t>
            </a:r>
            <a:r>
              <a:rPr lang="zh-TW" altLang="en-US" dirty="0" smtClean="0">
                <a:solidFill>
                  <a:srgbClr val="0070C0"/>
                </a:solidFill>
              </a:rPr>
              <a:t>更改內容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26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存取</a:t>
            </a:r>
            <a:r>
              <a:rPr lang="en-US" altLang="zh-TW" dirty="0"/>
              <a:t>HTML</a:t>
            </a:r>
            <a:r>
              <a:rPr lang="zh-TW" altLang="en-US" dirty="0"/>
              <a:t>元素的尺寸與位置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3232" cy="49971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DOM</a:t>
            </a:r>
            <a:r>
              <a:rPr lang="zh-TW" altLang="en-US" sz="2400" dirty="0"/>
              <a:t>節點物件提供屬性來</a:t>
            </a:r>
            <a:r>
              <a:rPr lang="zh-TW" altLang="en-US" sz="2400" dirty="0">
                <a:solidFill>
                  <a:srgbClr val="FF0000"/>
                </a:solidFill>
              </a:rPr>
              <a:t>取得</a:t>
            </a:r>
            <a:r>
              <a:rPr lang="en-US" altLang="zh-TW" sz="2400" dirty="0">
                <a:solidFill>
                  <a:srgbClr val="FF0000"/>
                </a:solidFill>
              </a:rPr>
              <a:t>HTML</a:t>
            </a:r>
            <a:r>
              <a:rPr lang="zh-TW" altLang="en-US" sz="2400" dirty="0">
                <a:solidFill>
                  <a:srgbClr val="FF0000"/>
                </a:solidFill>
              </a:rPr>
              <a:t>標籤的尺寸和</a:t>
            </a:r>
            <a:r>
              <a:rPr lang="zh-TW" altLang="en-US" sz="2400" dirty="0" smtClean="0">
                <a:solidFill>
                  <a:srgbClr val="FF0000"/>
                </a:solidFill>
              </a:rPr>
              <a:t>位置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 err="1"/>
              <a:t>offsetLeft</a:t>
            </a:r>
            <a:r>
              <a:rPr lang="zh-TW" altLang="en-US" sz="2000" dirty="0"/>
              <a:t>屬性：節點物件距離左方邊界的距離。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err="1"/>
              <a:t>offsetTop</a:t>
            </a:r>
            <a:r>
              <a:rPr lang="zh-TW" altLang="en-US" sz="2000" dirty="0"/>
              <a:t>屬性：節點物件距離上方邊界的距離。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err="1"/>
              <a:t>offsetHeight</a:t>
            </a:r>
            <a:r>
              <a:rPr lang="zh-TW" altLang="en-US" sz="2000" dirty="0"/>
              <a:t>屬性：節點物件的高。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err="1"/>
              <a:t>offsetWidth</a:t>
            </a:r>
            <a:r>
              <a:rPr lang="zh-TW" altLang="en-US" sz="2000" dirty="0"/>
              <a:t>屬性：節點物件的寬。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err="1"/>
              <a:t>offsetParent</a:t>
            </a:r>
            <a:r>
              <a:rPr lang="zh-TW" altLang="en-US" sz="2000" dirty="0"/>
              <a:t>屬性：取得節點物件的上一層物件。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</p:txBody>
      </p:sp>
      <p:pic>
        <p:nvPicPr>
          <p:cNvPr id="1028" name="Picture 4" descr="https://segmentfault.com/img/bVly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70931"/>
            <a:ext cx="3855437" cy="209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15346" y="3970931"/>
            <a:ext cx="4272677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節點物件還提供方法來自動捲動瀏覽器視窗</a:t>
            </a:r>
            <a:endParaRPr lang="en-US" altLang="zh-TW" sz="240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TW" sz="2000" dirty="0" err="1"/>
              <a:t>scrollIntoView</a:t>
            </a:r>
            <a:r>
              <a:rPr lang="en-US" altLang="zh-TW" sz="2000" dirty="0"/>
              <a:t>()</a:t>
            </a:r>
            <a:r>
              <a:rPr lang="zh-TW" altLang="en-US" sz="2000" dirty="0"/>
              <a:t>方法：如果瀏覽器視窗看不到指定</a:t>
            </a:r>
            <a:r>
              <a:rPr lang="en-US" altLang="zh-TW" sz="2000" dirty="0"/>
              <a:t>HTML</a:t>
            </a:r>
            <a:r>
              <a:rPr lang="zh-TW" altLang="en-US" sz="2000" dirty="0"/>
              <a:t>元素，就自動捲動視窗顯示此元素。</a:t>
            </a:r>
          </a:p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354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249" y="1600200"/>
            <a:ext cx="3433501" cy="3045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941168"/>
            <a:ext cx="2441409" cy="15355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915287"/>
            <a:ext cx="2467290" cy="1561467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4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9512" y="1140567"/>
            <a:ext cx="4333366" cy="5093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300" dirty="0"/>
              <a:t>&lt;!DOCTYPE html&gt;</a:t>
            </a:r>
          </a:p>
          <a:p>
            <a:r>
              <a:rPr lang="en-US" altLang="zh-TW" sz="1300" dirty="0"/>
              <a:t>&lt;html&gt;</a:t>
            </a:r>
          </a:p>
          <a:p>
            <a:r>
              <a:rPr lang="en-US" altLang="zh-TW" sz="1300" dirty="0"/>
              <a:t>&lt;head&gt;</a:t>
            </a:r>
          </a:p>
          <a:p>
            <a:r>
              <a:rPr lang="en-US" altLang="zh-TW" sz="1300" dirty="0"/>
              <a:t>&lt;meta charset="utf-8"/&gt;</a:t>
            </a:r>
          </a:p>
          <a:p>
            <a:r>
              <a:rPr lang="en-US" altLang="zh-TW" sz="1300" dirty="0"/>
              <a:t>&lt;title&gt;Ch6_2_4.html&lt;/title&gt;</a:t>
            </a:r>
          </a:p>
          <a:p>
            <a:r>
              <a:rPr lang="en-US" altLang="zh-TW" sz="1300" dirty="0"/>
              <a:t>&lt;script&gt;</a:t>
            </a:r>
          </a:p>
          <a:p>
            <a:r>
              <a:rPr lang="en-US" altLang="zh-TW" sz="1300" dirty="0"/>
              <a:t>function </a:t>
            </a:r>
            <a:r>
              <a:rPr lang="en-US" altLang="zh-TW" sz="1300" dirty="0" err="1"/>
              <a:t>showPosition</a:t>
            </a:r>
            <a:r>
              <a:rPr lang="en-US" altLang="zh-TW" sz="1300" dirty="0"/>
              <a:t>() {</a:t>
            </a:r>
          </a:p>
          <a:p>
            <a:r>
              <a:rPr lang="en-US" altLang="zh-TW" sz="1300" dirty="0"/>
              <a:t>   </a:t>
            </a:r>
            <a:r>
              <a:rPr lang="en-US" altLang="zh-TW" sz="1300" dirty="0" err="1"/>
              <a:t>var</a:t>
            </a:r>
            <a:r>
              <a:rPr lang="en-US" altLang="zh-TW" sz="1300" dirty="0"/>
              <a:t> p = </a:t>
            </a:r>
            <a:r>
              <a:rPr lang="en-US" altLang="zh-TW" sz="1300" dirty="0" err="1"/>
              <a:t>document.getElementById</a:t>
            </a:r>
            <a:r>
              <a:rPr lang="en-US" altLang="zh-TW" sz="1300" dirty="0"/>
              <a:t>("</a:t>
            </a:r>
            <a:r>
              <a:rPr lang="en-US" altLang="zh-TW" sz="1300" dirty="0" err="1"/>
              <a:t>myP</a:t>
            </a:r>
            <a:r>
              <a:rPr lang="en-US" altLang="zh-TW" sz="1300" dirty="0"/>
              <a:t>");</a:t>
            </a:r>
          </a:p>
          <a:p>
            <a:r>
              <a:rPr lang="en-US" altLang="zh-TW" sz="1300" dirty="0"/>
              <a:t>   alert("left:" + </a:t>
            </a:r>
            <a:r>
              <a:rPr lang="en-US" altLang="zh-TW" sz="1300" dirty="0" err="1">
                <a:solidFill>
                  <a:srgbClr val="FF0000"/>
                </a:solidFill>
              </a:rPr>
              <a:t>p.offsetLeft</a:t>
            </a:r>
            <a:r>
              <a:rPr lang="en-US" altLang="zh-TW" sz="1300" dirty="0"/>
              <a:t> + " top:" + </a:t>
            </a:r>
            <a:r>
              <a:rPr lang="en-US" altLang="zh-TW" sz="1300" dirty="0" err="1">
                <a:solidFill>
                  <a:srgbClr val="FF0000"/>
                </a:solidFill>
              </a:rPr>
              <a:t>p.offsetTop</a:t>
            </a:r>
            <a:r>
              <a:rPr lang="en-US" altLang="zh-TW" sz="1300" dirty="0"/>
              <a:t>);</a:t>
            </a:r>
          </a:p>
          <a:p>
            <a:r>
              <a:rPr lang="en-US" altLang="zh-TW" sz="1300" dirty="0"/>
              <a:t>}</a:t>
            </a:r>
          </a:p>
          <a:p>
            <a:r>
              <a:rPr lang="en-US" altLang="zh-TW" sz="1300" dirty="0"/>
              <a:t>function </a:t>
            </a:r>
            <a:r>
              <a:rPr lang="en-US" altLang="zh-TW" sz="1300" dirty="0" err="1"/>
              <a:t>showSize</a:t>
            </a:r>
            <a:r>
              <a:rPr lang="en-US" altLang="zh-TW" sz="1300" dirty="0"/>
              <a:t>() {</a:t>
            </a:r>
          </a:p>
          <a:p>
            <a:r>
              <a:rPr lang="en-US" altLang="zh-TW" sz="1300" dirty="0"/>
              <a:t>   </a:t>
            </a:r>
            <a:r>
              <a:rPr lang="en-US" altLang="zh-TW" sz="1300" dirty="0" err="1"/>
              <a:t>var</a:t>
            </a:r>
            <a:r>
              <a:rPr lang="en-US" altLang="zh-TW" sz="1300" dirty="0"/>
              <a:t> p = </a:t>
            </a:r>
            <a:r>
              <a:rPr lang="en-US" altLang="zh-TW" sz="1300" dirty="0" err="1"/>
              <a:t>document.getElementById</a:t>
            </a:r>
            <a:r>
              <a:rPr lang="en-US" altLang="zh-TW" sz="1300" dirty="0"/>
              <a:t>("</a:t>
            </a:r>
            <a:r>
              <a:rPr lang="en-US" altLang="zh-TW" sz="1300" dirty="0" err="1"/>
              <a:t>myP</a:t>
            </a:r>
            <a:r>
              <a:rPr lang="en-US" altLang="zh-TW" sz="1300" dirty="0"/>
              <a:t>");</a:t>
            </a:r>
          </a:p>
          <a:p>
            <a:r>
              <a:rPr lang="en-US" altLang="zh-TW" sz="1300" dirty="0"/>
              <a:t>   alert(</a:t>
            </a:r>
            <a:r>
              <a:rPr lang="en-US" altLang="zh-TW" sz="1300" dirty="0" err="1">
                <a:solidFill>
                  <a:srgbClr val="FF0000"/>
                </a:solidFill>
              </a:rPr>
              <a:t>p.offsetHeight</a:t>
            </a:r>
            <a:r>
              <a:rPr lang="en-US" altLang="zh-TW" sz="1300" dirty="0"/>
              <a:t> + " X " +</a:t>
            </a:r>
            <a:r>
              <a:rPr lang="en-US" altLang="zh-TW" sz="1300" dirty="0" err="1">
                <a:solidFill>
                  <a:srgbClr val="FF0000"/>
                </a:solidFill>
              </a:rPr>
              <a:t>p.offsetWidth</a:t>
            </a:r>
            <a:r>
              <a:rPr lang="en-US" altLang="zh-TW" sz="1300" dirty="0"/>
              <a:t>);</a:t>
            </a:r>
          </a:p>
          <a:p>
            <a:r>
              <a:rPr lang="en-US" altLang="zh-TW" sz="1300" dirty="0"/>
              <a:t>}</a:t>
            </a:r>
          </a:p>
          <a:p>
            <a:r>
              <a:rPr lang="en-US" altLang="zh-TW" sz="1300" dirty="0"/>
              <a:t>function </a:t>
            </a:r>
            <a:r>
              <a:rPr lang="en-US" altLang="zh-TW" sz="1300" dirty="0" err="1"/>
              <a:t>showParent</a:t>
            </a:r>
            <a:r>
              <a:rPr lang="en-US" altLang="zh-TW" sz="1300" dirty="0"/>
              <a:t>() {</a:t>
            </a:r>
          </a:p>
          <a:p>
            <a:r>
              <a:rPr lang="en-US" altLang="zh-TW" sz="1300" dirty="0"/>
              <a:t>   </a:t>
            </a:r>
            <a:r>
              <a:rPr lang="en-US" altLang="zh-TW" sz="1300" dirty="0" err="1"/>
              <a:t>var</a:t>
            </a:r>
            <a:r>
              <a:rPr lang="en-US" altLang="zh-TW" sz="1300" dirty="0"/>
              <a:t> p = </a:t>
            </a:r>
            <a:r>
              <a:rPr lang="en-US" altLang="zh-TW" sz="1300" dirty="0" err="1"/>
              <a:t>document.getElementById</a:t>
            </a:r>
            <a:r>
              <a:rPr lang="en-US" altLang="zh-TW" sz="1300" dirty="0"/>
              <a:t>("</a:t>
            </a:r>
            <a:r>
              <a:rPr lang="en-US" altLang="zh-TW" sz="1300" dirty="0" err="1"/>
              <a:t>myP</a:t>
            </a:r>
            <a:r>
              <a:rPr lang="en-US" altLang="zh-TW" sz="1300" dirty="0"/>
              <a:t>");</a:t>
            </a:r>
          </a:p>
          <a:p>
            <a:r>
              <a:rPr lang="en-US" altLang="zh-TW" sz="1300" dirty="0"/>
              <a:t>   alert(</a:t>
            </a:r>
            <a:r>
              <a:rPr lang="en-US" altLang="zh-TW" sz="1300" dirty="0" err="1">
                <a:solidFill>
                  <a:srgbClr val="FF0000"/>
                </a:solidFill>
              </a:rPr>
              <a:t>p.offsetParent.tagName</a:t>
            </a:r>
            <a:r>
              <a:rPr lang="en-US" altLang="zh-TW" sz="1300" dirty="0"/>
              <a:t>);</a:t>
            </a:r>
          </a:p>
          <a:p>
            <a:r>
              <a:rPr lang="en-US" altLang="zh-TW" sz="1300" dirty="0"/>
              <a:t>}</a:t>
            </a:r>
          </a:p>
          <a:p>
            <a:r>
              <a:rPr lang="en-US" altLang="zh-TW" sz="1300" dirty="0"/>
              <a:t>function </a:t>
            </a:r>
            <a:r>
              <a:rPr lang="en-US" altLang="zh-TW" sz="1300" dirty="0" err="1"/>
              <a:t>viewElement</a:t>
            </a:r>
            <a:r>
              <a:rPr lang="en-US" altLang="zh-TW" sz="1300" dirty="0"/>
              <a:t>() {</a:t>
            </a:r>
          </a:p>
          <a:p>
            <a:r>
              <a:rPr lang="en-US" altLang="zh-TW" sz="1300" dirty="0"/>
              <a:t>   </a:t>
            </a:r>
            <a:r>
              <a:rPr lang="en-US" altLang="zh-TW" sz="1300" dirty="0" err="1"/>
              <a:t>var</a:t>
            </a:r>
            <a:r>
              <a:rPr lang="en-US" altLang="zh-TW" sz="1300" dirty="0"/>
              <a:t> </a:t>
            </a:r>
            <a:r>
              <a:rPr lang="en-US" altLang="zh-TW" sz="1300" dirty="0" err="1"/>
              <a:t>objEle</a:t>
            </a:r>
            <a:r>
              <a:rPr lang="en-US" altLang="zh-TW" sz="1300" dirty="0"/>
              <a:t> = </a:t>
            </a:r>
            <a:r>
              <a:rPr lang="en-US" altLang="zh-TW" sz="1300" dirty="0" err="1"/>
              <a:t>document.getElementsByTagName</a:t>
            </a:r>
            <a:r>
              <a:rPr lang="en-US" altLang="zh-TW" sz="1300" dirty="0"/>
              <a:t>("p");</a:t>
            </a:r>
          </a:p>
          <a:p>
            <a:r>
              <a:rPr lang="en-US" altLang="zh-TW" sz="1300" dirty="0"/>
              <a:t>   </a:t>
            </a:r>
            <a:r>
              <a:rPr lang="en-US" altLang="zh-TW" sz="1300" dirty="0">
                <a:solidFill>
                  <a:srgbClr val="FF0000"/>
                </a:solidFill>
              </a:rPr>
              <a:t>if (</a:t>
            </a:r>
            <a:r>
              <a:rPr lang="en-US" altLang="zh-TW" sz="1300" dirty="0" err="1">
                <a:solidFill>
                  <a:srgbClr val="FF0000"/>
                </a:solidFill>
              </a:rPr>
              <a:t>objEle.length</a:t>
            </a:r>
            <a:r>
              <a:rPr lang="en-US" altLang="zh-TW" sz="1300" dirty="0">
                <a:solidFill>
                  <a:srgbClr val="FF0000"/>
                </a:solidFill>
              </a:rPr>
              <a:t> &gt; 4 )</a:t>
            </a:r>
          </a:p>
          <a:p>
            <a:r>
              <a:rPr lang="en-US" altLang="zh-TW" sz="1300" dirty="0">
                <a:solidFill>
                  <a:srgbClr val="FF0000"/>
                </a:solidFill>
              </a:rPr>
              <a:t>      </a:t>
            </a:r>
            <a:r>
              <a:rPr lang="en-US" altLang="zh-TW" sz="1300" dirty="0" err="1">
                <a:solidFill>
                  <a:srgbClr val="FF0000"/>
                </a:solidFill>
              </a:rPr>
              <a:t>objEle</a:t>
            </a:r>
            <a:r>
              <a:rPr lang="en-US" altLang="zh-TW" sz="1300" dirty="0">
                <a:solidFill>
                  <a:srgbClr val="FF0000"/>
                </a:solidFill>
              </a:rPr>
              <a:t>[3].</a:t>
            </a:r>
            <a:r>
              <a:rPr lang="en-US" altLang="zh-TW" sz="1300" dirty="0" err="1">
                <a:solidFill>
                  <a:srgbClr val="FF0000"/>
                </a:solidFill>
              </a:rPr>
              <a:t>scrollIntoView</a:t>
            </a:r>
            <a:r>
              <a:rPr lang="en-US" altLang="zh-TW" sz="1300" dirty="0">
                <a:solidFill>
                  <a:srgbClr val="FF0000"/>
                </a:solidFill>
              </a:rPr>
              <a:t>(true);</a:t>
            </a:r>
          </a:p>
          <a:p>
            <a:r>
              <a:rPr lang="en-US" altLang="zh-TW" sz="1300" dirty="0"/>
              <a:t>}</a:t>
            </a:r>
          </a:p>
          <a:p>
            <a:r>
              <a:rPr lang="en-US" altLang="zh-TW" sz="1300" dirty="0"/>
              <a:t>&lt;/script&gt;</a:t>
            </a:r>
          </a:p>
          <a:p>
            <a:r>
              <a:rPr lang="en-US" altLang="zh-TW" sz="1300" dirty="0"/>
              <a:t>&lt;/head</a:t>
            </a:r>
            <a:r>
              <a:rPr lang="en-US" altLang="zh-TW" sz="1300" dirty="0" smtClean="0"/>
              <a:t>&gt;</a:t>
            </a:r>
            <a:endParaRPr lang="en-US" altLang="zh-TW" sz="13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44008" y="1140567"/>
            <a:ext cx="439248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&lt;</a:t>
            </a:r>
            <a:r>
              <a:rPr lang="en-US" altLang="zh-TW" sz="1400" dirty="0"/>
              <a:t>body id="</a:t>
            </a:r>
            <a:r>
              <a:rPr lang="en-US" altLang="zh-TW" sz="1400" dirty="0" err="1"/>
              <a:t>myBody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/>
              <a:t>&lt;h2&gt;</a:t>
            </a:r>
            <a:r>
              <a:rPr lang="zh-TW" altLang="en-US" sz="1400" dirty="0"/>
              <a:t>存取</a:t>
            </a:r>
            <a:r>
              <a:rPr lang="en-US" altLang="zh-TW" sz="1400" dirty="0"/>
              <a:t>HTML</a:t>
            </a:r>
            <a:r>
              <a:rPr lang="zh-TW" altLang="en-US" sz="1400" dirty="0"/>
              <a:t>元素的位置和尺寸</a:t>
            </a:r>
            <a:r>
              <a:rPr lang="en-US" altLang="zh-TW" sz="1400" dirty="0"/>
              <a:t>&lt;/h2&gt;</a:t>
            </a:r>
          </a:p>
          <a:p>
            <a:r>
              <a:rPr lang="en-US" altLang="zh-TW" sz="1400" dirty="0"/>
              <a:t>&lt;</a:t>
            </a:r>
            <a:r>
              <a:rPr lang="en-US" altLang="zh-TW" sz="1400" dirty="0" err="1"/>
              <a:t>hr</a:t>
            </a:r>
            <a:r>
              <a:rPr lang="en-US" altLang="zh-TW" sz="1400" dirty="0"/>
              <a:t>/&gt;</a:t>
            </a:r>
          </a:p>
          <a:p>
            <a:r>
              <a:rPr lang="en-US" altLang="zh-TW" sz="1400" dirty="0"/>
              <a:t>&lt;p id="</a:t>
            </a:r>
            <a:r>
              <a:rPr lang="en-US" altLang="zh-TW" sz="1400" dirty="0" err="1"/>
              <a:t>myP</a:t>
            </a:r>
            <a:r>
              <a:rPr lang="en-US" altLang="zh-TW" sz="1400" dirty="0"/>
              <a:t>"&gt;</a:t>
            </a:r>
            <a:r>
              <a:rPr lang="zh-TW" altLang="en-US" sz="1400" dirty="0"/>
              <a:t>存取</a:t>
            </a:r>
            <a:r>
              <a:rPr lang="en-US" altLang="zh-TW" sz="1400" dirty="0"/>
              <a:t>HTML</a:t>
            </a:r>
            <a:r>
              <a:rPr lang="zh-TW" altLang="en-US" sz="1400" dirty="0"/>
              <a:t>元素的位置和尺寸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&lt;form&gt;</a:t>
            </a:r>
          </a:p>
          <a:p>
            <a:r>
              <a:rPr lang="en-US" altLang="zh-TW" sz="1400" dirty="0"/>
              <a:t>&lt;input type="button" </a:t>
            </a:r>
            <a:r>
              <a:rPr lang="en-US" altLang="zh-TW" sz="1400" dirty="0" err="1"/>
              <a:t>onclick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showPosition</a:t>
            </a:r>
            <a:r>
              <a:rPr lang="en-US" altLang="zh-TW" sz="1400" dirty="0"/>
              <a:t>()" value="</a:t>
            </a:r>
            <a:r>
              <a:rPr lang="zh-TW" altLang="en-US" sz="1400" dirty="0"/>
              <a:t>元素位置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/>
              <a:t>&lt;input type="button" </a:t>
            </a:r>
            <a:r>
              <a:rPr lang="en-US" altLang="zh-TW" sz="1400" dirty="0" err="1"/>
              <a:t>onclick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showSize</a:t>
            </a:r>
            <a:r>
              <a:rPr lang="en-US" altLang="zh-TW" sz="1400" dirty="0"/>
              <a:t>()" value="</a:t>
            </a:r>
            <a:r>
              <a:rPr lang="zh-TW" altLang="en-US" sz="1400" dirty="0"/>
              <a:t>元素尺寸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/>
              <a:t>&lt;input type="button" </a:t>
            </a:r>
            <a:r>
              <a:rPr lang="en-US" altLang="zh-TW" sz="1400" dirty="0" err="1"/>
              <a:t>onclick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showParent</a:t>
            </a:r>
            <a:r>
              <a:rPr lang="en-US" altLang="zh-TW" sz="1400" dirty="0"/>
              <a:t>()" value="</a:t>
            </a:r>
            <a:r>
              <a:rPr lang="zh-TW" altLang="en-US" sz="1400" dirty="0"/>
              <a:t>顯示父元素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/>
              <a:t>&lt;input type="button" </a:t>
            </a:r>
            <a:r>
              <a:rPr lang="en-US" altLang="zh-TW" sz="1400" dirty="0" err="1"/>
              <a:t>onclick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viewElement</a:t>
            </a:r>
            <a:r>
              <a:rPr lang="en-US" altLang="zh-TW" sz="1400" dirty="0"/>
              <a:t>()" value="</a:t>
            </a:r>
            <a:r>
              <a:rPr lang="zh-TW" altLang="en-US" sz="1400" dirty="0"/>
              <a:t>顯示段落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/>
              <a:t>&lt;/form&gt;</a:t>
            </a:r>
          </a:p>
          <a:p>
            <a:r>
              <a:rPr lang="en-US" altLang="zh-TW" sz="1400" dirty="0"/>
              <a:t>&lt;p&gt;</a:t>
            </a:r>
            <a:r>
              <a:rPr lang="zh-TW" altLang="en-US" sz="1400" dirty="0"/>
              <a:t>存取</a:t>
            </a:r>
            <a:r>
              <a:rPr lang="en-US" altLang="zh-TW" sz="1400" dirty="0"/>
              <a:t>HTML</a:t>
            </a:r>
            <a:r>
              <a:rPr lang="zh-TW" altLang="en-US" sz="1400" dirty="0"/>
              <a:t>元素的位置和尺寸</a:t>
            </a:r>
            <a:r>
              <a:rPr lang="en-US" altLang="zh-TW" sz="1400" dirty="0"/>
              <a:t>1&lt;/p&gt;</a:t>
            </a:r>
          </a:p>
          <a:p>
            <a:r>
              <a:rPr lang="en-US" altLang="zh-TW" sz="1400" dirty="0"/>
              <a:t>&lt;p&gt;</a:t>
            </a:r>
            <a:r>
              <a:rPr lang="zh-TW" altLang="en-US" sz="1400" dirty="0"/>
              <a:t>存取</a:t>
            </a:r>
            <a:r>
              <a:rPr lang="en-US" altLang="zh-TW" sz="1400" dirty="0"/>
              <a:t>HTML</a:t>
            </a:r>
            <a:r>
              <a:rPr lang="zh-TW" altLang="en-US" sz="1400" dirty="0"/>
              <a:t>元素的位置和尺寸</a:t>
            </a:r>
            <a:r>
              <a:rPr lang="en-US" altLang="zh-TW" sz="1400" dirty="0"/>
              <a:t>2&lt;/p&gt;</a:t>
            </a:r>
          </a:p>
          <a:p>
            <a:r>
              <a:rPr lang="en-US" altLang="zh-TW" sz="1400" dirty="0"/>
              <a:t>&lt;p&gt;</a:t>
            </a:r>
            <a:r>
              <a:rPr lang="zh-TW" altLang="en-US" sz="1400" dirty="0"/>
              <a:t>存取</a:t>
            </a:r>
            <a:r>
              <a:rPr lang="en-US" altLang="zh-TW" sz="1400" dirty="0"/>
              <a:t>HTML</a:t>
            </a:r>
            <a:r>
              <a:rPr lang="zh-TW" altLang="en-US" sz="1400" dirty="0"/>
              <a:t>元素的位置和尺寸</a:t>
            </a:r>
            <a:r>
              <a:rPr lang="en-US" altLang="zh-TW" sz="1400" dirty="0"/>
              <a:t>3&lt;/p&gt;</a:t>
            </a:r>
          </a:p>
          <a:p>
            <a:r>
              <a:rPr lang="en-US" altLang="zh-TW" sz="1400" dirty="0"/>
              <a:t>&lt;p&gt;</a:t>
            </a:r>
            <a:r>
              <a:rPr lang="zh-TW" altLang="en-US" sz="1400" dirty="0"/>
              <a:t>存取</a:t>
            </a:r>
            <a:r>
              <a:rPr lang="en-US" altLang="zh-TW" sz="1400" dirty="0"/>
              <a:t>HTML</a:t>
            </a:r>
            <a:r>
              <a:rPr lang="zh-TW" altLang="en-US" sz="1400" dirty="0"/>
              <a:t>元素的位置和尺寸</a:t>
            </a:r>
            <a:r>
              <a:rPr lang="en-US" altLang="zh-TW" sz="1400" dirty="0"/>
              <a:t>4&lt;/p&gt;</a:t>
            </a:r>
          </a:p>
          <a:p>
            <a:r>
              <a:rPr lang="en-US" altLang="zh-TW" sz="1400" dirty="0"/>
              <a:t>&lt;p&gt;</a:t>
            </a:r>
            <a:r>
              <a:rPr lang="zh-TW" altLang="en-US" sz="1400" dirty="0"/>
              <a:t>存取</a:t>
            </a:r>
            <a:r>
              <a:rPr lang="en-US" altLang="zh-TW" sz="1400" dirty="0"/>
              <a:t>HTML</a:t>
            </a:r>
            <a:r>
              <a:rPr lang="zh-TW" altLang="en-US" sz="1400" dirty="0"/>
              <a:t>元素的位置和尺寸</a:t>
            </a:r>
            <a:r>
              <a:rPr lang="en-US" altLang="zh-TW" sz="1400" dirty="0"/>
              <a:t>5&lt;/p&gt;</a:t>
            </a:r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79512" y="44624"/>
            <a:ext cx="8334845" cy="9738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32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/>
              <a:t>的節點瀏覽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/>
              <a:t>瀏覽節點的相關屬性</a:t>
            </a:r>
          </a:p>
          <a:p>
            <a:r>
              <a:rPr lang="zh-TW" altLang="en-US" dirty="0" smtClean="0"/>
              <a:t>瀏覽</a:t>
            </a:r>
            <a:r>
              <a:rPr lang="zh-TW" altLang="en-US" dirty="0"/>
              <a:t>父節點</a:t>
            </a:r>
          </a:p>
          <a:p>
            <a:r>
              <a:rPr lang="zh-TW" altLang="en-US" dirty="0" smtClean="0"/>
              <a:t>瀏覽</a:t>
            </a:r>
            <a:r>
              <a:rPr lang="zh-TW" altLang="en-US" dirty="0"/>
              <a:t>兄弟節點</a:t>
            </a:r>
          </a:p>
          <a:p>
            <a:r>
              <a:rPr lang="zh-TW" altLang="en-US" dirty="0" smtClean="0"/>
              <a:t>瀏覽</a:t>
            </a:r>
            <a:r>
              <a:rPr lang="zh-TW" altLang="en-US" dirty="0"/>
              <a:t>子節點與子元素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384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DOM</a:t>
            </a:r>
            <a:r>
              <a:rPr lang="zh-TW" altLang="en-US" sz="4000" dirty="0"/>
              <a:t>瀏覽節點的相關屬性</a:t>
            </a:r>
            <a:r>
              <a:rPr lang="en-US" altLang="zh-TW" sz="4000" dirty="0"/>
              <a:t>-</a:t>
            </a:r>
            <a:r>
              <a:rPr lang="zh-TW" altLang="en-US" sz="4000" dirty="0"/>
              <a:t>瀏覽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214303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01529"/>
              </p:ext>
            </p:extLst>
          </p:nvPr>
        </p:nvGraphicFramePr>
        <p:xfrm>
          <a:off x="566738" y="1673225"/>
          <a:ext cx="8191500" cy="4550520"/>
        </p:xfrm>
        <a:graphic>
          <a:graphicData uri="http://schemas.openxmlformats.org/drawingml/2006/table">
            <a:tbl>
              <a:tblPr/>
              <a:tblGrid>
                <a:gridCol w="1841500"/>
                <a:gridCol w="6350000"/>
              </a:tblGrid>
              <a:tr h="407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屬性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82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firstChild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傳回第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個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childNodes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集合物件的子節點，包含此節點下的所有子節點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84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lastChild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傳回最後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個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childNodes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集合物件的子節點，包含此節點下的所有子節點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parentNode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傳回父節點的物件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07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nextSibling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傳回下一個兄弟節點的物件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627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previousSibling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傳回前一個兄弟節點的物件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84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nodeName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傳回節點的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標籤名稱，名稱是英文大寫字母，例如：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TABLE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nodeType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傳回節點種類，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為標籤；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為屬性；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為文字節點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07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specified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傳回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標籤是否擁有屬性的布林值</a:t>
                      </a: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760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DOM</a:t>
            </a:r>
            <a:r>
              <a:rPr lang="zh-TW" altLang="en-US" dirty="0"/>
              <a:t>瀏覽節點的相關屬性</a:t>
            </a:r>
            <a:r>
              <a:rPr lang="en-US" altLang="zh-TW" dirty="0"/>
              <a:t>-</a:t>
            </a:r>
            <a:r>
              <a:rPr lang="zh-TW" altLang="en-US" dirty="0"/>
              <a:t>圖例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2763"/>
            <a:ext cx="3826768" cy="45259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000" dirty="0"/>
              <a:t>Parent Node</a:t>
            </a:r>
            <a:r>
              <a:rPr lang="zh-TW" altLang="en-US" sz="2000" dirty="0"/>
              <a:t>使用</a:t>
            </a:r>
            <a:r>
              <a:rPr lang="en-US" altLang="zh-TW" sz="2000" dirty="0" err="1">
                <a:solidFill>
                  <a:srgbClr val="FF0000"/>
                </a:solidFill>
              </a:rPr>
              <a:t>firstChild</a:t>
            </a:r>
            <a:r>
              <a:rPr lang="zh-TW" altLang="en-US" sz="2000" dirty="0"/>
              <a:t>屬性取得第</a:t>
            </a:r>
            <a:r>
              <a:rPr lang="en-US" altLang="zh-TW" sz="2000" dirty="0"/>
              <a:t>1</a:t>
            </a:r>
            <a:r>
              <a:rPr lang="zh-TW" altLang="en-US" sz="2000" dirty="0"/>
              <a:t>個子節點</a:t>
            </a:r>
            <a:r>
              <a:rPr lang="en-US" altLang="zh-TW" sz="2000" dirty="0"/>
              <a:t>Node </a:t>
            </a:r>
            <a:r>
              <a:rPr lang="en-US" altLang="zh-TW" sz="2000" dirty="0" smtClean="0"/>
              <a:t>A</a:t>
            </a:r>
          </a:p>
          <a:p>
            <a:pPr>
              <a:lnSpc>
                <a:spcPct val="80000"/>
              </a:lnSpc>
            </a:pPr>
            <a:r>
              <a:rPr lang="en-US" altLang="zh-TW" sz="2000" dirty="0" err="1" smtClean="0">
                <a:solidFill>
                  <a:srgbClr val="FF0000"/>
                </a:solidFill>
              </a:rPr>
              <a:t>childNodes</a:t>
            </a:r>
            <a:r>
              <a:rPr lang="en-US" altLang="zh-TW" sz="2000" dirty="0" smtClean="0">
                <a:solidFill>
                  <a:srgbClr val="FF0000"/>
                </a:solidFill>
              </a:rPr>
              <a:t>[1]</a:t>
            </a:r>
            <a:r>
              <a:rPr lang="zh-TW" altLang="en-US" sz="2000" dirty="0" smtClean="0"/>
              <a:t>為第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個子節點</a:t>
            </a:r>
            <a:r>
              <a:rPr lang="en-US" altLang="zh-TW" sz="2000" dirty="0"/>
              <a:t>Node B</a:t>
            </a:r>
            <a:r>
              <a:rPr lang="zh-TW" altLang="en-US" sz="2000" dirty="0"/>
              <a:t>，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childNodes</a:t>
            </a:r>
            <a:r>
              <a:rPr lang="zh-TW" altLang="en-US" sz="2000" dirty="0"/>
              <a:t>是所有子節點的集合物件</a:t>
            </a:r>
            <a:r>
              <a:rPr lang="zh-TW" altLang="en-US" sz="2000" dirty="0" smtClean="0"/>
              <a:t>，</a:t>
            </a:r>
            <a:endParaRPr lang="en-US" altLang="zh-TW" sz="2000" dirty="0" smtClean="0"/>
          </a:p>
          <a:p>
            <a:pPr>
              <a:lnSpc>
                <a:spcPct val="80000"/>
              </a:lnSpc>
            </a:pPr>
            <a:r>
              <a:rPr lang="en-US" altLang="zh-TW" sz="2000" dirty="0" err="1" smtClean="0">
                <a:solidFill>
                  <a:srgbClr val="FF0000"/>
                </a:solidFill>
              </a:rPr>
              <a:t>lastChild</a:t>
            </a:r>
            <a:r>
              <a:rPr lang="zh-TW" altLang="en-US" sz="2000" dirty="0"/>
              <a:t>屬性可以取得最後一個子節點</a:t>
            </a:r>
            <a:r>
              <a:rPr lang="en-US" altLang="zh-TW" sz="2000" dirty="0"/>
              <a:t>Node C</a:t>
            </a:r>
            <a:r>
              <a:rPr lang="zh-TW" altLang="en-US" sz="2000" dirty="0"/>
              <a:t>。</a:t>
            </a:r>
          </a:p>
          <a:p>
            <a:pPr>
              <a:lnSpc>
                <a:spcPct val="80000"/>
              </a:lnSpc>
            </a:pPr>
            <a:r>
              <a:rPr lang="zh-TW" altLang="en-US" sz="2000" dirty="0"/>
              <a:t>在</a:t>
            </a:r>
            <a:r>
              <a:rPr lang="en-US" altLang="zh-TW" sz="2000" dirty="0"/>
              <a:t>Node B</a:t>
            </a:r>
            <a:r>
              <a:rPr lang="zh-TW" altLang="en-US" sz="2000" dirty="0"/>
              <a:t>使用</a:t>
            </a:r>
            <a:r>
              <a:rPr lang="en-US" altLang="zh-TW" sz="2000" dirty="0" err="1">
                <a:solidFill>
                  <a:srgbClr val="FF0000"/>
                </a:solidFill>
              </a:rPr>
              <a:t>previousSibling</a:t>
            </a:r>
            <a:r>
              <a:rPr lang="zh-TW" altLang="en-US" sz="2000" dirty="0"/>
              <a:t>屬性可以取得前一個兄弟節點</a:t>
            </a:r>
            <a:r>
              <a:rPr lang="en-US" altLang="zh-TW" sz="2000" dirty="0"/>
              <a:t>Node A</a:t>
            </a:r>
            <a:r>
              <a:rPr lang="zh-TW" altLang="en-US" sz="2000" dirty="0"/>
              <a:t>；</a:t>
            </a:r>
            <a:r>
              <a:rPr lang="en-US" altLang="zh-TW" sz="2000" dirty="0" err="1">
                <a:solidFill>
                  <a:srgbClr val="FF0000"/>
                </a:solidFill>
              </a:rPr>
              <a:t>nextSibling</a:t>
            </a:r>
            <a:r>
              <a:rPr lang="zh-TW" altLang="en-US" sz="2000" dirty="0"/>
              <a:t>屬性取得下一個兄弟節點</a:t>
            </a:r>
            <a:r>
              <a:rPr lang="en-US" altLang="zh-TW" sz="2000" dirty="0"/>
              <a:t>Node </a:t>
            </a:r>
            <a:r>
              <a:rPr lang="en-US" altLang="zh-TW" sz="2000" dirty="0" smtClean="0"/>
              <a:t>C</a:t>
            </a:r>
            <a:endParaRPr lang="en-US" altLang="zh-TW" sz="2000" dirty="0"/>
          </a:p>
          <a:p>
            <a:pPr>
              <a:lnSpc>
                <a:spcPct val="80000"/>
              </a:lnSpc>
            </a:pPr>
            <a:r>
              <a:rPr lang="zh-TW" altLang="en-US" sz="2000" dirty="0" smtClean="0"/>
              <a:t>取得</a:t>
            </a:r>
            <a:r>
              <a:rPr lang="zh-TW" altLang="en-US" sz="2000" dirty="0"/>
              <a:t>上一層父節點是使用</a:t>
            </a:r>
            <a:r>
              <a:rPr lang="en-US" altLang="zh-TW" sz="2000" dirty="0" err="1">
                <a:solidFill>
                  <a:srgbClr val="FF0000"/>
                </a:solidFill>
              </a:rPr>
              <a:t>parentNode</a:t>
            </a:r>
            <a:r>
              <a:rPr lang="zh-TW" altLang="en-US" sz="2000" dirty="0"/>
              <a:t>屬性。</a:t>
            </a:r>
          </a:p>
        </p:txBody>
      </p:sp>
      <p:pic>
        <p:nvPicPr>
          <p:cNvPr id="231428" name="Picture 4" descr="Ch06-3-1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81" y="2492896"/>
            <a:ext cx="4203700" cy="28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541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DOM</a:t>
            </a:r>
            <a:r>
              <a:rPr lang="zh-TW" altLang="en-US" dirty="0"/>
              <a:t>瀏覽節點的相關屬性</a:t>
            </a:r>
            <a:r>
              <a:rPr lang="en-US" altLang="zh-TW" dirty="0"/>
              <a:t>-</a:t>
            </a:r>
            <a:r>
              <a:rPr lang="zh-TW" altLang="en-US" dirty="0"/>
              <a:t>存取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DOM</a:t>
            </a:r>
            <a:r>
              <a:rPr lang="zh-TW" altLang="en-US" dirty="0"/>
              <a:t>提供存取屬性來存取</a:t>
            </a:r>
            <a:r>
              <a:rPr lang="zh-TW" altLang="en-US" dirty="0">
                <a:solidFill>
                  <a:srgbClr val="FF0000"/>
                </a:solidFill>
              </a:rPr>
              <a:t>文字節點</a:t>
            </a:r>
            <a:r>
              <a:rPr lang="zh-TW" altLang="en-US" dirty="0"/>
              <a:t>的</a:t>
            </a:r>
            <a:r>
              <a:rPr lang="zh-TW" altLang="en-US" dirty="0" smtClean="0"/>
              <a:t>內容</a:t>
            </a:r>
            <a:endParaRPr lang="zh-TW" altLang="en-US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data</a:t>
            </a:r>
            <a:r>
              <a:rPr lang="zh-TW" altLang="en-US" dirty="0">
                <a:solidFill>
                  <a:srgbClr val="FF0000"/>
                </a:solidFill>
              </a:rPr>
              <a:t>屬性</a:t>
            </a:r>
            <a:r>
              <a:rPr lang="zh-TW" altLang="en-US" dirty="0"/>
              <a:t>：存取文字節點的內容，其他種類的節點傳回</a:t>
            </a:r>
            <a:r>
              <a:rPr lang="en-US" altLang="zh-TW" dirty="0"/>
              <a:t>undefined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nodeValue</a:t>
            </a:r>
            <a:r>
              <a:rPr lang="zh-TW" altLang="en-US" dirty="0">
                <a:solidFill>
                  <a:srgbClr val="FF0000"/>
                </a:solidFill>
              </a:rPr>
              <a:t>屬性</a:t>
            </a:r>
            <a:r>
              <a:rPr lang="zh-TW" altLang="en-US" dirty="0"/>
              <a:t>：存取文字節點的內容，其他種類的節點傳回</a:t>
            </a:r>
            <a:r>
              <a:rPr lang="en-US" altLang="zh-TW" dirty="0"/>
              <a:t>null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Note: </a:t>
            </a:r>
            <a:r>
              <a:rPr lang="zh-TW" altLang="en-US" sz="2400" dirty="0" smtClean="0">
                <a:solidFill>
                  <a:srgbClr val="FF0000"/>
                </a:solidFill>
              </a:rPr>
              <a:t>文字節點是葉節點</a:t>
            </a:r>
            <a:r>
              <a:rPr lang="en-US" altLang="zh-TW" sz="2400" dirty="0" smtClean="0">
                <a:solidFill>
                  <a:srgbClr val="FF0000"/>
                </a:solidFill>
              </a:rPr>
              <a:t>,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不能有子節</a:t>
            </a:r>
            <a:r>
              <a:rPr lang="zh-TW" altLang="en-US" sz="2400" dirty="0">
                <a:solidFill>
                  <a:srgbClr val="FF0000"/>
                </a:solidFill>
              </a:rPr>
              <a:t>點</a:t>
            </a:r>
          </a:p>
          <a:p>
            <a:endParaRPr lang="en-US" altLang="zh-TW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DOM</a:t>
            </a:r>
            <a:r>
              <a:rPr lang="zh-TW" altLang="en-US" dirty="0"/>
              <a:t>瀏覽節點的相關屬性</a:t>
            </a:r>
            <a:r>
              <a:rPr lang="en-US" altLang="zh-TW" dirty="0"/>
              <a:t>-</a:t>
            </a:r>
            <a:r>
              <a:rPr lang="zh-TW" altLang="en-US" sz="3200" dirty="0"/>
              <a:t>集合物件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DOM</a:t>
            </a:r>
            <a:r>
              <a:rPr lang="zh-TW" altLang="en-US" sz="2800" dirty="0"/>
              <a:t>的集合物件可以取得下一層子節點和節點</a:t>
            </a:r>
            <a:r>
              <a:rPr lang="zh-TW" altLang="en-US" sz="2800" dirty="0" smtClean="0"/>
              <a:t>屬性</a:t>
            </a:r>
            <a:endParaRPr lang="zh-TW" altLang="en-US" sz="2800" dirty="0"/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attributes</a:t>
            </a:r>
            <a:r>
              <a:rPr lang="zh-TW" altLang="en-US" sz="2400" dirty="0">
                <a:solidFill>
                  <a:srgbClr val="FF0000"/>
                </a:solidFill>
              </a:rPr>
              <a:t>屬性</a:t>
            </a:r>
            <a:r>
              <a:rPr lang="zh-TW" altLang="en-US" sz="2400" dirty="0"/>
              <a:t>：節點屬性的集合物件，可以直接使用名稱來存取。</a:t>
            </a:r>
          </a:p>
          <a:p>
            <a:pPr lvl="1"/>
            <a:r>
              <a:rPr lang="en-US" altLang="zh-TW" sz="2400" dirty="0" err="1">
                <a:solidFill>
                  <a:srgbClr val="FF0000"/>
                </a:solidFill>
              </a:rPr>
              <a:t>childNodes</a:t>
            </a:r>
            <a:r>
              <a:rPr lang="zh-TW" altLang="en-US" sz="2400" dirty="0">
                <a:solidFill>
                  <a:srgbClr val="FF0000"/>
                </a:solidFill>
              </a:rPr>
              <a:t>屬性</a:t>
            </a:r>
            <a:r>
              <a:rPr lang="zh-TW" altLang="en-US" sz="2400" dirty="0"/>
              <a:t>：</a:t>
            </a:r>
            <a:r>
              <a:rPr lang="zh-TW" altLang="en-US" sz="2400" dirty="0">
                <a:solidFill>
                  <a:srgbClr val="FF0000"/>
                </a:solidFill>
              </a:rPr>
              <a:t>子節點的集合物件，這是一個陣列物件</a:t>
            </a:r>
            <a:r>
              <a:rPr lang="zh-TW" altLang="en-US" sz="2400" dirty="0"/>
              <a:t>，可以使用從</a:t>
            </a:r>
            <a:r>
              <a:rPr lang="en-US" altLang="zh-TW" sz="2400" dirty="0"/>
              <a:t>0</a:t>
            </a:r>
            <a:r>
              <a:rPr lang="zh-TW" altLang="en-US" sz="2400" dirty="0"/>
              <a:t>開始的索引值進行</a:t>
            </a:r>
            <a:r>
              <a:rPr lang="zh-TW" altLang="en-US" sz="2400" dirty="0" smtClean="0"/>
              <a:t>存取</a:t>
            </a:r>
            <a:endParaRPr lang="en-US" altLang="zh-TW" sz="2400" dirty="0" smtClean="0"/>
          </a:p>
          <a:p>
            <a:pPr lvl="2"/>
            <a:r>
              <a:rPr lang="en-US" altLang="zh-TW" sz="2000" dirty="0" err="1" smtClean="0"/>
              <a:t>childNodes</a:t>
            </a:r>
            <a:r>
              <a:rPr lang="en-US" altLang="zh-TW" sz="2000" dirty="0" smtClean="0"/>
              <a:t>[0]</a:t>
            </a:r>
            <a:r>
              <a:rPr lang="en-US" altLang="zh-TW" sz="2000" dirty="0"/>
              <a:t>;</a:t>
            </a:r>
            <a:endParaRPr lang="zh-TW" altLang="en-US" sz="2000" dirty="0"/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children</a:t>
            </a:r>
            <a:r>
              <a:rPr lang="zh-TW" altLang="en-US" sz="2400" dirty="0">
                <a:solidFill>
                  <a:srgbClr val="FF0000"/>
                </a:solidFill>
              </a:rPr>
              <a:t>屬性</a:t>
            </a:r>
            <a:r>
              <a:rPr lang="zh-TW" altLang="en-US" sz="2400" dirty="0"/>
              <a:t>：</a:t>
            </a:r>
            <a:r>
              <a:rPr lang="zh-TW" altLang="en-US" sz="2400" dirty="0">
                <a:solidFill>
                  <a:srgbClr val="FF0000"/>
                </a:solidFill>
              </a:rPr>
              <a:t>子元素的集合物件，不包含文字節點的子節點，這也是一個陣列物件</a:t>
            </a:r>
            <a:r>
              <a:rPr lang="zh-TW" altLang="en-US" sz="2400" dirty="0"/>
              <a:t>，可以使用從</a:t>
            </a:r>
            <a:r>
              <a:rPr lang="en-US" altLang="zh-TW" sz="2400" dirty="0"/>
              <a:t>0</a:t>
            </a:r>
            <a:r>
              <a:rPr lang="zh-TW" altLang="en-US" sz="2400" dirty="0"/>
              <a:t>開始的索引值進行</a:t>
            </a:r>
            <a:r>
              <a:rPr lang="zh-TW" altLang="en-US" sz="2400" dirty="0" smtClean="0"/>
              <a:t>存取</a:t>
            </a:r>
            <a:endParaRPr lang="en-US" altLang="zh-TW" sz="2400" dirty="0" smtClean="0"/>
          </a:p>
          <a:p>
            <a:pPr lvl="2"/>
            <a:r>
              <a:rPr lang="en-US" altLang="zh-TW" sz="2000" dirty="0" smtClean="0"/>
              <a:t>children[0];</a:t>
            </a:r>
            <a:endParaRPr lang="zh-TW" altLang="en-US" sz="2000" dirty="0"/>
          </a:p>
          <a:p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716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瀏覽</a:t>
            </a:r>
            <a:r>
              <a:rPr lang="zh-TW" altLang="en-US" dirty="0"/>
              <a:t>父節點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在</a:t>
            </a:r>
            <a:r>
              <a:rPr lang="en-US" altLang="zh-TW" sz="2800" dirty="0"/>
              <a:t>DOM</a:t>
            </a:r>
            <a:r>
              <a:rPr lang="zh-TW" altLang="en-US" sz="2800" dirty="0"/>
              <a:t>取得父節點是使用</a:t>
            </a:r>
            <a:r>
              <a:rPr lang="en-US" altLang="zh-TW" sz="2800" dirty="0" err="1"/>
              <a:t>parentNode</a:t>
            </a:r>
            <a:r>
              <a:rPr lang="zh-TW" altLang="en-US" sz="2800" dirty="0" smtClean="0"/>
              <a:t>屬性</a:t>
            </a:r>
            <a:endParaRPr lang="en-US" altLang="zh-TW" sz="2800" dirty="0" smtClean="0"/>
          </a:p>
          <a:p>
            <a:r>
              <a:rPr lang="zh-TW" altLang="en-US" sz="2800" dirty="0" smtClean="0"/>
              <a:t>例如</a:t>
            </a:r>
            <a:r>
              <a:rPr lang="zh-TW" altLang="en-US" sz="2800" dirty="0"/>
              <a:t>：項目符號的</a:t>
            </a:r>
            <a:r>
              <a:rPr lang="en-US" altLang="zh-TW" sz="2800" dirty="0"/>
              <a:t>HTML</a:t>
            </a:r>
            <a:r>
              <a:rPr lang="zh-TW" altLang="en-US" sz="2800" dirty="0"/>
              <a:t>標籤</a:t>
            </a:r>
            <a:r>
              <a:rPr lang="en-US" altLang="zh-TW" sz="2800" dirty="0">
                <a:solidFill>
                  <a:srgbClr val="0070C0"/>
                </a:solidFill>
              </a:rPr>
              <a:t>&lt;</a:t>
            </a:r>
            <a:r>
              <a:rPr lang="en-US" altLang="zh-TW" sz="2800" dirty="0" err="1">
                <a:solidFill>
                  <a:srgbClr val="0070C0"/>
                </a:solidFill>
              </a:rPr>
              <a:t>ul</a:t>
            </a:r>
            <a:r>
              <a:rPr lang="en-US" altLang="zh-TW" sz="2800" dirty="0">
                <a:solidFill>
                  <a:srgbClr val="0070C0"/>
                </a:solidFill>
              </a:rPr>
              <a:t>&gt;</a:t>
            </a:r>
            <a:r>
              <a:rPr lang="zh-TW" altLang="en-US" sz="2800" dirty="0">
                <a:solidFill>
                  <a:srgbClr val="0070C0"/>
                </a:solidFill>
              </a:rPr>
              <a:t>和</a:t>
            </a:r>
            <a:r>
              <a:rPr lang="en-US" altLang="zh-TW" sz="2800" dirty="0">
                <a:solidFill>
                  <a:srgbClr val="0070C0"/>
                </a:solidFill>
              </a:rPr>
              <a:t>&lt;li&gt;</a:t>
            </a:r>
            <a:r>
              <a:rPr lang="zh-TW" altLang="en-US" sz="2800" dirty="0"/>
              <a:t>，</a:t>
            </a:r>
            <a:r>
              <a:rPr lang="en-US" altLang="zh-TW" sz="2800" dirty="0"/>
              <a:t>li</a:t>
            </a:r>
            <a:r>
              <a:rPr lang="zh-TW" altLang="en-US" sz="2800" dirty="0"/>
              <a:t>的父節點是</a:t>
            </a:r>
            <a:r>
              <a:rPr lang="en-US" altLang="zh-TW" sz="2800" dirty="0" err="1" smtClean="0"/>
              <a:t>ul</a:t>
            </a:r>
            <a:r>
              <a:rPr lang="zh-TW" altLang="en-US" sz="2800" dirty="0" smtClean="0"/>
              <a:t>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objLi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document.getElementById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myLI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1">
              <a:buFontTx/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objNode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objLi.parentNode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rgbClr val="0070C0"/>
                </a:solidFill>
              </a:rPr>
              <a:t>alert(</a:t>
            </a:r>
            <a:r>
              <a:rPr lang="en-US" altLang="zh-TW" dirty="0" err="1">
                <a:solidFill>
                  <a:srgbClr val="0070C0"/>
                </a:solidFill>
              </a:rPr>
              <a:t>objNode.nodeName</a:t>
            </a:r>
            <a:r>
              <a:rPr lang="en-US" altLang="zh-TW" dirty="0" smtClean="0">
                <a:solidFill>
                  <a:srgbClr val="0070C0"/>
                </a:solidFill>
              </a:rPr>
              <a:t>);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20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DOM</a:t>
            </a:r>
            <a:r>
              <a:rPr lang="zh-TW" altLang="en-US" dirty="0" smtClean="0"/>
              <a:t>－參考資</a:t>
            </a:r>
            <a:r>
              <a:rPr lang="zh-TW" altLang="en-US" dirty="0"/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hlinkClick r:id="rId2"/>
              </a:rPr>
              <a:t>http</a:t>
            </a:r>
            <a:r>
              <a:rPr lang="en-US" altLang="en-US" sz="2800" dirty="0">
                <a:hlinkClick r:id="rId2"/>
              </a:rPr>
              <a:t>://</a:t>
            </a:r>
            <a:r>
              <a:rPr lang="en-US" altLang="en-US" sz="2800" dirty="0" smtClean="0">
                <a:hlinkClick r:id="rId2"/>
              </a:rPr>
              <a:t>www.w3schools.com/js/js_htmldom.asp</a:t>
            </a:r>
            <a:endParaRPr lang="en-US" altLang="en-US" sz="2800" dirty="0" smtClean="0"/>
          </a:p>
          <a:p>
            <a:r>
              <a:rPr lang="en-US" altLang="en-US" sz="2800" smtClean="0">
                <a:hlinkClick r:id="rId3"/>
              </a:rPr>
              <a:t>http</a:t>
            </a:r>
            <a:r>
              <a:rPr lang="en-US" altLang="en-US" sz="2800">
                <a:hlinkClick r:id="rId3"/>
              </a:rPr>
              <a:t>://</a:t>
            </a:r>
            <a:r>
              <a:rPr lang="en-US" altLang="en-US" sz="2800" smtClean="0">
                <a:hlinkClick r:id="rId3"/>
              </a:rPr>
              <a:t>pydoing.blogspot.tw/2011/08/javascript-htmldom-overview.html</a:t>
            </a:r>
            <a:endParaRPr lang="en-US" altLang="en-US" sz="2800" smtClean="0"/>
          </a:p>
          <a:p>
            <a:r>
              <a:rPr lang="en-US" altLang="en-US" sz="2800" smtClean="0">
                <a:hlinkClick r:id="rId4"/>
              </a:rPr>
              <a:t>http</a:t>
            </a:r>
            <a:r>
              <a:rPr lang="en-US" altLang="en-US" sz="2800" dirty="0">
                <a:hlinkClick r:id="rId4"/>
              </a:rPr>
              <a:t>://blog.kkbruce.net/2012/02/javascript-w3c-dom.html#.VmkVRr8WWsY</a:t>
            </a:r>
            <a:endParaRPr lang="en-US" altLang="en-US" sz="2800" dirty="0"/>
          </a:p>
          <a:p>
            <a:r>
              <a:rPr lang="en-US" altLang="zh-TW" sz="2800" dirty="0">
                <a:hlinkClick r:id="rId5"/>
              </a:rPr>
              <a:t>http://</a:t>
            </a:r>
            <a:r>
              <a:rPr lang="en-US" altLang="zh-TW" sz="2800" dirty="0" smtClean="0">
                <a:hlinkClick r:id="rId5"/>
              </a:rPr>
              <a:t>www.wibibi.com/info.php?tid=379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211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瀏覽</a:t>
            </a:r>
            <a:r>
              <a:rPr lang="zh-TW" altLang="en-US" dirty="0"/>
              <a:t>兄弟節點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DOM</a:t>
            </a:r>
            <a:r>
              <a:rPr lang="zh-TW" altLang="en-US" sz="2800" dirty="0"/>
              <a:t>可以使用</a:t>
            </a:r>
            <a:r>
              <a:rPr lang="en-US" altLang="zh-TW" sz="2800" dirty="0" err="1"/>
              <a:t>previousSibling</a:t>
            </a:r>
            <a:r>
              <a:rPr lang="zh-TW" altLang="en-US" sz="2800" dirty="0"/>
              <a:t>和</a:t>
            </a:r>
            <a:r>
              <a:rPr lang="en-US" altLang="zh-TW" sz="2800" dirty="0" err="1"/>
              <a:t>nextSibling</a:t>
            </a:r>
            <a:r>
              <a:rPr lang="zh-TW" altLang="en-US" sz="2800" dirty="0"/>
              <a:t>屬性取得兄弟</a:t>
            </a:r>
            <a:r>
              <a:rPr lang="zh-TW" altLang="en-US" sz="2800" dirty="0" smtClean="0"/>
              <a:t>節點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zh-TW" altLang="en-US" sz="2800" dirty="0" smtClean="0"/>
              <a:t>使用</a:t>
            </a:r>
            <a:r>
              <a:rPr lang="zh-TW" altLang="en-US" sz="2800" dirty="0"/>
              <a:t>清單項目的</a:t>
            </a:r>
            <a:r>
              <a:rPr lang="en-US" altLang="zh-TW" sz="2800" dirty="0"/>
              <a:t>HTML</a:t>
            </a:r>
            <a:r>
              <a:rPr lang="zh-TW" altLang="en-US" sz="2800" dirty="0"/>
              <a:t>標籤</a:t>
            </a:r>
            <a:r>
              <a:rPr lang="en-US" altLang="zh-TW" sz="2800" dirty="0"/>
              <a:t>&lt;</a:t>
            </a:r>
            <a:r>
              <a:rPr lang="en-US" altLang="zh-TW" sz="2800" dirty="0" err="1"/>
              <a:t>ul</a:t>
            </a:r>
            <a:r>
              <a:rPr lang="en-US" altLang="zh-TW" sz="2800" dirty="0"/>
              <a:t>&gt;</a:t>
            </a:r>
            <a:r>
              <a:rPr lang="zh-TW" altLang="en-US" sz="2800" dirty="0"/>
              <a:t>和</a:t>
            </a:r>
            <a:r>
              <a:rPr lang="en-US" altLang="zh-TW" sz="2800" dirty="0"/>
              <a:t>&lt;li&gt;</a:t>
            </a:r>
            <a:r>
              <a:rPr lang="zh-TW" altLang="en-US" sz="2800" dirty="0"/>
              <a:t>為</a:t>
            </a:r>
            <a:r>
              <a:rPr lang="zh-TW" altLang="en-US" sz="2800" dirty="0" smtClean="0"/>
              <a:t>例</a:t>
            </a:r>
            <a:r>
              <a:rPr lang="en-US" altLang="zh-TW" sz="2800" dirty="0" smtClean="0"/>
              <a:t>:</a:t>
            </a:r>
            <a:endParaRPr lang="zh-TW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objLi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document.getElementById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myLI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objNode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objLi.previousSibling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70C0"/>
                </a:solidFill>
              </a:rPr>
              <a:t>alert(</a:t>
            </a:r>
            <a:r>
              <a:rPr lang="en-US" altLang="zh-TW" dirty="0" err="1">
                <a:solidFill>
                  <a:srgbClr val="0070C0"/>
                </a:solidFill>
              </a:rPr>
              <a:t>objNode.</a:t>
            </a:r>
            <a:r>
              <a:rPr lang="en-US" altLang="zh-TW" dirty="0" err="1">
                <a:solidFill>
                  <a:srgbClr val="FF0000"/>
                </a:solidFill>
              </a:rPr>
              <a:t>firstChild</a:t>
            </a:r>
            <a:r>
              <a:rPr lang="en-US" altLang="zh-TW" dirty="0" err="1">
                <a:solidFill>
                  <a:srgbClr val="0070C0"/>
                </a:solidFill>
              </a:rPr>
              <a:t>.data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程式碼的</a:t>
            </a:r>
            <a:r>
              <a:rPr lang="en-US" altLang="zh-TW" sz="2400" dirty="0" err="1"/>
              <a:t>myLI</a:t>
            </a:r>
            <a:r>
              <a:rPr lang="zh-TW" altLang="en-US" sz="2400" dirty="0"/>
              <a:t>是</a:t>
            </a:r>
            <a:r>
              <a:rPr lang="en-US" altLang="zh-TW" sz="2400" dirty="0"/>
              <a:t>&lt;li&gt;</a:t>
            </a:r>
            <a:r>
              <a:rPr lang="zh-TW" altLang="en-US" sz="2400" dirty="0"/>
              <a:t>標籤物件，可以取得前一個兄弟節點，然後使用</a:t>
            </a:r>
            <a:r>
              <a:rPr lang="en-US" altLang="zh-TW" sz="2400" dirty="0" err="1"/>
              <a:t>firstChild</a:t>
            </a:r>
            <a:r>
              <a:rPr lang="zh-TW" altLang="en-US" sz="2400" dirty="0"/>
              <a:t>屬性取得下一層文字節點的</a:t>
            </a:r>
            <a:r>
              <a:rPr lang="en-US" altLang="zh-TW" sz="2400" dirty="0"/>
              <a:t>data</a:t>
            </a:r>
            <a:r>
              <a:rPr lang="zh-TW" altLang="en-US" sz="2400" dirty="0"/>
              <a:t>屬性（也可以直接使用</a:t>
            </a:r>
            <a:r>
              <a:rPr lang="en-US" altLang="zh-TW" sz="2400" dirty="0" err="1">
                <a:solidFill>
                  <a:srgbClr val="FF0000"/>
                </a:solidFill>
              </a:rPr>
              <a:t>innerHTML</a:t>
            </a:r>
            <a:r>
              <a:rPr lang="zh-TW" altLang="en-US" sz="2400" dirty="0">
                <a:solidFill>
                  <a:srgbClr val="FF0000"/>
                </a:solidFill>
              </a:rPr>
              <a:t>屬性</a:t>
            </a:r>
            <a:r>
              <a:rPr lang="zh-TW" altLang="en-US" sz="2400" dirty="0"/>
              <a:t>取代）。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99592" y="5695276"/>
            <a:ext cx="7185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Example:</a:t>
            </a:r>
            <a:endParaRPr lang="en-US" altLang="zh-TW" sz="1600" dirty="0" smtClean="0">
              <a:hlinkClick r:id="rId2"/>
            </a:endParaRPr>
          </a:p>
          <a:p>
            <a:r>
              <a:rPr lang="en-US" altLang="zh-TW" sz="1600" dirty="0" smtClean="0">
                <a:hlinkClick r:id="rId2"/>
              </a:rPr>
              <a:t>https</a:t>
            </a:r>
            <a:r>
              <a:rPr lang="en-US" altLang="zh-TW" sz="1600" dirty="0">
                <a:hlinkClick r:id="rId2"/>
              </a:rPr>
              <a:t>://</a:t>
            </a:r>
            <a:r>
              <a:rPr lang="en-US" altLang="zh-TW" sz="1600" dirty="0" smtClean="0">
                <a:hlinkClick r:id="rId2"/>
              </a:rPr>
              <a:t>www.w3schools.com/jsref/tryit.asp?filename=tryjsref_node_previoussibling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83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瀏覽</a:t>
            </a:r>
            <a:r>
              <a:rPr lang="zh-TW" altLang="en-US" dirty="0"/>
              <a:t>子節點與子元素</a:t>
            </a:r>
            <a:r>
              <a:rPr lang="en-US" altLang="zh-TW" dirty="0"/>
              <a:t>-</a:t>
            </a:r>
            <a:r>
              <a:rPr lang="zh-TW" altLang="en-US" dirty="0"/>
              <a:t>取得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93738"/>
            <a:ext cx="7975798" cy="494357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DOM</a:t>
            </a:r>
            <a:r>
              <a:rPr lang="zh-TW" altLang="en-US" sz="2400" dirty="0"/>
              <a:t>節點可以使用</a:t>
            </a:r>
            <a:r>
              <a:rPr lang="en-US" altLang="zh-TW" sz="2400" dirty="0" err="1">
                <a:solidFill>
                  <a:srgbClr val="FF0000"/>
                </a:solidFill>
              </a:rPr>
              <a:t>childNodes</a:t>
            </a:r>
            <a:r>
              <a:rPr lang="zh-TW" altLang="en-US" sz="2400" dirty="0">
                <a:solidFill>
                  <a:srgbClr val="FF0000"/>
                </a:solidFill>
              </a:rPr>
              <a:t>屬</a:t>
            </a:r>
            <a:r>
              <a:rPr lang="zh-TW" altLang="en-US" sz="2400" dirty="0"/>
              <a:t>性取得子節點的集合物件，這是一個</a:t>
            </a:r>
            <a:r>
              <a:rPr lang="zh-TW" altLang="en-US" sz="2400" dirty="0">
                <a:solidFill>
                  <a:srgbClr val="FF0000"/>
                </a:solidFill>
              </a:rPr>
              <a:t>陣列物件</a:t>
            </a:r>
            <a:r>
              <a:rPr lang="zh-TW" altLang="en-US" sz="2400" dirty="0"/>
              <a:t>，可以使用從</a:t>
            </a:r>
            <a:r>
              <a:rPr lang="en-US" altLang="zh-TW" sz="2400" dirty="0"/>
              <a:t>0</a:t>
            </a:r>
            <a:r>
              <a:rPr lang="zh-TW" altLang="en-US" sz="2400" dirty="0"/>
              <a:t>開始的索引值進行</a:t>
            </a:r>
            <a:r>
              <a:rPr lang="zh-TW" altLang="en-US" sz="2400" dirty="0" smtClean="0"/>
              <a:t>存取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取得</a:t>
            </a:r>
            <a:r>
              <a:rPr lang="zh-TW" altLang="en-US" sz="2000" dirty="0"/>
              <a:t>父節點的節點</a:t>
            </a:r>
            <a:r>
              <a:rPr lang="zh-TW" altLang="en-US" sz="2000" dirty="0" smtClean="0"/>
              <a:t>物件</a:t>
            </a:r>
            <a:endParaRPr lang="zh-TW" altLang="en-US" sz="2000" dirty="0"/>
          </a:p>
          <a:p>
            <a:pPr lvl="1">
              <a:buFontTx/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  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var</a:t>
            </a:r>
            <a:r>
              <a:rPr lang="en-US" altLang="zh-TW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objUL</a:t>
            </a:r>
            <a:r>
              <a:rPr lang="en-US" altLang="zh-TW" sz="2400" dirty="0">
                <a:solidFill>
                  <a:srgbClr val="0070C0"/>
                </a:solidFill>
              </a:rPr>
              <a:t> 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document.getElementById</a:t>
            </a:r>
            <a:r>
              <a:rPr lang="en-US" altLang="zh-TW" sz="2400" dirty="0">
                <a:solidFill>
                  <a:srgbClr val="0070C0"/>
                </a:solidFill>
              </a:rPr>
              <a:t>("</a:t>
            </a:r>
            <a:r>
              <a:rPr lang="en-US" altLang="zh-TW" sz="2400" dirty="0" err="1">
                <a:solidFill>
                  <a:srgbClr val="0070C0"/>
                </a:solidFill>
              </a:rPr>
              <a:t>myUL</a:t>
            </a:r>
            <a:r>
              <a:rPr lang="en-US" altLang="zh-TW" sz="2400" dirty="0">
                <a:solidFill>
                  <a:srgbClr val="0070C0"/>
                </a:solidFill>
              </a:rPr>
              <a:t>");</a:t>
            </a:r>
          </a:p>
          <a:p>
            <a:pPr lvl="1"/>
            <a:r>
              <a:rPr lang="zh-TW" altLang="en-US" sz="2000" dirty="0" smtClean="0"/>
              <a:t>使用</a:t>
            </a:r>
            <a:r>
              <a:rPr lang="en-US" altLang="zh-TW" sz="2000" dirty="0" err="1"/>
              <a:t>childNodes</a:t>
            </a:r>
            <a:r>
              <a:rPr lang="zh-TW" altLang="en-US" sz="2000" dirty="0"/>
              <a:t>屬性取得所有子</a:t>
            </a:r>
            <a:r>
              <a:rPr lang="zh-TW" altLang="en-US" sz="2000" dirty="0" smtClean="0"/>
              <a:t>節點</a:t>
            </a:r>
            <a:endParaRPr lang="zh-TW" altLang="en-US" sz="2000" dirty="0"/>
          </a:p>
          <a:p>
            <a:pPr lvl="1">
              <a:buFontTx/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   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var</a:t>
            </a:r>
            <a:r>
              <a:rPr lang="en-US" altLang="zh-TW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objChilds</a:t>
            </a:r>
            <a:r>
              <a:rPr lang="en-US" altLang="zh-TW" sz="2400" dirty="0">
                <a:solidFill>
                  <a:srgbClr val="0070C0"/>
                </a:solidFill>
              </a:rPr>
              <a:t> = </a:t>
            </a:r>
            <a:r>
              <a:rPr lang="en-US" altLang="zh-TW" sz="2400" dirty="0" err="1">
                <a:solidFill>
                  <a:srgbClr val="0070C0"/>
                </a:solidFill>
              </a:rPr>
              <a:t>objUL.childNodes</a:t>
            </a:r>
            <a:r>
              <a:rPr lang="en-US" altLang="zh-TW" sz="24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zh-TW" altLang="en-US" sz="2000" dirty="0" smtClean="0"/>
              <a:t>可以取得</a:t>
            </a:r>
            <a:r>
              <a:rPr lang="en-US" altLang="zh-TW" sz="2000" dirty="0" err="1"/>
              <a:t>ul</a:t>
            </a:r>
            <a:r>
              <a:rPr lang="zh-TW" altLang="en-US" sz="2000" dirty="0"/>
              <a:t>元素的所有子節點，</a:t>
            </a:r>
            <a:r>
              <a:rPr lang="zh-TW" altLang="en-US" sz="2000" dirty="0">
                <a:solidFill>
                  <a:srgbClr val="FF0000"/>
                </a:solidFill>
              </a:rPr>
              <a:t>包含</a:t>
            </a:r>
            <a:r>
              <a:rPr lang="en-US" altLang="zh-TW" sz="2000" dirty="0">
                <a:solidFill>
                  <a:srgbClr val="FF0000"/>
                </a:solidFill>
              </a:rPr>
              <a:t>li</a:t>
            </a:r>
            <a:r>
              <a:rPr lang="zh-TW" altLang="en-US" sz="2000" dirty="0">
                <a:solidFill>
                  <a:srgbClr val="FF0000"/>
                </a:solidFill>
              </a:rPr>
              <a:t>元素和文字節點</a:t>
            </a:r>
            <a:r>
              <a:rPr lang="zh-TW" altLang="en-US" sz="2000" dirty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291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瀏覽</a:t>
            </a:r>
            <a:r>
              <a:rPr lang="zh-TW" altLang="en-US" dirty="0"/>
              <a:t>子節點與子元素</a:t>
            </a:r>
            <a:r>
              <a:rPr lang="en-US" altLang="zh-TW" dirty="0"/>
              <a:t>-</a:t>
            </a:r>
            <a:r>
              <a:rPr lang="zh-TW" altLang="en-US" dirty="0"/>
              <a:t>瀏覽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 dirty="0" smtClean="0"/>
              <a:t>可以</a:t>
            </a:r>
            <a:r>
              <a:rPr lang="zh-TW" altLang="en-US" sz="2800" dirty="0"/>
              <a:t>使用</a:t>
            </a:r>
            <a:r>
              <a:rPr lang="en-US" altLang="zh-TW" sz="2800" dirty="0"/>
              <a:t>for</a:t>
            </a:r>
            <a:r>
              <a:rPr lang="zh-TW" altLang="en-US" sz="2800" dirty="0"/>
              <a:t>迴圈一一取得每一個節點物件且將節點名稱顯示</a:t>
            </a:r>
            <a:r>
              <a:rPr lang="zh-TW" altLang="en-US" sz="2800" dirty="0" smtClean="0"/>
              <a:t>出來</a:t>
            </a:r>
            <a:endParaRPr lang="zh-TW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strTags</a:t>
            </a:r>
            <a:r>
              <a:rPr lang="en-US" altLang="zh-TW" dirty="0">
                <a:solidFill>
                  <a:srgbClr val="0070C0"/>
                </a:solidFill>
              </a:rPr>
              <a:t> = "";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70C0"/>
                </a:solidFill>
              </a:rPr>
              <a:t>for (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 = 0; 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 &lt; </a:t>
            </a:r>
            <a:r>
              <a:rPr lang="en-US" altLang="zh-TW" dirty="0" err="1">
                <a:solidFill>
                  <a:srgbClr val="0070C0"/>
                </a:solidFill>
              </a:rPr>
              <a:t>objChilds.length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++)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dirty="0" err="1">
                <a:solidFill>
                  <a:srgbClr val="0070C0"/>
                </a:solidFill>
              </a:rPr>
              <a:t>objEle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objChilds.item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dirty="0" err="1">
                <a:solidFill>
                  <a:srgbClr val="0070C0"/>
                </a:solidFill>
              </a:rPr>
              <a:t>strTags</a:t>
            </a:r>
            <a:r>
              <a:rPr lang="en-US" altLang="zh-TW" dirty="0">
                <a:solidFill>
                  <a:srgbClr val="0070C0"/>
                </a:solidFill>
              </a:rPr>
              <a:t> += </a:t>
            </a:r>
            <a:r>
              <a:rPr lang="en-US" altLang="zh-TW" dirty="0" err="1">
                <a:solidFill>
                  <a:srgbClr val="FF0000"/>
                </a:solidFill>
              </a:rPr>
              <a:t>objEle.nodeName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+ "\n";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如果</a:t>
            </a:r>
            <a:r>
              <a:rPr lang="zh-TW" altLang="en-US" sz="2400" dirty="0"/>
              <a:t>使用</a:t>
            </a:r>
            <a:r>
              <a:rPr lang="en-US" altLang="zh-TW" sz="2400" dirty="0">
                <a:solidFill>
                  <a:srgbClr val="7030A0"/>
                </a:solidFill>
              </a:rPr>
              <a:t>children</a:t>
            </a:r>
            <a:r>
              <a:rPr lang="zh-TW" altLang="en-US" sz="2400" dirty="0">
                <a:solidFill>
                  <a:srgbClr val="7030A0"/>
                </a:solidFill>
              </a:rPr>
              <a:t>屬性</a:t>
            </a:r>
            <a:r>
              <a:rPr lang="zh-TW" altLang="en-US" sz="2400" dirty="0"/>
              <a:t>，取得的子節點就只有</a:t>
            </a:r>
            <a:r>
              <a:rPr lang="en-US" altLang="zh-TW" sz="2400" dirty="0"/>
              <a:t>li</a:t>
            </a:r>
            <a:r>
              <a:rPr lang="zh-TW" altLang="en-US" sz="2400" dirty="0"/>
              <a:t>子元素，而沒有文字節點。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121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/>
              <a:t>集合物件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DOM</a:t>
            </a:r>
            <a:r>
              <a:rPr lang="zh-TW" altLang="en-US" sz="2800" dirty="0"/>
              <a:t>提供一些屬性來取得常用</a:t>
            </a:r>
            <a:r>
              <a:rPr lang="en-US" altLang="zh-TW" sz="2800" dirty="0"/>
              <a:t>HTML</a:t>
            </a:r>
            <a:r>
              <a:rPr lang="zh-TW" altLang="en-US" sz="2800" dirty="0"/>
              <a:t>元素的集合</a:t>
            </a:r>
            <a:r>
              <a:rPr lang="zh-TW" altLang="en-US" sz="2800" dirty="0" smtClean="0"/>
              <a:t>物件</a:t>
            </a:r>
            <a:endParaRPr lang="zh-TW" altLang="en-US" sz="2800" dirty="0"/>
          </a:p>
          <a:p>
            <a:pPr lvl="1">
              <a:lnSpc>
                <a:spcPct val="90000"/>
              </a:lnSpc>
            </a:pPr>
            <a:r>
              <a:rPr lang="en-US" altLang="zh-TW" sz="2400" dirty="0" err="1"/>
              <a:t>document.anchors</a:t>
            </a:r>
            <a:r>
              <a:rPr lang="zh-TW" altLang="en-US" sz="2400" dirty="0"/>
              <a:t>屬性：包含</a:t>
            </a:r>
            <a:r>
              <a:rPr lang="en-US" altLang="zh-TW" sz="2400" dirty="0"/>
              <a:t>HTML</a:t>
            </a:r>
            <a:r>
              <a:rPr lang="zh-TW" altLang="en-US" sz="2400" dirty="0"/>
              <a:t>網頁所有</a:t>
            </a:r>
            <a:r>
              <a:rPr lang="zh-TW" altLang="en-US" sz="2400" dirty="0">
                <a:solidFill>
                  <a:srgbClr val="0070C0"/>
                </a:solidFill>
              </a:rPr>
              <a:t>擁有</a:t>
            </a:r>
            <a:r>
              <a:rPr lang="en-US" altLang="zh-TW" sz="2400" dirty="0">
                <a:solidFill>
                  <a:srgbClr val="0070C0"/>
                </a:solidFill>
              </a:rPr>
              <a:t>name</a:t>
            </a:r>
            <a:r>
              <a:rPr lang="zh-TW" altLang="en-US" sz="2400" dirty="0">
                <a:solidFill>
                  <a:srgbClr val="0070C0"/>
                </a:solidFill>
              </a:rPr>
              <a:t>屬性</a:t>
            </a:r>
            <a:r>
              <a:rPr lang="zh-TW" altLang="en-US" sz="2400" dirty="0"/>
              <a:t>的</a:t>
            </a:r>
            <a:r>
              <a:rPr lang="en-US" altLang="zh-TW" sz="2400" dirty="0"/>
              <a:t>&lt;a&gt;</a:t>
            </a:r>
            <a:r>
              <a:rPr lang="zh-TW" altLang="en-US" sz="2400" dirty="0"/>
              <a:t>標籤。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err="1"/>
              <a:t>document.forms</a:t>
            </a:r>
            <a:r>
              <a:rPr lang="zh-TW" altLang="en-US" sz="2400" dirty="0"/>
              <a:t>屬性：包含</a:t>
            </a:r>
            <a:r>
              <a:rPr lang="en-US" altLang="zh-TW" sz="2400" dirty="0"/>
              <a:t>HTML</a:t>
            </a:r>
            <a:r>
              <a:rPr lang="zh-TW" altLang="en-US" sz="2400" dirty="0"/>
              <a:t>網頁所有</a:t>
            </a:r>
            <a:r>
              <a:rPr lang="en-US" altLang="zh-TW" sz="2400" dirty="0"/>
              <a:t>&lt;form&gt;</a:t>
            </a:r>
            <a:r>
              <a:rPr lang="zh-TW" altLang="en-US" sz="2400" dirty="0"/>
              <a:t>標籤。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err="1"/>
              <a:t>document.images</a:t>
            </a:r>
            <a:r>
              <a:rPr lang="zh-TW" altLang="en-US" sz="2400" dirty="0"/>
              <a:t>屬性：包含</a:t>
            </a:r>
            <a:r>
              <a:rPr lang="en-US" altLang="zh-TW" sz="2400" dirty="0"/>
              <a:t>HTML</a:t>
            </a:r>
            <a:r>
              <a:rPr lang="zh-TW" altLang="en-US" sz="2400" dirty="0"/>
              <a:t>網頁所有</a:t>
            </a:r>
            <a:r>
              <a:rPr lang="en-US" altLang="zh-TW" sz="2400" dirty="0"/>
              <a:t>&lt;</a:t>
            </a:r>
            <a:r>
              <a:rPr lang="en-US" altLang="zh-TW" sz="2400" dirty="0" err="1"/>
              <a:t>img</a:t>
            </a:r>
            <a:r>
              <a:rPr lang="en-US" altLang="zh-TW" sz="2400" dirty="0"/>
              <a:t>&gt;</a:t>
            </a:r>
            <a:r>
              <a:rPr lang="zh-TW" altLang="en-US" sz="2400" dirty="0"/>
              <a:t>標籤。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err="1"/>
              <a:t>document.links</a:t>
            </a:r>
            <a:r>
              <a:rPr lang="zh-TW" altLang="en-US" sz="2400" dirty="0"/>
              <a:t>屬性：包含</a:t>
            </a:r>
            <a:r>
              <a:rPr lang="en-US" altLang="zh-TW" sz="2400" dirty="0"/>
              <a:t>HTML</a:t>
            </a:r>
            <a:r>
              <a:rPr lang="zh-TW" altLang="en-US" sz="2400" dirty="0"/>
              <a:t>網頁所有擁有</a:t>
            </a:r>
            <a:r>
              <a:rPr lang="en-US" altLang="zh-TW" sz="2400" dirty="0" err="1"/>
              <a:t>href</a:t>
            </a:r>
            <a:r>
              <a:rPr lang="zh-TW" altLang="en-US" sz="2400" dirty="0"/>
              <a:t>屬性的</a:t>
            </a:r>
            <a:r>
              <a:rPr lang="en-US" altLang="zh-TW" sz="2400" dirty="0"/>
              <a:t>&lt;a&gt;</a:t>
            </a:r>
            <a:r>
              <a:rPr lang="zh-TW" altLang="en-US" sz="2400" dirty="0"/>
              <a:t>標籤。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043608" y="5433020"/>
            <a:ext cx="6159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DOM Document object</a:t>
            </a:r>
            <a:endParaRPr lang="en-US" altLang="zh-TW" b="1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www.w3schools.com/jsref/dom_obj_document.asp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433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存取</a:t>
            </a:r>
            <a:r>
              <a:rPr lang="en-US" altLang="zh-TW" dirty="0"/>
              <a:t>HTML</a:t>
            </a:r>
            <a:r>
              <a:rPr lang="zh-TW" altLang="en-US" dirty="0"/>
              <a:t>標籤的屬性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在取得</a:t>
            </a:r>
            <a:r>
              <a:rPr lang="en-US" altLang="zh-TW" sz="2400" dirty="0"/>
              <a:t>HTML</a:t>
            </a:r>
            <a:r>
              <a:rPr lang="zh-TW" altLang="en-US" sz="2400" dirty="0"/>
              <a:t>網頁的節點</a:t>
            </a:r>
            <a:r>
              <a:rPr lang="zh-TW" altLang="en-US" sz="2400" dirty="0" smtClean="0"/>
              <a:t>物件後，不只可以存</a:t>
            </a:r>
            <a:r>
              <a:rPr lang="zh-TW" altLang="en-US" sz="2400" dirty="0"/>
              <a:t>取元素內容，也</a:t>
            </a:r>
            <a:r>
              <a:rPr lang="zh-TW" altLang="en-US" sz="2400" dirty="0">
                <a:solidFill>
                  <a:srgbClr val="FF0000"/>
                </a:solidFill>
              </a:rPr>
              <a:t>可以存取標籤</a:t>
            </a:r>
            <a:r>
              <a:rPr lang="zh-TW" altLang="en-US" sz="2400" dirty="0" smtClean="0">
                <a:solidFill>
                  <a:srgbClr val="FF0000"/>
                </a:solidFill>
              </a:rPr>
              <a:t>屬性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p = </a:t>
            </a:r>
            <a:r>
              <a:rPr lang="en-US" altLang="zh-TW" sz="2400" dirty="0" err="1">
                <a:solidFill>
                  <a:srgbClr val="0070C0"/>
                </a:solidFill>
              </a:rPr>
              <a:t>document.getElementsByTagName</a:t>
            </a:r>
            <a:r>
              <a:rPr lang="en-US" altLang="zh-TW" sz="2400" dirty="0">
                <a:solidFill>
                  <a:srgbClr val="0070C0"/>
                </a:solidFill>
              </a:rPr>
              <a:t>("p");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alert(</a:t>
            </a:r>
            <a:r>
              <a:rPr lang="en-US" altLang="zh-TW" sz="2400" dirty="0" err="1">
                <a:solidFill>
                  <a:srgbClr val="0070C0"/>
                </a:solidFill>
              </a:rPr>
              <a:t>p.item</a:t>
            </a:r>
            <a:r>
              <a:rPr lang="en-US" altLang="zh-TW" sz="2400" dirty="0">
                <a:solidFill>
                  <a:srgbClr val="0070C0"/>
                </a:solidFill>
              </a:rPr>
              <a:t>(0)</a:t>
            </a:r>
            <a:r>
              <a:rPr lang="en-US" altLang="zh-TW" sz="2400" dirty="0">
                <a:solidFill>
                  <a:srgbClr val="FF0000"/>
                </a:solidFill>
              </a:rPr>
              <a:t>.align</a:t>
            </a:r>
            <a:r>
              <a:rPr lang="en-US" altLang="zh-TW" sz="2400" dirty="0">
                <a:solidFill>
                  <a:srgbClr val="0070C0"/>
                </a:solidFill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程式碼取得所有</a:t>
            </a:r>
            <a:r>
              <a:rPr lang="en-US" altLang="zh-TW" sz="2000" dirty="0" smtClean="0"/>
              <a:t>p</a:t>
            </a:r>
            <a:r>
              <a:rPr lang="zh-TW" altLang="en-US" sz="2000" dirty="0" smtClean="0"/>
              <a:t>元素後</a:t>
            </a:r>
            <a:r>
              <a:rPr lang="zh-TW" altLang="en-US" sz="2000" dirty="0"/>
              <a:t>，就可以取得第</a:t>
            </a:r>
            <a:r>
              <a:rPr lang="en-US" altLang="zh-TW" sz="2000" dirty="0"/>
              <a:t>1</a:t>
            </a:r>
            <a:r>
              <a:rPr lang="zh-TW" altLang="en-US" sz="2000" dirty="0"/>
              <a:t>個</a:t>
            </a:r>
            <a:r>
              <a:rPr lang="en-US" altLang="zh-TW" sz="2000" dirty="0"/>
              <a:t>&lt;p&gt;</a:t>
            </a:r>
            <a:r>
              <a:rPr lang="zh-TW" altLang="en-US" sz="2000" dirty="0"/>
              <a:t>標籤的</a:t>
            </a:r>
            <a:r>
              <a:rPr lang="en-US" altLang="zh-TW" sz="2000" dirty="0"/>
              <a:t>align</a:t>
            </a:r>
            <a:r>
              <a:rPr lang="zh-TW" altLang="en-US" sz="2000" dirty="0" smtClean="0"/>
              <a:t>屬性值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可以</a:t>
            </a:r>
            <a:r>
              <a:rPr lang="zh-TW" altLang="en-US" sz="2000" dirty="0"/>
              <a:t>存取</a:t>
            </a:r>
            <a:r>
              <a:rPr lang="en-US" altLang="zh-TW" sz="2000" dirty="0"/>
              <a:t>HTML</a:t>
            </a:r>
            <a:r>
              <a:rPr lang="zh-TW" altLang="en-US" sz="2000" dirty="0"/>
              <a:t>標籤的其他屬性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在</a:t>
            </a:r>
            <a:r>
              <a:rPr lang="en-US" altLang="zh-TW" sz="2400" dirty="0"/>
              <a:t>DOM</a:t>
            </a:r>
            <a:r>
              <a:rPr lang="zh-TW" altLang="en-US" sz="2400" dirty="0"/>
              <a:t>節點物件提供</a:t>
            </a:r>
            <a:r>
              <a:rPr lang="en-US" altLang="zh-TW" sz="2400" dirty="0"/>
              <a:t>3</a:t>
            </a:r>
            <a:r>
              <a:rPr lang="zh-TW" altLang="en-US" sz="2400" dirty="0"/>
              <a:t>種方法來處理</a:t>
            </a:r>
            <a:r>
              <a:rPr lang="zh-TW" altLang="en-US" sz="2400" dirty="0" smtClean="0"/>
              <a:t>屬性：</a:t>
            </a:r>
            <a:endParaRPr lang="zh-TW" altLang="en-US" sz="2400" dirty="0"/>
          </a:p>
          <a:p>
            <a:pPr lvl="1">
              <a:lnSpc>
                <a:spcPct val="90000"/>
              </a:lnSpc>
            </a:pPr>
            <a:r>
              <a:rPr lang="en-US" altLang="zh-TW" sz="2000" dirty="0" err="1"/>
              <a:t>getAttribute</a:t>
            </a:r>
            <a:r>
              <a:rPr lang="en-US" altLang="zh-TW" sz="2000" dirty="0"/>
              <a:t>(attribute)</a:t>
            </a:r>
            <a:r>
              <a:rPr lang="zh-TW" altLang="en-US" sz="2000" dirty="0"/>
              <a:t>方法：取得傳入參數</a:t>
            </a:r>
            <a:r>
              <a:rPr lang="en-US" altLang="zh-TW" sz="2000" dirty="0"/>
              <a:t>attribute</a:t>
            </a:r>
            <a:r>
              <a:rPr lang="zh-TW" altLang="en-US" sz="2000" dirty="0"/>
              <a:t>屬性的屬性值。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err="1"/>
              <a:t>setAttribute</a:t>
            </a:r>
            <a:r>
              <a:rPr lang="en-US" altLang="zh-TW" sz="2000" dirty="0"/>
              <a:t>(attribute, value)</a:t>
            </a:r>
            <a:r>
              <a:rPr lang="zh-TW" altLang="en-US" sz="2000" dirty="0"/>
              <a:t>方法：將傳入參數</a:t>
            </a:r>
            <a:r>
              <a:rPr lang="en-US" altLang="zh-TW" sz="2000" dirty="0"/>
              <a:t>attribute</a:t>
            </a:r>
            <a:r>
              <a:rPr lang="zh-TW" altLang="en-US" sz="2000" dirty="0"/>
              <a:t>屬性設定為</a:t>
            </a:r>
            <a:r>
              <a:rPr lang="en-US" altLang="zh-TW" sz="2000" dirty="0"/>
              <a:t>value</a:t>
            </a:r>
            <a:r>
              <a:rPr lang="zh-TW" altLang="en-US" sz="2000" dirty="0"/>
              <a:t>值。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err="1"/>
              <a:t>removeAttribute</a:t>
            </a:r>
            <a:r>
              <a:rPr lang="en-US" altLang="zh-TW" sz="2000" dirty="0"/>
              <a:t>(attribute)</a:t>
            </a:r>
            <a:r>
              <a:rPr lang="zh-TW" altLang="en-US" sz="2000" dirty="0"/>
              <a:t>方法：刪除傳入參數的</a:t>
            </a:r>
            <a:r>
              <a:rPr lang="en-US" altLang="zh-TW" sz="2000" dirty="0"/>
              <a:t>attribute</a:t>
            </a:r>
            <a:r>
              <a:rPr lang="zh-TW" altLang="en-US" sz="2000" dirty="0"/>
              <a:t>屬性。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978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請在</a:t>
            </a:r>
            <a:r>
              <a:rPr lang="en-US" altLang="zh-TW" sz="2800" dirty="0" smtClean="0"/>
              <a:t>ch06_ex2.html</a:t>
            </a:r>
            <a:r>
              <a:rPr lang="zh-TW" altLang="en-US" sz="2800" dirty="0" smtClean="0"/>
              <a:t>中加入</a:t>
            </a:r>
            <a:r>
              <a:rPr lang="en-US" altLang="zh-TW" sz="2800" dirty="0" smtClean="0"/>
              <a:t>JS</a:t>
            </a:r>
            <a:r>
              <a:rPr lang="zh-TW" altLang="en-US" sz="2800" dirty="0" smtClean="0"/>
              <a:t>程式碼</a:t>
            </a:r>
            <a:r>
              <a:rPr lang="en-US" altLang="zh-TW" sz="2800" dirty="0" smtClean="0"/>
              <a:t>,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使網頁可以瀏覽節點與新增節點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請列出</a:t>
            </a:r>
            <a:r>
              <a:rPr lang="en-US" altLang="zh-TW" sz="2400" dirty="0" smtClean="0"/>
              <a:t>”HTML”</a:t>
            </a:r>
            <a:r>
              <a:rPr lang="zh-TW" altLang="en-US" sz="2400" dirty="0" smtClean="0"/>
              <a:t>的父節點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請列出</a:t>
            </a:r>
            <a:r>
              <a:rPr lang="en-US" altLang="zh-TW" sz="2400" dirty="0" smtClean="0"/>
              <a:t>”JavaScript”</a:t>
            </a:r>
            <a:r>
              <a:rPr lang="zh-TW" altLang="en-US" sz="2400" dirty="0" smtClean="0"/>
              <a:t>的下一個兄弟節點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請列出所有的子節點與文字節點內容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3845822"/>
            <a:ext cx="3143560" cy="2375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992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/>
              <a:t>的節點操作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插入</a:t>
            </a:r>
            <a:r>
              <a:rPr lang="zh-TW" altLang="en-US" dirty="0"/>
              <a:t>和新增節點</a:t>
            </a:r>
          </a:p>
          <a:p>
            <a:r>
              <a:rPr lang="zh-TW" altLang="en-US" dirty="0" smtClean="0"/>
              <a:t>刪除</a:t>
            </a:r>
            <a:r>
              <a:rPr lang="zh-TW" altLang="en-US" dirty="0"/>
              <a:t>節點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967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插入</a:t>
            </a:r>
            <a:r>
              <a:rPr lang="zh-TW" altLang="en-US" dirty="0"/>
              <a:t>和新增節點</a:t>
            </a:r>
            <a:r>
              <a:rPr lang="en-US" altLang="zh-TW" dirty="0"/>
              <a:t>-</a:t>
            </a:r>
            <a:r>
              <a:rPr lang="zh-TW" altLang="en-US" dirty="0"/>
              <a:t>步驟一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400" u="sng" dirty="0"/>
              <a:t>步驟一：建立節點物件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使用</a:t>
            </a:r>
            <a:r>
              <a:rPr lang="en-US" altLang="zh-TW" sz="2400" dirty="0"/>
              <a:t>Document</a:t>
            </a:r>
            <a:r>
              <a:rPr lang="zh-TW" altLang="en-US" sz="2400" dirty="0"/>
              <a:t>物件的</a:t>
            </a:r>
            <a:r>
              <a:rPr lang="en-US" altLang="zh-TW" sz="2400" dirty="0" err="1">
                <a:solidFill>
                  <a:srgbClr val="FF0000"/>
                </a:solidFill>
              </a:rPr>
              <a:t>createElement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zh-TW" altLang="en-US" sz="2400" dirty="0"/>
              <a:t>方法建立節點</a:t>
            </a:r>
            <a:r>
              <a:rPr lang="zh-TW" altLang="en-US" sz="2400" dirty="0" smtClean="0"/>
              <a:t>物件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如果</a:t>
            </a:r>
            <a:r>
              <a:rPr lang="zh-TW" altLang="en-US" sz="2400" dirty="0"/>
              <a:t>標籤擁有文字節點，還需要使用</a:t>
            </a:r>
            <a:r>
              <a:rPr lang="en-US" altLang="zh-TW" sz="2400" dirty="0" err="1">
                <a:solidFill>
                  <a:srgbClr val="FF0000"/>
                </a:solidFill>
              </a:rPr>
              <a:t>createTextNode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zh-TW" altLang="en-US" sz="2400" dirty="0"/>
              <a:t>方法建立文字節點</a:t>
            </a:r>
            <a:r>
              <a:rPr lang="zh-TW" altLang="en-US" sz="2400" dirty="0" smtClean="0"/>
              <a:t>物件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 err="1" smtClean="0">
                <a:solidFill>
                  <a:srgbClr val="0070C0"/>
                </a:solidFill>
              </a:rPr>
              <a:t>var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objNewNode</a:t>
            </a:r>
            <a:r>
              <a:rPr lang="en-US" altLang="zh-TW" sz="2000" dirty="0" smtClean="0">
                <a:solidFill>
                  <a:srgbClr val="0070C0"/>
                </a:solidFill>
              </a:rPr>
              <a:t> =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document.createElement</a:t>
            </a:r>
            <a:r>
              <a:rPr lang="en-US" altLang="zh-TW" sz="2000" dirty="0" smtClean="0">
                <a:solidFill>
                  <a:srgbClr val="0070C0"/>
                </a:solidFill>
              </a:rPr>
              <a:t>("P");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 err="1" smtClean="0">
                <a:solidFill>
                  <a:srgbClr val="0070C0"/>
                </a:solidFill>
              </a:rPr>
              <a:t>var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objTextNode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 err="1">
                <a:solidFill>
                  <a:srgbClr val="0070C0"/>
                </a:solidFill>
              </a:rPr>
              <a:t>document.createTextNode</a:t>
            </a:r>
            <a:r>
              <a:rPr lang="en-US" altLang="zh-TW" sz="2000" dirty="0">
                <a:solidFill>
                  <a:srgbClr val="0070C0"/>
                </a:solidFill>
              </a:rPr>
              <a:t>('</a:t>
            </a:r>
            <a:r>
              <a:rPr lang="zh-TW" altLang="en-US" sz="2000" dirty="0">
                <a:solidFill>
                  <a:srgbClr val="0070C0"/>
                </a:solidFill>
              </a:rPr>
              <a:t>段落四</a:t>
            </a:r>
            <a:r>
              <a:rPr lang="en-US" altLang="zh-TW" sz="2000" dirty="0">
                <a:solidFill>
                  <a:srgbClr val="0070C0"/>
                </a:solidFill>
              </a:rPr>
              <a:t>');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程式碼建立</a:t>
            </a:r>
            <a:r>
              <a:rPr lang="en-US" altLang="zh-TW" sz="2000" dirty="0"/>
              <a:t>&lt;p&gt;</a:t>
            </a:r>
            <a:r>
              <a:rPr lang="zh-TW" altLang="en-US" sz="2000" dirty="0"/>
              <a:t>標籤的節點，參數的標籤名稱字串為</a:t>
            </a:r>
            <a:r>
              <a:rPr lang="zh-TW" altLang="en-US" sz="2000" dirty="0" smtClean="0"/>
              <a:t>大寫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在</a:t>
            </a:r>
            <a:r>
              <a:rPr lang="en-US" altLang="zh-TW" sz="2000" dirty="0"/>
              <a:t>&lt;p&gt;</a:t>
            </a:r>
            <a:r>
              <a:rPr lang="zh-TW" altLang="en-US" sz="2000" dirty="0"/>
              <a:t>標籤擁有文字內容，所以建立文字節點，參數為文字節點的內容。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04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插入</a:t>
            </a:r>
            <a:r>
              <a:rPr lang="zh-TW" altLang="en-US" dirty="0"/>
              <a:t>和新增節點</a:t>
            </a:r>
            <a:r>
              <a:rPr lang="en-US" altLang="zh-TW" dirty="0"/>
              <a:t>-</a:t>
            </a:r>
            <a:r>
              <a:rPr lang="zh-TW" altLang="en-US" dirty="0"/>
              <a:t>步驟二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390364" y="1295771"/>
            <a:ext cx="8363272" cy="489654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u="sng" dirty="0"/>
              <a:t>步驟二：將節點物件新增或插入</a:t>
            </a:r>
            <a:r>
              <a:rPr lang="en-US" altLang="zh-TW" sz="2400" u="sng" dirty="0"/>
              <a:t>DOM</a:t>
            </a:r>
            <a:r>
              <a:rPr lang="zh-TW" altLang="en-US" sz="2400" u="sng" dirty="0"/>
              <a:t>節點樹</a:t>
            </a:r>
          </a:p>
          <a:p>
            <a:pPr>
              <a:lnSpc>
                <a:spcPct val="80000"/>
              </a:lnSpc>
            </a:pPr>
            <a:r>
              <a:rPr lang="zh-TW" altLang="en-US" sz="2400" dirty="0"/>
              <a:t>在建立節點物件後，就可以將節點物件新增或插入</a:t>
            </a:r>
            <a:r>
              <a:rPr lang="en-US" altLang="zh-TW" sz="2400" dirty="0"/>
              <a:t>DOM</a:t>
            </a:r>
            <a:r>
              <a:rPr lang="zh-TW" altLang="en-US" sz="2400" dirty="0"/>
              <a:t>節點</a:t>
            </a:r>
            <a:r>
              <a:rPr lang="zh-TW" altLang="en-US" sz="2400" dirty="0" smtClean="0"/>
              <a:t>樹</a:t>
            </a:r>
            <a:endParaRPr lang="zh-TW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 err="1">
                <a:solidFill>
                  <a:schemeClr val="tx2"/>
                </a:solidFill>
              </a:rPr>
              <a:t>objNode.appendChild</a:t>
            </a:r>
            <a:r>
              <a:rPr lang="en-US" altLang="zh-TW" sz="2000" dirty="0">
                <a:solidFill>
                  <a:schemeClr val="tx2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objNewNode</a:t>
            </a:r>
            <a:r>
              <a:rPr lang="en-US" altLang="zh-TW" sz="2000" dirty="0">
                <a:solidFill>
                  <a:schemeClr val="tx2"/>
                </a:solidFill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objNewNode</a:t>
            </a:r>
            <a:r>
              <a:rPr lang="en-US" altLang="zh-TW" sz="2000" dirty="0" err="1">
                <a:solidFill>
                  <a:schemeClr val="tx2"/>
                </a:solidFill>
              </a:rPr>
              <a:t>.appendChild</a:t>
            </a:r>
            <a:r>
              <a:rPr lang="en-US" altLang="zh-TW" sz="2000" dirty="0">
                <a:solidFill>
                  <a:schemeClr val="tx2"/>
                </a:solidFill>
              </a:rPr>
              <a:t>(</a:t>
            </a:r>
            <a:r>
              <a:rPr lang="en-US" altLang="zh-TW" sz="2000" dirty="0" err="1">
                <a:solidFill>
                  <a:schemeClr val="tx2"/>
                </a:solidFill>
              </a:rPr>
              <a:t>objTextNode</a:t>
            </a:r>
            <a:r>
              <a:rPr lang="en-US" altLang="zh-TW" sz="2000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endParaRPr lang="en-US" altLang="zh-TW" sz="2400" dirty="0"/>
          </a:p>
        </p:txBody>
      </p:sp>
      <p:pic>
        <p:nvPicPr>
          <p:cNvPr id="227332" name="Picture 4" descr="Ch06-6-1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3147118"/>
            <a:ext cx="3240360" cy="24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333356" y="6334475"/>
            <a:ext cx="2057400" cy="365125"/>
          </a:xfrm>
        </p:spPr>
        <p:txBody>
          <a:bodyPr/>
          <a:lstStyle/>
          <a:p>
            <a:fld id="{0B4521C7-4ED5-49EA-A436-C0D61834596A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14197" y="5833469"/>
            <a:ext cx="65344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/>
              <a:t>HTML DOM </a:t>
            </a:r>
            <a:r>
              <a:rPr lang="en-US" altLang="zh-TW" sz="1400" b="1" dirty="0" err="1"/>
              <a:t>appendChild</a:t>
            </a:r>
            <a:r>
              <a:rPr lang="en-US" altLang="zh-TW" sz="1400" b="1" dirty="0"/>
              <a:t>() </a:t>
            </a:r>
            <a:r>
              <a:rPr lang="en-US" altLang="zh-TW" sz="1400" b="1" dirty="0" smtClean="0"/>
              <a:t>Method </a:t>
            </a:r>
            <a:r>
              <a:rPr lang="en-US" altLang="zh-TW" sz="1400" dirty="0" smtClean="0">
                <a:hlinkClick r:id="rId3"/>
              </a:rPr>
              <a:t>https</a:t>
            </a:r>
            <a:r>
              <a:rPr lang="en-US" altLang="zh-TW" sz="1400" dirty="0">
                <a:hlinkClick r:id="rId3"/>
              </a:rPr>
              <a:t>://www.w3schools.com/jsref/met_node_appendchild.asp</a:t>
            </a:r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3424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插入</a:t>
            </a:r>
            <a:r>
              <a:rPr lang="zh-TW" altLang="en-US" dirty="0"/>
              <a:t>和新增節點</a:t>
            </a:r>
            <a:r>
              <a:rPr lang="en-US" altLang="zh-TW" dirty="0"/>
              <a:t>-</a:t>
            </a:r>
            <a:r>
              <a:rPr lang="zh-TW" altLang="en-US" dirty="0"/>
              <a:t>插入節點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535516" y="1483410"/>
            <a:ext cx="7787208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可以</a:t>
            </a:r>
            <a:r>
              <a:rPr lang="zh-TW" altLang="en-US" sz="2400" dirty="0"/>
              <a:t>將節點物件插入節點樹中指定兄弟節點</a:t>
            </a:r>
            <a:r>
              <a:rPr lang="zh-TW" altLang="en-US" sz="2400" dirty="0" smtClean="0"/>
              <a:t>之前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objNode.insertBefore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objNewNode</a:t>
            </a:r>
            <a:r>
              <a:rPr lang="en-US" altLang="zh-TW" sz="2400" dirty="0">
                <a:solidFill>
                  <a:schemeClr val="tx2"/>
                </a:solidFill>
              </a:rPr>
              <a:t>, </a:t>
            </a:r>
            <a:r>
              <a:rPr lang="en-US" altLang="zh-TW" sz="2400" dirty="0" err="1">
                <a:solidFill>
                  <a:schemeClr val="tx2"/>
                </a:solidFill>
              </a:rPr>
              <a:t>objBrother</a:t>
            </a:r>
            <a:r>
              <a:rPr lang="en-US" altLang="zh-TW" sz="2400" dirty="0">
                <a:solidFill>
                  <a:schemeClr val="tx2"/>
                </a:solidFill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objNewNode</a:t>
            </a:r>
            <a:r>
              <a:rPr lang="en-US" altLang="zh-TW" sz="2400" dirty="0" err="1">
                <a:solidFill>
                  <a:schemeClr val="tx2"/>
                </a:solidFill>
              </a:rPr>
              <a:t>.appendChild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objTextNode</a:t>
            </a:r>
            <a:r>
              <a:rPr lang="en-US" altLang="zh-TW" sz="2400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</p:txBody>
      </p:sp>
      <p:pic>
        <p:nvPicPr>
          <p:cNvPr id="230404" name="Picture 4" descr="Ch06-6-1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6" y="2935142"/>
            <a:ext cx="4040008" cy="217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022767" y="5662394"/>
            <a:ext cx="6462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/>
              <a:t>HTML DOM </a:t>
            </a:r>
            <a:r>
              <a:rPr lang="en-US" altLang="zh-TW" sz="1600" b="1" dirty="0" err="1"/>
              <a:t>insertBefore</a:t>
            </a:r>
            <a:r>
              <a:rPr lang="en-US" altLang="zh-TW" sz="1600" b="1" dirty="0"/>
              <a:t>() </a:t>
            </a:r>
            <a:r>
              <a:rPr lang="en-US" altLang="zh-TW" sz="1600" b="1" dirty="0" smtClean="0"/>
              <a:t>Method</a:t>
            </a:r>
            <a:endParaRPr lang="en-US" altLang="zh-TW" sz="1600" b="1" dirty="0" smtClean="0">
              <a:hlinkClick r:id="rId3"/>
            </a:endParaRPr>
          </a:p>
          <a:p>
            <a:r>
              <a:rPr lang="zh-TW" altLang="en-US" sz="1600" dirty="0" smtClean="0">
                <a:hlinkClick r:id="rId3"/>
              </a:rPr>
              <a:t>https</a:t>
            </a:r>
            <a:r>
              <a:rPr lang="zh-TW" altLang="en-US" sz="1600" dirty="0">
                <a:hlinkClick r:id="rId3"/>
              </a:rPr>
              <a:t>://www.w3schools.com/jsref/met_node_insertbefore</a:t>
            </a:r>
            <a:r>
              <a:rPr lang="zh-TW" altLang="en-US" sz="1600" dirty="0" smtClean="0">
                <a:hlinkClick r:id="rId3"/>
              </a:rPr>
              <a:t>.asp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075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DOM</a:t>
            </a:r>
            <a:r>
              <a:rPr lang="en-US" altLang="en-US" dirty="0" err="1"/>
              <a:t>物件模型的基礎</a:t>
            </a:r>
            <a:endParaRPr lang="zh-TW" alt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物件模型與</a:t>
            </a:r>
            <a:r>
              <a:rPr lang="en-US" altLang="en-US" dirty="0" err="1"/>
              <a:t>DOM</a:t>
            </a:r>
            <a:endParaRPr lang="en-US" altLang="zh-TW" dirty="0"/>
          </a:p>
          <a:p>
            <a:r>
              <a:rPr lang="en-US" altLang="zh-TW" dirty="0" smtClean="0"/>
              <a:t>DOM</a:t>
            </a:r>
            <a:r>
              <a:rPr lang="zh-TW" altLang="en-US" dirty="0"/>
              <a:t>基礎的</a:t>
            </a:r>
            <a:r>
              <a:rPr lang="en-US" altLang="zh-TW" dirty="0"/>
              <a:t>HTML</a:t>
            </a:r>
            <a:r>
              <a:rPr lang="zh-TW" altLang="en-US" dirty="0"/>
              <a:t>網頁內容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175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Example- </a:t>
            </a:r>
            <a:r>
              <a:rPr lang="zh-TW" altLang="en-US" dirty="0" smtClean="0"/>
              <a:t>插入與新增節點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0966" y="1383431"/>
            <a:ext cx="426014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 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&lt;meta charset="utf-8"/&gt;</a:t>
            </a:r>
          </a:p>
          <a:p>
            <a:r>
              <a:rPr lang="en-US" altLang="zh-TW" sz="1400" dirty="0"/>
              <a:t>&lt;title&gt;Ch6_6_1.html&lt;/title&gt;</a:t>
            </a:r>
          </a:p>
          <a:p>
            <a:r>
              <a:rPr lang="en-US" altLang="zh-TW" sz="1400" dirty="0"/>
              <a:t>&lt;script&gt;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function </a:t>
            </a:r>
            <a:r>
              <a:rPr lang="en-US" altLang="zh-TW" sz="1400" dirty="0" err="1">
                <a:solidFill>
                  <a:srgbClr val="0070C0"/>
                </a:solidFill>
              </a:rPr>
              <a:t>appendNode</a:t>
            </a:r>
            <a:r>
              <a:rPr lang="en-US" altLang="zh-TW" sz="1400" dirty="0">
                <a:solidFill>
                  <a:srgbClr val="0070C0"/>
                </a:solidFill>
              </a:rPr>
              <a:t>() 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 err="1">
                <a:solidFill>
                  <a:srgbClr val="0070C0"/>
                </a:solidFill>
              </a:rPr>
              <a:t>var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objNode</a:t>
            </a:r>
            <a:r>
              <a:rPr lang="en-US" altLang="zh-TW" sz="1400" dirty="0">
                <a:solidFill>
                  <a:srgbClr val="0070C0"/>
                </a:solidFill>
              </a:rPr>
              <a:t> = </a:t>
            </a:r>
            <a:r>
              <a:rPr lang="en-US" altLang="zh-TW" sz="1400" dirty="0" err="1">
                <a:solidFill>
                  <a:srgbClr val="0070C0"/>
                </a:solidFill>
              </a:rPr>
              <a:t>document.getElementById</a:t>
            </a:r>
            <a:r>
              <a:rPr lang="en-US" altLang="zh-TW" sz="1400" dirty="0">
                <a:solidFill>
                  <a:srgbClr val="0070C0"/>
                </a:solidFill>
              </a:rPr>
              <a:t>("</a:t>
            </a:r>
            <a:r>
              <a:rPr lang="en-US" altLang="zh-TW" sz="1400" dirty="0" err="1">
                <a:solidFill>
                  <a:srgbClr val="0070C0"/>
                </a:solidFill>
              </a:rPr>
              <a:t>myDiv</a:t>
            </a:r>
            <a:r>
              <a:rPr lang="en-US" altLang="zh-TW" sz="1400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 err="1">
                <a:solidFill>
                  <a:srgbClr val="0070C0"/>
                </a:solidFill>
              </a:rPr>
              <a:t>var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strText</a:t>
            </a:r>
            <a:r>
              <a:rPr lang="en-US" altLang="zh-TW" sz="1400" dirty="0">
                <a:solidFill>
                  <a:srgbClr val="0070C0"/>
                </a:solidFill>
              </a:rPr>
              <a:t> = "</a:t>
            </a:r>
            <a:r>
              <a:rPr lang="zh-TW" altLang="en-US" sz="1400" dirty="0">
                <a:solidFill>
                  <a:srgbClr val="0070C0"/>
                </a:solidFill>
              </a:rPr>
              <a:t>段落四</a:t>
            </a:r>
            <a:r>
              <a:rPr lang="en-US" altLang="zh-TW" sz="1400" dirty="0">
                <a:solidFill>
                  <a:srgbClr val="0070C0"/>
                </a:solidFill>
              </a:rPr>
              <a:t>";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 err="1">
                <a:solidFill>
                  <a:srgbClr val="0070C0"/>
                </a:solidFill>
              </a:rPr>
              <a:t>var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objNewNode</a:t>
            </a:r>
            <a:r>
              <a:rPr lang="en-US" altLang="zh-TW" sz="1400" dirty="0">
                <a:solidFill>
                  <a:srgbClr val="0070C0"/>
                </a:solidFill>
              </a:rPr>
              <a:t> = </a:t>
            </a:r>
            <a:r>
              <a:rPr lang="en-US" altLang="zh-TW" sz="1400" dirty="0" err="1">
                <a:solidFill>
                  <a:srgbClr val="0070C0"/>
                </a:solidFill>
              </a:rPr>
              <a:t>document.createElement</a:t>
            </a:r>
            <a:r>
              <a:rPr lang="en-US" altLang="zh-TW" sz="1400" dirty="0">
                <a:solidFill>
                  <a:srgbClr val="0070C0"/>
                </a:solidFill>
              </a:rPr>
              <a:t>("P");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 err="1">
                <a:solidFill>
                  <a:srgbClr val="0070C0"/>
                </a:solidFill>
              </a:rPr>
              <a:t>var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objTextNode</a:t>
            </a:r>
            <a:r>
              <a:rPr lang="en-US" altLang="zh-TW" sz="1400" dirty="0">
                <a:solidFill>
                  <a:srgbClr val="0070C0"/>
                </a:solidFill>
              </a:rPr>
              <a:t> = </a:t>
            </a:r>
            <a:r>
              <a:rPr lang="en-US" altLang="zh-TW" sz="1400" dirty="0" err="1">
                <a:solidFill>
                  <a:srgbClr val="0070C0"/>
                </a:solidFill>
              </a:rPr>
              <a:t>document.createTextNode</a:t>
            </a:r>
            <a:r>
              <a:rPr lang="en-US" altLang="zh-TW" sz="1400" dirty="0">
                <a:solidFill>
                  <a:srgbClr val="0070C0"/>
                </a:solidFill>
              </a:rPr>
              <a:t>(</a:t>
            </a:r>
            <a:r>
              <a:rPr lang="en-US" altLang="zh-TW" sz="1400" dirty="0" err="1">
                <a:solidFill>
                  <a:srgbClr val="0070C0"/>
                </a:solidFill>
              </a:rPr>
              <a:t>strText</a:t>
            </a:r>
            <a:r>
              <a:rPr lang="en-US" altLang="zh-TW" sz="14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 err="1">
                <a:solidFill>
                  <a:srgbClr val="0070C0"/>
                </a:solidFill>
              </a:rPr>
              <a:t>objNode.appendChild</a:t>
            </a:r>
            <a:r>
              <a:rPr lang="en-US" altLang="zh-TW" sz="1400" dirty="0">
                <a:solidFill>
                  <a:srgbClr val="0070C0"/>
                </a:solidFill>
              </a:rPr>
              <a:t>(</a:t>
            </a:r>
            <a:r>
              <a:rPr lang="en-US" altLang="zh-TW" sz="1400" dirty="0" err="1">
                <a:solidFill>
                  <a:srgbClr val="0070C0"/>
                </a:solidFill>
              </a:rPr>
              <a:t>objNewNode</a:t>
            </a:r>
            <a:r>
              <a:rPr lang="en-US" altLang="zh-TW" sz="14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 err="1">
                <a:solidFill>
                  <a:srgbClr val="0070C0"/>
                </a:solidFill>
              </a:rPr>
              <a:t>objNewNode.appendChild</a:t>
            </a:r>
            <a:r>
              <a:rPr lang="en-US" altLang="zh-TW" sz="1400" dirty="0">
                <a:solidFill>
                  <a:srgbClr val="0070C0"/>
                </a:solidFill>
              </a:rPr>
              <a:t>(</a:t>
            </a:r>
            <a:r>
              <a:rPr lang="en-US" altLang="zh-TW" sz="1400" dirty="0" err="1">
                <a:solidFill>
                  <a:srgbClr val="0070C0"/>
                </a:solidFill>
              </a:rPr>
              <a:t>objTextNode</a:t>
            </a:r>
            <a:r>
              <a:rPr lang="en-US" altLang="zh-TW" sz="14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function </a:t>
            </a:r>
            <a:r>
              <a:rPr lang="en-US" altLang="zh-TW" sz="1400" dirty="0" err="1">
                <a:solidFill>
                  <a:srgbClr val="7030A0"/>
                </a:solidFill>
              </a:rPr>
              <a:t>insertNode</a:t>
            </a:r>
            <a:r>
              <a:rPr lang="en-US" altLang="zh-TW" sz="1400" dirty="0">
                <a:solidFill>
                  <a:srgbClr val="7030A0"/>
                </a:solidFill>
              </a:rPr>
              <a:t>(</a:t>
            </a:r>
            <a:r>
              <a:rPr lang="en-US" altLang="zh-TW" sz="1400" dirty="0" err="1">
                <a:solidFill>
                  <a:srgbClr val="7030A0"/>
                </a:solidFill>
              </a:rPr>
              <a:t>objNode</a:t>
            </a:r>
            <a:r>
              <a:rPr lang="en-US" altLang="zh-TW" sz="1400" dirty="0">
                <a:solidFill>
                  <a:srgbClr val="7030A0"/>
                </a:solidFill>
              </a:rPr>
              <a:t>, </a:t>
            </a:r>
            <a:r>
              <a:rPr lang="en-US" altLang="zh-TW" sz="1400" dirty="0" err="1">
                <a:solidFill>
                  <a:srgbClr val="7030A0"/>
                </a:solidFill>
              </a:rPr>
              <a:t>objBrother</a:t>
            </a:r>
            <a:r>
              <a:rPr lang="en-US" altLang="zh-TW" sz="1400" dirty="0">
                <a:solidFill>
                  <a:srgbClr val="7030A0"/>
                </a:solidFill>
              </a:rPr>
              <a:t>, </a:t>
            </a:r>
            <a:r>
              <a:rPr lang="en-US" altLang="zh-TW" sz="1400" dirty="0" err="1">
                <a:solidFill>
                  <a:srgbClr val="7030A0"/>
                </a:solidFill>
              </a:rPr>
              <a:t>strText</a:t>
            </a:r>
            <a:r>
              <a:rPr lang="en-US" altLang="zh-TW" sz="1400" dirty="0">
                <a:solidFill>
                  <a:srgbClr val="7030A0"/>
                </a:solidFill>
              </a:rPr>
              <a:t>) {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</a:t>
            </a:r>
            <a:r>
              <a:rPr lang="en-US" altLang="zh-TW" sz="1400" dirty="0" err="1">
                <a:solidFill>
                  <a:srgbClr val="7030A0"/>
                </a:solidFill>
              </a:rPr>
              <a:t>var</a:t>
            </a:r>
            <a:r>
              <a:rPr lang="en-US" altLang="zh-TW" sz="1400" dirty="0">
                <a:solidFill>
                  <a:srgbClr val="7030A0"/>
                </a:solidFill>
              </a:rPr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objNode</a:t>
            </a:r>
            <a:r>
              <a:rPr lang="en-US" altLang="zh-TW" sz="1400" dirty="0">
                <a:solidFill>
                  <a:srgbClr val="7030A0"/>
                </a:solidFill>
              </a:rPr>
              <a:t> = </a:t>
            </a:r>
            <a:r>
              <a:rPr lang="en-US" altLang="zh-TW" sz="1400" dirty="0" err="1">
                <a:solidFill>
                  <a:srgbClr val="7030A0"/>
                </a:solidFill>
              </a:rPr>
              <a:t>document.getElementById</a:t>
            </a:r>
            <a:r>
              <a:rPr lang="en-US" altLang="zh-TW" sz="1400" dirty="0">
                <a:solidFill>
                  <a:srgbClr val="7030A0"/>
                </a:solidFill>
              </a:rPr>
              <a:t>("</a:t>
            </a:r>
            <a:r>
              <a:rPr lang="en-US" altLang="zh-TW" sz="1400" dirty="0" err="1">
                <a:solidFill>
                  <a:srgbClr val="7030A0"/>
                </a:solidFill>
              </a:rPr>
              <a:t>myDiv</a:t>
            </a:r>
            <a:r>
              <a:rPr lang="en-US" altLang="zh-TW" sz="1400" dirty="0">
                <a:solidFill>
                  <a:srgbClr val="7030A0"/>
                </a:solidFill>
              </a:rPr>
              <a:t>");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</a:t>
            </a:r>
            <a:r>
              <a:rPr lang="en-US" altLang="zh-TW" sz="1400" dirty="0" err="1">
                <a:solidFill>
                  <a:srgbClr val="7030A0"/>
                </a:solidFill>
              </a:rPr>
              <a:t>var</a:t>
            </a:r>
            <a:r>
              <a:rPr lang="en-US" altLang="zh-TW" sz="1400" dirty="0">
                <a:solidFill>
                  <a:srgbClr val="7030A0"/>
                </a:solidFill>
              </a:rPr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objBrother</a:t>
            </a:r>
            <a:r>
              <a:rPr lang="en-US" altLang="zh-TW" sz="1400" dirty="0">
                <a:solidFill>
                  <a:srgbClr val="7030A0"/>
                </a:solidFill>
              </a:rPr>
              <a:t> = </a:t>
            </a:r>
            <a:r>
              <a:rPr lang="en-US" altLang="zh-TW" sz="1400" dirty="0" err="1">
                <a:solidFill>
                  <a:srgbClr val="7030A0"/>
                </a:solidFill>
              </a:rPr>
              <a:t>objNode.children</a:t>
            </a:r>
            <a:r>
              <a:rPr lang="en-US" altLang="zh-TW" sz="1400" dirty="0">
                <a:solidFill>
                  <a:srgbClr val="7030A0"/>
                </a:solidFill>
              </a:rPr>
              <a:t>[1];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</a:t>
            </a:r>
            <a:r>
              <a:rPr lang="en-US" altLang="zh-TW" sz="1400" dirty="0" err="1">
                <a:solidFill>
                  <a:srgbClr val="7030A0"/>
                </a:solidFill>
              </a:rPr>
              <a:t>var</a:t>
            </a:r>
            <a:r>
              <a:rPr lang="en-US" altLang="zh-TW" sz="1400" dirty="0">
                <a:solidFill>
                  <a:srgbClr val="7030A0"/>
                </a:solidFill>
              </a:rPr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strText</a:t>
            </a:r>
            <a:r>
              <a:rPr lang="en-US" altLang="zh-TW" sz="1400" dirty="0">
                <a:solidFill>
                  <a:srgbClr val="7030A0"/>
                </a:solidFill>
              </a:rPr>
              <a:t> = '</a:t>
            </a:r>
            <a:r>
              <a:rPr lang="zh-TW" altLang="en-US" sz="1400" dirty="0">
                <a:solidFill>
                  <a:srgbClr val="7030A0"/>
                </a:solidFill>
              </a:rPr>
              <a:t>段落一</a:t>
            </a:r>
            <a:r>
              <a:rPr lang="en-US" altLang="zh-TW" sz="1400" dirty="0">
                <a:solidFill>
                  <a:srgbClr val="7030A0"/>
                </a:solidFill>
              </a:rPr>
              <a:t>.</a:t>
            </a:r>
            <a:r>
              <a:rPr lang="zh-TW" altLang="en-US" sz="1400" dirty="0">
                <a:solidFill>
                  <a:srgbClr val="7030A0"/>
                </a:solidFill>
              </a:rPr>
              <a:t>二</a:t>
            </a:r>
            <a:r>
              <a:rPr lang="en-US" altLang="zh-TW" sz="1400" dirty="0">
                <a:solidFill>
                  <a:srgbClr val="7030A0"/>
                </a:solidFill>
              </a:rPr>
              <a:t>';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</a:t>
            </a:r>
            <a:r>
              <a:rPr lang="en-US" altLang="zh-TW" sz="1400" dirty="0" err="1">
                <a:solidFill>
                  <a:srgbClr val="7030A0"/>
                </a:solidFill>
              </a:rPr>
              <a:t>var</a:t>
            </a:r>
            <a:r>
              <a:rPr lang="en-US" altLang="zh-TW" sz="1400" dirty="0">
                <a:solidFill>
                  <a:srgbClr val="7030A0"/>
                </a:solidFill>
              </a:rPr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objNewNode</a:t>
            </a:r>
            <a:r>
              <a:rPr lang="en-US" altLang="zh-TW" sz="1400" dirty="0">
                <a:solidFill>
                  <a:srgbClr val="7030A0"/>
                </a:solidFill>
              </a:rPr>
              <a:t> = </a:t>
            </a:r>
            <a:r>
              <a:rPr lang="en-US" altLang="zh-TW" sz="1400" dirty="0" err="1">
                <a:solidFill>
                  <a:srgbClr val="7030A0"/>
                </a:solidFill>
              </a:rPr>
              <a:t>document.createElement</a:t>
            </a:r>
            <a:r>
              <a:rPr lang="en-US" altLang="zh-TW" sz="1400" dirty="0">
                <a:solidFill>
                  <a:srgbClr val="7030A0"/>
                </a:solidFill>
              </a:rPr>
              <a:t>("P");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</a:t>
            </a:r>
            <a:r>
              <a:rPr lang="en-US" altLang="zh-TW" sz="1400" dirty="0" err="1">
                <a:solidFill>
                  <a:srgbClr val="7030A0"/>
                </a:solidFill>
              </a:rPr>
              <a:t>var</a:t>
            </a:r>
            <a:r>
              <a:rPr lang="en-US" altLang="zh-TW" sz="1400" dirty="0">
                <a:solidFill>
                  <a:srgbClr val="7030A0"/>
                </a:solidFill>
              </a:rPr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objTextNode</a:t>
            </a:r>
            <a:r>
              <a:rPr lang="en-US" altLang="zh-TW" sz="1400" dirty="0">
                <a:solidFill>
                  <a:srgbClr val="7030A0"/>
                </a:solidFill>
              </a:rPr>
              <a:t> = </a:t>
            </a:r>
            <a:r>
              <a:rPr lang="en-US" altLang="zh-TW" sz="1400" dirty="0" err="1">
                <a:solidFill>
                  <a:srgbClr val="7030A0"/>
                </a:solidFill>
              </a:rPr>
              <a:t>document.createTextNode</a:t>
            </a:r>
            <a:r>
              <a:rPr lang="en-US" altLang="zh-TW" sz="1400" dirty="0">
                <a:solidFill>
                  <a:srgbClr val="7030A0"/>
                </a:solidFill>
              </a:rPr>
              <a:t>(</a:t>
            </a:r>
            <a:r>
              <a:rPr lang="en-US" altLang="zh-TW" sz="1400" dirty="0" err="1">
                <a:solidFill>
                  <a:srgbClr val="7030A0"/>
                </a:solidFill>
              </a:rPr>
              <a:t>strText</a:t>
            </a:r>
            <a:r>
              <a:rPr lang="en-US" altLang="zh-TW" sz="1400" dirty="0">
                <a:solidFill>
                  <a:srgbClr val="7030A0"/>
                </a:solidFill>
              </a:rPr>
              <a:t>);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</a:t>
            </a:r>
            <a:r>
              <a:rPr lang="en-US" altLang="zh-TW" sz="1400" dirty="0" err="1">
                <a:solidFill>
                  <a:srgbClr val="7030A0"/>
                </a:solidFill>
              </a:rPr>
              <a:t>objNode.insertBefore</a:t>
            </a:r>
            <a:r>
              <a:rPr lang="en-US" altLang="zh-TW" sz="1400" dirty="0">
                <a:solidFill>
                  <a:srgbClr val="7030A0"/>
                </a:solidFill>
              </a:rPr>
              <a:t>(</a:t>
            </a:r>
            <a:r>
              <a:rPr lang="en-US" altLang="zh-TW" sz="1400" dirty="0" err="1">
                <a:solidFill>
                  <a:srgbClr val="7030A0"/>
                </a:solidFill>
              </a:rPr>
              <a:t>objNewNode</a:t>
            </a:r>
            <a:r>
              <a:rPr lang="en-US" altLang="zh-TW" sz="1400" dirty="0">
                <a:solidFill>
                  <a:srgbClr val="7030A0"/>
                </a:solidFill>
              </a:rPr>
              <a:t>, </a:t>
            </a:r>
            <a:r>
              <a:rPr lang="en-US" altLang="zh-TW" sz="1400" dirty="0" err="1">
                <a:solidFill>
                  <a:srgbClr val="7030A0"/>
                </a:solidFill>
              </a:rPr>
              <a:t>objBrother</a:t>
            </a:r>
            <a:r>
              <a:rPr lang="en-US" altLang="zh-TW" sz="1400" dirty="0">
                <a:solidFill>
                  <a:srgbClr val="7030A0"/>
                </a:solidFill>
              </a:rPr>
              <a:t>);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</a:t>
            </a:r>
            <a:r>
              <a:rPr lang="en-US" altLang="zh-TW" sz="1400" dirty="0" err="1">
                <a:solidFill>
                  <a:srgbClr val="7030A0"/>
                </a:solidFill>
              </a:rPr>
              <a:t>objNewNode.appendChild</a:t>
            </a:r>
            <a:r>
              <a:rPr lang="en-US" altLang="zh-TW" sz="1400" dirty="0">
                <a:solidFill>
                  <a:srgbClr val="7030A0"/>
                </a:solidFill>
              </a:rPr>
              <a:t>(</a:t>
            </a:r>
            <a:r>
              <a:rPr lang="en-US" altLang="zh-TW" sz="1400" dirty="0" err="1">
                <a:solidFill>
                  <a:srgbClr val="7030A0"/>
                </a:solidFill>
              </a:rPr>
              <a:t>objTextNode</a:t>
            </a:r>
            <a:r>
              <a:rPr lang="en-US" altLang="zh-TW" sz="1400" dirty="0">
                <a:solidFill>
                  <a:srgbClr val="7030A0"/>
                </a:solidFill>
              </a:rPr>
              <a:t>);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}</a:t>
            </a:r>
          </a:p>
          <a:p>
            <a:r>
              <a:rPr lang="en-US" altLang="zh-TW" sz="1400" dirty="0"/>
              <a:t>&lt;/script&gt;</a:t>
            </a:r>
          </a:p>
          <a:p>
            <a:r>
              <a:rPr lang="en-US" altLang="zh-TW" sz="1400" dirty="0"/>
              <a:t>&lt;/head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81794" y="1293738"/>
            <a:ext cx="4121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&lt;body id="</a:t>
            </a:r>
            <a:r>
              <a:rPr lang="en-US" altLang="zh-TW" sz="1400" dirty="0" err="1"/>
              <a:t>myBody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/>
              <a:t>&lt;h2&gt;</a:t>
            </a:r>
            <a:r>
              <a:rPr lang="zh-TW" altLang="en-US" sz="1400" dirty="0"/>
              <a:t>在</a:t>
            </a:r>
            <a:r>
              <a:rPr lang="en-US" altLang="zh-TW" sz="1400" dirty="0"/>
              <a:t>DOM</a:t>
            </a:r>
            <a:r>
              <a:rPr lang="zh-TW" altLang="en-US" sz="1400" dirty="0"/>
              <a:t>節點樹插入和新增節點</a:t>
            </a:r>
            <a:r>
              <a:rPr lang="en-US" altLang="zh-TW" sz="1400" dirty="0"/>
              <a:t>&lt;/h2&gt;</a:t>
            </a:r>
          </a:p>
          <a:p>
            <a:r>
              <a:rPr lang="en-US" altLang="zh-TW" sz="1400" dirty="0"/>
              <a:t>&lt;</a:t>
            </a:r>
            <a:r>
              <a:rPr lang="en-US" altLang="zh-TW" sz="1400" dirty="0" err="1"/>
              <a:t>hr</a:t>
            </a:r>
            <a:r>
              <a:rPr lang="en-US" altLang="zh-TW" sz="1400" dirty="0"/>
              <a:t>/&gt;</a:t>
            </a:r>
          </a:p>
          <a:p>
            <a:r>
              <a:rPr lang="en-US" altLang="zh-TW" sz="1400" dirty="0"/>
              <a:t>&lt;div id="</a:t>
            </a:r>
            <a:r>
              <a:rPr lang="en-US" altLang="zh-TW" sz="1400" dirty="0" err="1"/>
              <a:t>myDiv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/>
              <a:t>&lt;p </a:t>
            </a:r>
            <a:r>
              <a:rPr lang="en-US" altLang="zh-TW" sz="1400" dirty="0" err="1"/>
              <a:t>onclick</a:t>
            </a:r>
            <a:r>
              <a:rPr lang="en-US" altLang="zh-TW" sz="1400" dirty="0"/>
              <a:t>="</a:t>
            </a:r>
            <a:r>
              <a:rPr lang="en-US" altLang="zh-TW" sz="1400" dirty="0" err="1">
                <a:solidFill>
                  <a:srgbClr val="0070C0"/>
                </a:solidFill>
              </a:rPr>
              <a:t>appendNode</a:t>
            </a:r>
            <a:r>
              <a:rPr lang="en-US" altLang="zh-TW" sz="1400" dirty="0">
                <a:solidFill>
                  <a:srgbClr val="0070C0"/>
                </a:solidFill>
              </a:rPr>
              <a:t>()</a:t>
            </a:r>
            <a:r>
              <a:rPr lang="en-US" altLang="zh-TW" sz="1400" dirty="0"/>
              <a:t>"&gt;</a:t>
            </a:r>
            <a:r>
              <a:rPr lang="zh-TW" altLang="en-US" sz="1400" dirty="0"/>
              <a:t>段落一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&lt;p </a:t>
            </a:r>
            <a:r>
              <a:rPr lang="en-US" altLang="zh-TW" sz="1400" dirty="0" err="1"/>
              <a:t>onclick</a:t>
            </a:r>
            <a:r>
              <a:rPr lang="en-US" altLang="zh-TW" sz="1400" dirty="0"/>
              <a:t>="</a:t>
            </a:r>
            <a:r>
              <a:rPr lang="en-US" altLang="zh-TW" sz="1400" dirty="0" err="1">
                <a:solidFill>
                  <a:srgbClr val="7030A0"/>
                </a:solidFill>
              </a:rPr>
              <a:t>insertNode</a:t>
            </a:r>
            <a:r>
              <a:rPr lang="en-US" altLang="zh-TW" sz="1400" dirty="0">
                <a:solidFill>
                  <a:srgbClr val="7030A0"/>
                </a:solidFill>
              </a:rPr>
              <a:t>()"&gt;</a:t>
            </a:r>
            <a:r>
              <a:rPr lang="zh-TW" altLang="en-US" sz="1400" dirty="0"/>
              <a:t>段落二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&lt;p&gt;</a:t>
            </a:r>
            <a:r>
              <a:rPr lang="zh-TW" altLang="en-US" sz="1400" dirty="0"/>
              <a:t>段落三</a:t>
            </a:r>
            <a:r>
              <a:rPr lang="en-US" altLang="zh-TW" sz="1400" dirty="0"/>
              <a:t>&lt;/p&gt;</a:t>
            </a:r>
          </a:p>
          <a:p>
            <a:r>
              <a:rPr lang="en-US" altLang="zh-TW" sz="1400" dirty="0"/>
              <a:t>&lt;/div&gt;</a:t>
            </a:r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011" y="3789040"/>
            <a:ext cx="3113954" cy="2291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橢圓 7"/>
          <p:cNvSpPr/>
          <p:nvPr/>
        </p:nvSpPr>
        <p:spPr>
          <a:xfrm>
            <a:off x="5226995" y="4780092"/>
            <a:ext cx="1152128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161065" y="5761570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4983" y="3808513"/>
            <a:ext cx="411103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6605" y="5749716"/>
            <a:ext cx="4193087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037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</a:t>
            </a:r>
            <a:r>
              <a:rPr lang="zh-TW" altLang="en-US" dirty="0"/>
              <a:t>節點</a:t>
            </a:r>
            <a:r>
              <a:rPr lang="en-US" altLang="zh-TW" dirty="0"/>
              <a:t>-</a:t>
            </a:r>
            <a:r>
              <a:rPr lang="zh-TW" altLang="en-US" dirty="0"/>
              <a:t>刪除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使用</a:t>
            </a:r>
            <a:r>
              <a:rPr lang="en-US" altLang="zh-TW" sz="2800" dirty="0"/>
              <a:t>DOM</a:t>
            </a:r>
            <a:r>
              <a:rPr lang="zh-TW" altLang="en-US" sz="2800" dirty="0"/>
              <a:t>節點物件的</a:t>
            </a:r>
            <a:r>
              <a:rPr lang="en-US" altLang="zh-TW" sz="2800" dirty="0" err="1"/>
              <a:t>removeChild</a:t>
            </a:r>
            <a:r>
              <a:rPr lang="en-US" altLang="zh-TW" sz="2800" dirty="0"/>
              <a:t>()</a:t>
            </a:r>
            <a:r>
              <a:rPr lang="zh-TW" altLang="en-US" sz="2800" dirty="0"/>
              <a:t>方法刪除節點樹中指定的子</a:t>
            </a:r>
            <a:r>
              <a:rPr lang="zh-TW" altLang="en-US" sz="2800" dirty="0" smtClean="0"/>
              <a:t>節點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objParent.removeChild</a:t>
            </a:r>
            <a:r>
              <a:rPr lang="en-US" altLang="zh-TW" sz="2800" dirty="0" smtClean="0">
                <a:solidFill>
                  <a:schemeClr val="tx2"/>
                </a:solidFill>
              </a:rPr>
              <a:t>(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objNode</a:t>
            </a:r>
            <a:r>
              <a:rPr lang="en-US" altLang="zh-TW" sz="2800" dirty="0">
                <a:solidFill>
                  <a:schemeClr val="tx2"/>
                </a:solidFill>
              </a:rPr>
              <a:t>);</a:t>
            </a:r>
          </a:p>
          <a:p>
            <a:pPr lvl="1"/>
            <a:r>
              <a:rPr lang="en-US" altLang="zh-TW" sz="2400" dirty="0" err="1"/>
              <a:t>objParent</a:t>
            </a:r>
            <a:r>
              <a:rPr lang="zh-TW" altLang="en-US" sz="2400" dirty="0"/>
              <a:t>是父節點物件，</a:t>
            </a:r>
            <a:r>
              <a:rPr lang="en-US" altLang="zh-TW" sz="2400" dirty="0" err="1"/>
              <a:t>removeChild</a:t>
            </a:r>
            <a:r>
              <a:rPr lang="en-US" altLang="zh-TW" sz="2400" dirty="0"/>
              <a:t>()</a:t>
            </a:r>
            <a:r>
              <a:rPr lang="zh-TW" altLang="en-US" sz="2400" dirty="0"/>
              <a:t>方法可以刪除參數的子節點，即</a:t>
            </a:r>
            <a:r>
              <a:rPr lang="en-US" altLang="zh-TW" sz="2400" dirty="0" err="1"/>
              <a:t>objNode</a:t>
            </a:r>
            <a:r>
              <a:rPr lang="zh-TW" altLang="en-US" sz="2400" dirty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971600" y="429309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HTML DOM </a:t>
            </a:r>
            <a:r>
              <a:rPr lang="en-US" altLang="zh-TW" b="1" dirty="0" err="1"/>
              <a:t>removeChild</a:t>
            </a:r>
            <a:r>
              <a:rPr lang="en-US" altLang="zh-TW" b="1" dirty="0"/>
              <a:t>() </a:t>
            </a:r>
            <a:r>
              <a:rPr lang="en-US" altLang="zh-TW" b="1" dirty="0" smtClean="0"/>
              <a:t>Method</a:t>
            </a:r>
            <a:endParaRPr lang="en-US" altLang="zh-TW" b="1" dirty="0" smtClean="0">
              <a:hlinkClick r:id="rId2"/>
            </a:endParaRPr>
          </a:p>
          <a:p>
            <a:r>
              <a:rPr lang="zh-TW" altLang="en-US" dirty="0" smtClean="0">
                <a:hlinkClick r:id="rId2"/>
              </a:rPr>
              <a:t>https</a:t>
            </a:r>
            <a:r>
              <a:rPr lang="zh-TW" altLang="en-US" dirty="0">
                <a:hlinkClick r:id="rId2"/>
              </a:rPr>
              <a:t>://www.w3schools.com/jsref/met_node_removechild</a:t>
            </a:r>
            <a:r>
              <a:rPr lang="zh-TW" altLang="en-US" dirty="0" smtClean="0">
                <a:hlinkClick r:id="rId2"/>
              </a:rPr>
              <a:t>.asp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6841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</a:t>
            </a:r>
            <a:r>
              <a:rPr lang="zh-TW" altLang="en-US" dirty="0"/>
              <a:t>節點</a:t>
            </a:r>
            <a:r>
              <a:rPr lang="en-US" altLang="zh-TW" dirty="0"/>
              <a:t>-</a:t>
            </a:r>
            <a:r>
              <a:rPr lang="zh-TW" altLang="en-US" dirty="0"/>
              <a:t>顯示子節點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 smtClean="0"/>
              <a:t>Ch6_6_2.html</a:t>
            </a:r>
            <a:r>
              <a:rPr lang="zh-TW" altLang="en-US" sz="2400" dirty="0" smtClean="0"/>
              <a:t>範例</a:t>
            </a:r>
            <a:r>
              <a:rPr lang="zh-TW" altLang="en-US" sz="2400" dirty="0"/>
              <a:t>是使用</a:t>
            </a:r>
            <a:r>
              <a:rPr lang="en-US" altLang="zh-TW" sz="2400" dirty="0" err="1"/>
              <a:t>printChilds</a:t>
            </a:r>
            <a:r>
              <a:rPr lang="en-US" altLang="zh-TW" sz="2400" dirty="0"/>
              <a:t>()</a:t>
            </a:r>
            <a:r>
              <a:rPr lang="zh-TW" altLang="en-US" sz="2400" dirty="0"/>
              <a:t>函數來顯示指定節點的所有子</a:t>
            </a:r>
            <a:r>
              <a:rPr lang="zh-TW" altLang="en-US" sz="2400" dirty="0" smtClean="0"/>
              <a:t>節點</a:t>
            </a:r>
            <a:endParaRPr lang="en-US" altLang="zh-TW" sz="2400" dirty="0" smtClean="0"/>
          </a:p>
          <a:p>
            <a:pPr>
              <a:lnSpc>
                <a:spcPct val="80000"/>
              </a:lnSpc>
            </a:pPr>
            <a:r>
              <a:rPr lang="en-US" altLang="zh-TW" sz="2400" dirty="0" smtClean="0"/>
              <a:t>if</a:t>
            </a:r>
            <a:r>
              <a:rPr lang="zh-TW" altLang="en-US" sz="2400" dirty="0"/>
              <a:t>條件是使用</a:t>
            </a:r>
            <a:r>
              <a:rPr lang="en-US" altLang="zh-TW" sz="2400" dirty="0" err="1">
                <a:solidFill>
                  <a:srgbClr val="FF0000"/>
                </a:solidFill>
              </a:rPr>
              <a:t>hasChildNodes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zh-TW" altLang="en-US" sz="2400" dirty="0"/>
              <a:t>方法檢查節點是否擁有子</a:t>
            </a:r>
            <a:r>
              <a:rPr lang="zh-TW" altLang="en-US" sz="2400" dirty="0" smtClean="0"/>
              <a:t>節點</a:t>
            </a:r>
            <a:endParaRPr lang="zh-TW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sz="2400" dirty="0" smtClean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if 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objNode.hasChildNodes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en-US" altLang="zh-TW" sz="2400" dirty="0">
                <a:solidFill>
                  <a:schemeClr val="tx2"/>
                </a:solidFill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nodeCount</a:t>
            </a:r>
            <a:r>
              <a:rPr lang="en-US" altLang="zh-TW" sz="2400" dirty="0">
                <a:solidFill>
                  <a:schemeClr val="tx2"/>
                </a:solidFill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</a:rPr>
              <a:t>objNode.children.length</a:t>
            </a:r>
            <a:r>
              <a:rPr lang="en-US" altLang="zh-TW" sz="2400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strMsg</a:t>
            </a:r>
            <a:r>
              <a:rPr lang="en-US" altLang="zh-TW" sz="2400" dirty="0">
                <a:solidFill>
                  <a:schemeClr val="tx2"/>
                </a:solidFill>
              </a:rPr>
              <a:t> += "</a:t>
            </a:r>
            <a:r>
              <a:rPr lang="zh-TW" altLang="en-US" sz="2400" dirty="0">
                <a:solidFill>
                  <a:schemeClr val="tx2"/>
                </a:solidFill>
              </a:rPr>
              <a:t>子元素數 </a:t>
            </a:r>
            <a:r>
              <a:rPr lang="en-US" altLang="zh-TW" sz="2400" dirty="0">
                <a:solidFill>
                  <a:schemeClr val="tx2"/>
                </a:solidFill>
              </a:rPr>
              <a:t>= " + </a:t>
            </a:r>
            <a:r>
              <a:rPr lang="en-US" altLang="zh-TW" sz="2400" dirty="0" err="1">
                <a:solidFill>
                  <a:schemeClr val="tx2"/>
                </a:solidFill>
              </a:rPr>
              <a:t>nodeCount</a:t>
            </a:r>
            <a:r>
              <a:rPr lang="en-US" altLang="zh-TW" sz="2400" dirty="0">
                <a:solidFill>
                  <a:schemeClr val="tx2"/>
                </a:solidFill>
              </a:rPr>
              <a:t> + "\n";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for (</a:t>
            </a: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 = 0;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 &lt; </a:t>
            </a:r>
            <a:r>
              <a:rPr lang="en-US" altLang="zh-TW" sz="2400" dirty="0" err="1">
                <a:solidFill>
                  <a:schemeClr val="tx2"/>
                </a:solidFill>
              </a:rPr>
              <a:t>nodeCount</a:t>
            </a:r>
            <a:r>
              <a:rPr lang="en-US" altLang="zh-TW" sz="2400" dirty="0">
                <a:solidFill>
                  <a:schemeClr val="tx2"/>
                </a:solidFill>
              </a:rPr>
              <a:t>;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++)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</a:t>
            </a:r>
            <a:r>
              <a:rPr lang="en-US" altLang="zh-TW" sz="2400" dirty="0" err="1">
                <a:solidFill>
                  <a:schemeClr val="tx2"/>
                </a:solidFill>
              </a:rPr>
              <a:t>strMsg</a:t>
            </a:r>
            <a:r>
              <a:rPr lang="en-US" altLang="zh-TW" sz="2400" dirty="0">
                <a:solidFill>
                  <a:schemeClr val="tx2"/>
                </a:solidFill>
              </a:rPr>
              <a:t> += "</a:t>
            </a:r>
            <a:r>
              <a:rPr lang="zh-TW" altLang="en-US" sz="2400" dirty="0">
                <a:solidFill>
                  <a:schemeClr val="tx2"/>
                </a:solidFill>
              </a:rPr>
              <a:t>標籤名稱 </a:t>
            </a:r>
            <a:r>
              <a:rPr lang="en-US" altLang="zh-TW" sz="2400" dirty="0">
                <a:solidFill>
                  <a:schemeClr val="tx2"/>
                </a:solidFill>
              </a:rPr>
              <a:t>= " + </a:t>
            </a:r>
            <a:r>
              <a:rPr lang="en-US" altLang="zh-TW" sz="2400" dirty="0" err="1">
                <a:solidFill>
                  <a:srgbClr val="FF0000"/>
                </a:solidFill>
              </a:rPr>
              <a:t>objNode.children</a:t>
            </a:r>
            <a:r>
              <a:rPr lang="en-US" altLang="zh-TW" sz="2400" dirty="0">
                <a:solidFill>
                  <a:srgbClr val="FF0000"/>
                </a:solidFill>
              </a:rPr>
              <a:t>[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].</a:t>
            </a:r>
            <a:r>
              <a:rPr lang="en-US" altLang="zh-TW" sz="2400" dirty="0" err="1">
                <a:solidFill>
                  <a:srgbClr val="FF0000"/>
                </a:solidFill>
              </a:rPr>
              <a:t>nodeName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chemeClr val="tx2"/>
                </a:solidFill>
              </a:rPr>
              <a:t>+ "\n";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alert(</a:t>
            </a:r>
            <a:r>
              <a:rPr lang="en-US" altLang="zh-TW" sz="2400" dirty="0" err="1">
                <a:solidFill>
                  <a:schemeClr val="tx2"/>
                </a:solidFill>
              </a:rPr>
              <a:t>strMsg</a:t>
            </a:r>
            <a:r>
              <a:rPr lang="en-US" altLang="zh-TW" sz="2400" dirty="0">
                <a:solidFill>
                  <a:schemeClr val="tx2"/>
                </a:solidFill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</a:t>
            </a:r>
            <a:endParaRPr lang="en-US" altLang="zh-TW" sz="2000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248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延續練習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的程式碼</a:t>
            </a:r>
            <a:r>
              <a:rPr lang="en-US" altLang="zh-TW" dirty="0" smtClean="0"/>
              <a:t>(ch06_ex2.html)</a:t>
            </a:r>
          </a:p>
          <a:p>
            <a:pPr lvl="1"/>
            <a:r>
              <a:rPr lang="zh-TW" altLang="en-US" dirty="0" smtClean="0"/>
              <a:t>請在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之前插入一個節點</a:t>
            </a:r>
            <a:r>
              <a:rPr lang="en-US" altLang="zh-TW" dirty="0" smtClean="0"/>
              <a:t>-“CSS”</a:t>
            </a:r>
          </a:p>
          <a:p>
            <a:pPr lvl="1"/>
            <a:r>
              <a:rPr lang="zh-TW" altLang="en-US" dirty="0" smtClean="0"/>
              <a:t>請在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之後新增一個節點</a:t>
            </a:r>
            <a:r>
              <a:rPr lang="en-US" altLang="zh-TW" dirty="0" smtClean="0"/>
              <a:t>-”ActionScript”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20" y="3501008"/>
            <a:ext cx="3143560" cy="2375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橢圓 4"/>
          <p:cNvSpPr/>
          <p:nvPr/>
        </p:nvSpPr>
        <p:spPr>
          <a:xfrm>
            <a:off x="3203848" y="5471858"/>
            <a:ext cx="1152128" cy="35944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68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模型與</a:t>
            </a:r>
            <a:r>
              <a:rPr lang="en-US" altLang="zh-TW" dirty="0"/>
              <a:t>DOM-</a:t>
            </a:r>
            <a:r>
              <a:rPr lang="zh-TW" altLang="en-US" dirty="0"/>
              <a:t>說明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DOM (Document Object Model)</a:t>
            </a:r>
          </a:p>
          <a:p>
            <a:pPr lvl="1"/>
            <a:r>
              <a:rPr lang="zh-TW" altLang="en-US" sz="2000" dirty="0" smtClean="0"/>
              <a:t>文件物件化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規範如何存取</a:t>
            </a:r>
            <a:r>
              <a:rPr lang="en-US" altLang="zh-TW" sz="2000" dirty="0"/>
              <a:t>HTML</a:t>
            </a:r>
            <a:r>
              <a:rPr lang="zh-TW" altLang="en-US" sz="2000" dirty="0"/>
              <a:t>元素、樣式或程式碼的機制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將</a:t>
            </a:r>
            <a:r>
              <a:rPr lang="en-US" altLang="zh-TW" sz="2000" dirty="0"/>
              <a:t>HTML</a:t>
            </a:r>
            <a:r>
              <a:rPr lang="zh-TW" altLang="en-US" sz="2000" dirty="0"/>
              <a:t>元素、樣式和程式碼視為物件，和定義之間的</a:t>
            </a:r>
            <a:r>
              <a:rPr lang="zh-TW" altLang="en-US" sz="2000" dirty="0" smtClean="0"/>
              <a:t>關係</a:t>
            </a:r>
            <a:endParaRPr lang="en-US" altLang="zh-TW" sz="2400" dirty="0"/>
          </a:p>
        </p:txBody>
      </p:sp>
      <p:pic>
        <p:nvPicPr>
          <p:cNvPr id="166918" name="Picture 6" descr="Ch06-1-1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56992"/>
            <a:ext cx="5219700" cy="24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7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模型與</a:t>
            </a:r>
            <a:r>
              <a:rPr lang="en-US" altLang="zh-TW" dirty="0"/>
              <a:t>DOM-</a:t>
            </a:r>
            <a:r>
              <a:rPr lang="zh-TW" altLang="en-US" dirty="0"/>
              <a:t>簡介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/>
              <a:t>DOM</a:t>
            </a:r>
            <a:r>
              <a:rPr lang="zh-TW" altLang="en-US" sz="2800" dirty="0"/>
              <a:t>物件模型提供</a:t>
            </a:r>
            <a:r>
              <a:rPr lang="zh-TW" altLang="en-US" sz="2800" dirty="0">
                <a:solidFill>
                  <a:srgbClr val="FF0000"/>
                </a:solidFill>
              </a:rPr>
              <a:t>一組標準程式介面</a:t>
            </a:r>
            <a:r>
              <a:rPr lang="zh-TW" altLang="en-US" sz="2800" dirty="0" smtClean="0"/>
              <a:t>，用來</a:t>
            </a:r>
            <a:r>
              <a:rPr lang="zh-TW" altLang="en-US" sz="2800" dirty="0"/>
              <a:t>存取物件的屬性和</a:t>
            </a:r>
            <a:r>
              <a:rPr lang="zh-TW" altLang="en-US" sz="2800" dirty="0" smtClean="0"/>
              <a:t>方法</a:t>
            </a:r>
            <a:endParaRPr lang="en-US" altLang="zh-TW" sz="2800" dirty="0" smtClean="0"/>
          </a:p>
          <a:p>
            <a:pPr lvl="1">
              <a:lnSpc>
                <a:spcPct val="80000"/>
              </a:lnSpc>
            </a:pPr>
            <a:r>
              <a:rPr lang="zh-TW" altLang="en-US" sz="2400" dirty="0" smtClean="0"/>
              <a:t>瀏覽</a:t>
            </a:r>
            <a:r>
              <a:rPr lang="en-US" altLang="zh-TW" sz="2400" dirty="0"/>
              <a:t>HTML</a:t>
            </a:r>
            <a:r>
              <a:rPr lang="zh-TW" altLang="en-US" sz="2400" dirty="0"/>
              <a:t>網頁或</a:t>
            </a:r>
            <a:r>
              <a:rPr lang="en-US" altLang="zh-TW" sz="2400" dirty="0"/>
              <a:t>XML</a:t>
            </a:r>
            <a:r>
              <a:rPr lang="zh-TW" altLang="en-US" sz="2400" dirty="0" smtClean="0"/>
              <a:t>文件</a:t>
            </a:r>
            <a:endParaRPr lang="en-US" altLang="zh-TW" sz="2400" dirty="0" smtClean="0"/>
          </a:p>
          <a:p>
            <a:pPr lvl="1">
              <a:lnSpc>
                <a:spcPct val="80000"/>
              </a:lnSpc>
            </a:pPr>
            <a:r>
              <a:rPr lang="zh-TW" altLang="en-US" sz="2400" dirty="0" smtClean="0"/>
              <a:t>新增</a:t>
            </a:r>
            <a:r>
              <a:rPr lang="zh-TW" altLang="en-US" sz="2400" dirty="0"/>
              <a:t>、刪除和修改節點</a:t>
            </a:r>
            <a:r>
              <a:rPr lang="zh-TW" altLang="en-US" sz="2400" dirty="0" smtClean="0"/>
              <a:t>資料</a:t>
            </a:r>
            <a:endParaRPr lang="en-US" altLang="zh-TW" sz="2400" dirty="0" smtClean="0"/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DOM</a:t>
            </a:r>
            <a:r>
              <a:rPr lang="zh-TW" altLang="en-US" sz="2800" dirty="0"/>
              <a:t>主要是由兩大部</a:t>
            </a:r>
            <a:r>
              <a:rPr lang="zh-TW" altLang="en-US" sz="2800" dirty="0" smtClean="0"/>
              <a:t>分組成：</a:t>
            </a:r>
            <a:endParaRPr lang="zh-TW" altLang="en-US" sz="2800" dirty="0"/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DOM </a:t>
            </a:r>
            <a:r>
              <a:rPr lang="en-US" altLang="zh-TW" sz="2400" dirty="0" smtClean="0">
                <a:solidFill>
                  <a:srgbClr val="FF0000"/>
                </a:solidFill>
              </a:rPr>
              <a:t>Core: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</a:rPr>
              <a:t>提供</a:t>
            </a:r>
            <a:r>
              <a:rPr lang="en-US" altLang="zh-TW" sz="2000" dirty="0">
                <a:solidFill>
                  <a:srgbClr val="FF0000"/>
                </a:solidFill>
              </a:rPr>
              <a:t>HTML</a:t>
            </a:r>
            <a:r>
              <a:rPr lang="zh-TW" altLang="en-US" sz="2000" dirty="0">
                <a:solidFill>
                  <a:srgbClr val="FF0000"/>
                </a:solidFill>
              </a:rPr>
              <a:t>網頁或</a:t>
            </a:r>
            <a:r>
              <a:rPr lang="en-US" altLang="zh-TW" sz="2000" dirty="0">
                <a:solidFill>
                  <a:srgbClr val="FF0000"/>
                </a:solidFill>
              </a:rPr>
              <a:t>XML</a:t>
            </a:r>
            <a:r>
              <a:rPr lang="zh-TW" altLang="en-US" sz="2000" dirty="0">
                <a:solidFill>
                  <a:srgbClr val="FF0000"/>
                </a:solidFill>
              </a:rPr>
              <a:t>文件瀏覽、處理和維護階層</a:t>
            </a:r>
            <a:r>
              <a:rPr lang="zh-TW" altLang="en-US" sz="2000" dirty="0" smtClean="0">
                <a:solidFill>
                  <a:srgbClr val="FF0000"/>
                </a:solidFill>
              </a:rPr>
              <a:t>架構</a:t>
            </a:r>
            <a:endParaRPr lang="zh-TW" altLang="en-US" sz="20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zh-TW" altLang="en-US" sz="2000" dirty="0"/>
              <a:t>瀏覽（</a:t>
            </a:r>
            <a:r>
              <a:rPr lang="en-US" altLang="zh-TW" sz="2000" dirty="0"/>
              <a:t>Navigator</a:t>
            </a:r>
            <a:r>
              <a:rPr lang="zh-TW" altLang="en-US" sz="2000" dirty="0"/>
              <a:t>）：能夠在網頁的樹狀架構中走訪節點。</a:t>
            </a:r>
          </a:p>
          <a:p>
            <a:pPr lvl="2">
              <a:lnSpc>
                <a:spcPct val="80000"/>
              </a:lnSpc>
            </a:pPr>
            <a:r>
              <a:rPr lang="zh-TW" altLang="en-US" sz="2000" dirty="0"/>
              <a:t>參考（</a:t>
            </a:r>
            <a:r>
              <a:rPr lang="en-US" altLang="zh-TW" sz="2000" dirty="0"/>
              <a:t>Reference</a:t>
            </a:r>
            <a:r>
              <a:rPr lang="zh-TW" altLang="en-US" sz="2000" dirty="0"/>
              <a:t>）：能夠存取節點的集合物件。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DOM HTML</a:t>
            </a:r>
            <a:r>
              <a:rPr lang="zh-TW" altLang="en-US" sz="2400" dirty="0">
                <a:solidFill>
                  <a:srgbClr val="FF0000"/>
                </a:solidFill>
              </a:rPr>
              <a:t>：</a:t>
            </a:r>
            <a:r>
              <a:rPr lang="en-US" altLang="zh-TW" sz="2400" dirty="0">
                <a:solidFill>
                  <a:srgbClr val="FF0000"/>
                </a:solidFill>
              </a:rPr>
              <a:t>HTML</a:t>
            </a:r>
            <a:r>
              <a:rPr lang="zh-TW" altLang="en-US" sz="2400" dirty="0">
                <a:solidFill>
                  <a:srgbClr val="FF0000"/>
                </a:solidFill>
              </a:rPr>
              <a:t>網頁專屬的</a:t>
            </a:r>
            <a:r>
              <a:rPr lang="en-US" altLang="zh-TW" sz="2400" dirty="0">
                <a:solidFill>
                  <a:srgbClr val="FF0000"/>
                </a:solidFill>
              </a:rPr>
              <a:t>DOM API</a:t>
            </a:r>
            <a:r>
              <a:rPr lang="zh-TW" altLang="en-US" sz="2400" dirty="0" smtClean="0">
                <a:solidFill>
                  <a:srgbClr val="FF0000"/>
                </a:solidFill>
              </a:rPr>
              <a:t>介面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zh-TW" altLang="en-US" sz="2000" dirty="0" smtClean="0"/>
              <a:t>將</a:t>
            </a:r>
            <a:r>
              <a:rPr lang="zh-TW" altLang="en-US" sz="2000" dirty="0"/>
              <a:t>網頁元素都視為是一個個物件，以便讓</a:t>
            </a:r>
            <a:r>
              <a:rPr lang="en-US" altLang="zh-TW" sz="2000" dirty="0"/>
              <a:t>JavaScript</a:t>
            </a:r>
            <a:r>
              <a:rPr lang="zh-TW" altLang="en-US" sz="2000" dirty="0"/>
              <a:t>等程式語言存取元素來建立動態網頁內容。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28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模型與</a:t>
            </a:r>
            <a:r>
              <a:rPr lang="en-US" altLang="zh-TW" dirty="0"/>
              <a:t>DOM-</a:t>
            </a:r>
            <a:r>
              <a:rPr lang="zh-TW" altLang="en-US" dirty="0"/>
              <a:t>規格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DOM Level 0</a:t>
            </a:r>
            <a:r>
              <a:rPr lang="zh-TW" altLang="en-US" sz="2400" dirty="0"/>
              <a:t>：這並不是真正存在的規格，它是建立</a:t>
            </a:r>
            <a:r>
              <a:rPr lang="en-US" altLang="zh-TW" sz="2400" dirty="0"/>
              <a:t>DOM Level 1</a:t>
            </a:r>
            <a:r>
              <a:rPr lang="zh-TW" altLang="en-US" sz="2400" dirty="0"/>
              <a:t>規格的基礎，目前瀏覽器支援</a:t>
            </a:r>
            <a:r>
              <a:rPr lang="en-US" altLang="zh-TW" sz="2400" dirty="0"/>
              <a:t>Level 0</a:t>
            </a:r>
            <a:r>
              <a:rPr lang="zh-TW" altLang="en-US" sz="2400" dirty="0"/>
              <a:t>的主要目的只是為了和舊版相容。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DOM Level 1</a:t>
            </a:r>
            <a:r>
              <a:rPr lang="zh-TW" altLang="en-US" sz="2400" dirty="0"/>
              <a:t>：在</a:t>
            </a:r>
            <a:r>
              <a:rPr lang="en-US" altLang="zh-TW" sz="2400" dirty="0"/>
              <a:t>1998</a:t>
            </a:r>
            <a:r>
              <a:rPr lang="zh-TW" altLang="en-US" sz="2400" dirty="0"/>
              <a:t>年成為</a:t>
            </a:r>
            <a:r>
              <a:rPr lang="en-US" altLang="zh-TW" sz="2400" dirty="0"/>
              <a:t>W3C</a:t>
            </a:r>
            <a:r>
              <a:rPr lang="zh-TW" altLang="en-US" sz="2400" dirty="0"/>
              <a:t>（</a:t>
            </a:r>
            <a:r>
              <a:rPr lang="en-US" altLang="zh-TW" sz="2400" dirty="0"/>
              <a:t>World Wide Web Consortium</a:t>
            </a:r>
            <a:r>
              <a:rPr lang="zh-TW" altLang="en-US" sz="2400" dirty="0"/>
              <a:t>）的建議規格，提供</a:t>
            </a:r>
            <a:r>
              <a:rPr lang="en-US" altLang="zh-TW" sz="2400" dirty="0"/>
              <a:t>HTML</a:t>
            </a:r>
            <a:r>
              <a:rPr lang="zh-TW" altLang="en-US" sz="2400" dirty="0"/>
              <a:t>網頁和</a:t>
            </a:r>
            <a:r>
              <a:rPr lang="en-US" altLang="zh-TW" sz="2400" dirty="0"/>
              <a:t>XML</a:t>
            </a:r>
            <a:r>
              <a:rPr lang="zh-TW" altLang="en-US" sz="2400" dirty="0"/>
              <a:t>文件通用的瀏覽和處理元素內容的物件模型，不過，在</a:t>
            </a:r>
            <a:r>
              <a:rPr lang="en-US" altLang="zh-TW" sz="2400" dirty="0"/>
              <a:t>Level 1</a:t>
            </a:r>
            <a:r>
              <a:rPr lang="zh-TW" altLang="en-US" sz="2400" dirty="0"/>
              <a:t>並沒有提供事件處理機制。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DOM Level 2</a:t>
            </a:r>
            <a:r>
              <a:rPr lang="zh-TW" altLang="en-US" sz="2400" dirty="0"/>
              <a:t>：在</a:t>
            </a:r>
            <a:r>
              <a:rPr lang="en-US" altLang="zh-TW" sz="2400" dirty="0"/>
              <a:t>2000</a:t>
            </a:r>
            <a:r>
              <a:rPr lang="zh-TW" altLang="en-US" sz="2400" dirty="0"/>
              <a:t>年成為</a:t>
            </a:r>
            <a:r>
              <a:rPr lang="en-US" altLang="zh-TW" sz="2400" dirty="0"/>
              <a:t>W3C</a:t>
            </a:r>
            <a:r>
              <a:rPr lang="zh-TW" altLang="en-US" sz="2400" dirty="0"/>
              <a:t>的建議規格，除了</a:t>
            </a:r>
            <a:r>
              <a:rPr lang="en-US" altLang="zh-TW" sz="2400" dirty="0"/>
              <a:t>DOM2 Core</a:t>
            </a:r>
            <a:r>
              <a:rPr lang="zh-TW" altLang="en-US" sz="2400" dirty="0"/>
              <a:t>和</a:t>
            </a:r>
            <a:r>
              <a:rPr lang="en-US" altLang="zh-TW" sz="2400" dirty="0"/>
              <a:t>DOM2 HTML</a:t>
            </a:r>
            <a:r>
              <a:rPr lang="zh-TW" altLang="en-US" sz="2400" dirty="0"/>
              <a:t>外，還支援事件處理機制的</a:t>
            </a:r>
            <a:r>
              <a:rPr lang="en-US" altLang="zh-TW" sz="2400" dirty="0"/>
              <a:t>DOM2 Events</a:t>
            </a:r>
            <a:r>
              <a:rPr lang="zh-TW" altLang="en-US" sz="2400" dirty="0"/>
              <a:t>等</a:t>
            </a:r>
            <a:r>
              <a:rPr lang="en-US" altLang="zh-TW" sz="2400" dirty="0"/>
              <a:t>6</a:t>
            </a:r>
            <a:r>
              <a:rPr lang="zh-TW" altLang="en-US" sz="2400" dirty="0"/>
              <a:t>項規格。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DOM Level 3</a:t>
            </a:r>
            <a:r>
              <a:rPr lang="zh-TW" altLang="en-US" sz="2400" dirty="0"/>
              <a:t>：在</a:t>
            </a:r>
            <a:r>
              <a:rPr lang="en-US" altLang="zh-TW" sz="2400" dirty="0"/>
              <a:t>2004</a:t>
            </a:r>
            <a:r>
              <a:rPr lang="zh-TW" altLang="en-US" sz="2400" dirty="0"/>
              <a:t>年成為</a:t>
            </a:r>
            <a:r>
              <a:rPr lang="en-US" altLang="zh-TW" sz="2400" dirty="0"/>
              <a:t>W3C</a:t>
            </a:r>
            <a:r>
              <a:rPr lang="zh-TW" altLang="en-US" sz="2400" dirty="0"/>
              <a:t>的建議規格，</a:t>
            </a:r>
            <a:r>
              <a:rPr lang="en-US" altLang="zh-TW" sz="2400" dirty="0"/>
              <a:t>Level 3</a:t>
            </a:r>
            <a:r>
              <a:rPr lang="zh-TW" altLang="en-US" sz="2400" dirty="0"/>
              <a:t>包含</a:t>
            </a:r>
            <a:r>
              <a:rPr lang="en-US" altLang="zh-TW" sz="2400" dirty="0"/>
              <a:t>5</a:t>
            </a:r>
            <a:r>
              <a:rPr lang="zh-TW" altLang="en-US" sz="2400" dirty="0"/>
              <a:t>種規格，即</a:t>
            </a:r>
            <a:r>
              <a:rPr lang="en-US" altLang="zh-TW" sz="2400" dirty="0"/>
              <a:t>DOM3 Core</a:t>
            </a:r>
            <a:r>
              <a:rPr lang="zh-TW" altLang="en-US" sz="2400" dirty="0"/>
              <a:t>、</a:t>
            </a:r>
            <a:r>
              <a:rPr lang="en-US" altLang="zh-TW" sz="2400" dirty="0"/>
              <a:t>Load and Save</a:t>
            </a:r>
            <a:r>
              <a:rPr lang="zh-TW" altLang="en-US" sz="2400" dirty="0"/>
              <a:t>、</a:t>
            </a:r>
            <a:r>
              <a:rPr lang="en-US" altLang="zh-TW" sz="2400" dirty="0"/>
              <a:t>Validation</a:t>
            </a:r>
            <a:r>
              <a:rPr lang="zh-TW" altLang="en-US" sz="2400" dirty="0"/>
              <a:t>、</a:t>
            </a:r>
            <a:r>
              <a:rPr lang="en-US" altLang="zh-TW" sz="2400" dirty="0"/>
              <a:t>Events</a:t>
            </a:r>
            <a:r>
              <a:rPr lang="zh-TW" altLang="en-US" sz="2400" dirty="0"/>
              <a:t>和</a:t>
            </a:r>
            <a:r>
              <a:rPr lang="en-US" altLang="zh-TW" sz="2400" dirty="0"/>
              <a:t>XPath</a:t>
            </a:r>
            <a:r>
              <a:rPr lang="zh-TW" altLang="en-US" sz="2400" dirty="0"/>
              <a:t>。</a:t>
            </a:r>
          </a:p>
          <a:p>
            <a:pPr>
              <a:lnSpc>
                <a:spcPct val="80000"/>
              </a:lnSpc>
            </a:pPr>
            <a:endParaRPr lang="en-US" altLang="zh-TW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09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模型與</a:t>
            </a:r>
            <a:r>
              <a:rPr lang="en-US" altLang="zh-TW" dirty="0"/>
              <a:t>DOM-</a:t>
            </a:r>
            <a:r>
              <a:rPr lang="zh-TW" altLang="en-US" dirty="0"/>
              <a:t>優點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提供跨平台和程式語言的程式</a:t>
            </a:r>
            <a:r>
              <a:rPr lang="zh-TW" altLang="en-US" sz="2800" dirty="0" smtClean="0">
                <a:solidFill>
                  <a:srgbClr val="FF0000"/>
                </a:solidFill>
              </a:rPr>
              <a:t>介面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 smtClean="0"/>
              <a:t>DOM</a:t>
            </a:r>
            <a:r>
              <a:rPr lang="zh-TW" altLang="en-US" sz="2400" dirty="0"/>
              <a:t>提供應用程式標準的程式處理介面，這是一種</a:t>
            </a:r>
            <a:r>
              <a:rPr lang="en-US" altLang="zh-TW" sz="2400" dirty="0"/>
              <a:t>HTML</a:t>
            </a:r>
            <a:r>
              <a:rPr lang="zh-TW" altLang="en-US" sz="2400" dirty="0"/>
              <a:t>和</a:t>
            </a:r>
            <a:r>
              <a:rPr lang="en-US" altLang="zh-TW" sz="2400" dirty="0"/>
              <a:t>XML</a:t>
            </a:r>
            <a:r>
              <a:rPr lang="zh-TW" altLang="en-US" sz="2400" dirty="0"/>
              <a:t>文件的標準</a:t>
            </a:r>
            <a:r>
              <a:rPr lang="en-US" altLang="zh-TW" sz="2400" dirty="0"/>
              <a:t>API</a:t>
            </a:r>
            <a:r>
              <a:rPr lang="zh-TW" altLang="en-US" sz="2400" dirty="0"/>
              <a:t>。</a:t>
            </a:r>
          </a:p>
          <a:p>
            <a:r>
              <a:rPr lang="zh-TW" altLang="en-US" sz="2800" dirty="0"/>
              <a:t>支援多種</a:t>
            </a:r>
            <a:r>
              <a:rPr lang="zh-TW" altLang="en-US" sz="2800" dirty="0" smtClean="0"/>
              <a:t>文件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DOM</a:t>
            </a:r>
            <a:r>
              <a:rPr lang="zh-TW" altLang="en-US" sz="2400" dirty="0">
                <a:solidFill>
                  <a:srgbClr val="FF0000"/>
                </a:solidFill>
              </a:rPr>
              <a:t>支援</a:t>
            </a:r>
            <a:r>
              <a:rPr lang="en-US" altLang="zh-TW" sz="2400" dirty="0">
                <a:solidFill>
                  <a:srgbClr val="FF0000"/>
                </a:solidFill>
              </a:rPr>
              <a:t>HTML</a:t>
            </a:r>
            <a:r>
              <a:rPr lang="zh-TW" altLang="en-US" sz="2400" dirty="0">
                <a:solidFill>
                  <a:srgbClr val="FF0000"/>
                </a:solidFill>
              </a:rPr>
              <a:t>網頁和</a:t>
            </a:r>
            <a:r>
              <a:rPr lang="en-US" altLang="zh-TW" sz="2400" dirty="0">
                <a:solidFill>
                  <a:srgbClr val="FF0000"/>
                </a:solidFill>
              </a:rPr>
              <a:t>XML</a:t>
            </a:r>
            <a:r>
              <a:rPr lang="zh-TW" altLang="en-US" sz="2400" dirty="0" smtClean="0">
                <a:solidFill>
                  <a:srgbClr val="FF0000"/>
                </a:solidFill>
              </a:rPr>
              <a:t>文件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sz="2000" dirty="0" smtClean="0"/>
              <a:t>DOM </a:t>
            </a:r>
            <a:r>
              <a:rPr lang="en-US" altLang="zh-TW" sz="2000" dirty="0"/>
              <a:t>Core</a:t>
            </a:r>
            <a:r>
              <a:rPr lang="zh-TW" altLang="en-US" sz="2000" dirty="0"/>
              <a:t>可以使用在</a:t>
            </a:r>
            <a:r>
              <a:rPr lang="en-US" altLang="zh-TW" sz="2000" dirty="0"/>
              <a:t>HTML</a:t>
            </a:r>
            <a:r>
              <a:rPr lang="zh-TW" altLang="en-US" sz="2000" dirty="0"/>
              <a:t>網頁和</a:t>
            </a:r>
            <a:r>
              <a:rPr lang="en-US" altLang="zh-TW" sz="2000" dirty="0"/>
              <a:t>XML</a:t>
            </a:r>
            <a:r>
              <a:rPr lang="zh-TW" altLang="en-US" sz="2000" dirty="0" smtClean="0"/>
              <a:t>文件</a:t>
            </a:r>
            <a:endParaRPr lang="en-US" altLang="zh-TW" sz="2000" dirty="0" smtClean="0"/>
          </a:p>
          <a:p>
            <a:pPr lvl="2"/>
            <a:r>
              <a:rPr lang="en-US" altLang="zh-TW" dirty="0" smtClean="0"/>
              <a:t>DOM </a:t>
            </a:r>
            <a:r>
              <a:rPr lang="en-US" altLang="zh-TW" dirty="0"/>
              <a:t>HTML</a:t>
            </a:r>
            <a:r>
              <a:rPr lang="zh-TW" altLang="en-US" dirty="0"/>
              <a:t>是針對</a:t>
            </a:r>
            <a:r>
              <a:rPr lang="en-US" altLang="zh-TW" dirty="0"/>
              <a:t>HTML</a:t>
            </a:r>
            <a:r>
              <a:rPr lang="zh-TW" altLang="en-US" dirty="0"/>
              <a:t>網頁。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支援多種程式</a:t>
            </a:r>
            <a:r>
              <a:rPr lang="zh-TW" altLang="en-US" sz="2800" dirty="0" smtClean="0">
                <a:solidFill>
                  <a:srgbClr val="FF0000"/>
                </a:solidFill>
              </a:rPr>
              <a:t>語言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 smtClean="0"/>
              <a:t>DOM</a:t>
            </a:r>
            <a:r>
              <a:rPr lang="zh-TW" altLang="en-US" sz="2400" dirty="0"/>
              <a:t>支援多種程式語言和腳本語言，例如：</a:t>
            </a:r>
            <a:r>
              <a:rPr lang="en-US" altLang="zh-TW" sz="2400" dirty="0"/>
              <a:t>Java</a:t>
            </a:r>
            <a:r>
              <a:rPr lang="zh-TW" altLang="en-US" sz="2400" dirty="0"/>
              <a:t>、</a:t>
            </a:r>
            <a:r>
              <a:rPr lang="en-US" altLang="zh-TW" sz="2400" dirty="0"/>
              <a:t>PHP</a:t>
            </a:r>
            <a:r>
              <a:rPr lang="zh-TW" altLang="en-US" sz="2400" dirty="0"/>
              <a:t>、</a:t>
            </a:r>
            <a:r>
              <a:rPr lang="en-US" altLang="zh-TW" sz="2400" dirty="0"/>
              <a:t>.NET</a:t>
            </a:r>
            <a:r>
              <a:rPr lang="zh-TW" altLang="en-US" sz="2400" dirty="0"/>
              <a:t>語言和</a:t>
            </a:r>
            <a:r>
              <a:rPr lang="en-US" altLang="zh-TW" sz="2400" dirty="0"/>
              <a:t>ECMAScript</a:t>
            </a:r>
            <a:r>
              <a:rPr lang="zh-TW" altLang="en-US" sz="2400" dirty="0"/>
              <a:t>（即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）等。</a:t>
            </a:r>
          </a:p>
          <a:p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49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/>
              <a:t>基礎的</a:t>
            </a:r>
            <a:r>
              <a:rPr lang="en-US" altLang="zh-TW" dirty="0"/>
              <a:t>HTML</a:t>
            </a:r>
            <a:r>
              <a:rPr lang="zh-TW" altLang="en-US" dirty="0"/>
              <a:t>網頁內容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DOM</a:t>
            </a:r>
            <a:r>
              <a:rPr lang="zh-TW" altLang="en-US" sz="2000" dirty="0">
                <a:solidFill>
                  <a:srgbClr val="FF0000"/>
                </a:solidFill>
              </a:rPr>
              <a:t>是一種結構化文件內容的物件模型</a:t>
            </a:r>
            <a:r>
              <a:rPr lang="zh-TW" altLang="en-US" sz="2000" dirty="0"/>
              <a:t>，可以將</a:t>
            </a:r>
            <a:r>
              <a:rPr lang="en-US" altLang="zh-TW" sz="2000" dirty="0"/>
              <a:t>HTML</a:t>
            </a:r>
            <a:r>
              <a:rPr lang="zh-TW" altLang="en-US" sz="2000" dirty="0"/>
              <a:t>網頁的標籤和文字內容視為</a:t>
            </a:r>
            <a:r>
              <a:rPr lang="zh-TW" altLang="en-US" sz="2000" dirty="0">
                <a:solidFill>
                  <a:srgbClr val="FF0000"/>
                </a:solidFill>
              </a:rPr>
              <a:t>「節點」（</a:t>
            </a:r>
            <a:r>
              <a:rPr lang="en-US" altLang="zh-TW" sz="2000" dirty="0">
                <a:solidFill>
                  <a:srgbClr val="FF0000"/>
                </a:solidFill>
              </a:rPr>
              <a:t>Node</a:t>
            </a:r>
            <a:r>
              <a:rPr lang="zh-TW" altLang="en-US" sz="2000" dirty="0">
                <a:solidFill>
                  <a:srgbClr val="FF0000"/>
                </a:solidFill>
              </a:rPr>
              <a:t>），</a:t>
            </a:r>
            <a:r>
              <a:rPr lang="zh-TW" altLang="en-US" sz="2000" dirty="0"/>
              <a:t>依各節點之間的關係連接成樹狀</a:t>
            </a:r>
            <a:r>
              <a:rPr lang="zh-TW" altLang="en-US" sz="2000" dirty="0" smtClean="0"/>
              <a:t>結構</a:t>
            </a:r>
            <a:endParaRPr lang="en-US" altLang="zh-TW" sz="2000" dirty="0" smtClean="0"/>
          </a:p>
          <a:p>
            <a:pPr>
              <a:lnSpc>
                <a:spcPct val="80000"/>
              </a:lnSpc>
            </a:pPr>
            <a:r>
              <a:rPr lang="zh-TW" altLang="en-US" sz="2000" dirty="0" smtClean="0"/>
              <a:t>例如</a:t>
            </a:r>
            <a:r>
              <a:rPr lang="zh-TW" altLang="en-US" sz="2000" dirty="0"/>
              <a:t>：</a:t>
            </a:r>
            <a:r>
              <a:rPr lang="en-US" altLang="zh-TW" sz="2000" dirty="0"/>
              <a:t>&lt;table&gt;</a:t>
            </a:r>
            <a:r>
              <a:rPr lang="zh-TW" altLang="en-US" sz="2000" dirty="0"/>
              <a:t>表格標籤</a:t>
            </a:r>
            <a:r>
              <a:rPr lang="zh-TW" altLang="en-US" sz="2000" dirty="0" smtClean="0"/>
              <a:t>片斷</a:t>
            </a:r>
            <a:endParaRPr lang="zh-TW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&lt;table&gt;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&lt;</a:t>
            </a:r>
            <a:r>
              <a:rPr lang="en-US" altLang="zh-TW" sz="2000" dirty="0" err="1">
                <a:solidFill>
                  <a:schemeClr val="tx2"/>
                </a:solidFill>
              </a:rPr>
              <a:t>tbody</a:t>
            </a:r>
            <a:r>
              <a:rPr lang="en-US" altLang="zh-TW" sz="2000" dirty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  &lt;</a:t>
            </a:r>
            <a:r>
              <a:rPr lang="en-US" altLang="zh-TW" sz="2000" dirty="0" err="1">
                <a:solidFill>
                  <a:schemeClr val="tx2"/>
                </a:solidFill>
              </a:rPr>
              <a:t>tr</a:t>
            </a:r>
            <a:r>
              <a:rPr lang="en-US" altLang="zh-TW" sz="2000" dirty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     &lt;td&gt;HTML&lt;/td&gt;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     &lt;td&gt;JavaScript&lt;/td&gt;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  &lt;/</a:t>
            </a:r>
            <a:r>
              <a:rPr lang="en-US" altLang="zh-TW" sz="2000" dirty="0" err="1">
                <a:solidFill>
                  <a:schemeClr val="tx2"/>
                </a:solidFill>
              </a:rPr>
              <a:t>tr</a:t>
            </a:r>
            <a:r>
              <a:rPr lang="en-US" altLang="zh-TW" sz="2000" dirty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  &lt;</a:t>
            </a:r>
            <a:r>
              <a:rPr lang="en-US" altLang="zh-TW" sz="2000" dirty="0" err="1">
                <a:solidFill>
                  <a:schemeClr val="tx2"/>
                </a:solidFill>
              </a:rPr>
              <a:t>tr</a:t>
            </a:r>
            <a:r>
              <a:rPr lang="en-US" altLang="zh-TW" sz="2000" dirty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     &lt;td&gt;PHP&lt;/td&gt;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     &lt;td&gt;JSP&lt;/td&gt;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  &lt;/</a:t>
            </a:r>
            <a:r>
              <a:rPr lang="en-US" altLang="zh-TW" sz="2000" dirty="0" err="1">
                <a:solidFill>
                  <a:schemeClr val="tx2"/>
                </a:solidFill>
              </a:rPr>
              <a:t>tr</a:t>
            </a:r>
            <a:r>
              <a:rPr lang="en-US" altLang="zh-TW" sz="2000" dirty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&lt;/</a:t>
            </a:r>
            <a:r>
              <a:rPr lang="en-US" altLang="zh-TW" sz="2000" dirty="0" err="1">
                <a:solidFill>
                  <a:schemeClr val="tx2"/>
                </a:solidFill>
              </a:rPr>
              <a:t>tbody</a:t>
            </a:r>
            <a:r>
              <a:rPr lang="en-US" altLang="zh-TW" sz="2000" dirty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&lt;/table&gt;</a:t>
            </a:r>
          </a:p>
        </p:txBody>
      </p:sp>
      <p:pic>
        <p:nvPicPr>
          <p:cNvPr id="203780" name="Picture 4" descr="Ch06-1-2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334" y="2844800"/>
            <a:ext cx="4500562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3781" name="AutoShape 5"/>
          <p:cNvSpPr>
            <a:spLocks noChangeArrowheads="1"/>
          </p:cNvSpPr>
          <p:nvPr/>
        </p:nvSpPr>
        <p:spPr bwMode="auto">
          <a:xfrm>
            <a:off x="3762375" y="4238625"/>
            <a:ext cx="765175" cy="539750"/>
          </a:xfrm>
          <a:prstGeom prst="rightArrow">
            <a:avLst>
              <a:gd name="adj1" fmla="val 50000"/>
              <a:gd name="adj2" fmla="val 35441"/>
            </a:avLst>
          </a:prstGeom>
          <a:solidFill>
            <a:schemeClr val="bg1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1C7-4ED5-49EA-A436-C0D61834596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22707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2837</TotalTime>
  <Words>3697</Words>
  <Application>Microsoft Office PowerPoint</Application>
  <PresentationFormat>如螢幕大小 (4:3)</PresentationFormat>
  <Paragraphs>510</Paragraphs>
  <Slides>43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맑은 고딕</vt:lpstr>
      <vt:lpstr>全真中明體</vt:lpstr>
      <vt:lpstr>微軟正黑體</vt:lpstr>
      <vt:lpstr>新細明體</vt:lpstr>
      <vt:lpstr>Arial</vt:lpstr>
      <vt:lpstr>Calibri</vt:lpstr>
      <vt:lpstr>Times New Roman</vt:lpstr>
      <vt:lpstr>Wingdings</vt:lpstr>
      <vt:lpstr>佈景主題1</vt:lpstr>
      <vt:lpstr>Chapter 06  DOM物件模型</vt:lpstr>
      <vt:lpstr>大綱</vt:lpstr>
      <vt:lpstr>HTML DOM－參考資料</vt:lpstr>
      <vt:lpstr>DOM物件模型的基礎</vt:lpstr>
      <vt:lpstr>物件模型與DOM-說明</vt:lpstr>
      <vt:lpstr>物件模型與DOM-簡介</vt:lpstr>
      <vt:lpstr>物件模型與DOM-規格</vt:lpstr>
      <vt:lpstr>物件模型與DOM-優點</vt:lpstr>
      <vt:lpstr>DOM基礎的HTML網頁內容</vt:lpstr>
      <vt:lpstr>取得HTML元素節點</vt:lpstr>
      <vt:lpstr>使用Id屬性取得元素節點</vt:lpstr>
      <vt:lpstr>PowerPoint 簡報</vt:lpstr>
      <vt:lpstr>使用標籤名稱取得元素節點</vt:lpstr>
      <vt:lpstr>使用標籤名稱取得元素節點-方法</vt:lpstr>
      <vt:lpstr>使用標籤名稱取得元素節點-item()</vt:lpstr>
      <vt:lpstr>使用標籤名稱取得元素節點-索引</vt:lpstr>
      <vt:lpstr>Example</vt:lpstr>
      <vt:lpstr>PowerPoint 簡報</vt:lpstr>
      <vt:lpstr>練習1</vt:lpstr>
      <vt:lpstr>取得與更改元素內容</vt:lpstr>
      <vt:lpstr>存取HTML元素的尺寸與位置</vt:lpstr>
      <vt:lpstr>Example</vt:lpstr>
      <vt:lpstr>Example</vt:lpstr>
      <vt:lpstr>DOM的節點瀏覽</vt:lpstr>
      <vt:lpstr>DOM瀏覽節點的相關屬性-瀏覽</vt:lpstr>
      <vt:lpstr>DOM瀏覽節點的相關屬性-圖例</vt:lpstr>
      <vt:lpstr>DOM瀏覽節點的相關屬性-存取</vt:lpstr>
      <vt:lpstr>DOM瀏覽節點的相關屬性-集合物件</vt:lpstr>
      <vt:lpstr>瀏覽父節點</vt:lpstr>
      <vt:lpstr>瀏覽兄弟節點</vt:lpstr>
      <vt:lpstr>瀏覽子節點與子元素-取得</vt:lpstr>
      <vt:lpstr>瀏覽子節點與子元素-瀏覽</vt:lpstr>
      <vt:lpstr>HTML集合物件</vt:lpstr>
      <vt:lpstr>存取HTML標籤的屬性</vt:lpstr>
      <vt:lpstr>練習2</vt:lpstr>
      <vt:lpstr>DOM的節點操作</vt:lpstr>
      <vt:lpstr>插入和新增節點-步驟一</vt:lpstr>
      <vt:lpstr>插入和新增節點-步驟二</vt:lpstr>
      <vt:lpstr>插入和新增節點-插入節點</vt:lpstr>
      <vt:lpstr>Example- 插入與新增節點</vt:lpstr>
      <vt:lpstr>刪除節點-刪除</vt:lpstr>
      <vt:lpstr>刪除節點-顯示子節點</vt:lpstr>
      <vt:lpstr>練習3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Christine</dc:creator>
  <cp:lastModifiedBy>user</cp:lastModifiedBy>
  <cp:revision>60</cp:revision>
  <dcterms:created xsi:type="dcterms:W3CDTF">2015-11-27T10:27:25Z</dcterms:created>
  <dcterms:modified xsi:type="dcterms:W3CDTF">2017-12-25T13:51:14Z</dcterms:modified>
</cp:coreProperties>
</file>