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08" r:id="rId3"/>
    <p:sldId id="258" r:id="rId4"/>
    <p:sldId id="259" r:id="rId5"/>
    <p:sldId id="310" r:id="rId6"/>
    <p:sldId id="311" r:id="rId7"/>
    <p:sldId id="313" r:id="rId8"/>
    <p:sldId id="260" r:id="rId9"/>
    <p:sldId id="261" r:id="rId10"/>
    <p:sldId id="262" r:id="rId11"/>
    <p:sldId id="263" r:id="rId12"/>
    <p:sldId id="264" r:id="rId13"/>
    <p:sldId id="314" r:id="rId14"/>
    <p:sldId id="315" r:id="rId15"/>
    <p:sldId id="316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309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AD94F-E71D-46D6-A9E0-0C8E19A38DC4}" type="datetimeFigureOut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2B293-2DF1-457E-A704-EF06D65DF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9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A9E6-5DCC-45F2-97C7-662EE696AB6F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D81E-752F-43AA-A419-40E9026D6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0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7882-C4FF-4318-BF76-063F8AFC0ACE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D81E-752F-43AA-A419-40E9026D6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5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570F9-139D-429F-BC05-8E4E0AF87DF2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D81E-752F-43AA-A419-40E9026D6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0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0BF5C-34D9-4917-A166-240C31FD6D6C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D81E-752F-43AA-A419-40E9026D6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03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A0A3444E-1EA4-40A9-8B5D-6F3C579A9B40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D81E-752F-43AA-A419-40E9026D6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3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90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8007-2951-420D-8A9D-18DDF9D8FD7E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1142-F384-4224-912E-F12D44412B88}" type="datetime1">
              <a:rPr lang="zh-TW" altLang="en-US" smtClean="0"/>
              <a:t>2019/12/26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D81E-752F-43AA-A419-40E9026D6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66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default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p.net/ajax/cdn#jQuery_Releases_on_the_CDN_0" TargetMode="External"/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speed/libraries/#jquer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lugins.jquer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501008"/>
            <a:ext cx="4680520" cy="31301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08</a:t>
            </a:r>
            <a:br>
              <a:rPr lang="en-US" altLang="zh-TW" dirty="0" smtClean="0"/>
            </a:br>
            <a:r>
              <a:rPr lang="en-US" altLang="zh-TW" dirty="0" smtClean="0"/>
              <a:t>jQuery</a:t>
            </a:r>
            <a:r>
              <a:rPr lang="zh-TW" altLang="en-US" dirty="0" smtClean="0"/>
              <a:t>基礎</a:t>
            </a:r>
            <a:r>
              <a:rPr lang="zh-TW" altLang="en-US" dirty="0" smtClean="0"/>
              <a:t>與開發人員工具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4572000" y="4653136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40" y="693002"/>
            <a:ext cx="1967880" cy="19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程式使用</a:t>
            </a:r>
            <a:r>
              <a:rPr lang="en-US" altLang="zh-TW" dirty="0"/>
              <a:t>jQuery-1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519897" y="2079238"/>
            <a:ext cx="8229600" cy="44539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400" u="sng" dirty="0"/>
              <a:t>使用下載的</a:t>
            </a:r>
            <a:r>
              <a:rPr lang="en-US" altLang="zh-TW" sz="2400" u="sng" dirty="0"/>
              <a:t>jQuery</a:t>
            </a:r>
            <a:r>
              <a:rPr lang="zh-TW" altLang="en-US" sz="2400" u="sng" dirty="0"/>
              <a:t>程式碼檔案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jQuery</a:t>
            </a:r>
            <a:r>
              <a:rPr lang="zh-TW" altLang="en-US" sz="2400" dirty="0"/>
              <a:t>下載檔案是副檔名</a:t>
            </a:r>
            <a:r>
              <a:rPr lang="en-US" altLang="zh-TW" sz="2400" dirty="0"/>
              <a:t>.</a:t>
            </a:r>
            <a:r>
              <a:rPr lang="en-US" altLang="zh-TW" sz="2400" dirty="0" err="1"/>
              <a:t>js</a:t>
            </a:r>
            <a:r>
              <a:rPr lang="zh-TW" altLang="en-US" sz="2400" dirty="0"/>
              <a:t>的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程式碼</a:t>
            </a:r>
            <a:r>
              <a:rPr lang="zh-TW" altLang="en-US" sz="2400" dirty="0" smtClean="0"/>
              <a:t>檔案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只需</a:t>
            </a:r>
            <a:r>
              <a:rPr lang="zh-TW" altLang="en-US" sz="2400" dirty="0"/>
              <a:t>將檔案置於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網頁的同一資料夾，就可以</a:t>
            </a:r>
            <a:r>
              <a:rPr lang="zh-TW" altLang="en-US" sz="2400" dirty="0">
                <a:solidFill>
                  <a:srgbClr val="FF0000"/>
                </a:solidFill>
              </a:rPr>
              <a:t>在</a:t>
            </a:r>
            <a:r>
              <a:rPr lang="en-US" altLang="zh-TW" sz="2400" dirty="0">
                <a:solidFill>
                  <a:srgbClr val="FF0000"/>
                </a:solidFill>
              </a:rPr>
              <a:t>HTML</a:t>
            </a:r>
            <a:r>
              <a:rPr lang="zh-TW" altLang="en-US" sz="2400" dirty="0">
                <a:solidFill>
                  <a:srgbClr val="FF0000"/>
                </a:solidFill>
              </a:rPr>
              <a:t>網頁</a:t>
            </a:r>
            <a:r>
              <a:rPr lang="en-US" altLang="zh-TW" sz="2400" dirty="0">
                <a:solidFill>
                  <a:srgbClr val="FF0000"/>
                </a:solidFill>
              </a:rPr>
              <a:t>&lt;head&gt;</a:t>
            </a:r>
            <a:r>
              <a:rPr lang="zh-TW" altLang="en-US" sz="2400" dirty="0">
                <a:solidFill>
                  <a:srgbClr val="FF0000"/>
                </a:solidFill>
              </a:rPr>
              <a:t>標籤的</a:t>
            </a:r>
            <a:r>
              <a:rPr lang="en-US" altLang="zh-TW" sz="2400" dirty="0">
                <a:solidFill>
                  <a:srgbClr val="FF0000"/>
                </a:solidFill>
              </a:rPr>
              <a:t>&lt;script&gt;</a:t>
            </a:r>
            <a:r>
              <a:rPr lang="zh-TW" altLang="en-US" sz="2400" dirty="0">
                <a:solidFill>
                  <a:srgbClr val="FF0000"/>
                </a:solidFill>
              </a:rPr>
              <a:t>子標籤含括外部</a:t>
            </a:r>
            <a:r>
              <a:rPr lang="en-US" altLang="zh-TW" sz="2400" dirty="0">
                <a:solidFill>
                  <a:srgbClr val="FF0000"/>
                </a:solidFill>
              </a:rPr>
              <a:t>JavaScript</a:t>
            </a:r>
            <a:r>
              <a:rPr lang="zh-TW" altLang="en-US" sz="2400" dirty="0">
                <a:solidFill>
                  <a:srgbClr val="FF0000"/>
                </a:solidFill>
              </a:rPr>
              <a:t>程式碼檔案的</a:t>
            </a:r>
            <a:r>
              <a:rPr lang="en-US" altLang="zh-TW" sz="2400" dirty="0">
                <a:solidFill>
                  <a:srgbClr val="FF0000"/>
                </a:solidFill>
              </a:rPr>
              <a:t>jQuery</a:t>
            </a:r>
            <a:r>
              <a:rPr lang="zh-TW" altLang="en-US" sz="2400" dirty="0">
                <a:solidFill>
                  <a:srgbClr val="FF0000"/>
                </a:solidFill>
              </a:rPr>
              <a:t>函數</a:t>
            </a:r>
            <a:r>
              <a:rPr lang="zh-TW" altLang="en-US" sz="2400" dirty="0" smtClean="0">
                <a:solidFill>
                  <a:srgbClr val="FF0000"/>
                </a:solidFill>
              </a:rPr>
              <a:t>庫</a:t>
            </a:r>
            <a:endParaRPr lang="en-US" altLang="zh-TW" sz="2400" dirty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 smtClean="0">
                <a:solidFill>
                  <a:srgbClr val="0070C0"/>
                </a:solidFill>
              </a:rPr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&lt;</a:t>
            </a:r>
            <a:r>
              <a:rPr lang="en-US" altLang="zh-TW" sz="2000" dirty="0">
                <a:solidFill>
                  <a:srgbClr val="0070C0"/>
                </a:solidFill>
              </a:rPr>
              <a:t>script </a:t>
            </a:r>
            <a:r>
              <a:rPr lang="en-US" altLang="zh-TW" sz="2000" dirty="0" err="1">
                <a:solidFill>
                  <a:srgbClr val="0070C0"/>
                </a:solidFill>
              </a:rPr>
              <a:t>src</a:t>
            </a:r>
            <a:r>
              <a:rPr lang="en-US" altLang="zh-TW" sz="2000" dirty="0">
                <a:solidFill>
                  <a:srgbClr val="0070C0"/>
                </a:solidFill>
              </a:rPr>
              <a:t>="</a:t>
            </a:r>
            <a:r>
              <a:rPr lang="en-US" altLang="zh-TW" sz="2000" dirty="0">
                <a:solidFill>
                  <a:srgbClr val="FF0000"/>
                </a:solidFill>
              </a:rPr>
              <a:t>jquery-2.1.1.min.js</a:t>
            </a:r>
            <a:r>
              <a:rPr lang="en-US" altLang="zh-TW" sz="2000" dirty="0">
                <a:solidFill>
                  <a:srgbClr val="0070C0"/>
                </a:solidFill>
              </a:rPr>
              <a:t>"&gt;&lt;/script&gt;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&lt;script&gt;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……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39552" y="1425084"/>
            <a:ext cx="8087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***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jQuery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教學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hlinkClick r:id="rId2"/>
              </a:rPr>
              <a:t>http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www.w3schools.com/jquery/default.asp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59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在</a:t>
            </a:r>
            <a:r>
              <a:rPr lang="en-US" altLang="zh-TW" sz="4000" dirty="0"/>
              <a:t>JavaScript</a:t>
            </a:r>
            <a:r>
              <a:rPr lang="zh-TW" altLang="en-US" sz="4000" dirty="0"/>
              <a:t>程式使用</a:t>
            </a:r>
            <a:r>
              <a:rPr lang="en-US" altLang="zh-TW" sz="4000" dirty="0"/>
              <a:t>jQuery-2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229600" cy="515719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400" u="sng" dirty="0"/>
              <a:t>使用</a:t>
            </a:r>
            <a:r>
              <a:rPr lang="en-US" altLang="zh-TW" sz="2400" u="sng" dirty="0" smtClean="0"/>
              <a:t>CDN(Content Delivery Network)</a:t>
            </a:r>
            <a:endParaRPr lang="en-US" altLang="zh-TW" sz="2400" u="sng" dirty="0"/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CDN</a:t>
            </a:r>
            <a:r>
              <a:rPr lang="zh-TW" altLang="en-US" sz="2000" dirty="0">
                <a:solidFill>
                  <a:srgbClr val="FF0000"/>
                </a:solidFill>
              </a:rPr>
              <a:t>是將資料存放在網路系統的多個電腦節點，以加速資料</a:t>
            </a:r>
            <a:r>
              <a:rPr lang="zh-TW" altLang="en-US" sz="2000" dirty="0" smtClean="0">
                <a:solidFill>
                  <a:srgbClr val="FF0000"/>
                </a:solidFill>
              </a:rPr>
              <a:t>存取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000" dirty="0" smtClean="0"/>
              <a:t>資料</a:t>
            </a:r>
            <a:r>
              <a:rPr lang="zh-TW" altLang="en-US" sz="2000" dirty="0"/>
              <a:t>是儲存在全球多個不同位置的伺服器，當存取資料時，就會從最近的伺服器來取得資料，以加速資料</a:t>
            </a:r>
            <a:r>
              <a:rPr lang="zh-TW" altLang="en-US" sz="2000" dirty="0" smtClean="0"/>
              <a:t>存取</a:t>
            </a:r>
            <a:endParaRPr lang="en-US" altLang="zh-TW" sz="2000" dirty="0" smtClean="0"/>
          </a:p>
          <a:p>
            <a:pPr lvl="1">
              <a:lnSpc>
                <a:spcPct val="80000"/>
              </a:lnSpc>
            </a:pPr>
            <a:r>
              <a:rPr lang="en-US" altLang="zh-TW" sz="1800" dirty="0" err="1" smtClean="0"/>
              <a:t>jQuery</a:t>
            </a:r>
            <a:r>
              <a:rPr lang="en-US" altLang="zh-TW" sz="1800" dirty="0" smtClean="0"/>
              <a:t> CDN: </a:t>
            </a:r>
            <a:r>
              <a:rPr lang="en-US" altLang="zh-TW" sz="1800" dirty="0" smtClean="0">
                <a:hlinkClick r:id="rId2"/>
              </a:rPr>
              <a:t>https</a:t>
            </a:r>
            <a:r>
              <a:rPr lang="en-US" altLang="zh-TW" sz="1800" dirty="0">
                <a:hlinkClick r:id="rId2"/>
              </a:rPr>
              <a:t>://code.jquery.com</a:t>
            </a:r>
            <a:r>
              <a:rPr lang="en-US" altLang="zh-TW" sz="1800" dirty="0" smtClean="0">
                <a:hlinkClick r:id="rId2"/>
              </a:rPr>
              <a:t>/</a:t>
            </a:r>
            <a:endParaRPr lang="en-US" altLang="zh-TW" sz="1800" dirty="0" smtClean="0"/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Microsoft CDN: </a:t>
            </a:r>
            <a:r>
              <a:rPr lang="en-US" altLang="zh-TW" sz="1800" dirty="0">
                <a:hlinkClick r:id="rId3"/>
              </a:rPr>
              <a:t>https://</a:t>
            </a:r>
            <a:r>
              <a:rPr lang="en-US" altLang="zh-TW" sz="1800" dirty="0" smtClean="0">
                <a:hlinkClick r:id="rId3"/>
              </a:rPr>
              <a:t>www.asp.net/ajax/cdn#jQuery_Releases_on_the_CDN_0</a:t>
            </a:r>
            <a:endParaRPr lang="en-US" altLang="zh-TW" sz="1800" dirty="0" smtClean="0"/>
          </a:p>
          <a:p>
            <a:pPr lvl="1">
              <a:lnSpc>
                <a:spcPct val="80000"/>
              </a:lnSpc>
            </a:pPr>
            <a:r>
              <a:rPr lang="en-US" altLang="zh-TW" sz="1800" dirty="0"/>
              <a:t>Google Ajax API CDN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　</a:t>
            </a:r>
            <a:r>
              <a:rPr lang="en-US" altLang="zh-TW" sz="1800" dirty="0" smtClean="0">
                <a:hlinkClick r:id="rId4"/>
              </a:rPr>
              <a:t>https</a:t>
            </a:r>
            <a:r>
              <a:rPr lang="en-US" altLang="zh-TW" sz="1800" dirty="0">
                <a:hlinkClick r:id="rId4"/>
              </a:rPr>
              <a:t>://developers.google.com/speed/libraries/#</a:t>
            </a:r>
            <a:r>
              <a:rPr lang="en-US" altLang="zh-TW" sz="1800" dirty="0" smtClean="0">
                <a:hlinkClick r:id="rId4"/>
              </a:rPr>
              <a:t>jquery</a:t>
            </a:r>
            <a:endParaRPr lang="en-US" altLang="zh-TW" sz="1800" dirty="0" smtClean="0"/>
          </a:p>
          <a:p>
            <a:pPr lvl="1">
              <a:lnSpc>
                <a:spcPct val="80000"/>
              </a:lnSpc>
            </a:pPr>
            <a:endParaRPr lang="en-US" altLang="zh-TW" sz="2000" dirty="0" smtClean="0"/>
          </a:p>
          <a:p>
            <a:pPr lvl="1">
              <a:lnSpc>
                <a:spcPct val="80000"/>
              </a:lnSpc>
            </a:pPr>
            <a:endParaRPr lang="zh-TW" altLang="en-US" sz="2000" dirty="0"/>
          </a:p>
          <a:p>
            <a:pPr>
              <a:lnSpc>
                <a:spcPct val="80000"/>
              </a:lnSpc>
            </a:pPr>
            <a:r>
              <a:rPr lang="zh-TW" altLang="en-US" sz="2000" dirty="0"/>
              <a:t>在</a:t>
            </a:r>
            <a:r>
              <a:rPr lang="en-US" altLang="zh-TW" sz="2000" dirty="0"/>
              <a:t>JavaScript</a:t>
            </a:r>
            <a:r>
              <a:rPr lang="zh-TW" altLang="en-US" sz="2000" dirty="0"/>
              <a:t>程式可以在</a:t>
            </a:r>
            <a:r>
              <a:rPr lang="en-US" altLang="zh-TW" sz="2000" dirty="0"/>
              <a:t>HTML</a:t>
            </a:r>
            <a:r>
              <a:rPr lang="zh-TW" altLang="en-US" sz="2000" dirty="0"/>
              <a:t>網頁</a:t>
            </a:r>
            <a:r>
              <a:rPr lang="en-US" altLang="zh-TW" sz="2000" dirty="0"/>
              <a:t>&lt;head&gt;</a:t>
            </a:r>
            <a:r>
              <a:rPr lang="zh-TW" altLang="en-US" sz="2000" dirty="0"/>
              <a:t>標籤的</a:t>
            </a:r>
            <a:r>
              <a:rPr lang="en-US" altLang="zh-TW" sz="2000" dirty="0"/>
              <a:t>&lt;script&gt;</a:t>
            </a:r>
            <a:r>
              <a:rPr lang="zh-TW" altLang="en-US" sz="2000" dirty="0"/>
              <a:t>子標籤含括</a:t>
            </a:r>
            <a:r>
              <a:rPr lang="en-US" altLang="zh-TW" sz="2000" dirty="0"/>
              <a:t>CDN</a:t>
            </a:r>
            <a:r>
              <a:rPr lang="zh-TW" altLang="en-US" sz="2000" dirty="0"/>
              <a:t>的</a:t>
            </a:r>
            <a:r>
              <a:rPr lang="en-US" altLang="zh-TW" sz="2000" dirty="0"/>
              <a:t>jQuery</a:t>
            </a:r>
            <a:r>
              <a:rPr lang="zh-TW" altLang="en-US" sz="2000" dirty="0"/>
              <a:t>函數</a:t>
            </a:r>
            <a:r>
              <a:rPr lang="zh-TW" altLang="en-US" sz="2000" dirty="0" smtClean="0"/>
              <a:t>庫：</a:t>
            </a:r>
            <a:endParaRPr lang="zh-TW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script </a:t>
            </a:r>
            <a:r>
              <a:rPr lang="en-US" altLang="zh-TW" sz="1800" dirty="0" err="1">
                <a:solidFill>
                  <a:srgbClr val="FF0000"/>
                </a:solidFill>
              </a:rPr>
              <a:t>src</a:t>
            </a:r>
            <a:r>
              <a:rPr lang="en-US" altLang="zh-TW" sz="1800" dirty="0">
                <a:solidFill>
                  <a:srgbClr val="FF0000"/>
                </a:solidFill>
              </a:rPr>
              <a:t>="https://ajax.googleapis.com/</a:t>
            </a:r>
            <a:r>
              <a:rPr lang="en-US" altLang="zh-TW" sz="1800" dirty="0" err="1">
                <a:solidFill>
                  <a:srgbClr val="FF0000"/>
                </a:solidFill>
              </a:rPr>
              <a:t>ajax</a:t>
            </a:r>
            <a:r>
              <a:rPr lang="en-US" altLang="zh-TW" sz="1800" dirty="0">
                <a:solidFill>
                  <a:srgbClr val="FF0000"/>
                </a:solidFill>
              </a:rPr>
              <a:t>/libs/</a:t>
            </a:r>
            <a:r>
              <a:rPr lang="en-US" altLang="zh-TW" sz="1800" dirty="0" err="1">
                <a:solidFill>
                  <a:srgbClr val="FF0000"/>
                </a:solidFill>
              </a:rPr>
              <a:t>jquery</a:t>
            </a:r>
            <a:r>
              <a:rPr lang="en-US" altLang="zh-TW" sz="1800" dirty="0">
                <a:solidFill>
                  <a:srgbClr val="FF0000"/>
                </a:solidFill>
              </a:rPr>
              <a:t>/3.1.1/jquery.min.js</a:t>
            </a:r>
            <a:r>
              <a:rPr lang="en-US" altLang="zh-TW" sz="1800" dirty="0" smtClean="0">
                <a:solidFill>
                  <a:srgbClr val="FF0000"/>
                </a:solidFill>
              </a:rPr>
              <a:t>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&lt;/</a:t>
            </a:r>
            <a:r>
              <a:rPr lang="en-US" altLang="zh-TW" sz="1800" dirty="0"/>
              <a:t>script&gt;</a:t>
            </a:r>
            <a:endParaRPr lang="en-US" altLang="zh-TW" sz="1800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&lt;script&gt;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……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&lt;/script&gt;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5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/>
              <a:t>jQuery</a:t>
            </a:r>
            <a:r>
              <a:rPr lang="zh-TW" altLang="en-US" dirty="0"/>
              <a:t>程式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第一個</a:t>
            </a:r>
            <a:r>
              <a:rPr lang="en-US" altLang="zh-TW" dirty="0"/>
              <a:t>jQuery</a:t>
            </a:r>
            <a:r>
              <a:rPr lang="zh-TW" altLang="en-US" dirty="0"/>
              <a:t>程式</a:t>
            </a:r>
          </a:p>
          <a:p>
            <a:r>
              <a:rPr lang="en-US" altLang="zh-TW" dirty="0" smtClean="0"/>
              <a:t>jQuery</a:t>
            </a:r>
            <a:r>
              <a:rPr lang="zh-TW" altLang="en-US" dirty="0"/>
              <a:t>程式架構</a:t>
            </a:r>
          </a:p>
          <a:p>
            <a:pPr>
              <a:buFontTx/>
              <a:buNone/>
            </a:pPr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8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基本語法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HTML</a:t>
            </a:r>
            <a:r>
              <a:rPr lang="zh-TW" altLang="en-US" sz="2800" dirty="0" smtClean="0"/>
              <a:t>元素的操作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透過選擇器設定目標元素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再以方法</a:t>
            </a:r>
            <a:r>
              <a:rPr lang="en-US" altLang="zh-TW" sz="2400" dirty="0"/>
              <a:t>(Method)</a:t>
            </a:r>
            <a:r>
              <a:rPr lang="zh-TW" altLang="en-US" sz="2400" dirty="0" smtClean="0"/>
              <a:t>操作該元素的內容與樣式</a:t>
            </a:r>
            <a:endParaRPr lang="en-US" altLang="zh-TW" sz="2400" dirty="0" smtClean="0"/>
          </a:p>
          <a:p>
            <a:pPr lvl="1"/>
            <a:r>
              <a:rPr lang="en-US" altLang="zh-TW" sz="2400" b="1" dirty="0" err="1" smtClean="0">
                <a:solidFill>
                  <a:srgbClr val="C00000"/>
                </a:solidFill>
              </a:rPr>
              <a:t>jQuery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(</a:t>
            </a:r>
            <a:r>
              <a:rPr lang="en-US" altLang="zh-TW" sz="2400" b="1" dirty="0">
                <a:solidFill>
                  <a:srgbClr val="C00000"/>
                </a:solidFill>
              </a:rPr>
              <a:t>"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選擇器</a:t>
            </a:r>
            <a:r>
              <a:rPr lang="en-US" altLang="zh-TW" sz="2400" b="1" dirty="0">
                <a:solidFill>
                  <a:srgbClr val="C00000"/>
                </a:solidFill>
              </a:rPr>
              <a:t>"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).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方法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(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參數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);</a:t>
            </a:r>
          </a:p>
          <a:p>
            <a:pPr lvl="2"/>
            <a:r>
              <a:rPr lang="en-US" altLang="zh-TW" sz="2000" dirty="0" err="1"/>
              <a:t>jQuery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a.article</a:t>
            </a:r>
            <a:r>
              <a:rPr lang="en-US" altLang="zh-TW" sz="2000" dirty="0"/>
              <a:t>").</a:t>
            </a:r>
            <a:r>
              <a:rPr lang="en-US" altLang="zh-TW" sz="2000" dirty="0" err="1"/>
              <a:t>css</a:t>
            </a:r>
            <a:r>
              <a:rPr lang="en-US" altLang="zh-TW" sz="2000" dirty="0"/>
              <a:t>({"background-color":"#</a:t>
            </a:r>
            <a:r>
              <a:rPr lang="en-US" altLang="zh-TW" sz="2000" dirty="0" err="1"/>
              <a:t>eee</a:t>
            </a:r>
            <a:r>
              <a:rPr lang="en-US" altLang="zh-TW" sz="2000" dirty="0"/>
              <a:t>"});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b="1" dirty="0" smtClean="0">
                <a:solidFill>
                  <a:srgbClr val="C00000"/>
                </a:solidFill>
              </a:rPr>
              <a:t>$("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選擇器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").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方法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(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參數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);</a:t>
            </a:r>
          </a:p>
          <a:p>
            <a:pPr lvl="2"/>
            <a:r>
              <a:rPr lang="en-US" altLang="zh-TW" sz="2000" dirty="0"/>
              <a:t>$("</a:t>
            </a:r>
            <a:r>
              <a:rPr lang="en-US" altLang="zh-TW" sz="2000" dirty="0" err="1"/>
              <a:t>a.article</a:t>
            </a:r>
            <a:r>
              <a:rPr lang="en-US" altLang="zh-TW" sz="2000" dirty="0"/>
              <a:t>").</a:t>
            </a:r>
            <a:r>
              <a:rPr lang="en-US" altLang="zh-TW" sz="2000" dirty="0" err="1"/>
              <a:t>css</a:t>
            </a:r>
            <a:r>
              <a:rPr lang="en-US" altLang="zh-TW" sz="2000" dirty="0"/>
              <a:t>({"background-color":"#</a:t>
            </a:r>
            <a:r>
              <a:rPr lang="en-US" altLang="zh-TW" sz="2000" dirty="0" err="1"/>
              <a:t>eee</a:t>
            </a:r>
            <a:r>
              <a:rPr lang="en-US" altLang="zh-TW" sz="2000" dirty="0"/>
              <a:t>"});</a:t>
            </a:r>
          </a:p>
          <a:p>
            <a:pPr lvl="1"/>
            <a:endParaRPr lang="en-US" altLang="zh-TW" sz="2400" dirty="0" smtClean="0"/>
          </a:p>
          <a:p>
            <a:pPr lvl="1"/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3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jQuery</a:t>
            </a:r>
            <a:r>
              <a:rPr lang="zh-TW" altLang="en-US" dirty="0"/>
              <a:t>基本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語法開始執行的時間</a:t>
            </a:r>
            <a:r>
              <a:rPr lang="zh-TW" altLang="en-US" sz="2800" dirty="0" smtClean="0"/>
              <a:t>點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傳統</a:t>
            </a:r>
            <a:r>
              <a:rPr lang="en-US" altLang="zh-TW" sz="2400" dirty="0"/>
              <a:t>JS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瀏覽器完全載入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或圖片等網頁元件後才執行</a:t>
            </a:r>
            <a:r>
              <a:rPr lang="en-US" altLang="zh-TW" sz="2400" dirty="0" smtClean="0"/>
              <a:t>JS</a:t>
            </a:r>
            <a:r>
              <a:rPr lang="zh-TW" altLang="en-US" sz="2400" dirty="0" smtClean="0"/>
              <a:t>語法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避免</a:t>
            </a:r>
            <a:r>
              <a:rPr lang="en-US" altLang="zh-TW" sz="2400" dirty="0" smtClean="0"/>
              <a:t>JS</a:t>
            </a:r>
            <a:r>
              <a:rPr lang="zh-TW" altLang="en-US" sz="2400" dirty="0" smtClean="0"/>
              <a:t>操作尚未載入的元素而導致錯誤發生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Script</a:t>
            </a:r>
            <a:r>
              <a:rPr lang="zh-TW" altLang="en-US" sz="2400" dirty="0"/>
              <a:t>載入結束前</a:t>
            </a:r>
            <a:r>
              <a:rPr lang="en-US" altLang="zh-TW" sz="2400" dirty="0"/>
              <a:t>,</a:t>
            </a:r>
            <a:r>
              <a:rPr lang="zh-TW" altLang="en-US" sz="2400" dirty="0"/>
              <a:t>若使用者有</a:t>
            </a:r>
            <a:r>
              <a:rPr lang="zh-TW" altLang="en-US" sz="2400" dirty="0" smtClean="0"/>
              <a:t>任何操作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也會造成非預期的結果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$(document).ready(</a:t>
            </a:r>
            <a:r>
              <a:rPr lang="zh-TW" altLang="en-US" sz="2400" dirty="0" smtClean="0"/>
              <a:t>處理內容</a:t>
            </a:r>
            <a:r>
              <a:rPr lang="en-US" altLang="zh-TW" sz="2400" dirty="0" smtClean="0"/>
              <a:t>);</a:t>
            </a:r>
          </a:p>
          <a:p>
            <a:pPr lvl="1"/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03648" y="4509120"/>
            <a:ext cx="33843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$(document).ready(function (){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這裡寫處理程式</a:t>
            </a:r>
            <a:endParaRPr lang="en-US" altLang="zh-TW" dirty="0" smtClean="0"/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21820" y="4509120"/>
            <a:ext cx="338437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$(function (){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//</a:t>
            </a:r>
            <a:r>
              <a:rPr lang="zh-TW" altLang="en-US" dirty="0" smtClean="0"/>
              <a:t>這裡寫處理程式</a:t>
            </a:r>
            <a:endParaRPr lang="en-US" altLang="zh-TW" dirty="0" smtClean="0"/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7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jQuery</a:t>
            </a:r>
            <a:r>
              <a:rPr lang="zh-TW" altLang="en-US" dirty="0"/>
              <a:t>基本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方法串</a:t>
            </a:r>
            <a:r>
              <a:rPr lang="zh-TW" altLang="en-US" sz="2800" dirty="0"/>
              <a:t>聯</a:t>
            </a:r>
            <a:r>
              <a:rPr lang="en-US" altLang="zh-TW" sz="2800" dirty="0" smtClean="0"/>
              <a:t>(Method Chain)</a:t>
            </a:r>
          </a:p>
          <a:p>
            <a:pPr lvl="1"/>
            <a:r>
              <a:rPr lang="en-US" altLang="zh-TW" sz="2400" dirty="0" err="1"/>
              <a:t>jQuery</a:t>
            </a:r>
            <a:r>
              <a:rPr lang="zh-TW" altLang="en-US" sz="2400" dirty="0"/>
              <a:t>針對同一元素的多個操作</a:t>
            </a:r>
            <a:r>
              <a:rPr lang="en-US" altLang="zh-TW" sz="2400" dirty="0"/>
              <a:t>,</a:t>
            </a:r>
            <a:r>
              <a:rPr lang="zh-TW" altLang="en-US" sz="2400" dirty="0"/>
              <a:t>可用簡潔的方式表達</a:t>
            </a:r>
            <a:r>
              <a:rPr lang="en-US" altLang="zh-TW" sz="2400" dirty="0"/>
              <a:t>, </a:t>
            </a:r>
            <a:r>
              <a:rPr lang="zh-TW" altLang="en-US" sz="2400" dirty="0"/>
              <a:t>程式更容易閱讀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Example</a:t>
            </a:r>
          </a:p>
          <a:p>
            <a:pPr lvl="2"/>
            <a:r>
              <a:rPr lang="en-US" altLang="zh-TW" sz="2000" dirty="0" smtClean="0"/>
              <a:t>Script</a:t>
            </a:r>
            <a:r>
              <a:rPr lang="zh-TW" altLang="en-US" sz="2000" dirty="0" smtClean="0"/>
              <a:t>中要取得元素有幾個步驟要執行</a:t>
            </a:r>
            <a:endParaRPr lang="en-US" altLang="zh-TW" sz="20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604034" y="3861048"/>
            <a:ext cx="427222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$("</a:t>
            </a:r>
            <a:r>
              <a:rPr lang="en-US" altLang="zh-TW" dirty="0" err="1"/>
              <a:t>div#docs</a:t>
            </a:r>
            <a:r>
              <a:rPr lang="en-US" altLang="zh-TW" dirty="0"/>
              <a:t> p").hide();</a:t>
            </a:r>
          </a:p>
          <a:p>
            <a:r>
              <a:rPr lang="en-US" altLang="zh-TW" dirty="0"/>
              <a:t>$("</a:t>
            </a:r>
            <a:r>
              <a:rPr lang="en-US" altLang="zh-TW" dirty="0" err="1"/>
              <a:t>div#docs</a:t>
            </a:r>
            <a:r>
              <a:rPr lang="en-US" altLang="zh-TW" dirty="0"/>
              <a:t> p").</a:t>
            </a:r>
            <a:r>
              <a:rPr lang="en-US" altLang="zh-TW" dirty="0" err="1"/>
              <a:t>removeClass</a:t>
            </a:r>
            <a:r>
              <a:rPr lang="en-US" altLang="zh-TW" dirty="0"/>
              <a:t>("article");</a:t>
            </a:r>
          </a:p>
          <a:p>
            <a:r>
              <a:rPr lang="en-US" altLang="zh-TW" dirty="0"/>
              <a:t>$("</a:t>
            </a:r>
            <a:r>
              <a:rPr lang="en-US" altLang="zh-TW" dirty="0" err="1"/>
              <a:t>div#docs</a:t>
            </a:r>
            <a:r>
              <a:rPr lang="en-US" altLang="zh-TW" dirty="0"/>
              <a:t> p").</a:t>
            </a:r>
            <a:r>
              <a:rPr lang="en-US" altLang="zh-TW" dirty="0" err="1"/>
              <a:t>addClass</a:t>
            </a:r>
            <a:r>
              <a:rPr lang="en-US" altLang="zh-TW" dirty="0"/>
              <a:t>("text");</a:t>
            </a:r>
          </a:p>
          <a:p>
            <a:r>
              <a:rPr lang="en-US" altLang="zh-TW" dirty="0"/>
              <a:t>$("</a:t>
            </a:r>
            <a:r>
              <a:rPr lang="en-US" altLang="zh-TW" dirty="0" err="1"/>
              <a:t>div#docs</a:t>
            </a:r>
            <a:r>
              <a:rPr lang="en-US" altLang="zh-TW" dirty="0"/>
              <a:t> p").show();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23914" y="5700732"/>
            <a:ext cx="71525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$("</a:t>
            </a:r>
            <a:r>
              <a:rPr lang="en-US" altLang="zh-TW" dirty="0" err="1"/>
              <a:t>div#docs</a:t>
            </a:r>
            <a:r>
              <a:rPr lang="en-US" altLang="zh-TW" dirty="0"/>
              <a:t> p").hide().</a:t>
            </a:r>
            <a:r>
              <a:rPr lang="en-US" altLang="zh-TW" dirty="0" err="1"/>
              <a:t>removeClass</a:t>
            </a:r>
            <a:r>
              <a:rPr lang="en-US" altLang="zh-TW" dirty="0"/>
              <a:t>("article").</a:t>
            </a:r>
            <a:r>
              <a:rPr lang="en-US" altLang="zh-TW" dirty="0" err="1"/>
              <a:t>addClass</a:t>
            </a:r>
            <a:r>
              <a:rPr lang="en-US" altLang="zh-TW" dirty="0"/>
              <a:t>("text").show();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476242" y="5138885"/>
            <a:ext cx="407919" cy="456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97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第一個</a:t>
            </a:r>
            <a:r>
              <a:rPr lang="en-US" altLang="zh-TW" dirty="0"/>
              <a:t>jQuery</a:t>
            </a:r>
            <a:r>
              <a:rPr lang="zh-TW" altLang="en-US" dirty="0" smtClean="0"/>
              <a:t>程式</a:t>
            </a:r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4456861" y="1417638"/>
            <a:ext cx="41412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dirty="0" smtClean="0"/>
              <a:t>18</a:t>
            </a:r>
            <a:r>
              <a:rPr lang="en-US" altLang="zh-TW" dirty="0"/>
              <a:t>: 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19: &lt;h2&gt;</a:t>
            </a:r>
            <a:r>
              <a:rPr lang="zh-TW" altLang="en-US" dirty="0"/>
              <a:t>建立第一個</a:t>
            </a:r>
            <a:r>
              <a:rPr lang="en-US" altLang="zh-TW" dirty="0"/>
              <a:t>jQuery</a:t>
            </a:r>
            <a:r>
              <a:rPr lang="zh-TW" altLang="en-US" dirty="0"/>
              <a:t>程式</a:t>
            </a:r>
            <a:r>
              <a:rPr lang="en-US" altLang="zh-TW" dirty="0"/>
              <a:t>&lt;/h2&gt;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20: &lt;</a:t>
            </a:r>
            <a:r>
              <a:rPr lang="en-US" altLang="zh-TW" dirty="0" err="1"/>
              <a:t>ol</a:t>
            </a:r>
            <a:r>
              <a:rPr lang="en-US" altLang="zh-TW" dirty="0"/>
              <a:t> id="list"&gt;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21:   &lt;li&gt;Java Applet&lt;/li&gt;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22:   &lt;li&gt;JavaScript&lt;/li&gt;</a:t>
            </a:r>
            <a:endParaRPr lang="it-IT" altLang="zh-TW" dirty="0"/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zh-TW" dirty="0"/>
              <a:t>23:   &lt;li&gt;VBScript&lt;/li&gt;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zh-TW" dirty="0"/>
              <a:t>24:   &lt;li&gt;DHTML&lt;/li&gt; </a:t>
            </a:r>
            <a:endParaRPr lang="en-US" altLang="zh-TW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25: &lt;/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26: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27: &lt;/html&gt; </a:t>
            </a: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4180" y="1497248"/>
            <a:ext cx="4275929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01: &lt;!DOCTYPE 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02: 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03: 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04: &lt;meta charset="utf-8"/&gt;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/>
              <a:t>05: &lt;title&gt;Ch8_3_1.html&lt;/title&gt;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7030A0"/>
                </a:solidFill>
              </a:rPr>
              <a:t>06: &lt;style type="text/</a:t>
            </a:r>
            <a:r>
              <a:rPr lang="en-US" altLang="zh-TW" dirty="0" err="1">
                <a:solidFill>
                  <a:srgbClr val="7030A0"/>
                </a:solidFill>
              </a:rPr>
              <a:t>css</a:t>
            </a:r>
            <a:r>
              <a:rPr lang="en-US" altLang="zh-TW" dirty="0">
                <a:solidFill>
                  <a:srgbClr val="7030A0"/>
                </a:solidFill>
              </a:rPr>
              <a:t>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7030A0"/>
                </a:solidFill>
              </a:rPr>
              <a:t>07: .blue { color: blue;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7030A0"/>
                </a:solidFill>
              </a:rPr>
              <a:t>08: .red { color: red;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7030A0"/>
                </a:solidFill>
              </a:rPr>
              <a:t>09: &lt;/style&gt;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10: &lt;</a:t>
            </a:r>
            <a:r>
              <a:rPr lang="en-US" altLang="zh-TW" dirty="0" smtClean="0">
                <a:solidFill>
                  <a:schemeClr val="tx2"/>
                </a:solidFill>
              </a:rPr>
              <a:t>script   </a:t>
            </a:r>
            <a:r>
              <a:rPr lang="en-US" altLang="zh-TW" dirty="0" err="1" smtClean="0">
                <a:solidFill>
                  <a:schemeClr val="tx2"/>
                </a:solidFill>
              </a:rPr>
              <a:t>src</a:t>
            </a:r>
            <a:r>
              <a:rPr lang="en-US" altLang="zh-TW" dirty="0">
                <a:solidFill>
                  <a:schemeClr val="tx2"/>
                </a:solidFill>
              </a:rPr>
              <a:t>="</a:t>
            </a:r>
            <a:r>
              <a:rPr lang="en-US" altLang="zh-TW" dirty="0" smtClean="0">
                <a:solidFill>
                  <a:schemeClr val="tx2"/>
                </a:solidFill>
              </a:rPr>
              <a:t>jquery2.1.1.min.js</a:t>
            </a:r>
            <a:r>
              <a:rPr lang="en-US" altLang="zh-TW" dirty="0">
                <a:solidFill>
                  <a:schemeClr val="tx2"/>
                </a:solidFill>
              </a:rPr>
              <a:t>"&gt;&lt;/script&gt;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11: &lt;script&gt;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12: $(document).ready(function()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13:    $('#list').</a:t>
            </a:r>
            <a:r>
              <a:rPr lang="en-US" altLang="zh-TW" dirty="0" err="1">
                <a:solidFill>
                  <a:srgbClr val="FF0000"/>
                </a:solidFill>
              </a:rPr>
              <a:t>addClass</a:t>
            </a:r>
            <a:r>
              <a:rPr lang="en-US" altLang="zh-TW" dirty="0">
                <a:solidFill>
                  <a:srgbClr val="FF0000"/>
                </a:solidFill>
              </a:rPr>
              <a:t>('red');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14:    $('#list </a:t>
            </a:r>
            <a:r>
              <a:rPr lang="en-US" altLang="zh-TW" dirty="0" err="1">
                <a:solidFill>
                  <a:srgbClr val="FF0000"/>
                </a:solidFill>
              </a:rPr>
              <a:t>li:last</a:t>
            </a:r>
            <a:r>
              <a:rPr lang="en-US" altLang="zh-TW" dirty="0">
                <a:solidFill>
                  <a:srgbClr val="FF0000"/>
                </a:solidFill>
              </a:rPr>
              <a:t>').</a:t>
            </a:r>
            <a:r>
              <a:rPr lang="en-US" altLang="zh-TW" dirty="0" err="1">
                <a:solidFill>
                  <a:srgbClr val="FF0000"/>
                </a:solidFill>
              </a:rPr>
              <a:t>addClass</a:t>
            </a:r>
            <a:r>
              <a:rPr lang="en-US" altLang="zh-TW" dirty="0">
                <a:solidFill>
                  <a:srgbClr val="FF0000"/>
                </a:solidFill>
              </a:rPr>
              <a:t>('blue');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15: });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FF0000"/>
                </a:solidFill>
              </a:rPr>
              <a:t>16: &lt;/script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17: &lt;/head&gt;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6" name="Picture 5" descr="Ch08-3-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06" y="4011079"/>
            <a:ext cx="3903051" cy="234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63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基本程式結構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8229600" cy="47958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在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網頁的</a:t>
            </a:r>
            <a:r>
              <a:rPr lang="en-US" altLang="zh-TW" sz="2400" dirty="0"/>
              <a:t>jQuery</a:t>
            </a:r>
            <a:r>
              <a:rPr lang="zh-TW" altLang="en-US" sz="2400" dirty="0"/>
              <a:t>程式碼是</a:t>
            </a:r>
            <a:r>
              <a:rPr lang="zh-TW" altLang="en-US" sz="2400" dirty="0">
                <a:solidFill>
                  <a:srgbClr val="FF0000"/>
                </a:solidFill>
              </a:rPr>
              <a:t>使用內建</a:t>
            </a:r>
            <a:r>
              <a:rPr lang="en-US" altLang="zh-TW" sz="2400" dirty="0">
                <a:solidFill>
                  <a:srgbClr val="FF0000"/>
                </a:solidFill>
              </a:rPr>
              <a:t>ready()</a:t>
            </a:r>
            <a:r>
              <a:rPr lang="zh-TW" altLang="en-US" sz="2400" dirty="0">
                <a:solidFill>
                  <a:srgbClr val="FF0000"/>
                </a:solidFill>
              </a:rPr>
              <a:t>方法註冊</a:t>
            </a:r>
            <a:r>
              <a:rPr lang="en-US" altLang="zh-TW" sz="2400" dirty="0">
                <a:solidFill>
                  <a:srgbClr val="FF0000"/>
                </a:solidFill>
              </a:rPr>
              <a:t>ready</a:t>
            </a:r>
            <a:r>
              <a:rPr lang="zh-TW" altLang="en-US" sz="2400" dirty="0">
                <a:solidFill>
                  <a:srgbClr val="FF0000"/>
                </a:solidFill>
              </a:rPr>
              <a:t>事件</a:t>
            </a:r>
            <a:r>
              <a:rPr lang="zh-TW" altLang="en-US" sz="2400" dirty="0"/>
              <a:t>，以便在瀏覽器完成</a:t>
            </a:r>
            <a:r>
              <a:rPr lang="en-US" altLang="zh-TW" sz="2400" dirty="0"/>
              <a:t>DOM</a:t>
            </a:r>
            <a:r>
              <a:rPr lang="zh-TW" altLang="en-US" sz="2400" dirty="0"/>
              <a:t>建立後執行此事件的處理</a:t>
            </a:r>
            <a:r>
              <a:rPr lang="zh-TW" altLang="en-US" sz="2400" dirty="0" smtClean="0"/>
              <a:t>函數：</a:t>
            </a:r>
            <a:endParaRPr lang="en-US" altLang="zh-TW" sz="2400" dirty="0" smtClean="0"/>
          </a:p>
          <a:p>
            <a:pPr>
              <a:lnSpc>
                <a:spcPct val="80000"/>
              </a:lnSpc>
            </a:pP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$(document).ready(function()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……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});</a:t>
            </a:r>
          </a:p>
          <a:p>
            <a:pPr lvl="1">
              <a:lnSpc>
                <a:spcPct val="80000"/>
              </a:lnSpc>
            </a:pPr>
            <a:endParaRPr lang="en-US" altLang="zh-TW" sz="2000" dirty="0" smtClean="0"/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上述</a:t>
            </a:r>
            <a:r>
              <a:rPr lang="zh-TW" altLang="en-US" sz="2000" dirty="0"/>
              <a:t>程式碼的</a:t>
            </a:r>
            <a:r>
              <a:rPr lang="zh-TW" altLang="en-US" sz="2000" dirty="0">
                <a:solidFill>
                  <a:srgbClr val="FF0000"/>
                </a:solidFill>
              </a:rPr>
              <a:t>「</a:t>
            </a:r>
            <a:r>
              <a:rPr lang="en-US" altLang="zh-TW" sz="2000" dirty="0">
                <a:solidFill>
                  <a:srgbClr val="FF0000"/>
                </a:solidFill>
              </a:rPr>
              <a:t>$</a:t>
            </a:r>
            <a:r>
              <a:rPr lang="zh-TW" altLang="en-US" sz="2000" dirty="0">
                <a:solidFill>
                  <a:srgbClr val="FF0000"/>
                </a:solidFill>
              </a:rPr>
              <a:t>」符號是</a:t>
            </a:r>
            <a:r>
              <a:rPr lang="en-US" altLang="zh-TW" sz="2000" dirty="0">
                <a:solidFill>
                  <a:srgbClr val="FF0000"/>
                </a:solidFill>
              </a:rPr>
              <a:t>jQuery</a:t>
            </a:r>
            <a:r>
              <a:rPr lang="zh-TW" altLang="en-US" sz="2000" dirty="0">
                <a:solidFill>
                  <a:srgbClr val="FF0000"/>
                </a:solidFill>
              </a:rPr>
              <a:t>物件的別名</a:t>
            </a:r>
            <a:r>
              <a:rPr lang="zh-TW" altLang="en-US" sz="2000" dirty="0"/>
              <a:t>，它是</a:t>
            </a:r>
            <a:r>
              <a:rPr lang="en-US" altLang="zh-TW" sz="2000" dirty="0"/>
              <a:t>JavaScript</a:t>
            </a:r>
            <a:r>
              <a:rPr lang="zh-TW" altLang="en-US" sz="2000" dirty="0"/>
              <a:t>特殊的變數</a:t>
            </a:r>
            <a:r>
              <a:rPr lang="zh-TW" altLang="en-US" sz="2000" dirty="0" smtClean="0"/>
              <a:t>名稱</a:t>
            </a:r>
            <a:endParaRPr lang="en-US" altLang="zh-TW" sz="2000" dirty="0" smtClean="0"/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0000"/>
                </a:solidFill>
              </a:rPr>
              <a:t>$()</a:t>
            </a:r>
            <a:r>
              <a:rPr lang="zh-TW" altLang="en-US" sz="2000" dirty="0">
                <a:solidFill>
                  <a:srgbClr val="FF0000"/>
                </a:solidFill>
              </a:rPr>
              <a:t>函數是呼叫建構函數建立</a:t>
            </a:r>
            <a:r>
              <a:rPr lang="en-US" altLang="zh-TW" sz="2000" dirty="0">
                <a:solidFill>
                  <a:srgbClr val="FF0000"/>
                </a:solidFill>
              </a:rPr>
              <a:t>jQuery</a:t>
            </a:r>
            <a:r>
              <a:rPr lang="zh-TW" altLang="en-US" sz="2000" dirty="0">
                <a:solidFill>
                  <a:srgbClr val="FF0000"/>
                </a:solidFill>
              </a:rPr>
              <a:t>物件</a:t>
            </a:r>
            <a:r>
              <a:rPr lang="zh-TW" altLang="en-US" sz="2000" dirty="0"/>
              <a:t>，也就是</a:t>
            </a:r>
            <a:r>
              <a:rPr lang="en-US" altLang="zh-TW" sz="2000" dirty="0"/>
              <a:t>jQuery()</a:t>
            </a:r>
            <a:r>
              <a:rPr lang="zh-TW" altLang="en-US" sz="2000" dirty="0" smtClean="0"/>
              <a:t>函數</a:t>
            </a:r>
            <a:endParaRPr lang="en-US" altLang="zh-TW" sz="2000" dirty="0" smtClean="0"/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參數</a:t>
            </a:r>
            <a:r>
              <a:rPr lang="en-US" altLang="zh-TW" sz="2000" dirty="0"/>
              <a:t>document</a:t>
            </a:r>
            <a:r>
              <a:rPr lang="zh-TW" altLang="en-US" sz="2000" dirty="0"/>
              <a:t>是</a:t>
            </a:r>
            <a:r>
              <a:rPr lang="en-US" altLang="zh-TW" sz="2000" dirty="0"/>
              <a:t>HTML</a:t>
            </a:r>
            <a:r>
              <a:rPr lang="zh-TW" altLang="en-US" sz="2000" dirty="0"/>
              <a:t>網頁本身，然後註冊</a:t>
            </a:r>
            <a:r>
              <a:rPr lang="en-US" altLang="zh-TW" sz="2000" dirty="0"/>
              <a:t>ready</a:t>
            </a:r>
            <a:r>
              <a:rPr lang="zh-TW" altLang="en-US" sz="2000" dirty="0"/>
              <a:t>事件，在括號中是事件處理程式碼，使用的是</a:t>
            </a:r>
            <a:r>
              <a:rPr lang="zh-TW" altLang="en-US" sz="2000" dirty="0">
                <a:solidFill>
                  <a:srgbClr val="FF0000"/>
                </a:solidFill>
              </a:rPr>
              <a:t>匿名函數</a:t>
            </a:r>
            <a:r>
              <a:rPr lang="zh-TW" altLang="en-US" sz="2000" dirty="0"/>
              <a:t>（</a:t>
            </a:r>
            <a:r>
              <a:rPr lang="en-US" altLang="zh-TW" sz="2000" dirty="0"/>
              <a:t>Anonymous Function</a:t>
            </a:r>
            <a:r>
              <a:rPr lang="zh-TW" altLang="en-US" sz="1400" dirty="0"/>
              <a:t>）。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5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程式敘述的基本語法</a:t>
            </a:r>
            <a:r>
              <a:rPr lang="zh-TW" altLang="en-US" sz="3200" dirty="0"/>
              <a:t>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jQuery</a:t>
            </a:r>
            <a:r>
              <a:rPr lang="zh-TW" altLang="en-US" sz="2400" dirty="0"/>
              <a:t>程式敘述的基本語法是</a:t>
            </a:r>
            <a:r>
              <a:rPr lang="zh-TW" altLang="en-US" sz="2400" dirty="0">
                <a:solidFill>
                  <a:srgbClr val="FF0000"/>
                </a:solidFill>
              </a:rPr>
              <a:t>呼叫</a:t>
            </a:r>
            <a:r>
              <a:rPr lang="en-US" altLang="zh-TW" sz="2400" dirty="0">
                <a:solidFill>
                  <a:srgbClr val="FF0000"/>
                </a:solidFill>
              </a:rPr>
              <a:t>jQuery()</a:t>
            </a:r>
            <a:r>
              <a:rPr lang="zh-TW" altLang="en-US" sz="2400" dirty="0">
                <a:solidFill>
                  <a:srgbClr val="FF0000"/>
                </a:solidFill>
              </a:rPr>
              <a:t>函數，或別名</a:t>
            </a:r>
            <a:r>
              <a:rPr lang="en-US" altLang="zh-TW" sz="2400" dirty="0">
                <a:solidFill>
                  <a:srgbClr val="FF0000"/>
                </a:solidFill>
              </a:rPr>
              <a:t>$()</a:t>
            </a:r>
            <a:r>
              <a:rPr lang="zh-TW" altLang="en-US" sz="2400" dirty="0">
                <a:solidFill>
                  <a:srgbClr val="FF0000"/>
                </a:solidFill>
              </a:rPr>
              <a:t>函數</a:t>
            </a:r>
            <a:r>
              <a:rPr lang="zh-TW" altLang="en-US" sz="2400" dirty="0" smtClean="0"/>
              <a:t>開始：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</a:t>
            </a:r>
            <a:r>
              <a:rPr lang="zh-TW" altLang="en-US" sz="2400" dirty="0">
                <a:solidFill>
                  <a:schemeClr val="tx2"/>
                </a:solidFill>
              </a:rPr>
              <a:t>選擇器字串</a:t>
            </a:r>
            <a:r>
              <a:rPr lang="en-US" altLang="zh-TW" sz="2400" dirty="0">
                <a:solidFill>
                  <a:schemeClr val="tx2"/>
                </a:solidFill>
              </a:rPr>
              <a:t>).method(</a:t>
            </a:r>
            <a:r>
              <a:rPr lang="zh-TW" altLang="en-US" sz="2400" dirty="0">
                <a:solidFill>
                  <a:schemeClr val="tx2"/>
                </a:solidFill>
              </a:rPr>
              <a:t>參數列</a:t>
            </a:r>
            <a:r>
              <a:rPr lang="en-US" altLang="zh-TW" sz="2400" dirty="0" smtClean="0">
                <a:solidFill>
                  <a:schemeClr val="tx2"/>
                </a:solidFill>
              </a:rPr>
              <a:t>);</a:t>
            </a:r>
            <a:endParaRPr lang="zh-TW" altLang="en-US" sz="24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jQuery(</a:t>
            </a:r>
            <a:r>
              <a:rPr lang="zh-TW" altLang="en-US" sz="2400" dirty="0">
                <a:solidFill>
                  <a:schemeClr val="tx2"/>
                </a:solidFill>
              </a:rPr>
              <a:t>選擇器字串</a:t>
            </a:r>
            <a:r>
              <a:rPr lang="en-US" altLang="zh-TW" sz="2400" dirty="0">
                <a:solidFill>
                  <a:schemeClr val="tx2"/>
                </a:solidFill>
              </a:rPr>
              <a:t>).method(</a:t>
            </a:r>
            <a:r>
              <a:rPr lang="zh-TW" altLang="en-US" sz="2400" dirty="0">
                <a:solidFill>
                  <a:schemeClr val="tx2"/>
                </a:solidFill>
              </a:rPr>
              <a:t>參數列</a:t>
            </a:r>
            <a:r>
              <a:rPr lang="en-US" altLang="zh-TW" sz="2400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zh-TW" altLang="en-US" sz="2000" dirty="0"/>
              <a:t>上述語法是呼叫</a:t>
            </a:r>
            <a:r>
              <a:rPr lang="en-US" altLang="zh-TW" sz="2000" dirty="0"/>
              <a:t>$()</a:t>
            </a:r>
            <a:r>
              <a:rPr lang="zh-TW" altLang="en-US" sz="2000" dirty="0"/>
              <a:t>函數，</a:t>
            </a:r>
            <a:r>
              <a:rPr lang="zh-TW" altLang="en-US" sz="2000" dirty="0">
                <a:solidFill>
                  <a:srgbClr val="FF0000"/>
                </a:solidFill>
              </a:rPr>
              <a:t>以參數的選擇器字串取出符合條件的</a:t>
            </a:r>
            <a:r>
              <a:rPr lang="en-US" altLang="zh-TW" sz="2000" dirty="0">
                <a:solidFill>
                  <a:srgbClr val="FF0000"/>
                </a:solidFill>
              </a:rPr>
              <a:t>DOM</a:t>
            </a:r>
            <a:r>
              <a:rPr lang="zh-TW" altLang="en-US" sz="2000" dirty="0">
                <a:solidFill>
                  <a:srgbClr val="FF0000"/>
                </a:solidFill>
              </a:rPr>
              <a:t>物件，然後呼叫之後的方法進行處理。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43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程式敘述的基本語法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8229600" cy="488632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jQuery</a:t>
            </a:r>
            <a:r>
              <a:rPr lang="zh-TW" altLang="en-US" sz="2400" dirty="0"/>
              <a:t>程式敘述主要可以分成三大部分，如下表所示：</a:t>
            </a:r>
            <a:endParaRPr lang="zh-TW" altLang="en-US" sz="2400" b="1" dirty="0"/>
          </a:p>
          <a:p>
            <a:endParaRPr lang="zh-TW" altLang="en-US" sz="2400" dirty="0"/>
          </a:p>
          <a:p>
            <a:endParaRPr lang="zh-TW" altLang="en-US" sz="2400" dirty="0"/>
          </a:p>
          <a:p>
            <a:endParaRPr lang="zh-TW" altLang="en-US" sz="2400" dirty="0"/>
          </a:p>
          <a:p>
            <a:endParaRPr lang="en-US" altLang="zh-TW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 smtClean="0"/>
              <a:t>從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網頁的</a:t>
            </a:r>
            <a:r>
              <a:rPr lang="en-US" altLang="zh-TW" sz="2400" dirty="0"/>
              <a:t>DOM</a:t>
            </a:r>
            <a:r>
              <a:rPr lang="zh-TW" altLang="en-US" sz="2400" dirty="0"/>
              <a:t>中找出符合選擇器條件的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 smtClean="0"/>
              <a:t>使用</a:t>
            </a:r>
            <a:r>
              <a:rPr lang="zh-TW" altLang="en-US" sz="2400" dirty="0"/>
              <a:t>動作的方法來替元素</a:t>
            </a:r>
            <a:r>
              <a:rPr lang="zh-TW" altLang="en-US" sz="2400" b="1" u="sng" dirty="0">
                <a:solidFill>
                  <a:srgbClr val="FF0000"/>
                </a:solidFill>
              </a:rPr>
              <a:t>套用樣式、註冊事件或建立動畫</a:t>
            </a:r>
            <a:r>
              <a:rPr lang="zh-TW" altLang="en-US" sz="2400" b="1" u="sng" dirty="0" smtClean="0">
                <a:solidFill>
                  <a:srgbClr val="FF0000"/>
                </a:solidFill>
              </a:rPr>
              <a:t>等</a:t>
            </a:r>
            <a:endParaRPr lang="en-US" altLang="zh-TW" sz="2400" b="1" u="sng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 smtClean="0"/>
              <a:t>參數</a:t>
            </a:r>
            <a:r>
              <a:rPr lang="zh-TW" altLang="en-US" sz="2400" dirty="0"/>
              <a:t>列是執行動作所需的</a:t>
            </a:r>
            <a:r>
              <a:rPr lang="zh-TW" altLang="en-US" sz="2400" dirty="0" smtClean="0"/>
              <a:t>參數</a:t>
            </a:r>
            <a:endParaRPr lang="zh-TW" altLang="en-US" sz="2400" dirty="0"/>
          </a:p>
        </p:txBody>
      </p:sp>
      <p:graphicFrame>
        <p:nvGraphicFramePr>
          <p:cNvPr id="229479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89772"/>
              </p:ext>
            </p:extLst>
          </p:nvPr>
        </p:nvGraphicFramePr>
        <p:xfrm>
          <a:off x="611560" y="2276872"/>
          <a:ext cx="7966075" cy="1484313"/>
        </p:xfrm>
        <a:graphic>
          <a:graphicData uri="http://schemas.openxmlformats.org/drawingml/2006/table">
            <a:tbl>
              <a:tblPr/>
              <a:tblGrid>
                <a:gridCol w="2654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5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選擇器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動作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參數列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$('#list')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.addClass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('red');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jQuery('#list')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.addClass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('red');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3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的基礎</a:t>
            </a:r>
          </a:p>
          <a:p>
            <a:r>
              <a:rPr lang="en-US" altLang="zh-TW" dirty="0" smtClean="0"/>
              <a:t>jQuery</a:t>
            </a:r>
            <a:r>
              <a:rPr lang="zh-TW" altLang="en-US" dirty="0"/>
              <a:t>的下載與使用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/>
              <a:t>jQuery</a:t>
            </a:r>
            <a:r>
              <a:rPr lang="zh-TW" altLang="en-US" dirty="0"/>
              <a:t>程式</a:t>
            </a:r>
          </a:p>
          <a:p>
            <a:r>
              <a:rPr lang="en-US" altLang="zh-TW" dirty="0"/>
              <a:t>Google Chrome</a:t>
            </a:r>
            <a:r>
              <a:rPr lang="zh-HK" altLang="en-US" dirty="0"/>
              <a:t>的</a:t>
            </a:r>
            <a:r>
              <a:rPr lang="zh-TW" altLang="en-US" dirty="0"/>
              <a:t>開發人員工具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6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的程式架構</a:t>
            </a:r>
            <a:r>
              <a:rPr lang="en-US" altLang="zh-TW" dirty="0"/>
              <a:t>-</a:t>
            </a:r>
            <a:r>
              <a:rPr lang="zh-TW" altLang="en-US" dirty="0"/>
              <a:t>串聯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280920" cy="48245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因為</a:t>
            </a:r>
            <a:r>
              <a:rPr lang="en-US" altLang="zh-TW" sz="2800" dirty="0"/>
              <a:t>jQuery</a:t>
            </a:r>
            <a:r>
              <a:rPr lang="zh-TW" altLang="en-US" sz="2800" dirty="0"/>
              <a:t>方法的傳回值是</a:t>
            </a:r>
            <a:r>
              <a:rPr lang="en-US" altLang="zh-TW" sz="2800" dirty="0"/>
              <a:t>jQuery</a:t>
            </a:r>
            <a:r>
              <a:rPr lang="zh-TW" altLang="en-US" sz="2800" dirty="0"/>
              <a:t>物件</a:t>
            </a:r>
            <a:r>
              <a:rPr lang="zh-TW" altLang="en-US" sz="2800" dirty="0">
                <a:solidFill>
                  <a:srgbClr val="FF0000"/>
                </a:solidFill>
              </a:rPr>
              <a:t>本身</a:t>
            </a:r>
            <a:r>
              <a:rPr lang="zh-TW" altLang="en-US" sz="2800" dirty="0" smtClean="0">
                <a:solidFill>
                  <a:srgbClr val="FF0000"/>
                </a:solidFill>
              </a:rPr>
              <a:t>，可以</a:t>
            </a:r>
            <a:r>
              <a:rPr lang="zh-TW" altLang="en-US" sz="2800" dirty="0"/>
              <a:t>使用串聯（</a:t>
            </a:r>
            <a:r>
              <a:rPr lang="en-US" altLang="zh-TW" sz="2800" dirty="0"/>
              <a:t>Chaining</a:t>
            </a:r>
            <a:r>
              <a:rPr lang="zh-TW" altLang="en-US" sz="2800" dirty="0"/>
              <a:t>）來依序呼叫多個</a:t>
            </a:r>
            <a:r>
              <a:rPr lang="zh-TW" altLang="en-US" sz="2800" dirty="0" smtClean="0"/>
              <a:t>方法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</a:rPr>
              <a:t>    </a:t>
            </a:r>
            <a:r>
              <a:rPr lang="en-US" altLang="zh-TW" sz="2400" dirty="0" smtClean="0">
                <a:solidFill>
                  <a:schemeClr val="tx2"/>
                </a:solidFill>
              </a:rPr>
              <a:t>$('#</a:t>
            </a:r>
            <a:r>
              <a:rPr lang="en-US" altLang="zh-TW" sz="2400" dirty="0">
                <a:solidFill>
                  <a:schemeClr val="tx2"/>
                </a:solidFill>
              </a:rPr>
              <a:t>list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li:last</a:t>
            </a:r>
            <a:r>
              <a:rPr lang="en-US" altLang="zh-TW" sz="2400" dirty="0">
                <a:solidFill>
                  <a:schemeClr val="tx2"/>
                </a:solidFill>
              </a:rPr>
              <a:t>').</a:t>
            </a:r>
            <a:r>
              <a:rPr lang="en-US" altLang="zh-TW" sz="2400" dirty="0" err="1">
                <a:solidFill>
                  <a:srgbClr val="FF0000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('blue').</a:t>
            </a:r>
            <a:r>
              <a:rPr lang="en-US" altLang="zh-TW" sz="2400" dirty="0" err="1">
                <a:solidFill>
                  <a:srgbClr val="7030A0"/>
                </a:solidFill>
              </a:rPr>
              <a:t>prev</a:t>
            </a:r>
            <a:r>
              <a:rPr lang="en-US" altLang="zh-TW" sz="2400" dirty="0">
                <a:solidFill>
                  <a:schemeClr val="tx2"/>
                </a:solidFill>
              </a:rPr>
              <a:t>().</a:t>
            </a:r>
            <a:r>
              <a:rPr lang="en-US" altLang="zh-TW" sz="2400" dirty="0" err="1">
                <a:solidFill>
                  <a:schemeClr val="accent3">
                    <a:lumMod val="75000"/>
                  </a:schemeClr>
                </a:solidFill>
              </a:rPr>
              <a:t>removeClass</a:t>
            </a:r>
            <a:r>
              <a:rPr lang="en-US" altLang="zh-TW" sz="2400" dirty="0">
                <a:solidFill>
                  <a:schemeClr val="tx2"/>
                </a:solidFill>
              </a:rPr>
              <a:t>('red');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程式碼依序呼叫</a:t>
            </a:r>
            <a:r>
              <a:rPr lang="en-US" altLang="zh-TW" sz="2400" dirty="0" err="1"/>
              <a:t>addClass</a:t>
            </a:r>
            <a:r>
              <a:rPr lang="en-US" altLang="zh-TW" sz="2400" dirty="0"/>
              <a:t>()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prev</a:t>
            </a:r>
            <a:r>
              <a:rPr lang="en-US" altLang="zh-TW" sz="2400" dirty="0"/>
              <a:t>()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removeClass</a:t>
            </a:r>
            <a:r>
              <a:rPr lang="en-US" altLang="zh-TW" sz="2400" dirty="0"/>
              <a:t>()</a:t>
            </a:r>
            <a:r>
              <a:rPr lang="zh-TW" altLang="en-US" sz="2400" dirty="0"/>
              <a:t>共三個方法</a:t>
            </a:r>
            <a:r>
              <a:rPr lang="zh-TW" altLang="en-US" sz="2400" dirty="0" smtClean="0"/>
              <a:t>，稱為串聯</a:t>
            </a:r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回撥函數</a:t>
            </a:r>
            <a:r>
              <a:rPr lang="en-US" altLang="zh-TW" dirty="0"/>
              <a:t>(</a:t>
            </a:r>
            <a:r>
              <a:rPr lang="zh-TW" altLang="en-US" dirty="0"/>
              <a:t>說明</a:t>
            </a:r>
            <a:r>
              <a:rPr lang="en-US" altLang="zh-TW" dirty="0"/>
              <a:t>)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/>
              <a:t>程式碼是一列接著一列依序的執行</a:t>
            </a:r>
            <a:r>
              <a:rPr lang="zh-TW" altLang="en-US" sz="2800" dirty="0" smtClean="0"/>
              <a:t>，下一</a:t>
            </a:r>
            <a:r>
              <a:rPr lang="zh-TW" altLang="en-US" sz="2800" dirty="0"/>
              <a:t>列程式碼一定需要等到前一列程式碼執行後，才能</a:t>
            </a:r>
            <a:r>
              <a:rPr lang="zh-TW" altLang="en-US" sz="2800" dirty="0" smtClean="0"/>
              <a:t>執行</a:t>
            </a:r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「回撥函數」（</a:t>
            </a:r>
            <a:r>
              <a:rPr lang="en-US" altLang="zh-TW" sz="2800" dirty="0" smtClean="0"/>
              <a:t>Callback Functions</a:t>
            </a:r>
            <a:r>
              <a:rPr lang="zh-TW" altLang="en-US" sz="2800" dirty="0" smtClean="0"/>
              <a:t>）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回</a:t>
            </a:r>
            <a:r>
              <a:rPr lang="zh-TW" altLang="en-US" sz="2800" dirty="0"/>
              <a:t>呼</a:t>
            </a:r>
            <a:r>
              <a:rPr lang="zh-TW" altLang="en-US" sz="2800" dirty="0" smtClean="0"/>
              <a:t>函數</a:t>
            </a:r>
            <a:r>
              <a:rPr lang="en-US" altLang="zh-TW" sz="2800" dirty="0"/>
              <a:t>)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對一些</a:t>
            </a:r>
            <a:r>
              <a:rPr lang="zh-TW" altLang="en-US" sz="2400" dirty="0"/>
              <a:t>需要常時間執行的操作，例如：</a:t>
            </a:r>
            <a:r>
              <a:rPr lang="zh-TW" altLang="en-US" sz="2400" dirty="0" smtClean="0"/>
              <a:t>動畫效果，不</a:t>
            </a:r>
            <a:r>
              <a:rPr lang="zh-TW" altLang="en-US" sz="2400" dirty="0"/>
              <a:t>希望在動畫結束後，才能執行下一列</a:t>
            </a:r>
            <a:r>
              <a:rPr lang="zh-TW" altLang="en-US" sz="2400" dirty="0" smtClean="0"/>
              <a:t>指令</a:t>
            </a:r>
            <a:endParaRPr lang="en-US" altLang="zh-TW" sz="2400" dirty="0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89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回撥函數</a:t>
            </a:r>
            <a:r>
              <a:rPr lang="en-US" altLang="zh-TW" dirty="0"/>
              <a:t>(</a:t>
            </a:r>
            <a:r>
              <a:rPr lang="zh-TW" altLang="en-US" dirty="0"/>
              <a:t>語法</a:t>
            </a:r>
            <a:r>
              <a:rPr lang="en-US" altLang="zh-TW" dirty="0"/>
              <a:t>)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回撥函數是等到目前操作結束後自動呼叫的</a:t>
            </a:r>
            <a:r>
              <a:rPr lang="zh-TW" altLang="en-US" sz="2800" dirty="0" smtClean="0"/>
              <a:t>函數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例如</a:t>
            </a:r>
            <a:r>
              <a:rPr lang="zh-TW" altLang="en-US" sz="2400" dirty="0"/>
              <a:t>：在動畫效果結束後，就呼叫此</a:t>
            </a:r>
            <a:r>
              <a:rPr lang="zh-TW" altLang="en-US" sz="2400" dirty="0" smtClean="0"/>
              <a:t>函數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jQuery</a:t>
            </a:r>
            <a:r>
              <a:rPr lang="zh-TW" altLang="en-US" sz="2800" dirty="0"/>
              <a:t>動畫效果都是使用這種程式</a:t>
            </a:r>
            <a:r>
              <a:rPr lang="zh-TW" altLang="en-US" sz="2800" dirty="0" smtClean="0"/>
              <a:t>結構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</a:t>
            </a:r>
            <a:r>
              <a:rPr lang="zh-TW" altLang="en-US" sz="2400" dirty="0">
                <a:solidFill>
                  <a:schemeClr val="tx2"/>
                </a:solidFill>
              </a:rPr>
              <a:t>選擇器字串</a:t>
            </a:r>
            <a:r>
              <a:rPr lang="en-US" altLang="zh-TW" sz="2400" dirty="0">
                <a:solidFill>
                  <a:schemeClr val="tx2"/>
                </a:solidFill>
              </a:rPr>
              <a:t>).</a:t>
            </a:r>
            <a:r>
              <a:rPr lang="zh-TW" altLang="en-US" sz="2400" dirty="0">
                <a:solidFill>
                  <a:schemeClr val="tx2"/>
                </a:solidFill>
              </a:rPr>
              <a:t>動畫方法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zh-TW" altLang="en-US" sz="2400" dirty="0">
                <a:solidFill>
                  <a:schemeClr val="tx2"/>
                </a:solidFill>
              </a:rPr>
              <a:t>播放速度</a:t>
            </a:r>
            <a:r>
              <a:rPr lang="en-US" altLang="zh-TW" sz="2400" dirty="0">
                <a:solidFill>
                  <a:schemeClr val="tx2"/>
                </a:solidFill>
              </a:rPr>
              <a:t>, </a:t>
            </a:r>
            <a:r>
              <a:rPr lang="zh-TW" altLang="en-US" sz="2400" dirty="0">
                <a:solidFill>
                  <a:schemeClr val="tx2"/>
                </a:solidFill>
              </a:rPr>
              <a:t>回撥函數</a:t>
            </a:r>
            <a:r>
              <a:rPr lang="en-US" altLang="zh-TW" sz="2400" dirty="0">
                <a:solidFill>
                  <a:schemeClr val="tx2"/>
                </a:solidFill>
              </a:rPr>
              <a:t>)</a:t>
            </a:r>
            <a:r>
              <a:rPr lang="en-US" altLang="zh-TW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zh-TW" altLang="en-US" sz="2400" dirty="0"/>
              <a:t>上述語法可以替選擇元素套用動畫方法的動畫，第</a:t>
            </a:r>
            <a:r>
              <a:rPr lang="en-US" altLang="zh-TW" sz="2400" dirty="0"/>
              <a:t>2</a:t>
            </a:r>
            <a:r>
              <a:rPr lang="zh-TW" altLang="en-US" sz="2400" dirty="0"/>
              <a:t>個參數是回撥</a:t>
            </a:r>
            <a:r>
              <a:rPr lang="zh-TW" altLang="en-US" sz="2400" dirty="0" smtClean="0"/>
              <a:t>函數</a:t>
            </a:r>
            <a:r>
              <a:rPr lang="en-US" altLang="zh-TW" sz="2400" dirty="0" smtClean="0"/>
              <a:t>(ch11)</a:t>
            </a:r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68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回撥函數</a:t>
            </a:r>
            <a:r>
              <a:rPr lang="en-US" altLang="zh-TW" dirty="0"/>
              <a:t>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例如：在</a:t>
            </a:r>
            <a:r>
              <a:rPr lang="en-US" altLang="zh-TW" sz="2800" dirty="0"/>
              <a:t>&lt;p&gt;</a:t>
            </a:r>
            <a:r>
              <a:rPr lang="zh-TW" altLang="en-US" sz="2800" dirty="0"/>
              <a:t>標籤套用</a:t>
            </a:r>
            <a:r>
              <a:rPr lang="en-US" altLang="zh-TW" sz="2800" dirty="0"/>
              <a:t>hide()</a:t>
            </a:r>
            <a:r>
              <a:rPr lang="zh-TW" altLang="en-US" sz="2800" dirty="0"/>
              <a:t>方法的隱藏</a:t>
            </a:r>
            <a:r>
              <a:rPr lang="zh-TW" altLang="en-US" sz="2800" dirty="0" smtClean="0"/>
              <a:t>動畫：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$("p").hide("</a:t>
            </a:r>
            <a:r>
              <a:rPr lang="en-US" altLang="zh-TW" sz="2400" dirty="0" err="1">
                <a:solidFill>
                  <a:schemeClr val="tx2"/>
                </a:solidFill>
              </a:rPr>
              <a:t>slow",function</a:t>
            </a:r>
            <a:r>
              <a:rPr lang="en-US" altLang="zh-TW" sz="2400" dirty="0">
                <a:solidFill>
                  <a:schemeClr val="tx2"/>
                </a:solidFill>
              </a:rPr>
              <a:t>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已經隱藏這一段文字內容</a:t>
            </a:r>
            <a:r>
              <a:rPr lang="en-US" altLang="zh-TW" sz="2400" dirty="0">
                <a:solidFill>
                  <a:schemeClr val="tx2"/>
                </a:solidFill>
              </a:rPr>
              <a:t>…&lt;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準備隱藏這一段文字內容</a:t>
            </a:r>
            <a:r>
              <a:rPr lang="en-US" altLang="zh-TW" sz="2400" dirty="0">
                <a:solidFill>
                  <a:schemeClr val="tx2"/>
                </a:solidFill>
              </a:rPr>
              <a:t>…&lt;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</a:t>
            </a:r>
            <a:r>
              <a:rPr lang="en-US" altLang="zh-TW" sz="2400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方法的第</a:t>
            </a:r>
            <a:r>
              <a:rPr lang="en-US" altLang="zh-TW" sz="2400" dirty="0"/>
              <a:t>2</a:t>
            </a:r>
            <a:r>
              <a:rPr lang="zh-TW" altLang="en-US" sz="2400" dirty="0"/>
              <a:t>個參數是</a:t>
            </a:r>
            <a:r>
              <a:rPr lang="zh-TW" altLang="en-US" sz="2400" dirty="0">
                <a:solidFill>
                  <a:srgbClr val="FF0000"/>
                </a:solidFill>
              </a:rPr>
              <a:t>匿名回撥函數</a:t>
            </a:r>
            <a:r>
              <a:rPr lang="zh-TW" altLang="en-US" sz="2400" dirty="0"/>
              <a:t>，當完成動畫效果後，就會顯示一個訊息文字，因為使用回撥函數，所以不會影響第</a:t>
            </a:r>
            <a:r>
              <a:rPr lang="en-US" altLang="zh-TW" sz="2400" dirty="0"/>
              <a:t>2</a:t>
            </a:r>
            <a:r>
              <a:rPr lang="zh-TW" altLang="en-US" sz="2400" dirty="0"/>
              <a:t>個</a:t>
            </a:r>
            <a:r>
              <a:rPr lang="en-US" altLang="zh-TW" sz="2400" dirty="0" err="1"/>
              <a:t>document.write</a:t>
            </a:r>
            <a:r>
              <a:rPr lang="en-US" altLang="zh-TW" sz="2400" dirty="0"/>
              <a:t>()</a:t>
            </a:r>
            <a:r>
              <a:rPr lang="zh-TW" altLang="en-US" sz="2400" dirty="0"/>
              <a:t>方法的執行。</a:t>
            </a:r>
            <a:r>
              <a:rPr lang="zh-TW" altLang="en-US" dirty="0"/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49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請開啟</a:t>
            </a:r>
            <a:r>
              <a:rPr lang="en-US" altLang="zh-TW" sz="2400" dirty="0" smtClean="0"/>
              <a:t>ch08-ex1.html,</a:t>
            </a:r>
            <a:r>
              <a:rPr lang="zh-TW" altLang="en-US" sz="2400" dirty="0" smtClean="0"/>
              <a:t>利用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JQuery</a:t>
            </a:r>
            <a:r>
              <a:rPr lang="zh-TW" altLang="en-US" sz="2400" dirty="0" smtClean="0"/>
              <a:t>程式碼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以產生如下圖之表格</a:t>
            </a:r>
            <a:r>
              <a:rPr lang="en-US" altLang="zh-TW" sz="2400" dirty="0" smtClean="0"/>
              <a:t>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645024"/>
            <a:ext cx="5238095" cy="1704762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457200" y="2454350"/>
            <a:ext cx="3250704" cy="1046658"/>
          </a:xfrm>
          <a:prstGeom prst="borderCallout1">
            <a:avLst>
              <a:gd name="adj1" fmla="val 104271"/>
              <a:gd name="adj2" fmla="val 44162"/>
              <a:gd name="adj3" fmla="val 133233"/>
              <a:gd name="adj4" fmla="val 622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b="1" dirty="0"/>
              <a:t>奇數</a:t>
            </a:r>
            <a:r>
              <a:rPr lang="zh-TW" altLang="en-US" b="1" dirty="0" smtClean="0"/>
              <a:t>列</a:t>
            </a:r>
            <a:r>
              <a:rPr lang="en-US" altLang="zh-TW" b="1" dirty="0" smtClean="0"/>
              <a:t>:</a:t>
            </a:r>
          </a:p>
          <a:p>
            <a:r>
              <a:rPr lang="zh-TW" altLang="en-US" sz="1600" dirty="0" smtClean="0"/>
              <a:t>底色</a:t>
            </a:r>
            <a:r>
              <a:rPr lang="en-US" altLang="zh-TW" sz="1600" dirty="0"/>
              <a:t>:#</a:t>
            </a:r>
            <a:r>
              <a:rPr lang="en-US" altLang="zh-TW" sz="1600" dirty="0" smtClean="0"/>
              <a:t>1E90FF</a:t>
            </a:r>
          </a:p>
          <a:p>
            <a:r>
              <a:rPr lang="zh-TW" altLang="en-US" sz="1600" dirty="0" smtClean="0"/>
              <a:t>字體大小</a:t>
            </a:r>
            <a:r>
              <a:rPr lang="en-US" altLang="zh-TW" sz="1600" dirty="0" smtClean="0"/>
              <a:t>:30px; </a:t>
            </a:r>
            <a:r>
              <a:rPr lang="zh-TW" altLang="en-US" sz="1600" dirty="0" smtClean="0"/>
              <a:t> 字體顏色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white;</a:t>
            </a:r>
          </a:p>
          <a:p>
            <a:pPr algn="ctr"/>
            <a:endParaRPr lang="zh-TW" altLang="en-US" dirty="0"/>
          </a:p>
        </p:txBody>
      </p:sp>
      <p:sp>
        <p:nvSpPr>
          <p:cNvPr id="6" name="直線圖說文字 1 5"/>
          <p:cNvSpPr/>
          <p:nvPr/>
        </p:nvSpPr>
        <p:spPr>
          <a:xfrm>
            <a:off x="5724128" y="2454349"/>
            <a:ext cx="3024336" cy="918353"/>
          </a:xfrm>
          <a:prstGeom prst="borderCallout1">
            <a:avLst>
              <a:gd name="adj1" fmla="val 101680"/>
              <a:gd name="adj2" fmla="val 68950"/>
              <a:gd name="adj3" fmla="val 197158"/>
              <a:gd name="adj4" fmla="val 3364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b="1" dirty="0" smtClean="0"/>
              <a:t>偶數列</a:t>
            </a:r>
            <a:r>
              <a:rPr lang="en-US" altLang="zh-TW" b="1" dirty="0" smtClean="0"/>
              <a:t>:</a:t>
            </a:r>
          </a:p>
          <a:p>
            <a:r>
              <a:rPr lang="zh-TW" altLang="en-US" sz="1600" dirty="0" smtClean="0"/>
              <a:t>底色</a:t>
            </a:r>
            <a:r>
              <a:rPr lang="en-US" altLang="zh-TW" sz="1600" dirty="0" smtClean="0"/>
              <a:t>:</a:t>
            </a:r>
            <a:r>
              <a:rPr lang="en-US" altLang="zh-TW" sz="1600" dirty="0"/>
              <a:t> :#</a:t>
            </a:r>
            <a:r>
              <a:rPr lang="en-US" altLang="zh-TW" sz="1600" dirty="0" smtClean="0"/>
              <a:t>AFEEEE</a:t>
            </a:r>
          </a:p>
          <a:p>
            <a:r>
              <a:rPr lang="zh-TW" altLang="en-US" sz="1600" dirty="0" smtClean="0"/>
              <a:t>字體大小</a:t>
            </a:r>
            <a:r>
              <a:rPr lang="en-US" altLang="zh-TW" sz="1600" dirty="0" smtClean="0"/>
              <a:t>:30px; </a:t>
            </a:r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5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Google Chrome</a:t>
            </a:r>
            <a:r>
              <a:rPr lang="zh-HK" altLang="en-US" dirty="0" smtClean="0"/>
              <a:t>的</a:t>
            </a:r>
            <a:r>
              <a:rPr lang="zh-TW" altLang="en-US" dirty="0" smtClean="0"/>
              <a:t>開發人員工具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</a:p>
          <a:p>
            <a:r>
              <a:rPr lang="zh-TW" altLang="en-US" dirty="0" smtClean="0"/>
              <a:t>檢視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</a:t>
            </a:r>
          </a:p>
          <a:p>
            <a:r>
              <a:rPr lang="zh-TW" altLang="en-US" dirty="0" smtClean="0"/>
              <a:t>主控台標籤頁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84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Google Chrome</a:t>
            </a:r>
            <a:r>
              <a:rPr lang="zh-HK" altLang="en-US" dirty="0" smtClean="0"/>
              <a:t>的</a:t>
            </a:r>
            <a:r>
              <a:rPr lang="zh-TW" altLang="en-US" dirty="0" smtClean="0"/>
              <a:t>開發人員工具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Google Chrome</a:t>
            </a:r>
            <a:r>
              <a:rPr lang="zh-TW" altLang="en-US" dirty="0" smtClean="0"/>
              <a:t>瀏覽器</a:t>
            </a:r>
            <a:r>
              <a:rPr lang="zh-HK" altLang="en-US" dirty="0" smtClean="0"/>
              <a:t>內建功能強大的</a:t>
            </a:r>
            <a:r>
              <a:rPr lang="zh-TW" altLang="en-US" dirty="0" smtClean="0"/>
              <a:t>開發人員工具</a:t>
            </a:r>
            <a:endParaRPr lang="en-US" altLang="zh-TW" dirty="0" smtClean="0"/>
          </a:p>
          <a:p>
            <a:pPr lvl="1"/>
            <a:r>
              <a:rPr lang="zh-HK" altLang="en-US" dirty="0" smtClean="0"/>
              <a:t>執行程式除錯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即時檢視和編輯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元素與屬性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套用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樣式規則。</a:t>
            </a:r>
            <a:endParaRPr lang="zh-HK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21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Google Chrome</a:t>
            </a:r>
            <a:r>
              <a:rPr lang="zh-HK" altLang="en-US" dirty="0" smtClean="0"/>
              <a:t>的</a:t>
            </a:r>
            <a:r>
              <a:rPr lang="zh-TW" altLang="en-US" dirty="0" smtClean="0"/>
              <a:t>開發人員工具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59" y="1293738"/>
            <a:ext cx="7975798" cy="4824536"/>
          </a:xfrm>
        </p:spPr>
        <p:txBody>
          <a:bodyPr>
            <a:normAutofit/>
          </a:bodyPr>
          <a:lstStyle/>
          <a:p>
            <a:r>
              <a:rPr lang="zh-HK" altLang="en-US" sz="2400" dirty="0" smtClean="0"/>
              <a:t>在瀏覽器切換顯示</a:t>
            </a:r>
            <a:r>
              <a:rPr lang="zh-TW" altLang="en-US" sz="2400" dirty="0" smtClean="0"/>
              <a:t>開發人員工具</a:t>
            </a:r>
          </a:p>
          <a:p>
            <a:r>
              <a:rPr lang="zh-TW" altLang="en-US" sz="2400" dirty="0" smtClean="0"/>
              <a:t>請啟動</a:t>
            </a:r>
            <a:r>
              <a:rPr lang="en-US" altLang="zh-TW" sz="2400" dirty="0" smtClean="0"/>
              <a:t>Chrome</a:t>
            </a:r>
            <a:r>
              <a:rPr lang="zh-TW" altLang="en-US" sz="2400" dirty="0" smtClean="0"/>
              <a:t>瀏覽器載入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網頁</a:t>
            </a:r>
            <a:r>
              <a:rPr lang="en-US" altLang="zh-TW" sz="2400" dirty="0" smtClean="0"/>
              <a:t>Ch8_4_1.html</a:t>
            </a:r>
            <a:r>
              <a:rPr lang="zh-TW" altLang="en-US" sz="2400" dirty="0" smtClean="0"/>
              <a:t>後，按</a:t>
            </a:r>
            <a:r>
              <a:rPr lang="en-US" altLang="zh-TW" sz="2400" dirty="0" smtClean="0"/>
              <a:t>F12</a:t>
            </a:r>
            <a:r>
              <a:rPr lang="zh-TW" altLang="en-US" sz="2400" dirty="0" smtClean="0"/>
              <a:t>鍵切換顯示開發人員工具</a:t>
            </a:r>
            <a:endParaRPr lang="zh-TW" altLang="en-US" sz="2400" dirty="0"/>
          </a:p>
        </p:txBody>
      </p:sp>
      <p:pic>
        <p:nvPicPr>
          <p:cNvPr id="258052" name="Picture 4" descr="Ch08-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42852"/>
            <a:ext cx="5688632" cy="392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89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- Elements</a:t>
            </a:r>
            <a:r>
              <a:rPr lang="zh-HK" altLang="en-US" dirty="0" smtClean="0"/>
              <a:t>標籤頁</a:t>
            </a:r>
            <a:endParaRPr lang="zh-TW" altLang="en-US" dirty="0"/>
          </a:p>
        </p:txBody>
      </p:sp>
      <p:sp>
        <p:nvSpPr>
          <p:cNvPr id="2201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HK" altLang="en-US" sz="2400" dirty="0" smtClean="0"/>
              <a:t>在</a:t>
            </a:r>
            <a:r>
              <a:rPr lang="zh-TW" altLang="en-US" sz="2400" dirty="0" smtClean="0"/>
              <a:t>開發人員工具</a:t>
            </a:r>
            <a:r>
              <a:rPr lang="zh-HK" altLang="en-US" sz="2400" dirty="0" smtClean="0"/>
              <a:t>選</a:t>
            </a:r>
            <a:r>
              <a:rPr lang="en-US" altLang="zh-TW" sz="2400" dirty="0" smtClean="0"/>
              <a:t>【Elements】</a:t>
            </a:r>
            <a:r>
              <a:rPr lang="zh-HK" altLang="en-US" sz="2400" dirty="0" smtClean="0"/>
              <a:t>標籤頁</a:t>
            </a:r>
            <a:r>
              <a:rPr lang="zh-TW" altLang="en-US" sz="2400" dirty="0" smtClean="0"/>
              <a:t>，</a:t>
            </a:r>
            <a:r>
              <a:rPr lang="zh-HK" altLang="en-US" sz="2400" dirty="0" smtClean="0"/>
              <a:t>可以顯示</a:t>
            </a:r>
            <a:r>
              <a:rPr lang="en-US" altLang="zh-HK" sz="2400" dirty="0" smtClean="0"/>
              <a:t>HTML</a:t>
            </a:r>
            <a:r>
              <a:rPr lang="zh-HK" altLang="en-US" sz="2400" dirty="0" smtClean="0"/>
              <a:t>元素的</a:t>
            </a:r>
            <a:r>
              <a:rPr lang="en-US" altLang="zh-HK" sz="2400" dirty="0" smtClean="0"/>
              <a:t>HTML</a:t>
            </a:r>
            <a:r>
              <a:rPr lang="zh-HK" altLang="en-US" sz="2400" dirty="0" smtClean="0"/>
              <a:t>標籤</a:t>
            </a:r>
            <a:r>
              <a:rPr lang="zh-TW" altLang="en-US" sz="2400" dirty="0" smtClean="0"/>
              <a:t>，</a:t>
            </a:r>
            <a:r>
              <a:rPr lang="zh-HK" altLang="en-US" sz="2400" dirty="0" smtClean="0"/>
              <a:t>我</a:t>
            </a:r>
            <a:r>
              <a:rPr lang="zh-TW" altLang="en-US" sz="2400" dirty="0" smtClean="0"/>
              <a:t>們</a:t>
            </a:r>
            <a:r>
              <a:rPr lang="zh-HK" altLang="en-US" sz="2400" dirty="0" smtClean="0"/>
              <a:t>可</a:t>
            </a:r>
            <a:r>
              <a:rPr lang="zh-TW" altLang="en-US" sz="2400" dirty="0" smtClean="0"/>
              <a:t>以</a:t>
            </a:r>
            <a:r>
              <a:rPr lang="zh-HK" altLang="en-US" sz="2400" dirty="0" smtClean="0"/>
              <a:t>在此標</a:t>
            </a:r>
            <a:r>
              <a:rPr lang="zh-TW" altLang="en-US" sz="2400" dirty="0" smtClean="0"/>
              <a:t>籤</a:t>
            </a:r>
            <a:r>
              <a:rPr lang="zh-HK" altLang="en-US" sz="2400" dirty="0" smtClean="0"/>
              <a:t>檢視</a:t>
            </a:r>
            <a:r>
              <a:rPr lang="en-US" altLang="zh-TW" sz="2400" dirty="0" smtClean="0"/>
              <a:t>H</a:t>
            </a:r>
            <a:r>
              <a:rPr lang="en-US" altLang="zh-HK" sz="2400" dirty="0" smtClean="0"/>
              <a:t>TML</a:t>
            </a:r>
            <a:r>
              <a:rPr lang="zh-HK" altLang="en-US" sz="2400" dirty="0" smtClean="0"/>
              <a:t>元素</a:t>
            </a:r>
            <a:r>
              <a:rPr lang="zh-TW" altLang="en-US" sz="2400" dirty="0" smtClean="0"/>
              <a:t>，</a:t>
            </a:r>
            <a:r>
              <a:rPr lang="zh-HK" altLang="en-US" sz="2400" dirty="0" smtClean="0"/>
              <a:t>如下圖所示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pic>
        <p:nvPicPr>
          <p:cNvPr id="220168" name="Picture 8" descr="Ch08-4-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6840760" cy="307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- </a:t>
            </a:r>
            <a:r>
              <a:rPr lang="zh-TW" altLang="en-US" dirty="0" smtClean="0"/>
              <a:t>選取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使用游標在網頁內容選取：請點選</a:t>
            </a:r>
            <a:r>
              <a:rPr lang="en-US" altLang="zh-TW" sz="2400" dirty="0" smtClean="0"/>
              <a:t>【Elements】</a:t>
            </a:r>
            <a:r>
              <a:rPr lang="zh-TW" altLang="en-US" sz="2400" dirty="0" smtClean="0"/>
              <a:t>標籤前方的箭頭鈕，就可以</a:t>
            </a:r>
            <a:r>
              <a:rPr lang="zh-HK" altLang="en-US" sz="2400" dirty="0" smtClean="0"/>
              <a:t>在</a:t>
            </a:r>
            <a:r>
              <a:rPr lang="zh-TW" altLang="en-US" sz="2400" dirty="0" smtClean="0"/>
              <a:t>網頁內容選取元素，當使用滑鼠移至欲選取元素的範圍時，就會在元素周圍顯示藍</a:t>
            </a:r>
            <a:r>
              <a:rPr lang="zh-HK" altLang="en-US" sz="2400" dirty="0" smtClean="0"/>
              <a:t>底</a:t>
            </a:r>
            <a:r>
              <a:rPr lang="zh-TW" altLang="en-US" sz="2400" dirty="0" smtClean="0"/>
              <a:t>，</a:t>
            </a:r>
            <a:r>
              <a:rPr lang="zh-HK" altLang="en-US" sz="2400" dirty="0" smtClean="0"/>
              <a:t>表示</a:t>
            </a:r>
            <a:r>
              <a:rPr lang="zh-TW" altLang="en-US" sz="2400" dirty="0" smtClean="0"/>
              <a:t>選取特定元素</a:t>
            </a:r>
            <a:endParaRPr lang="zh-TW" altLang="en-US" sz="2400" dirty="0"/>
          </a:p>
        </p:txBody>
      </p:sp>
      <p:pic>
        <p:nvPicPr>
          <p:cNvPr id="221190" name="Picture 6" descr="Ch08-4-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52595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01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</a:t>
            </a:r>
            <a:r>
              <a:rPr lang="en-US" altLang="zh-TW" dirty="0"/>
              <a:t>jQuery</a:t>
            </a:r>
          </a:p>
        </p:txBody>
      </p:sp>
      <p:sp>
        <p:nvSpPr>
          <p:cNvPr id="16589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jQuery</a:t>
            </a:r>
            <a:r>
              <a:rPr lang="zh-TW" altLang="en-US" sz="2400" dirty="0"/>
              <a:t>是一個</a:t>
            </a:r>
            <a:r>
              <a:rPr lang="en-US" altLang="zh-TW" sz="2400" dirty="0"/>
              <a:t>JavaScript</a:t>
            </a:r>
            <a:r>
              <a:rPr lang="zh-TW" altLang="en-US" sz="2400" dirty="0" smtClean="0"/>
              <a:t>函</a:t>
            </a:r>
            <a:r>
              <a:rPr lang="zh-TW" altLang="en-US" sz="2400" dirty="0"/>
              <a:t>式</a:t>
            </a:r>
            <a:r>
              <a:rPr lang="zh-TW" altLang="en-US" sz="2400" dirty="0" smtClean="0"/>
              <a:t>庫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能更</a:t>
            </a:r>
            <a:r>
              <a:rPr lang="zh-TW" altLang="en-US" sz="2000" dirty="0">
                <a:solidFill>
                  <a:srgbClr val="FF0000"/>
                </a:solidFill>
              </a:rPr>
              <a:t>簡潔的方式來撰寫</a:t>
            </a:r>
            <a:r>
              <a:rPr lang="en-US" altLang="zh-TW" sz="2000" dirty="0">
                <a:solidFill>
                  <a:srgbClr val="FF0000"/>
                </a:solidFill>
              </a:rPr>
              <a:t>JavaScript</a:t>
            </a:r>
            <a:r>
              <a:rPr lang="zh-TW" altLang="en-US" sz="2000" dirty="0" smtClean="0">
                <a:solidFill>
                  <a:srgbClr val="FF0000"/>
                </a:solidFill>
              </a:rPr>
              <a:t>程式碼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sz="2000" dirty="0" smtClean="0">
                <a:solidFill>
                  <a:srgbClr val="FF0000"/>
                </a:solidFill>
              </a:rPr>
              <a:t>擴充</a:t>
            </a:r>
            <a:r>
              <a:rPr lang="en-US" altLang="zh-TW" sz="2000" dirty="0">
                <a:solidFill>
                  <a:srgbClr val="FF0000"/>
                </a:solidFill>
              </a:rPr>
              <a:t>JavaScript</a:t>
            </a:r>
            <a:r>
              <a:rPr lang="zh-TW" altLang="en-US" sz="2000" dirty="0">
                <a:solidFill>
                  <a:srgbClr val="FF0000"/>
                </a:solidFill>
              </a:rPr>
              <a:t>的</a:t>
            </a:r>
            <a:r>
              <a:rPr lang="zh-TW" altLang="en-US" sz="2000" dirty="0" smtClean="0">
                <a:solidFill>
                  <a:srgbClr val="FF0000"/>
                </a:solidFill>
              </a:rPr>
              <a:t>功能</a:t>
            </a:r>
            <a:endParaRPr lang="zh-TW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jQuery</a:t>
            </a:r>
            <a:r>
              <a:rPr lang="zh-TW" altLang="en-US" sz="2400" dirty="0"/>
              <a:t>是在</a:t>
            </a:r>
            <a:r>
              <a:rPr lang="en-US" altLang="zh-TW" sz="2400" dirty="0"/>
              <a:t>2006</a:t>
            </a:r>
            <a:r>
              <a:rPr lang="zh-TW" altLang="en-US" sz="2400" dirty="0"/>
              <a:t>年</a:t>
            </a:r>
            <a:r>
              <a:rPr lang="en-US" altLang="zh-TW" sz="2400" dirty="0"/>
              <a:t>1</a:t>
            </a:r>
            <a:r>
              <a:rPr lang="zh-TW" altLang="en-US" sz="2400" dirty="0"/>
              <a:t>月由</a:t>
            </a:r>
            <a:r>
              <a:rPr lang="en-US" altLang="zh-TW" sz="2400" dirty="0"/>
              <a:t>John </a:t>
            </a:r>
            <a:r>
              <a:rPr lang="en-US" altLang="zh-TW" sz="2400" dirty="0" err="1"/>
              <a:t>Resig</a:t>
            </a:r>
            <a:r>
              <a:rPr lang="zh-TW" altLang="en-US" sz="2400" dirty="0"/>
              <a:t>在</a:t>
            </a:r>
            <a:r>
              <a:rPr lang="en-US" altLang="zh-TW" sz="2400" dirty="0" err="1"/>
              <a:t>BarCamp</a:t>
            </a:r>
            <a:r>
              <a:rPr lang="en-US" altLang="zh-TW" sz="2400" dirty="0"/>
              <a:t> NYC</a:t>
            </a:r>
            <a:r>
              <a:rPr lang="zh-TW" altLang="en-US" sz="2400" dirty="0"/>
              <a:t>發表的網頁技術，這是一種高效率和簡潔的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函數庫，目前是</a:t>
            </a:r>
            <a:r>
              <a:rPr lang="en-US" altLang="zh-TW" sz="2400" dirty="0"/>
              <a:t>MIT</a:t>
            </a:r>
            <a:r>
              <a:rPr lang="zh-TW" altLang="en-US" sz="2400" dirty="0"/>
              <a:t>和</a:t>
            </a:r>
            <a:r>
              <a:rPr lang="en-US" altLang="zh-TW" sz="2400" dirty="0"/>
              <a:t>GPL</a:t>
            </a:r>
            <a:r>
              <a:rPr lang="zh-TW" altLang="en-US" sz="2400" dirty="0"/>
              <a:t>授權的免費軟體，可供個人或商業專案使用。</a:t>
            </a:r>
          </a:p>
          <a:p>
            <a:pPr>
              <a:lnSpc>
                <a:spcPct val="90000"/>
              </a:lnSpc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jQuery</a:t>
            </a:r>
            <a:r>
              <a:rPr lang="zh-TW" altLang="en-US" sz="2400" dirty="0">
                <a:solidFill>
                  <a:srgbClr val="FF0000"/>
                </a:solidFill>
              </a:rPr>
              <a:t>強調</a:t>
            </a:r>
            <a:r>
              <a:rPr lang="en-US" altLang="zh-TW" sz="2400" dirty="0">
                <a:solidFill>
                  <a:srgbClr val="FF0000"/>
                </a:solidFill>
              </a:rPr>
              <a:t>JavaScript</a:t>
            </a:r>
            <a:r>
              <a:rPr lang="zh-TW" altLang="en-US" sz="2400" dirty="0">
                <a:solidFill>
                  <a:srgbClr val="FF0000"/>
                </a:solidFill>
              </a:rPr>
              <a:t>與</a:t>
            </a:r>
            <a:r>
              <a:rPr lang="en-US" altLang="zh-TW" sz="2400" dirty="0">
                <a:solidFill>
                  <a:srgbClr val="FF0000"/>
                </a:solidFill>
              </a:rPr>
              <a:t>HTML</a:t>
            </a:r>
            <a:r>
              <a:rPr lang="zh-TW" altLang="en-US" sz="2400" dirty="0">
                <a:solidFill>
                  <a:srgbClr val="FF0000"/>
                </a:solidFill>
              </a:rPr>
              <a:t>之間的</a:t>
            </a:r>
            <a:r>
              <a:rPr lang="zh-TW" altLang="en-US" sz="2400" dirty="0" smtClean="0">
                <a:solidFill>
                  <a:srgbClr val="FF0000"/>
                </a:solidFill>
              </a:rPr>
              <a:t>交互作用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使用</a:t>
            </a:r>
            <a:r>
              <a:rPr lang="zh-TW" altLang="en-US" sz="2000" dirty="0"/>
              <a:t>簡潔程式碼來處理</a:t>
            </a:r>
            <a:r>
              <a:rPr lang="en-US" altLang="zh-TW" sz="2000" dirty="0" smtClean="0"/>
              <a:t>DOM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走訪</a:t>
            </a:r>
            <a:r>
              <a:rPr lang="zh-TW" altLang="en-US" sz="2000" dirty="0"/>
              <a:t>網頁元素來更改外觀、新增特效、事件處理、</a:t>
            </a:r>
            <a:r>
              <a:rPr lang="zh-TW" altLang="en-US" sz="2000" dirty="0" smtClean="0"/>
              <a:t>動畫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zh-TW" altLang="en-US" sz="2000" dirty="0" smtClean="0"/>
              <a:t>支援</a:t>
            </a:r>
            <a:r>
              <a:rPr lang="en-US" altLang="zh-TW" sz="2000" dirty="0"/>
              <a:t>Ajax</a:t>
            </a:r>
            <a:r>
              <a:rPr lang="zh-TW" altLang="en-US" sz="2000" dirty="0"/>
              <a:t>來加速</a:t>
            </a:r>
            <a:r>
              <a:rPr lang="en-US" altLang="zh-TW" sz="2000" dirty="0"/>
              <a:t>Web</a:t>
            </a:r>
            <a:r>
              <a:rPr lang="zh-TW" altLang="en-US" sz="2000" dirty="0"/>
              <a:t>應用程式</a:t>
            </a:r>
            <a:r>
              <a:rPr lang="zh-TW" altLang="en-US" sz="2000" dirty="0" smtClean="0"/>
              <a:t>開發</a:t>
            </a:r>
            <a:endParaRPr lang="zh-TW" altLang="en-US" sz="20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22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- </a:t>
            </a:r>
            <a:r>
              <a:rPr lang="zh-TW" altLang="en-US" dirty="0" smtClean="0"/>
              <a:t>選取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Elements</a:t>
            </a:r>
            <a:r>
              <a:rPr lang="zh-TW" altLang="en-US" sz="2800" dirty="0" smtClean="0"/>
              <a:t>標籤選取：我們可以直接展開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標籤的節點來選取指定</a:t>
            </a:r>
            <a:r>
              <a:rPr lang="zh-HK" altLang="en-US" sz="2800" dirty="0" smtClean="0"/>
              <a:t>的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元素</a:t>
            </a:r>
            <a:endParaRPr lang="zh-TW" altLang="en-US" sz="2800" dirty="0"/>
          </a:p>
        </p:txBody>
      </p:sp>
      <p:pic>
        <p:nvPicPr>
          <p:cNvPr id="222217" name="Picture 9" descr="Ch08-4-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70" y="2636912"/>
            <a:ext cx="6886575" cy="26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888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- </a:t>
            </a:r>
            <a:r>
              <a:rPr lang="zh-TW" altLang="en-US" dirty="0" smtClean="0"/>
              <a:t>更改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元素內容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當選取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元素後，我們不只可以檢視標籤、屬性和其內容，還可以</a:t>
            </a:r>
            <a:r>
              <a:rPr lang="zh-HK" altLang="en-US" sz="2800" dirty="0" smtClean="0"/>
              <a:t>直接</a:t>
            </a:r>
            <a:r>
              <a:rPr lang="zh-TW" altLang="en-US" sz="2800" dirty="0" smtClean="0"/>
              <a:t>更改元素內容的文字節點</a:t>
            </a:r>
            <a:endParaRPr lang="zh-TW" altLang="en-US" sz="2800" dirty="0"/>
          </a:p>
        </p:txBody>
      </p:sp>
      <p:pic>
        <p:nvPicPr>
          <p:cNvPr id="259077" name="Picture 5" descr="Ch08-4-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6300787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620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- </a:t>
            </a:r>
            <a:r>
              <a:rPr lang="zh-TW" altLang="en-US" dirty="0" smtClean="0"/>
              <a:t>更改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元素內容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60" y="1293738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在標籤上按滑鼠</a:t>
            </a:r>
            <a:r>
              <a:rPr lang="en-US" altLang="zh-TW" sz="2800" dirty="0" smtClean="0"/>
              <a:t>【</a:t>
            </a:r>
            <a:r>
              <a:rPr lang="zh-TW" altLang="en-US" sz="2800" dirty="0" smtClean="0"/>
              <a:t>右</a:t>
            </a:r>
            <a:r>
              <a:rPr lang="en-US" altLang="zh-TW" sz="2800" dirty="0" smtClean="0"/>
              <a:t>】</a:t>
            </a:r>
            <a:r>
              <a:rPr lang="zh-TW" altLang="en-US" sz="2800" dirty="0" smtClean="0"/>
              <a:t>鍵，可以看到</a:t>
            </a:r>
            <a:r>
              <a:rPr lang="zh-HK" altLang="en-US" sz="2800" dirty="0" smtClean="0"/>
              <a:t>快顯功能表</a:t>
            </a:r>
            <a:r>
              <a:rPr lang="zh-TW" altLang="en-US" sz="2800" dirty="0" smtClean="0"/>
              <a:t>編輯功能的相關</a:t>
            </a:r>
            <a:r>
              <a:rPr lang="zh-HK" altLang="en-US" sz="2800" dirty="0" smtClean="0"/>
              <a:t>指</a:t>
            </a:r>
            <a:r>
              <a:rPr lang="zh-TW" altLang="en-US" sz="2800" dirty="0" smtClean="0"/>
              <a:t>令</a:t>
            </a:r>
            <a:endParaRPr lang="zh-TW" altLang="en-US" sz="2800" dirty="0"/>
          </a:p>
        </p:txBody>
      </p:sp>
      <p:pic>
        <p:nvPicPr>
          <p:cNvPr id="233478" name="Picture 6" descr="Ch08-4-1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5980336" cy="387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156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- </a:t>
            </a:r>
            <a:r>
              <a:rPr lang="zh-TW" altLang="en-US" dirty="0" smtClean="0"/>
              <a:t>更改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234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8559" y="1196752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在選取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元素後，只需按二下屬性，可以馬上更改標籤屬性，包含屬性名稱和屬性值（同樣不會影響原始程式碼），</a:t>
            </a:r>
            <a:r>
              <a:rPr lang="zh-HK" altLang="en-US" sz="2400" dirty="0" smtClean="0"/>
              <a:t>例如</a:t>
            </a:r>
            <a:r>
              <a:rPr lang="zh-TW" altLang="en-US" sz="2400" dirty="0" smtClean="0"/>
              <a:t>：</a:t>
            </a:r>
            <a:r>
              <a:rPr lang="zh-HK" altLang="en-US" sz="2400" dirty="0" smtClean="0"/>
              <a:t>更改</a:t>
            </a:r>
            <a:r>
              <a:rPr lang="en-US" altLang="zh-TW" sz="2400" dirty="0" smtClean="0"/>
              <a:t>class</a:t>
            </a:r>
            <a:r>
              <a:rPr lang="zh-HK" altLang="en-US" sz="2400" dirty="0" smtClean="0"/>
              <a:t>屬性值</a:t>
            </a:r>
            <a:r>
              <a:rPr lang="zh-TW" altLang="en-US" sz="2400" dirty="0" smtClean="0"/>
              <a:t>，</a:t>
            </a:r>
            <a:r>
              <a:rPr lang="zh-HK" altLang="en-US" sz="2400" dirty="0" smtClean="0"/>
              <a:t>可以馬上看到清單項目成為綠色</a:t>
            </a:r>
            <a:endParaRPr lang="zh-TW" altLang="en-US" sz="2400" dirty="0"/>
          </a:p>
        </p:txBody>
      </p:sp>
      <p:pic>
        <p:nvPicPr>
          <p:cNvPr id="234502" name="Picture 6" descr="Ch08-4-1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607457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208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-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Google Chrome</a:t>
            </a:r>
            <a:r>
              <a:rPr lang="zh-TW" altLang="en-US" sz="2800" dirty="0" smtClean="0"/>
              <a:t>開發人員工具選取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元素後，就可以在</a:t>
            </a:r>
            <a:r>
              <a:rPr lang="en-US" altLang="zh-TW" sz="2800" dirty="0" smtClean="0"/>
              <a:t>【Styles】</a:t>
            </a:r>
            <a:r>
              <a:rPr lang="zh-TW" altLang="en-US" sz="2800" dirty="0" smtClean="0"/>
              <a:t>標籤頁檢視樣式屬性，在此標籤頁可以顯示有哪些</a:t>
            </a:r>
            <a:r>
              <a:rPr lang="en-US" altLang="zh-TW" sz="2800" dirty="0" smtClean="0"/>
              <a:t>CSS</a:t>
            </a:r>
            <a:r>
              <a:rPr lang="zh-TW" altLang="en-US" sz="2800" dirty="0" smtClean="0"/>
              <a:t>樣式規則套用在選取的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元素，如果瀏覽器視窗夠寬，標籤是位在右邊；否則</a:t>
            </a:r>
            <a:r>
              <a:rPr lang="zh-HK" altLang="en-US" sz="2800" dirty="0" smtClean="0"/>
              <a:t>顯示</a:t>
            </a:r>
            <a:r>
              <a:rPr lang="zh-TW" altLang="en-US" sz="2800" dirty="0" smtClean="0"/>
              <a:t>在下方。</a:t>
            </a:r>
            <a:endParaRPr lang="zh-TW" altLang="en-US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709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-  Styles</a:t>
            </a:r>
            <a:r>
              <a:rPr lang="zh-TW" altLang="en-US" dirty="0" smtClean="0"/>
              <a:t>標籤頁</a:t>
            </a:r>
            <a:endParaRPr lang="zh-TW" alt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59" y="1293738"/>
            <a:ext cx="7975798" cy="4943574"/>
          </a:xfrm>
        </p:spPr>
        <p:txBody>
          <a:bodyPr>
            <a:normAutofit/>
          </a:bodyPr>
          <a:lstStyle/>
          <a:p>
            <a:r>
              <a:rPr lang="zh-HK" altLang="en-US" sz="2400" dirty="0" smtClean="0"/>
              <a:t>在</a:t>
            </a:r>
            <a:r>
              <a:rPr lang="en-US" altLang="zh-TW" sz="2400" dirty="0" smtClean="0"/>
              <a:t>Styles</a:t>
            </a:r>
            <a:r>
              <a:rPr lang="zh-TW" altLang="en-US" sz="2400" dirty="0" smtClean="0"/>
              <a:t>標籤頁</a:t>
            </a:r>
            <a:r>
              <a:rPr lang="zh-HK" altLang="en-US" sz="2400" dirty="0" smtClean="0"/>
              <a:t>可以</a:t>
            </a:r>
            <a:r>
              <a:rPr lang="zh-TW" altLang="en-US" sz="2400" dirty="0" smtClean="0"/>
              <a:t>檢視</a:t>
            </a:r>
            <a:r>
              <a:rPr lang="en-US" altLang="zh-TW" sz="2400" dirty="0" smtClean="0"/>
              <a:t>&lt;li&gt;</a:t>
            </a:r>
            <a:r>
              <a:rPr lang="zh-TW" altLang="en-US" sz="2400" dirty="0" smtClean="0"/>
              <a:t>標籤套用的樣式規則清單，</a:t>
            </a:r>
            <a:r>
              <a:rPr lang="zh-HK" altLang="en-US" sz="2400" dirty="0" smtClean="0"/>
              <a:t>只需選取</a:t>
            </a:r>
            <a:r>
              <a:rPr lang="en-US" altLang="zh-HK" sz="2400" dirty="0" smtClean="0"/>
              <a:t>HTML</a:t>
            </a:r>
            <a:r>
              <a:rPr lang="zh-HK" altLang="en-US" sz="2400" dirty="0" smtClean="0"/>
              <a:t>元素</a:t>
            </a:r>
            <a:r>
              <a:rPr lang="zh-TW" altLang="en-US" sz="2400" dirty="0" smtClean="0"/>
              <a:t>，</a:t>
            </a:r>
            <a:r>
              <a:rPr lang="zh-HK" altLang="en-US" sz="2400" dirty="0" smtClean="0"/>
              <a:t>就可以在下方看到套用樣式</a:t>
            </a:r>
            <a:endParaRPr lang="en-US" altLang="zh-TW" sz="2400" dirty="0" smtClean="0"/>
          </a:p>
          <a:p>
            <a:r>
              <a:rPr lang="zh-TW" altLang="en-US" sz="2400" dirty="0" smtClean="0"/>
              <a:t>樣式上如果有刪除線，表示樣式</a:t>
            </a:r>
            <a:r>
              <a:rPr lang="zh-HK" altLang="en-US" sz="2400" dirty="0" smtClean="0"/>
              <a:t>已經</a:t>
            </a:r>
            <a:r>
              <a:rPr lang="zh-TW" altLang="en-US" sz="2400" dirty="0" smtClean="0"/>
              <a:t>被覆寫，當移至樣式可以看到前方的核取方塊，取消勾選，即可關閉樣式（這些操作</a:t>
            </a:r>
            <a:r>
              <a:rPr lang="zh-HK" altLang="en-US" sz="2400" dirty="0" smtClean="0"/>
              <a:t>也</a:t>
            </a:r>
            <a:r>
              <a:rPr lang="zh-TW" altLang="en-US" sz="2400" dirty="0" smtClean="0"/>
              <a:t>不會影響原始程式碼）</a:t>
            </a:r>
            <a:endParaRPr lang="zh-TW" altLang="en-US" sz="2400" dirty="0"/>
          </a:p>
        </p:txBody>
      </p:sp>
      <p:pic>
        <p:nvPicPr>
          <p:cNvPr id="260100" name="Picture 4" descr="Ch08-4-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992"/>
            <a:ext cx="4032448" cy="310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298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- </a:t>
            </a:r>
            <a:r>
              <a:rPr lang="zh-TW" altLang="en-US" dirty="0" smtClean="0"/>
              <a:t>檢視繼承的樣式規則</a:t>
            </a:r>
            <a:endParaRPr lang="zh-TW" alt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59" y="1293738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【Styles】</a:t>
            </a:r>
            <a:r>
              <a:rPr lang="zh-TW" altLang="en-US" sz="2400" dirty="0" smtClean="0"/>
              <a:t>標籤頁捲動至下方，可以看到樣式套用繼承的上層元素樣式規則（</a:t>
            </a:r>
            <a:r>
              <a:rPr lang="en-US" altLang="zh-TW" sz="2400" dirty="0" smtClean="0"/>
              <a:t>Inherited from</a:t>
            </a:r>
            <a:r>
              <a:rPr lang="zh-TW" altLang="en-US" sz="2400" dirty="0" smtClean="0"/>
              <a:t>），幫助我們了解為什麼</a:t>
            </a:r>
            <a:r>
              <a:rPr lang="en-US" altLang="zh-TW" sz="2400" dirty="0" smtClean="0"/>
              <a:t>CSS</a:t>
            </a:r>
            <a:r>
              <a:rPr lang="zh-TW" altLang="en-US" sz="2400" dirty="0" smtClean="0"/>
              <a:t>樣式沒有作用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例如：</a:t>
            </a:r>
            <a:r>
              <a:rPr lang="en-US" altLang="zh-TW" sz="2000" dirty="0" smtClean="0"/>
              <a:t>&lt;li&gt;</a:t>
            </a:r>
            <a:r>
              <a:rPr lang="zh-TW" altLang="en-US" sz="2000" dirty="0" smtClean="0"/>
              <a:t>元素的色彩是綠色，而不是紅色，因為上一層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ol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元素的樣式被覆寫，</a:t>
            </a:r>
            <a:endParaRPr lang="zh-TW" altLang="en-US" sz="2000" dirty="0"/>
          </a:p>
        </p:txBody>
      </p:sp>
      <p:pic>
        <p:nvPicPr>
          <p:cNvPr id="236548" name="Picture 4" descr="Ch08-4-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445639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030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檢視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元素樣式的方框模型（</a:t>
            </a:r>
            <a:r>
              <a:rPr lang="en-US" altLang="zh-TW" dirty="0" smtClean="0"/>
              <a:t>Box Model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Styles</a:t>
            </a:r>
            <a:r>
              <a:rPr lang="zh-TW" altLang="en-US" sz="2400" dirty="0" smtClean="0"/>
              <a:t>標籤的最後或左邊可以看到視覺化顯示元素尺寸的方框模型，包含邊界、填充和</a:t>
            </a:r>
            <a:r>
              <a:rPr lang="zh-HK" altLang="en-US" sz="2400" dirty="0" smtClean="0"/>
              <a:t>尺寸</a:t>
            </a:r>
            <a:r>
              <a:rPr lang="zh-TW" altLang="en-US" sz="2400" dirty="0" smtClean="0"/>
              <a:t>等資訊</a:t>
            </a:r>
            <a:endParaRPr lang="zh-TW" altLang="en-US" sz="2400" dirty="0"/>
          </a:p>
        </p:txBody>
      </p:sp>
      <p:pic>
        <p:nvPicPr>
          <p:cNvPr id="237574" name="Picture 6" descr="Ch08-4-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3894438" cy="40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06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559" y="260648"/>
            <a:ext cx="7975798" cy="1033090"/>
          </a:xfrm>
        </p:spPr>
        <p:txBody>
          <a:bodyPr>
            <a:noAutofit/>
          </a:bodyPr>
          <a:lstStyle/>
          <a:p>
            <a:pPr latinLnBrk="0"/>
            <a:r>
              <a:rPr lang="zh-TW" altLang="en-US" sz="3600" dirty="0" smtClean="0"/>
              <a:t>檢視</a:t>
            </a:r>
            <a:r>
              <a:rPr lang="en-US" altLang="zh-TW" sz="3600" dirty="0" smtClean="0"/>
              <a:t>CSS</a:t>
            </a:r>
            <a:r>
              <a:rPr lang="zh-TW" altLang="en-US" sz="3600" dirty="0" smtClean="0"/>
              <a:t>樣式</a:t>
            </a:r>
            <a:r>
              <a:rPr lang="en-US" altLang="zh-TW" sz="3600" dirty="0" smtClean="0"/>
              <a:t>- </a:t>
            </a:r>
            <a:r>
              <a:rPr lang="zh-TW" altLang="en-US" sz="3600" dirty="0" smtClean="0"/>
              <a:t>新增樣式規則（</a:t>
            </a:r>
            <a:r>
              <a:rPr lang="en-US" altLang="zh-TW" sz="3600" dirty="0" smtClean="0"/>
              <a:t>New Style Rule</a:t>
            </a:r>
            <a:r>
              <a:rPr lang="zh-TW" altLang="en-US" sz="3600" dirty="0" smtClean="0"/>
              <a:t>）</a:t>
            </a:r>
            <a:endParaRPr lang="zh-TW" altLang="en-US" sz="3600" dirty="0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我們可以按左上方</a:t>
            </a:r>
            <a:r>
              <a:rPr lang="en-US" altLang="zh-TW" sz="2800" dirty="0" smtClean="0"/>
              <a:t>【+】</a:t>
            </a:r>
            <a:r>
              <a:rPr lang="zh-TW" altLang="en-US" sz="2800" dirty="0" smtClean="0"/>
              <a:t>鈕新增元素的樣式規則來測試</a:t>
            </a:r>
            <a:r>
              <a:rPr lang="en-US" altLang="zh-TW" sz="2800" dirty="0" smtClean="0"/>
              <a:t>HTML</a:t>
            </a:r>
            <a:r>
              <a:rPr lang="zh-TW" altLang="en-US" sz="2800" dirty="0" smtClean="0"/>
              <a:t>標籤的顯示效果（</a:t>
            </a:r>
            <a:r>
              <a:rPr lang="zh-HK" altLang="en-US" sz="2800" dirty="0" smtClean="0"/>
              <a:t>同樣</a:t>
            </a:r>
            <a:r>
              <a:rPr lang="zh-TW" altLang="en-US" sz="2800" dirty="0" smtClean="0"/>
              <a:t>不會影響原始程式碼）</a:t>
            </a:r>
            <a:endParaRPr lang="zh-TW" altLang="en-US" sz="2800" dirty="0"/>
          </a:p>
        </p:txBody>
      </p:sp>
      <p:pic>
        <p:nvPicPr>
          <p:cNvPr id="238598" name="Picture 6" descr="Ch08-4-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699591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96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主控台標籤頁</a:t>
            </a:r>
            <a:r>
              <a:rPr lang="en-US" altLang="zh-TW" dirty="0" smtClean="0"/>
              <a:t>-console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如果在</a:t>
            </a: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程式中有使用</a:t>
            </a:r>
            <a:r>
              <a:rPr lang="en-US" altLang="zh-TW" sz="2800" dirty="0" smtClean="0"/>
              <a:t>console.log APIs</a:t>
            </a:r>
            <a:r>
              <a:rPr lang="zh-TW" altLang="en-US" sz="2800" dirty="0" smtClean="0"/>
              <a:t>的除錯程式碼，其輸入的內容就是在此標籤頁顯示，通常我們是用來顯示一些除錯資訊</a:t>
            </a:r>
            <a:endParaRPr lang="en-US" altLang="zh-TW" sz="2800" dirty="0" smtClean="0"/>
          </a:p>
          <a:p>
            <a:pPr lvl="1"/>
            <a:r>
              <a:rPr lang="it-IT" altLang="zh-TW" sz="2400" dirty="0" smtClean="0"/>
              <a:t>console.log()</a:t>
            </a:r>
          </a:p>
          <a:p>
            <a:pPr lvl="1"/>
            <a:r>
              <a:rPr lang="it-IT" altLang="zh-TW" sz="2400" dirty="0" smtClean="0"/>
              <a:t>console.error()</a:t>
            </a:r>
          </a:p>
          <a:p>
            <a:pPr lvl="1"/>
            <a:r>
              <a:rPr lang="it-IT" altLang="zh-TW" sz="2400" dirty="0" smtClean="0"/>
              <a:t>console.warn()</a:t>
            </a:r>
          </a:p>
          <a:p>
            <a:pPr lvl="1"/>
            <a:r>
              <a:rPr lang="it-IT" altLang="zh-TW" sz="2400" dirty="0" smtClean="0"/>
              <a:t>console.info()</a:t>
            </a:r>
          </a:p>
          <a:p>
            <a:pPr lvl="1"/>
            <a:r>
              <a:rPr lang="it-IT" altLang="zh-TW" sz="2400" dirty="0" smtClean="0"/>
              <a:t>console.assert()</a:t>
            </a:r>
          </a:p>
          <a:p>
            <a:r>
              <a:rPr lang="zh-TW" altLang="it-IT" sz="2800" dirty="0" smtClean="0"/>
              <a:t>上述不同方法可以在主控台標籤頁顯示不同分類的訊息和圖示，方便我們進行程式碼的偵錯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1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為什麼</a:t>
            </a:r>
            <a:r>
              <a:rPr lang="zh-TW" altLang="en-US" dirty="0"/>
              <a:t>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(1/3)</a:t>
            </a:r>
            <a:endParaRPr lang="en-US" altLang="zh-TW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讓</a:t>
            </a:r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程式碼更簡潔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對於</a:t>
            </a:r>
            <a:r>
              <a:rPr lang="en-US" altLang="zh-TW" sz="2000" dirty="0"/>
              <a:t>JavaScript</a:t>
            </a:r>
            <a:r>
              <a:rPr lang="zh-TW" altLang="en-US" sz="2000" dirty="0"/>
              <a:t>可能需要數十行程式碼才能完成的工作，在</a:t>
            </a:r>
            <a:r>
              <a:rPr lang="en-US" altLang="zh-TW" sz="2000" dirty="0"/>
              <a:t>jQuery</a:t>
            </a:r>
            <a:r>
              <a:rPr lang="zh-TW" altLang="en-US" sz="2000" dirty="0"/>
              <a:t>只需幾行程式碼就可以完成相同的</a:t>
            </a:r>
            <a:r>
              <a:rPr lang="zh-TW" altLang="en-US" sz="2000" dirty="0" smtClean="0"/>
              <a:t>工作</a:t>
            </a:r>
            <a:endParaRPr lang="en-US" altLang="zh-TW" sz="20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例如</a:t>
            </a:r>
            <a:r>
              <a:rPr lang="zh-TW" altLang="en-US" sz="2400" dirty="0"/>
              <a:t>：建立</a:t>
            </a:r>
            <a:r>
              <a:rPr lang="en-US" altLang="zh-TW" sz="2400" dirty="0"/>
              <a:t>HTML</a:t>
            </a:r>
            <a:r>
              <a:rPr lang="zh-TW" altLang="en-US" sz="2400" dirty="0"/>
              <a:t>表格的斑馬紋</a:t>
            </a:r>
            <a:r>
              <a:rPr lang="zh-TW" altLang="en-US" sz="2400" dirty="0" smtClean="0"/>
              <a:t>效果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$('table </a:t>
            </a:r>
            <a:r>
              <a:rPr lang="en-US" altLang="zh-TW" sz="2400" dirty="0" err="1">
                <a:solidFill>
                  <a:srgbClr val="0070C0"/>
                </a:solidFill>
              </a:rPr>
              <a:t>tr:nth-child</a:t>
            </a:r>
            <a:r>
              <a:rPr lang="en-US" altLang="zh-TW" sz="2400" dirty="0">
                <a:solidFill>
                  <a:srgbClr val="0070C0"/>
                </a:solidFill>
              </a:rPr>
              <a:t>(even)').</a:t>
            </a:r>
            <a:r>
              <a:rPr lang="en-US" altLang="zh-TW" sz="2400" dirty="0" err="1">
                <a:solidFill>
                  <a:srgbClr val="0070C0"/>
                </a:solidFill>
              </a:rPr>
              <a:t>addClass</a:t>
            </a:r>
            <a:r>
              <a:rPr lang="en-US" altLang="zh-TW" sz="2400" dirty="0">
                <a:solidFill>
                  <a:srgbClr val="0070C0"/>
                </a:solidFill>
              </a:rPr>
              <a:t>('zebra');</a:t>
            </a:r>
          </a:p>
          <a:p>
            <a:pPr lvl="1"/>
            <a:r>
              <a:rPr lang="en-US" altLang="zh-TW" sz="2000" dirty="0"/>
              <a:t>jQuery</a:t>
            </a:r>
            <a:r>
              <a:rPr lang="zh-TW" altLang="en-US" sz="2000" dirty="0"/>
              <a:t>程式碼只有一行，就可以替</a:t>
            </a:r>
            <a:r>
              <a:rPr lang="en-US" altLang="zh-TW" sz="2000" dirty="0"/>
              <a:t>HTML</a:t>
            </a:r>
            <a:r>
              <a:rPr lang="zh-TW" altLang="en-US" sz="2000" dirty="0"/>
              <a:t>表格加上斑馬紋</a:t>
            </a:r>
            <a:r>
              <a:rPr lang="zh-TW" altLang="en-US" sz="2000" dirty="0" smtClean="0"/>
              <a:t>效果</a:t>
            </a:r>
            <a:endParaRPr lang="zh-TW" altLang="en-US" sz="2000" dirty="0"/>
          </a:p>
          <a:p>
            <a:endParaRPr lang="en-US" altLang="zh-TW" sz="2800" dirty="0"/>
          </a:p>
        </p:txBody>
      </p:sp>
      <p:pic>
        <p:nvPicPr>
          <p:cNvPr id="203780" name="Picture 4" descr="Ch08-1-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38" y="4221683"/>
            <a:ext cx="4529839" cy="20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768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主控台標籤頁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圖例</a:t>
            </a:r>
            <a:endParaRPr lang="zh-TW" alt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it-IT" sz="2800" dirty="0" smtClean="0"/>
              <a:t>例如：</a:t>
            </a:r>
            <a:r>
              <a:rPr lang="en-US" altLang="zh-TW" sz="2800" dirty="0" smtClean="0"/>
              <a:t>Ch8_4_3.html</a:t>
            </a:r>
            <a:r>
              <a:rPr lang="zh-TW" altLang="en-US" sz="2800" dirty="0" smtClean="0"/>
              <a:t>，訊息分別是使用</a:t>
            </a:r>
            <a:r>
              <a:rPr lang="en-US" altLang="zh-TW" sz="2800" dirty="0" smtClean="0"/>
              <a:t>console.log()</a:t>
            </a:r>
            <a:r>
              <a:rPr lang="zh-TW" altLang="en-US" sz="2800" dirty="0" smtClean="0"/>
              <a:t>、</a:t>
            </a:r>
            <a:r>
              <a:rPr lang="en-US" altLang="zh-TW" sz="2800" dirty="0" err="1" smtClean="0"/>
              <a:t>console.warn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和</a:t>
            </a:r>
            <a:r>
              <a:rPr lang="en-US" altLang="zh-TW" sz="2800" dirty="0" err="1" smtClean="0"/>
              <a:t>console.assert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方法顯示的除錯訊息</a:t>
            </a:r>
            <a:endParaRPr lang="zh-TW" altLang="en-US" sz="2800" dirty="0"/>
          </a:p>
        </p:txBody>
      </p:sp>
      <p:pic>
        <p:nvPicPr>
          <p:cNvPr id="246789" name="Picture 5" descr="Ch08-4-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200800" cy="308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950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主控台標籤頁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x = 2;</a:t>
            </a:r>
          </a:p>
          <a:p>
            <a:pPr lvl="1"/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y = 3;</a:t>
            </a:r>
          </a:p>
          <a:p>
            <a:pPr lvl="1"/>
            <a:r>
              <a:rPr lang="en-US" altLang="zh-TW" sz="2000" dirty="0" smtClean="0"/>
              <a:t>console.log("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x = " + x + " / 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y" + y);</a:t>
            </a:r>
          </a:p>
          <a:p>
            <a:pPr lvl="1"/>
            <a:r>
              <a:rPr lang="en-US" altLang="zh-TW" sz="2000" dirty="0" err="1" smtClean="0"/>
              <a:t>console.warn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x &lt; 5");</a:t>
            </a:r>
          </a:p>
          <a:p>
            <a:pPr lvl="1"/>
            <a:r>
              <a:rPr lang="en-US" altLang="zh-TW" sz="2000" dirty="0" err="1" smtClean="0"/>
              <a:t>console.assert</a:t>
            </a:r>
            <a:r>
              <a:rPr lang="en-US" altLang="zh-TW" sz="2000" dirty="0" smtClean="0"/>
              <a:t>(x != y, "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和變數</a:t>
            </a:r>
            <a:r>
              <a:rPr lang="en-US" altLang="zh-TW" sz="2000" dirty="0" smtClean="0"/>
              <a:t>y</a:t>
            </a:r>
            <a:r>
              <a:rPr lang="zh-TW" altLang="en-US" sz="2000" dirty="0" smtClean="0"/>
              <a:t>不相等</a:t>
            </a:r>
            <a:r>
              <a:rPr lang="en-US" altLang="zh-TW" sz="2000" dirty="0" smtClean="0"/>
              <a:t>!");</a:t>
            </a:r>
          </a:p>
          <a:p>
            <a:pPr lvl="1"/>
            <a:r>
              <a:rPr lang="en-US" altLang="zh-TW" sz="2000" dirty="0" smtClean="0"/>
              <a:t>y = 2;</a:t>
            </a:r>
          </a:p>
          <a:p>
            <a:pPr lvl="1"/>
            <a:r>
              <a:rPr lang="en-US" altLang="zh-TW" sz="2000" dirty="0" err="1" smtClean="0"/>
              <a:t>console.assert</a:t>
            </a:r>
            <a:r>
              <a:rPr lang="en-US" altLang="zh-TW" sz="2000" dirty="0" smtClean="0"/>
              <a:t>(x != y, "</a:t>
            </a:r>
            <a:r>
              <a:rPr lang="zh-TW" altLang="en-US" sz="2000" dirty="0" smtClean="0"/>
              <a:t>變數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和變數</a:t>
            </a:r>
            <a:r>
              <a:rPr lang="en-US" altLang="zh-TW" sz="2000" dirty="0" smtClean="0"/>
              <a:t>y</a:t>
            </a:r>
            <a:r>
              <a:rPr lang="zh-TW" altLang="en-US" sz="2000" dirty="0" smtClean="0"/>
              <a:t>不相等</a:t>
            </a:r>
            <a:r>
              <a:rPr lang="en-US" altLang="zh-TW" sz="2000" dirty="0" smtClean="0"/>
              <a:t>!");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console.log()</a:t>
            </a:r>
            <a:r>
              <a:rPr lang="zh-TW" altLang="en-US" sz="2400" dirty="0" smtClean="0"/>
              <a:t>和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console.warn</a:t>
            </a:r>
            <a:r>
              <a:rPr lang="en-US" altLang="zh-TW" sz="2400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方法的參數就是顯示的訊息文字</a:t>
            </a:r>
            <a:endParaRPr lang="en-US" altLang="zh-TW" sz="2400" dirty="0" smtClean="0"/>
          </a:p>
          <a:p>
            <a:r>
              <a:rPr lang="en-US" altLang="zh-TW" sz="2400" dirty="0" err="1" smtClean="0">
                <a:solidFill>
                  <a:srgbClr val="FF0000"/>
                </a:solidFill>
              </a:rPr>
              <a:t>console.assert</a:t>
            </a:r>
            <a:r>
              <a:rPr lang="en-US" altLang="zh-TW" sz="2400" dirty="0" smtClean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方法有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個參數，第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個參數是判斷條件，如果條件成立，才會顯示之後的訊息文字。</a:t>
            </a:r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199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主控台標籤頁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顯示程式碼錯誤</a:t>
            </a:r>
            <a:endParaRPr lang="zh-TW" alt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在主控台標籤頁</a:t>
            </a:r>
            <a:r>
              <a:rPr lang="zh-HK" altLang="en-US" sz="2800" dirty="0" smtClean="0"/>
              <a:t>也</a:t>
            </a:r>
            <a:r>
              <a:rPr lang="zh-TW" altLang="en-US" sz="2800" dirty="0" smtClean="0"/>
              <a:t>可以顯示</a:t>
            </a: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jQuery</a:t>
            </a:r>
            <a:r>
              <a:rPr lang="zh-TW" altLang="en-US" sz="2800" dirty="0" smtClean="0"/>
              <a:t>程式碼的錯誤，例如：載入</a:t>
            </a:r>
            <a:r>
              <a:rPr lang="en-US" altLang="zh-TW" sz="2800" dirty="0" smtClean="0"/>
              <a:t>Ch8_4_3error.html</a:t>
            </a:r>
            <a:endParaRPr lang="zh-TW" altLang="en-US" sz="2800" dirty="0"/>
          </a:p>
        </p:txBody>
      </p:sp>
      <p:pic>
        <p:nvPicPr>
          <p:cNvPr id="248837" name="Picture 5" descr="Ch08-4-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711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022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 smtClean="0"/>
              <a:t>-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Google Chrome</a:t>
            </a:r>
            <a:r>
              <a:rPr lang="zh-TW" altLang="en-US" sz="2800" dirty="0" smtClean="0"/>
              <a:t>的開發人員工具提供偵錯功能，可以讓我們</a:t>
            </a:r>
            <a:r>
              <a:rPr lang="zh-HK" altLang="en-US" sz="2800" dirty="0" smtClean="0"/>
              <a:t>在程式碼</a:t>
            </a:r>
            <a:r>
              <a:rPr lang="zh-TW" altLang="en-US" sz="2800" dirty="0" smtClean="0"/>
              <a:t>新增中斷點（</a:t>
            </a:r>
            <a:r>
              <a:rPr lang="en-US" altLang="zh-TW" sz="2800" dirty="0" smtClean="0"/>
              <a:t>Break Point</a:t>
            </a:r>
            <a:r>
              <a:rPr lang="zh-TW" altLang="en-US" sz="2800" dirty="0" smtClean="0"/>
              <a:t>）來執行</a:t>
            </a: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程式碼偵錯。</a:t>
            </a:r>
            <a:endParaRPr lang="zh-TW" altLang="en-US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66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559" y="332656"/>
            <a:ext cx="7975798" cy="96108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JavaScript</a:t>
            </a:r>
            <a:r>
              <a:rPr lang="zh-TW" altLang="en-US" sz="3600" dirty="0" smtClean="0"/>
              <a:t>程式碼的偵錯</a:t>
            </a:r>
            <a:endParaRPr lang="zh-TW" altLang="en-US" sz="3600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59" y="1293738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步驟一：在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程式碼新增</a:t>
            </a:r>
            <a:r>
              <a:rPr lang="zh-TW" altLang="en-US" sz="2800" dirty="0" smtClean="0"/>
              <a:t>中斷點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請啟動</a:t>
            </a:r>
            <a:r>
              <a:rPr lang="en-US" altLang="zh-TW" sz="2400" dirty="0" smtClean="0"/>
              <a:t>Google Chrome</a:t>
            </a:r>
            <a:r>
              <a:rPr lang="zh-TW" altLang="en-US" sz="2400" dirty="0" smtClean="0"/>
              <a:t>載入</a:t>
            </a:r>
            <a:r>
              <a:rPr lang="en-US" altLang="zh-TW" sz="2400" dirty="0" smtClean="0"/>
              <a:t>Ch8_4_4.html</a:t>
            </a:r>
            <a:r>
              <a:rPr lang="zh-TW" altLang="en-US" sz="2400" dirty="0" smtClean="0"/>
              <a:t>後，按</a:t>
            </a:r>
            <a:r>
              <a:rPr lang="en-US" altLang="zh-TW" sz="2400" dirty="0" smtClean="0"/>
              <a:t>F12</a:t>
            </a:r>
            <a:r>
              <a:rPr lang="zh-TW" altLang="en-US" sz="2400" dirty="0" smtClean="0"/>
              <a:t>鍵切換顯示開發人員工具。點選第</a:t>
            </a:r>
            <a:r>
              <a:rPr lang="en-US" altLang="zh-TW" sz="2400" dirty="0" smtClean="0"/>
              <a:t>8</a:t>
            </a:r>
            <a:r>
              <a:rPr lang="zh-TW" altLang="en-US" sz="2400" dirty="0" smtClean="0"/>
              <a:t>列的行號前方來新增中斷點，可以看到前方的藍色箭頭</a:t>
            </a:r>
            <a:endParaRPr lang="zh-TW" altLang="en-US" sz="2400" dirty="0"/>
          </a:p>
        </p:txBody>
      </p:sp>
      <p:pic>
        <p:nvPicPr>
          <p:cNvPr id="226310" name="Picture 6" descr="Ch08-4-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6048672" cy="341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570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 </a:t>
            </a:r>
            <a:r>
              <a:rPr lang="en-US" altLang="zh-TW" dirty="0" smtClean="0"/>
              <a:t>(Step 1-2)</a:t>
            </a:r>
            <a:endParaRPr lang="en-US" altLang="zh-TW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6" y="1293738"/>
            <a:ext cx="4032448" cy="494357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步驟二：執行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程式碼偵</a:t>
            </a:r>
            <a:r>
              <a:rPr lang="zh-TW" altLang="en-US" sz="2400" dirty="0" smtClean="0"/>
              <a:t>錯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Step 1: 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Google Chrome</a:t>
            </a:r>
            <a:r>
              <a:rPr lang="zh-TW" altLang="en-US" sz="2000" dirty="0" smtClean="0"/>
              <a:t>瀏覽器按上方工具列的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重新載入這個網頁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鈕重新載入網頁內容，</a:t>
            </a:r>
            <a:r>
              <a:rPr lang="zh-HK" altLang="en-US" sz="2000" dirty="0" smtClean="0"/>
              <a:t>且在網頁按</a:t>
            </a:r>
            <a:r>
              <a:rPr lang="en-US" altLang="zh-TW" sz="2000" dirty="0" smtClean="0"/>
              <a:t>【</a:t>
            </a:r>
            <a:r>
              <a:rPr lang="zh-HK" altLang="en-US" sz="2000" dirty="0" smtClean="0"/>
              <a:t>計算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鈕，可以執行</a:t>
            </a:r>
            <a:r>
              <a:rPr lang="en-US" altLang="zh-TW" sz="2000" dirty="0" smtClean="0"/>
              <a:t>JavaScript</a:t>
            </a:r>
            <a:r>
              <a:rPr lang="zh-HK" altLang="en-US" sz="2000" dirty="0" smtClean="0"/>
              <a:t>程式碼</a:t>
            </a:r>
            <a:r>
              <a:rPr lang="zh-TW" altLang="en-US" sz="2000" dirty="0" smtClean="0"/>
              <a:t>呼叫</a:t>
            </a:r>
            <a:r>
              <a:rPr lang="en-US" altLang="zh-TW" sz="2000" dirty="0" err="1" smtClean="0"/>
              <a:t>cal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函數，參數值為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，因為有指定中斷點，所以執行程式是停止在中斷點的第</a:t>
            </a:r>
            <a:r>
              <a:rPr lang="en-US" altLang="zh-TW" sz="2000" dirty="0" smtClean="0"/>
              <a:t>8</a:t>
            </a:r>
            <a:r>
              <a:rPr lang="zh-TW" altLang="en-US" sz="2000" dirty="0" smtClean="0"/>
              <a:t>列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Step 2: </a:t>
            </a:r>
            <a:r>
              <a:rPr lang="zh-TW" altLang="en-US" sz="2000" dirty="0" smtClean="0"/>
              <a:t>在</a:t>
            </a:r>
            <a:r>
              <a:rPr lang="zh-TW" altLang="en-US" sz="2000" dirty="0"/>
              <a:t>右下方</a:t>
            </a:r>
            <a:r>
              <a:rPr lang="en-US" altLang="zh-TW" sz="2000" dirty="0"/>
              <a:t>【Scope】</a:t>
            </a:r>
            <a:r>
              <a:rPr lang="zh-TW" altLang="en-US" sz="2000" dirty="0"/>
              <a:t>標籤顯示</a:t>
            </a:r>
            <a:r>
              <a:rPr lang="en-US" altLang="zh-TW" sz="2000" dirty="0"/>
              <a:t>local</a:t>
            </a:r>
            <a:r>
              <a:rPr lang="zh-TW" altLang="en-US" sz="2000" dirty="0"/>
              <a:t>區域變數</a:t>
            </a:r>
            <a:r>
              <a:rPr lang="en-US" altLang="zh-TW" sz="2000" dirty="0" err="1"/>
              <a:t>i</a:t>
            </a:r>
            <a:r>
              <a:rPr lang="zh-TW" altLang="en-US" sz="2000" dirty="0"/>
              <a:t>的值是</a:t>
            </a:r>
            <a:r>
              <a:rPr lang="en-US" altLang="zh-TW" sz="2000" dirty="0"/>
              <a:t>1</a:t>
            </a:r>
            <a:r>
              <a:rPr lang="zh-TW" altLang="en-US" sz="2000" dirty="0"/>
              <a:t>（變數</a:t>
            </a:r>
            <a:r>
              <a:rPr lang="en-US" altLang="zh-TW" sz="2000" dirty="0" err="1"/>
              <a:t>i</a:t>
            </a:r>
            <a:r>
              <a:rPr lang="zh-TW" altLang="en-US" sz="2000" dirty="0"/>
              <a:t>是</a:t>
            </a:r>
            <a:r>
              <a:rPr lang="en-US" altLang="zh-TW" sz="2000" dirty="0" err="1"/>
              <a:t>cal</a:t>
            </a:r>
            <a:r>
              <a:rPr lang="en-US" altLang="zh-TW" sz="2000" dirty="0"/>
              <a:t>()</a:t>
            </a:r>
            <a:r>
              <a:rPr lang="zh-TW" altLang="en-US" sz="2000" dirty="0"/>
              <a:t>函數的參數）</a:t>
            </a:r>
          </a:p>
        </p:txBody>
      </p:sp>
      <p:pic>
        <p:nvPicPr>
          <p:cNvPr id="6" name="Picture 5" descr="Ch08-4-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206" y="2348880"/>
            <a:ext cx="4324274" cy="32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610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/>
              <a:t>(Step </a:t>
            </a:r>
            <a:r>
              <a:rPr lang="en-US" altLang="zh-TW" dirty="0" smtClean="0"/>
              <a:t>3)</a:t>
            </a:r>
            <a:endParaRPr lang="en-US" altLang="zh-TW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93738"/>
            <a:ext cx="7975798" cy="494357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Step 3: </a:t>
            </a:r>
            <a:r>
              <a:rPr lang="zh-TW" altLang="en-US" sz="2800" dirty="0" smtClean="0"/>
              <a:t>按</a:t>
            </a:r>
            <a:r>
              <a:rPr lang="en-US" altLang="zh-TW" sz="2800" dirty="0" smtClean="0"/>
              <a:t>F11</a:t>
            </a:r>
            <a:r>
              <a:rPr lang="zh-TW" altLang="en-US" sz="2800" dirty="0" smtClean="0"/>
              <a:t>鍵執行下一步至第</a:t>
            </a:r>
            <a:r>
              <a:rPr lang="en-US" altLang="zh-TW" sz="2800" dirty="0" smtClean="0"/>
              <a:t>9</a:t>
            </a:r>
            <a:r>
              <a:rPr lang="zh-TW" altLang="en-US" sz="2800" dirty="0" smtClean="0"/>
              <a:t>列，可以看到變數</a:t>
            </a:r>
            <a:r>
              <a:rPr lang="en-US" altLang="zh-TW" sz="2800" dirty="0" err="1" smtClean="0"/>
              <a:t>i</a:t>
            </a:r>
            <a:r>
              <a:rPr lang="zh-TW" altLang="en-US" sz="2800" dirty="0" smtClean="0"/>
              <a:t>的值成為</a:t>
            </a:r>
            <a:r>
              <a:rPr lang="en-US" altLang="zh-TW" sz="2800" dirty="0" smtClean="0"/>
              <a:t>11 (</a:t>
            </a:r>
            <a:r>
              <a:rPr lang="zh-TW" altLang="en-US" sz="2800" dirty="0" smtClean="0"/>
              <a:t>因為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+ 10)</a:t>
            </a:r>
            <a:endParaRPr lang="zh-TW" altLang="en-US" sz="2800" dirty="0"/>
          </a:p>
        </p:txBody>
      </p:sp>
      <p:pic>
        <p:nvPicPr>
          <p:cNvPr id="262149" name="Picture 5" descr="Ch08-4-4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19803"/>
            <a:ext cx="5037138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68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306" y="143327"/>
            <a:ext cx="7975798" cy="12491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/>
              <a:t>(Step </a:t>
            </a:r>
            <a:r>
              <a:rPr lang="en-US" altLang="zh-TW" dirty="0" smtClean="0"/>
              <a:t>4)</a:t>
            </a:r>
            <a:endParaRPr lang="en-US" altLang="zh-TW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Step 4: </a:t>
            </a:r>
            <a:r>
              <a:rPr lang="zh-TW" altLang="en-US" sz="2400" dirty="0" smtClean="0"/>
              <a:t>在右下方選</a:t>
            </a:r>
            <a:r>
              <a:rPr lang="en-US" altLang="zh-TW" sz="2400" dirty="0" smtClean="0"/>
              <a:t>【Watch】</a:t>
            </a:r>
            <a:r>
              <a:rPr lang="zh-TW" altLang="en-US" sz="2400" dirty="0" smtClean="0"/>
              <a:t>標籤，可以新增監看的變數或運算式，位在其左邊上方是偵錯工具列的相關按鈕，如下圖所示：</a:t>
            </a:r>
            <a:endParaRPr lang="zh-TW" altLang="en-US" sz="2400" dirty="0"/>
          </a:p>
        </p:txBody>
      </p:sp>
      <p:pic>
        <p:nvPicPr>
          <p:cNvPr id="251909" name="Picture 5" descr="Ch08-4-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875588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664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/>
              <a:t>(Step 5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Step 5: </a:t>
            </a:r>
            <a:r>
              <a:rPr lang="zh-TW" altLang="en-US" sz="2800" dirty="0" smtClean="0"/>
              <a:t>執行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程式碼偵</a:t>
            </a:r>
            <a:r>
              <a:rPr lang="zh-TW" altLang="en-US" sz="2800" dirty="0" smtClean="0"/>
              <a:t>錯</a:t>
            </a:r>
            <a:endParaRPr lang="en-US" altLang="zh-TW" sz="2800" dirty="0" smtClean="0"/>
          </a:p>
          <a:p>
            <a:pPr lvl="1"/>
            <a:r>
              <a:rPr lang="zh-TW" altLang="en-US" sz="2000" dirty="0" smtClean="0"/>
              <a:t>按</a:t>
            </a:r>
            <a:r>
              <a:rPr lang="en-US" altLang="zh-TW" sz="2000" dirty="0" smtClean="0"/>
              <a:t>【+】</a:t>
            </a:r>
            <a:r>
              <a:rPr lang="zh-TW" altLang="en-US" sz="2000" dirty="0" smtClean="0"/>
              <a:t>鈕新增監看的變數或運算式</a:t>
            </a:r>
            <a:endParaRPr lang="zh-TW" altLang="en-US" sz="2000" dirty="0"/>
          </a:p>
        </p:txBody>
      </p:sp>
      <p:pic>
        <p:nvPicPr>
          <p:cNvPr id="252933" name="Picture 5" descr="Ch08-4-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9194"/>
            <a:ext cx="80105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592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/>
              <a:t>(Step </a:t>
            </a:r>
            <a:r>
              <a:rPr lang="en-US" altLang="zh-TW" dirty="0" smtClean="0"/>
              <a:t>6)</a:t>
            </a:r>
            <a:endParaRPr lang="en-US" altLang="zh-TW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Step 6</a:t>
            </a:r>
            <a:r>
              <a:rPr lang="zh-TW" altLang="en-US" sz="2800" dirty="0" smtClean="0"/>
              <a:t>：請輸入變數</a:t>
            </a:r>
            <a:r>
              <a:rPr lang="en-US" altLang="zh-TW" sz="2800" dirty="0" smtClean="0"/>
              <a:t>【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】</a:t>
            </a:r>
            <a:r>
              <a:rPr lang="zh-TW" altLang="en-US" sz="2800" dirty="0" smtClean="0"/>
              <a:t>，按</a:t>
            </a:r>
            <a:r>
              <a:rPr lang="en-US" altLang="zh-TW" sz="2800" dirty="0" smtClean="0"/>
              <a:t>Enter</a:t>
            </a:r>
            <a:r>
              <a:rPr lang="zh-TW" altLang="en-US" sz="2800" dirty="0" smtClean="0"/>
              <a:t>鍵，可以看到新增的監看變數</a:t>
            </a:r>
            <a:r>
              <a:rPr lang="en-US" altLang="zh-TW" sz="2800" dirty="0" err="1" smtClean="0"/>
              <a:t>i</a:t>
            </a:r>
            <a:r>
              <a:rPr lang="zh-TW" altLang="en-US" sz="2800" dirty="0" smtClean="0"/>
              <a:t>和</a:t>
            </a:r>
            <a:r>
              <a:rPr lang="zh-HK" altLang="en-US" sz="2800" dirty="0" smtClean="0"/>
              <a:t>目前</a:t>
            </a:r>
            <a:r>
              <a:rPr lang="zh-TW" altLang="en-US" sz="2800" dirty="0" smtClean="0"/>
              <a:t>值</a:t>
            </a:r>
            <a:endParaRPr lang="zh-TW" altLang="en-US" sz="2400" dirty="0"/>
          </a:p>
        </p:txBody>
      </p:sp>
      <p:pic>
        <p:nvPicPr>
          <p:cNvPr id="253957" name="Picture 5" descr="Ch08-4-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4725987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55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 smtClean="0"/>
              <a:t>改變你撰寫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25" y="2339956"/>
            <a:ext cx="7371874" cy="21261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53136"/>
            <a:ext cx="5505450" cy="1819275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12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/>
              <a:t>(Step </a:t>
            </a:r>
            <a:r>
              <a:rPr lang="en-US" altLang="zh-TW" dirty="0" smtClean="0"/>
              <a:t>7)</a:t>
            </a: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Step 7</a:t>
            </a:r>
            <a:r>
              <a:rPr lang="zh-TW" altLang="en-US" sz="2800" dirty="0" smtClean="0"/>
              <a:t>：在左邊</a:t>
            </a:r>
            <a:r>
              <a:rPr lang="en-US" altLang="zh-TW" sz="2800" dirty="0" smtClean="0"/>
              <a:t>Call Stack</a:t>
            </a:r>
            <a:r>
              <a:rPr lang="zh-TW" altLang="en-US" sz="2800" dirty="0" smtClean="0"/>
              <a:t>（呼叫堆疊），可以看到呼叫</a:t>
            </a:r>
            <a:r>
              <a:rPr lang="en-US" altLang="zh-TW" sz="2800" dirty="0" err="1" smtClean="0"/>
              <a:t>cal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函數</a:t>
            </a:r>
            <a:endParaRPr lang="zh-TW" altLang="en-US" sz="2800" dirty="0"/>
          </a:p>
        </p:txBody>
      </p:sp>
      <p:pic>
        <p:nvPicPr>
          <p:cNvPr id="254981" name="Picture 5" descr="Ch08-4-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20888"/>
            <a:ext cx="441318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48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/>
              <a:t>(Step </a:t>
            </a:r>
            <a:r>
              <a:rPr lang="en-US" altLang="zh-TW" dirty="0" smtClean="0"/>
              <a:t>8)</a:t>
            </a:r>
            <a:endParaRPr lang="en-US" altLang="zh-TW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93738"/>
            <a:ext cx="7975798" cy="494357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Step 8</a:t>
            </a:r>
            <a:r>
              <a:rPr lang="zh-TW" altLang="en-US" sz="2800" dirty="0" smtClean="0"/>
              <a:t>：按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次</a:t>
            </a:r>
            <a:r>
              <a:rPr lang="en-US" altLang="zh-TW" sz="2800" dirty="0" smtClean="0"/>
              <a:t>F11</a:t>
            </a:r>
            <a:r>
              <a:rPr lang="zh-TW" altLang="en-US" sz="2800" dirty="0" smtClean="0"/>
              <a:t>鍵執行第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列的函數呼叫，就會進入</a:t>
            </a:r>
            <a:r>
              <a:rPr lang="en-US" altLang="zh-TW" sz="2800" dirty="0" smtClean="0"/>
              <a:t>half()</a:t>
            </a:r>
            <a:r>
              <a:rPr lang="zh-TW" altLang="en-US" sz="2800" dirty="0" smtClean="0"/>
              <a:t>函數的第</a:t>
            </a:r>
            <a:r>
              <a:rPr lang="en-US" altLang="zh-TW" sz="2800" dirty="0" smtClean="0"/>
              <a:t>14</a:t>
            </a:r>
            <a:r>
              <a:rPr lang="zh-TW" altLang="en-US" sz="2800" dirty="0" smtClean="0"/>
              <a:t>列</a:t>
            </a:r>
            <a:endParaRPr lang="zh-TW" altLang="en-US" sz="2800" dirty="0"/>
          </a:p>
        </p:txBody>
      </p:sp>
      <p:pic>
        <p:nvPicPr>
          <p:cNvPr id="256005" name="Picture 5" descr="Ch08-4-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414612"/>
            <a:ext cx="5643815" cy="40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355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/>
              <a:t>(Step </a:t>
            </a:r>
            <a:r>
              <a:rPr lang="en-US" altLang="zh-TW" dirty="0" smtClean="0"/>
              <a:t>9)</a:t>
            </a:r>
            <a:endParaRPr lang="en-US" altLang="zh-TW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975798" cy="496855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Step 9</a:t>
            </a:r>
            <a:r>
              <a:rPr lang="zh-TW" altLang="en-US" sz="2800" dirty="0" smtClean="0"/>
              <a:t>：在左邊</a:t>
            </a:r>
            <a:r>
              <a:rPr lang="en-US" altLang="zh-TW" sz="2800" dirty="0" smtClean="0"/>
              <a:t>Call Stack</a:t>
            </a:r>
            <a:r>
              <a:rPr lang="zh-TW" altLang="en-US" sz="2800" dirty="0" smtClean="0"/>
              <a:t>標籤，可以看到</a:t>
            </a:r>
            <a:r>
              <a:rPr lang="en-US" altLang="zh-TW" sz="2800" dirty="0" err="1" smtClean="0"/>
              <a:t>cal</a:t>
            </a:r>
            <a:r>
              <a:rPr lang="en-US" altLang="zh-TW" sz="2800" dirty="0" smtClean="0"/>
              <a:t>()</a:t>
            </a:r>
            <a:r>
              <a:rPr lang="zh-TW" altLang="en-US" sz="2800" dirty="0" smtClean="0"/>
              <a:t>函數再呼叫</a:t>
            </a:r>
            <a:r>
              <a:rPr lang="en-US" altLang="zh-TW" sz="2800" dirty="0" smtClean="0"/>
              <a:t>half()</a:t>
            </a:r>
            <a:r>
              <a:rPr lang="zh-TW" altLang="en-US" sz="2800" dirty="0" smtClean="0"/>
              <a:t>函數的函數呼叫過程，點選</a:t>
            </a:r>
            <a:r>
              <a:rPr lang="en-US" altLang="zh-TW" sz="2800" dirty="0" smtClean="0"/>
              <a:t>【</a:t>
            </a:r>
            <a:r>
              <a:rPr lang="en-US" altLang="zh-TW" sz="2800" dirty="0" err="1" smtClean="0"/>
              <a:t>cal</a:t>
            </a:r>
            <a:r>
              <a:rPr lang="en-US" altLang="zh-TW" sz="2800" dirty="0" smtClean="0"/>
              <a:t>】</a:t>
            </a:r>
            <a:r>
              <a:rPr lang="zh-TW" altLang="en-US" sz="2800" dirty="0" smtClean="0"/>
              <a:t>，可以看到反白顯示呼叫</a:t>
            </a:r>
            <a:r>
              <a:rPr lang="en-US" altLang="zh-TW" sz="2800" dirty="0" smtClean="0"/>
              <a:t>half()</a:t>
            </a:r>
            <a:r>
              <a:rPr lang="zh-TW" altLang="en-US" sz="2800" dirty="0" smtClean="0"/>
              <a:t>函數的哪一列</a:t>
            </a:r>
            <a:endParaRPr lang="zh-TW" altLang="en-US" sz="2800" dirty="0"/>
          </a:p>
        </p:txBody>
      </p:sp>
      <p:pic>
        <p:nvPicPr>
          <p:cNvPr id="257029" name="Picture 5" descr="Ch08-4-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64" y="2733691"/>
            <a:ext cx="5207828" cy="3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437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程式碼的偵錯</a:t>
            </a:r>
            <a:r>
              <a:rPr lang="en-US" altLang="zh-TW" dirty="0"/>
              <a:t>(Step </a:t>
            </a:r>
            <a:r>
              <a:rPr lang="en-US" altLang="zh-TW" dirty="0" smtClean="0"/>
              <a:t>10)</a:t>
            </a:r>
            <a:endParaRPr lang="en-US" altLang="zh-TW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Step 10</a:t>
            </a:r>
            <a:r>
              <a:rPr lang="zh-TW" altLang="en-US" sz="2800" dirty="0" smtClean="0"/>
              <a:t>：請繼續按</a:t>
            </a:r>
            <a:r>
              <a:rPr lang="en-US" altLang="zh-TW" sz="2800" dirty="0" smtClean="0"/>
              <a:t>F11</a:t>
            </a:r>
            <a:r>
              <a:rPr lang="zh-TW" altLang="en-US" sz="2800" dirty="0" smtClean="0"/>
              <a:t>鍵執行下一列，可以逐步檢視或監看變數值，直到完成</a:t>
            </a:r>
            <a:r>
              <a:rPr lang="zh-HK" altLang="en-US" sz="2800" dirty="0" smtClean="0"/>
              <a:t>整個</a:t>
            </a:r>
            <a:r>
              <a:rPr lang="en-US" altLang="zh-HK" sz="2800" dirty="0" smtClean="0"/>
              <a:t>J</a:t>
            </a:r>
            <a:r>
              <a:rPr lang="en-US" altLang="zh-TW" sz="2800" dirty="0" smtClean="0"/>
              <a:t>avaScript</a:t>
            </a:r>
            <a:r>
              <a:rPr lang="zh-TW" altLang="en-US" sz="2800" dirty="0" smtClean="0"/>
              <a:t>程式</a:t>
            </a:r>
            <a:r>
              <a:rPr lang="zh-HK" altLang="en-US" sz="2800" dirty="0" smtClean="0"/>
              <a:t>碼的</a:t>
            </a:r>
            <a:r>
              <a:rPr lang="zh-TW" altLang="en-US" sz="2800" dirty="0" smtClean="0"/>
              <a:t>執行，最後可以看到顯示的訊息視窗</a:t>
            </a:r>
            <a:endParaRPr lang="zh-TW" altLang="en-US" sz="2800" dirty="0"/>
          </a:p>
        </p:txBody>
      </p:sp>
      <p:pic>
        <p:nvPicPr>
          <p:cNvPr id="263172" name="Picture 4" descr="Ch08-4-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6300787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2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4638"/>
            <a:ext cx="7540724" cy="46656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085184"/>
            <a:ext cx="7540724" cy="1300125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0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支援跨</a:t>
            </a:r>
            <a:r>
              <a:rPr lang="zh-TW" altLang="en-US" sz="2800" dirty="0" smtClean="0"/>
              <a:t>瀏覽器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解決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相同程式在不同瀏覽器上有不同的效果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自動依</a:t>
            </a:r>
            <a:r>
              <a:rPr lang="zh-TW" altLang="en-US" sz="2400" dirty="0" smtClean="0"/>
              <a:t>不同瀏覽器進行解析對應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不需注意瀏覽器間的差異</a:t>
            </a:r>
            <a:endParaRPr lang="en-US" altLang="zh-TW" sz="2400" dirty="0" smtClean="0"/>
          </a:p>
          <a:p>
            <a:r>
              <a:rPr lang="zh-TW" altLang="en-US" sz="2800" dirty="0"/>
              <a:t>與其</a:t>
            </a:r>
            <a:r>
              <a:rPr lang="zh-TW" altLang="en-US" sz="2800" dirty="0" smtClean="0"/>
              <a:t>他</a:t>
            </a: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函式庫相容性高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jQuery</a:t>
            </a:r>
            <a:r>
              <a:rPr lang="zh-TW" altLang="en-US" sz="2400" dirty="0" smtClean="0"/>
              <a:t>會自動避免與其他</a:t>
            </a:r>
            <a:r>
              <a:rPr lang="en-US" altLang="zh-TW" sz="2400" dirty="0" smtClean="0"/>
              <a:t>JS</a:t>
            </a:r>
            <a:r>
              <a:rPr lang="zh-TW" altLang="en-US" sz="2400" dirty="0" smtClean="0"/>
              <a:t>函式庫競合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運作較穩定</a:t>
            </a:r>
            <a:endParaRPr lang="en-US" altLang="zh-TW" sz="2400" dirty="0" smtClean="0"/>
          </a:p>
          <a:p>
            <a:r>
              <a:rPr lang="zh-TW" altLang="en-US" sz="2800" dirty="0"/>
              <a:t>擴充性</a:t>
            </a:r>
            <a:r>
              <a:rPr lang="zh-TW" altLang="en-US" sz="2800" dirty="0" smtClean="0"/>
              <a:t>高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jQuery</a:t>
            </a:r>
            <a:r>
              <a:rPr lang="zh-TW" altLang="en-US" sz="2400" dirty="0" smtClean="0"/>
              <a:t>有多種外掛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功能豐富</a:t>
            </a:r>
            <a:endParaRPr lang="en-US" altLang="zh-TW" sz="2400" dirty="0" smtClean="0"/>
          </a:p>
          <a:p>
            <a:pPr lvl="1"/>
            <a:r>
              <a:rPr lang="en-US" altLang="zh-TW" sz="2400" dirty="0">
                <a:hlinkClick r:id="rId2"/>
              </a:rPr>
              <a:t>http://plugins.jquery.com</a:t>
            </a:r>
            <a:r>
              <a:rPr lang="en-US" altLang="zh-TW" sz="2400" dirty="0" smtClean="0">
                <a:hlinkClick r:id="rId2"/>
              </a:rPr>
              <a:t>/</a:t>
            </a:r>
            <a:endParaRPr lang="en-US" altLang="zh-TW" sz="2400" dirty="0" smtClean="0"/>
          </a:p>
          <a:p>
            <a:pPr lvl="1"/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07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的下載與使用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/>
              <a:t>jQuery</a:t>
            </a:r>
          </a:p>
          <a:p>
            <a:r>
              <a:rPr lang="zh-TW" altLang="en-US" dirty="0" smtClean="0"/>
              <a:t>在</a:t>
            </a:r>
            <a:r>
              <a:rPr lang="en-US" altLang="zh-TW" dirty="0"/>
              <a:t>JavaScript</a:t>
            </a:r>
            <a:r>
              <a:rPr lang="zh-TW" altLang="en-US" dirty="0"/>
              <a:t>程式使用</a:t>
            </a:r>
            <a:r>
              <a:rPr lang="en-US" altLang="zh-TW" dirty="0"/>
              <a:t>jQuery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58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/>
              <a:t>jQuery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2400" dirty="0"/>
              <a:t>在</a:t>
            </a:r>
            <a:r>
              <a:rPr lang="en-US" altLang="zh-TW" sz="2400" dirty="0"/>
              <a:t>jQuery</a:t>
            </a:r>
            <a:r>
              <a:rPr lang="zh-TW" altLang="en-US" sz="2400" dirty="0"/>
              <a:t>官方網站可以下載最新穩定版本的</a:t>
            </a:r>
            <a:r>
              <a:rPr lang="en-US" altLang="zh-TW" sz="2400" dirty="0" smtClean="0"/>
              <a:t>jQuery</a:t>
            </a:r>
          </a:p>
          <a:p>
            <a:pPr lvl="1" algn="just"/>
            <a:r>
              <a:rPr lang="en-US" altLang="zh-TW" sz="2000" dirty="0" smtClean="0">
                <a:hlinkClick r:id="rId2"/>
              </a:rPr>
              <a:t>http</a:t>
            </a:r>
            <a:r>
              <a:rPr lang="en-US" altLang="zh-TW" sz="2000" dirty="0">
                <a:hlinkClick r:id="rId2"/>
              </a:rPr>
              <a:t>://jquery.com/download</a:t>
            </a:r>
            <a:r>
              <a:rPr lang="en-US" altLang="zh-TW" sz="2000" dirty="0" smtClean="0">
                <a:hlinkClick r:id="rId2"/>
              </a:rPr>
              <a:t>/</a:t>
            </a:r>
            <a:endParaRPr lang="en-US" altLang="zh-TW" sz="2000" dirty="0" smtClean="0"/>
          </a:p>
          <a:p>
            <a:pPr lvl="1" algn="just"/>
            <a:r>
              <a:rPr lang="zh-TW" altLang="en-US" sz="2000" dirty="0" smtClean="0"/>
              <a:t>請</a:t>
            </a:r>
            <a:r>
              <a:rPr lang="zh-TW" altLang="en-US" sz="2000" dirty="0"/>
              <a:t>注意！</a:t>
            </a:r>
            <a:r>
              <a:rPr lang="en-US" altLang="zh-TW" sz="2000" dirty="0"/>
              <a:t>2.x</a:t>
            </a:r>
            <a:r>
              <a:rPr lang="zh-TW" altLang="en-US" sz="2000" dirty="0"/>
              <a:t>版不支援</a:t>
            </a:r>
            <a:r>
              <a:rPr lang="en-US" altLang="zh-TW" sz="2000" dirty="0"/>
              <a:t>Internet Explorer 6</a:t>
            </a:r>
            <a:r>
              <a:rPr lang="zh-TW" altLang="en-US" sz="2000" dirty="0"/>
              <a:t>、</a:t>
            </a:r>
            <a:r>
              <a:rPr lang="en-US" altLang="zh-TW" sz="2000" dirty="0"/>
              <a:t>7</a:t>
            </a:r>
            <a:r>
              <a:rPr lang="zh-TW" altLang="en-US" sz="2000" dirty="0"/>
              <a:t>和</a:t>
            </a:r>
            <a:r>
              <a:rPr lang="en-US" altLang="zh-TW" sz="2000" dirty="0"/>
              <a:t>8</a:t>
            </a:r>
            <a:r>
              <a:rPr lang="zh-TW" altLang="en-US" sz="2000" dirty="0"/>
              <a:t>版，舊版請使用</a:t>
            </a:r>
            <a:r>
              <a:rPr lang="en-US" altLang="zh-TW" sz="2000" dirty="0"/>
              <a:t>1.x</a:t>
            </a:r>
            <a:r>
              <a:rPr lang="zh-TW" altLang="en-US" sz="2000" dirty="0" smtClean="0"/>
              <a:t>版</a:t>
            </a:r>
            <a:endParaRPr lang="en-US" altLang="zh-TW" sz="2000" dirty="0" smtClean="0"/>
          </a:p>
          <a:p>
            <a:pPr lvl="1" algn="just"/>
            <a:r>
              <a:rPr lang="zh-TW" altLang="en-US" sz="2000" dirty="0" smtClean="0"/>
              <a:t>程式碼</a:t>
            </a:r>
            <a:r>
              <a:rPr lang="zh-TW" altLang="en-US" sz="2000" dirty="0"/>
              <a:t>檔案共有兩種</a:t>
            </a:r>
            <a:r>
              <a:rPr lang="zh-TW" altLang="en-US" sz="2000" dirty="0" smtClean="0"/>
              <a:t>版本</a:t>
            </a:r>
            <a:endParaRPr lang="zh-TW" altLang="en-US" sz="2000" dirty="0"/>
          </a:p>
        </p:txBody>
      </p:sp>
      <p:graphicFrame>
        <p:nvGraphicFramePr>
          <p:cNvPr id="20794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8298"/>
              </p:ext>
            </p:extLst>
          </p:nvPr>
        </p:nvGraphicFramePr>
        <p:xfrm>
          <a:off x="732423" y="3645024"/>
          <a:ext cx="7921625" cy="1798320"/>
        </p:xfrm>
        <a:graphic>
          <a:graphicData uri="http://schemas.openxmlformats.org/drawingml/2006/table">
            <a:tbl>
              <a:tblPr/>
              <a:tblGrid>
                <a:gridCol w="1858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2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版本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Compressed Production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壓縮版本提供最小檔案尺寸，適合使用在實際運作的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應用程式或網站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Uncompressed Development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沒有壓縮版本，主要是用來除錯，和讓有興趣的使用者了解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jQuery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程式碼是如何完成這些神奇功能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D81E-752F-43AA-A419-40E9026D6B5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11766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1045</TotalTime>
  <Words>3242</Words>
  <Application>Microsoft Office PowerPoint</Application>
  <PresentationFormat>如螢幕大小 (4:3)</PresentationFormat>
  <Paragraphs>391</Paragraphs>
  <Slides>53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佈景主題1</vt:lpstr>
      <vt:lpstr>Chapter 08 jQuery基礎與開發人員工具</vt:lpstr>
      <vt:lpstr>大綱</vt:lpstr>
      <vt:lpstr>認識jQuery</vt:lpstr>
      <vt:lpstr>為什麼使用jQuery (1/3)</vt:lpstr>
      <vt:lpstr>為什麼使用jQuery (2/3)</vt:lpstr>
      <vt:lpstr>PowerPoint 簡報</vt:lpstr>
      <vt:lpstr>為什麼使用jQuery (3/3)</vt:lpstr>
      <vt:lpstr>jQuery的下載與使用</vt:lpstr>
      <vt:lpstr>下載jQuery</vt:lpstr>
      <vt:lpstr>在JavaScript程式使用jQuery-1</vt:lpstr>
      <vt:lpstr>在JavaScript程式使用jQuery-2</vt:lpstr>
      <vt:lpstr>建立jQuery程式</vt:lpstr>
      <vt:lpstr>jQuery基本語法(1/3)</vt:lpstr>
      <vt:lpstr>jQuery基本語法(2/3)</vt:lpstr>
      <vt:lpstr>jQuery基本語法(3/3)</vt:lpstr>
      <vt:lpstr>建立第一個jQuery程式</vt:lpstr>
      <vt:lpstr>jQuery基本程式結構</vt:lpstr>
      <vt:lpstr>jQuery程式敘述的基本語法 </vt:lpstr>
      <vt:lpstr>jQuery程式敘述的基本語法</vt:lpstr>
      <vt:lpstr>jQuery的程式架構-串聯</vt:lpstr>
      <vt:lpstr>jQuery回撥函數(說明)</vt:lpstr>
      <vt:lpstr>jQuery回撥函數(語法)</vt:lpstr>
      <vt:lpstr>jQuery回撥函數(範例)</vt:lpstr>
      <vt:lpstr>練習1</vt:lpstr>
      <vt:lpstr>Google Chrome的開發人員工具(1/3)</vt:lpstr>
      <vt:lpstr>Google Chrome的開發人員工具(2/3)</vt:lpstr>
      <vt:lpstr>Google Chrome的開發人員工具(3/3)</vt:lpstr>
      <vt:lpstr>檢視HTML元素- Elements標籤頁</vt:lpstr>
      <vt:lpstr>檢視HTML元素- 選取HTML元素(1/2)</vt:lpstr>
      <vt:lpstr>檢視HTML元素- 選取HTML元素(2/2)</vt:lpstr>
      <vt:lpstr>檢視HTML元素- 更改HTML元素內容(1/2)</vt:lpstr>
      <vt:lpstr>檢視HTML元素- 更改HTML元素內容(2/2)</vt:lpstr>
      <vt:lpstr>檢視HTML元素- 更改HTML屬性</vt:lpstr>
      <vt:lpstr>檢視CSS樣式- 說明</vt:lpstr>
      <vt:lpstr>檢視CSS樣式-  Styles標籤頁</vt:lpstr>
      <vt:lpstr>檢視CSS樣式- 檢視繼承的樣式規則</vt:lpstr>
      <vt:lpstr>檢視CSS樣式- 元素樣式的方框模型（Box Model）</vt:lpstr>
      <vt:lpstr>檢視CSS樣式- 新增樣式規則（New Style Rule）</vt:lpstr>
      <vt:lpstr>主控台標籤頁-console方法</vt:lpstr>
      <vt:lpstr>主控台標籤頁-圖例</vt:lpstr>
      <vt:lpstr>主控台標籤頁-程式碼</vt:lpstr>
      <vt:lpstr>主控台標籤頁-顯示程式碼錯誤</vt:lpstr>
      <vt:lpstr>JavaScript程式碼的偵錯-說明</vt:lpstr>
      <vt:lpstr>JavaScript程式碼的偵錯</vt:lpstr>
      <vt:lpstr>JavaScript程式碼的偵錯 (Step 1-2)</vt:lpstr>
      <vt:lpstr>JavaScript程式碼的偵錯(Step 3)</vt:lpstr>
      <vt:lpstr>JavaScript程式碼的偵錯(Step 4)</vt:lpstr>
      <vt:lpstr>JavaScript程式碼的偵錯(Step 5)</vt:lpstr>
      <vt:lpstr>JavaScript程式碼的偵錯(Step 6)</vt:lpstr>
      <vt:lpstr>JavaScript程式碼的偵錯(Step 7) </vt:lpstr>
      <vt:lpstr>JavaScript程式碼的偵錯(Step 8)</vt:lpstr>
      <vt:lpstr>JavaScript程式碼的偵錯(Step 9)</vt:lpstr>
      <vt:lpstr>JavaScript程式碼的偵錯(Step 10)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Christine</dc:creator>
  <cp:lastModifiedBy>imcycu</cp:lastModifiedBy>
  <cp:revision>46</cp:revision>
  <dcterms:created xsi:type="dcterms:W3CDTF">2015-11-27T10:28:14Z</dcterms:created>
  <dcterms:modified xsi:type="dcterms:W3CDTF">2019-12-26T07:31:18Z</dcterms:modified>
</cp:coreProperties>
</file>