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5"/>
  </p:notesMasterIdLst>
  <p:sldIdLst>
    <p:sldId id="256" r:id="rId2"/>
    <p:sldId id="29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98" r:id="rId35"/>
    <p:sldId id="301" r:id="rId36"/>
    <p:sldId id="289" r:id="rId37"/>
    <p:sldId id="299" r:id="rId38"/>
    <p:sldId id="291" r:id="rId39"/>
    <p:sldId id="292" r:id="rId40"/>
    <p:sldId id="300" r:id="rId41"/>
    <p:sldId id="295" r:id="rId42"/>
    <p:sldId id="296" r:id="rId43"/>
    <p:sldId id="302" r:id="rId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27FAA-7638-4458-88E3-69284C45E2F8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C63FE-D86D-4BB4-AE2F-07D1263AD5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41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C63FE-D86D-4BB4-AE2F-07D1263AD59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1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938" y="3429000"/>
            <a:ext cx="144462" cy="2135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標題版面配置區 1"/>
          <p:cNvSpPr>
            <a:spLocks noGrp="1"/>
          </p:cNvSpPr>
          <p:nvPr>
            <p:ph type="title" hasCustomPrompt="1"/>
          </p:nvPr>
        </p:nvSpPr>
        <p:spPr>
          <a:xfrm>
            <a:off x="3851920" y="3501008"/>
            <a:ext cx="4303390" cy="31301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大標題樣式</a:t>
            </a:r>
            <a:endParaRPr lang="zh-TW" altLang="en-US" dirty="0"/>
          </a:p>
        </p:txBody>
      </p:sp>
      <p:sp>
        <p:nvSpPr>
          <p:cNvPr id="6" name="子標題 2"/>
          <p:cNvSpPr>
            <a:spLocks noGrp="1"/>
          </p:cNvSpPr>
          <p:nvPr>
            <p:ph type="subTitle" idx="1"/>
          </p:nvPr>
        </p:nvSpPr>
        <p:spPr>
          <a:xfrm>
            <a:off x="3851920" y="4476129"/>
            <a:ext cx="3528392" cy="1008112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599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80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>
          <a:xfrm>
            <a:off x="538559" y="44624"/>
            <a:ext cx="7975798" cy="124911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1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539552" y="1412776"/>
            <a:ext cx="7975798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 baseline="0">
                <a:latin typeface="Arial" panose="020B0604020202020204" pitchFamily="34" charset="0"/>
              </a:defRPr>
            </a:lvl1pPr>
            <a:lvl2pPr latinLnBrk="0">
              <a:defRPr baseline="0">
                <a:latin typeface="Arial" panose="020B0604020202020204" pitchFamily="34" charset="0"/>
              </a:defRPr>
            </a:lvl2pPr>
            <a:lvl3pPr latinLnBrk="0">
              <a:defRPr baseline="0">
                <a:latin typeface="Arial" panose="020B0604020202020204" pitchFamily="34" charset="0"/>
              </a:defRPr>
            </a:lvl3pPr>
            <a:lvl4pPr latinLnBrk="0">
              <a:defRPr baseline="0">
                <a:latin typeface="Arial" panose="020B0604020202020204" pitchFamily="34" charset="0"/>
              </a:defRPr>
            </a:lvl4pPr>
            <a:lvl5pPr latinLnBrk="0"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3CEB-3802-448E-9A83-CA6DE2894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26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7238628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1691680" y="1793156"/>
            <a:ext cx="7238628" cy="4351338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692275" y="6324600"/>
            <a:ext cx="1727200" cy="365125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356100" y="6324600"/>
            <a:ext cx="2173288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42150" y="6324600"/>
            <a:ext cx="1887538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3CEB-3802-448E-9A83-CA6DE2894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4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F3CEB-3802-448E-9A83-CA6DE2894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75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F3CEB-3802-448E-9A83-CA6DE2894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9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F3CEB-3802-448E-9A83-CA6DE2894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4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17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80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57213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57200" y="1782763"/>
            <a:ext cx="8229600" cy="452596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</p:spPr>
        <p:txBody>
          <a:bodyPr/>
          <a:lstStyle>
            <a:lvl1pPr>
              <a:defRPr/>
            </a:lvl1pPr>
          </a:lstStyle>
          <a:p>
            <a:fld id="{5C215953-F0E5-4CEC-B79D-A3EB4F4CD5E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339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3CEB-3802-448E-9A83-CA6DE28943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41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ransition>
    <p:pull dir="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info/tutorial/bubbling-and-capturin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qfundamentals.com/chapter/event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tryit.asp?filename=tryjquery_event_targe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tryit.asp?filename=tryjquery_event_stoppropagatio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tryit.asp?filename=tryjquery_event_unbin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tryit.asp?filename=tryjquery_event_mouseenter_mouseleave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w3schools.com/jquery/eff_toggle.asp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tryit.asp?filename=tryjquery_eff_toggl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query/tryit.asp?filename=tryjquery_hover" TargetMode="External"/><Relationship Id="rId2" Type="http://schemas.openxmlformats.org/officeDocument/2006/relationships/hyperlink" Target="http://www.w3schools.com/jquery/tryit.asp?filename=tryjquery_event_hover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w3schools.com/jquery/tryit.asp?filename=tryjquery_event_keydown_keyup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51920" y="3692077"/>
            <a:ext cx="4303390" cy="313010"/>
          </a:xfrm>
        </p:spPr>
        <p:txBody>
          <a:bodyPr>
            <a:noAutofit/>
          </a:bodyPr>
          <a:lstStyle/>
          <a:p>
            <a:r>
              <a:rPr lang="en-US" altLang="zh-TW" sz="3200" dirty="0" smtClean="0">
                <a:latin typeface="+mn-lt"/>
              </a:rPr>
              <a:t>Chapter 10</a:t>
            </a:r>
            <a:br>
              <a:rPr lang="en-US" altLang="zh-TW" sz="3200" dirty="0" smtClean="0">
                <a:latin typeface="+mn-lt"/>
              </a:rPr>
            </a:br>
            <a:r>
              <a:rPr lang="en-US" altLang="zh-TW" sz="3200" dirty="0" smtClean="0">
                <a:latin typeface="+mn-lt"/>
              </a:rPr>
              <a:t>jQuery</a:t>
            </a:r>
            <a:r>
              <a:rPr lang="zh-TW" altLang="en-US" sz="3200" dirty="0" smtClean="0">
                <a:latin typeface="+mn-lt"/>
              </a:rPr>
              <a:t>事件處理</a:t>
            </a:r>
            <a:endParaRPr lang="zh-TW" altLang="en-US" sz="3200" dirty="0">
              <a:latin typeface="+mn-lt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239419" y="4598959"/>
            <a:ext cx="3528392" cy="1008112"/>
          </a:xfrm>
        </p:spPr>
        <p:txBody>
          <a:bodyPr/>
          <a:lstStyle/>
          <a:p>
            <a:r>
              <a:rPr lang="zh-TW" altLang="en-US" dirty="0"/>
              <a:t>中原大學 資訊管理學系</a:t>
            </a:r>
            <a:endParaRPr lang="en-US" altLang="zh-TW" dirty="0"/>
          </a:p>
          <a:p>
            <a:r>
              <a:rPr lang="zh-TW" altLang="en-US" dirty="0"/>
              <a:t>賴錦慧 老師</a:t>
            </a:r>
            <a:endParaRPr lang="en-US" altLang="zh-TW" dirty="0"/>
          </a:p>
          <a:p>
            <a:r>
              <a:rPr lang="en-US" altLang="zh-TW" dirty="0"/>
              <a:t>chlai@cycu.edu.tw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75" y="1130325"/>
            <a:ext cx="1967880" cy="196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3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jQuery</a:t>
            </a:r>
            <a:r>
              <a:rPr lang="zh-TW" altLang="en-US" sz="4000" dirty="0"/>
              <a:t>的事件處理過程</a:t>
            </a:r>
            <a:r>
              <a:rPr lang="en-US" altLang="zh-TW" sz="4000" dirty="0"/>
              <a:t>-</a:t>
            </a:r>
            <a:r>
              <a:rPr lang="zh-TW" altLang="en-US" sz="4000" dirty="0"/>
              <a:t>氣泡事件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90689"/>
            <a:ext cx="4205288" cy="461803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 sz="2400" dirty="0" smtClean="0">
                <a:solidFill>
                  <a:srgbClr val="FF0000"/>
                </a:solidFill>
              </a:rPr>
              <a:t>氣泡</a:t>
            </a:r>
            <a:r>
              <a:rPr lang="zh-TW" altLang="en-US" sz="2400" dirty="0">
                <a:solidFill>
                  <a:srgbClr val="FF0000"/>
                </a:solidFill>
              </a:rPr>
              <a:t>事件（</a:t>
            </a:r>
            <a:r>
              <a:rPr lang="en-US" altLang="zh-TW" sz="2400" dirty="0">
                <a:solidFill>
                  <a:srgbClr val="FF0000"/>
                </a:solidFill>
              </a:rPr>
              <a:t>Event Bubbling</a:t>
            </a:r>
            <a:r>
              <a:rPr lang="zh-TW" altLang="en-US" sz="2400" dirty="0" smtClean="0">
                <a:solidFill>
                  <a:srgbClr val="FF0000"/>
                </a:solidFill>
              </a:rPr>
              <a:t>）：</a:t>
            </a:r>
            <a:r>
              <a:rPr lang="zh-TW" altLang="en-US" sz="2400" dirty="0" smtClean="0"/>
              <a:t>首</a:t>
            </a:r>
            <a:r>
              <a:rPr lang="zh-TW" altLang="en-US" sz="2400" dirty="0"/>
              <a:t>先是觸發事件的元素有機會回應此事件，然後向上浮起至更大範圍的</a:t>
            </a:r>
            <a:r>
              <a:rPr lang="zh-TW" altLang="en-US" sz="2400" dirty="0" smtClean="0"/>
              <a:t>元素</a:t>
            </a:r>
            <a:endParaRPr lang="en-US" altLang="zh-TW" sz="2400" dirty="0" smtClean="0"/>
          </a:p>
          <a:p>
            <a:pPr lvl="1">
              <a:lnSpc>
                <a:spcPct val="80000"/>
              </a:lnSpc>
            </a:pPr>
            <a:r>
              <a:rPr lang="zh-TW" altLang="en-US" sz="2000" dirty="0" smtClean="0"/>
              <a:t>氣泡</a:t>
            </a:r>
            <a:r>
              <a:rPr lang="zh-TW" altLang="en-US" sz="2000" dirty="0"/>
              <a:t>事件可以直接在最上層建立事件處理，此時下層各元素觸發的事件都可以使用此事件處理來處理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>
              <a:lnSpc>
                <a:spcPct val="80000"/>
              </a:lnSpc>
            </a:pPr>
            <a:endParaRPr lang="en-US" altLang="zh-TW" sz="2400" dirty="0"/>
          </a:p>
          <a:p>
            <a:pPr>
              <a:lnSpc>
                <a:spcPct val="80000"/>
              </a:lnSpc>
            </a:pPr>
            <a:r>
              <a:rPr lang="zh-TW" altLang="en-US" sz="2400" dirty="0" smtClean="0"/>
              <a:t>前述</a:t>
            </a:r>
            <a:r>
              <a:rPr lang="en-US" altLang="zh-TW" sz="2400" dirty="0"/>
              <a:t>HTML</a:t>
            </a:r>
            <a:r>
              <a:rPr lang="zh-TW" altLang="en-US" sz="2400" dirty="0"/>
              <a:t>片斷，首先是</a:t>
            </a:r>
            <a:r>
              <a:rPr lang="en-US" altLang="zh-TW" sz="2400" dirty="0"/>
              <a:t>a</a:t>
            </a:r>
            <a:r>
              <a:rPr lang="zh-TW" altLang="en-US" sz="2400" dirty="0"/>
              <a:t>元素可以回應事件，然後是</a:t>
            </a:r>
            <a:r>
              <a:rPr lang="en-US" altLang="zh-TW" sz="2400" dirty="0"/>
              <a:t>p</a:t>
            </a:r>
            <a:r>
              <a:rPr lang="zh-TW" altLang="en-US" sz="2400" dirty="0"/>
              <a:t>，最後是</a:t>
            </a:r>
            <a:r>
              <a:rPr lang="en-US" altLang="zh-TW" sz="2400" dirty="0"/>
              <a:t>div</a:t>
            </a:r>
            <a:r>
              <a:rPr lang="zh-TW" altLang="en-US" sz="2400" dirty="0"/>
              <a:t>，如右圖所示：</a:t>
            </a:r>
          </a:p>
        </p:txBody>
      </p:sp>
      <p:pic>
        <p:nvPicPr>
          <p:cNvPr id="205828" name="Picture 4" descr="Ch10-1-2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311" y="1827592"/>
            <a:ext cx="3946525" cy="317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739832" y="5847060"/>
            <a:ext cx="52976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javascript.info/tutorial/bubbling-and-capturing</a:t>
            </a:r>
            <a:endParaRPr lang="en-US" altLang="zh-TW" dirty="0" smtClean="0"/>
          </a:p>
          <a:p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jqfundamentals.com/chapter/events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97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43797"/>
          </a:xfrm>
        </p:spPr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zh-TW" altLang="en-US" dirty="0" smtClean="0"/>
              <a:t>請問下列</a:t>
            </a:r>
            <a:r>
              <a:rPr lang="en-US" altLang="zh-TW" dirty="0" smtClean="0"/>
              <a:t>JS</a:t>
            </a:r>
            <a:r>
              <a:rPr lang="zh-TW" altLang="en-US" dirty="0" smtClean="0"/>
              <a:t>範例是屬於哪一種事件處理方式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78902" y="2807473"/>
            <a:ext cx="7236448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&lt;!DOCTYPE </a:t>
            </a:r>
            <a:r>
              <a:rPr lang="en-US" altLang="zh-TW" dirty="0" smtClean="0"/>
              <a:t>html&gt;</a:t>
            </a:r>
            <a:endParaRPr lang="en-US" altLang="zh-TW" dirty="0"/>
          </a:p>
          <a:p>
            <a:r>
              <a:rPr lang="en-US" altLang="zh-TW" dirty="0"/>
              <a:t>&lt;html&gt;</a:t>
            </a:r>
          </a:p>
          <a:p>
            <a:r>
              <a:rPr lang="en-US" altLang="zh-TW" dirty="0"/>
              <a:t>&lt;head&gt;</a:t>
            </a:r>
          </a:p>
          <a:p>
            <a:r>
              <a:rPr lang="en-US" altLang="zh-TW" dirty="0"/>
              <a:t>&lt;body&gt;</a:t>
            </a:r>
          </a:p>
          <a:p>
            <a:r>
              <a:rPr lang="en-US" altLang="zh-TW" dirty="0" smtClean="0"/>
              <a:t>&lt;</a:t>
            </a:r>
            <a:r>
              <a:rPr lang="en-US" altLang="zh-TW" dirty="0"/>
              <a:t>div class="first" </a:t>
            </a:r>
            <a:r>
              <a:rPr lang="en-US" altLang="zh-TW" dirty="0" err="1"/>
              <a:t>onclick</a:t>
            </a:r>
            <a:r>
              <a:rPr lang="en-US" altLang="zh-TW" dirty="0"/>
              <a:t>="alert('first')" &gt;</a:t>
            </a:r>
          </a:p>
          <a:p>
            <a:r>
              <a:rPr lang="en-US" altLang="zh-TW" dirty="0" smtClean="0"/>
              <a:t>     &lt;</a:t>
            </a:r>
            <a:r>
              <a:rPr lang="en-US" altLang="zh-TW" dirty="0"/>
              <a:t>p class="second" </a:t>
            </a:r>
            <a:r>
              <a:rPr lang="en-US" altLang="zh-TW" dirty="0" err="1"/>
              <a:t>onclick</a:t>
            </a:r>
            <a:r>
              <a:rPr lang="en-US" altLang="zh-TW" dirty="0"/>
              <a:t>="alert('second')"&gt;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     &lt;</a:t>
            </a:r>
            <a:r>
              <a:rPr lang="en-US" altLang="zh-TW" dirty="0"/>
              <a:t>a </a:t>
            </a:r>
            <a:r>
              <a:rPr lang="en-US" altLang="zh-TW" dirty="0" err="1"/>
              <a:t>href</a:t>
            </a:r>
            <a:r>
              <a:rPr lang="en-US" altLang="zh-TW" dirty="0"/>
              <a:t>="http://google.com" </a:t>
            </a:r>
            <a:r>
              <a:rPr lang="en-US" altLang="zh-TW" dirty="0" err="1"/>
              <a:t>onclick</a:t>
            </a:r>
            <a:r>
              <a:rPr lang="en-US" altLang="zh-TW" dirty="0"/>
              <a:t>="alert('link')"&gt;link&lt;/a&gt;</a:t>
            </a:r>
          </a:p>
          <a:p>
            <a:r>
              <a:rPr lang="en-US" altLang="zh-TW" dirty="0"/>
              <a:t>    </a:t>
            </a:r>
            <a:r>
              <a:rPr lang="en-US" altLang="zh-TW" dirty="0" smtClean="0"/>
              <a:t> &lt;/</a:t>
            </a:r>
            <a:r>
              <a:rPr lang="en-US" altLang="zh-TW" dirty="0"/>
              <a:t>p&gt;</a:t>
            </a:r>
          </a:p>
          <a:p>
            <a:r>
              <a:rPr lang="en-US" altLang="zh-TW" dirty="0" smtClean="0"/>
              <a:t>    &lt;span&gt;</a:t>
            </a:r>
            <a:r>
              <a:rPr lang="en-US" altLang="zh-TW" dirty="0"/>
              <a:t> </a:t>
            </a:r>
            <a:r>
              <a:rPr lang="en-US" altLang="zh-TW" dirty="0" smtClean="0"/>
              <a:t>this </a:t>
            </a:r>
            <a:r>
              <a:rPr lang="en-US" altLang="zh-TW" dirty="0"/>
              <a:t>is </a:t>
            </a:r>
            <a:r>
              <a:rPr lang="en-US" altLang="zh-TW" dirty="0" smtClean="0"/>
              <a:t>span  </a:t>
            </a:r>
            <a:r>
              <a:rPr lang="en-US" altLang="zh-TW" dirty="0"/>
              <a:t>&lt;/span&gt;</a:t>
            </a:r>
          </a:p>
          <a:p>
            <a:r>
              <a:rPr lang="en-US" altLang="zh-TW" dirty="0"/>
              <a:t>&lt;/div</a:t>
            </a:r>
            <a:r>
              <a:rPr lang="en-US" altLang="zh-TW" dirty="0" smtClean="0"/>
              <a:t>&gt;</a:t>
            </a:r>
            <a:endParaRPr lang="en-US" altLang="zh-TW" dirty="0"/>
          </a:p>
          <a:p>
            <a:r>
              <a:rPr lang="en-US" altLang="zh-TW" dirty="0"/>
              <a:t>&lt;/body&gt;</a:t>
            </a:r>
          </a:p>
          <a:p>
            <a:r>
              <a:rPr lang="en-US" altLang="zh-TW" dirty="0"/>
              <a:t>&lt;/html&gt;</a:t>
            </a:r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8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r>
              <a:rPr lang="zh-TW" altLang="en-US" dirty="0"/>
              <a:t>使用的事件處理模型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目前瀏覽器的事件處理過程有上述兩</a:t>
            </a:r>
            <a:r>
              <a:rPr lang="zh-TW" altLang="en-US" sz="2400" dirty="0" smtClean="0"/>
              <a:t>種</a:t>
            </a:r>
            <a:endParaRPr lang="en-US" altLang="zh-TW" sz="2400" dirty="0" smtClean="0"/>
          </a:p>
          <a:p>
            <a:r>
              <a:rPr lang="en-US" altLang="zh-TW" sz="2400" dirty="0" smtClean="0"/>
              <a:t>DOM</a:t>
            </a:r>
            <a:r>
              <a:rPr lang="zh-TW" altLang="en-US" sz="2400" dirty="0"/>
              <a:t>標準是同時支援兩種事件處理</a:t>
            </a:r>
            <a:r>
              <a:rPr lang="zh-TW" altLang="en-US" sz="2400" dirty="0" smtClean="0"/>
              <a:t>模型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事件</a:t>
            </a:r>
            <a:r>
              <a:rPr lang="zh-TW" altLang="en-US" sz="2000" dirty="0"/>
              <a:t>首先是被大範圍的元素補抓，然後逐步縮小至觸發</a:t>
            </a:r>
            <a:r>
              <a:rPr lang="zh-TW" altLang="en-US" sz="2000" dirty="0" smtClean="0"/>
              <a:t>元素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使用</a:t>
            </a:r>
            <a:r>
              <a:rPr lang="zh-TW" altLang="en-US" sz="2000" dirty="0"/>
              <a:t>氣泡事件</a:t>
            </a:r>
            <a:r>
              <a:rPr lang="zh-TW" altLang="en-US" sz="2000" dirty="0" smtClean="0"/>
              <a:t>模型</a:t>
            </a:r>
            <a:r>
              <a:rPr lang="en-US" altLang="zh-TW" sz="2000" dirty="0" smtClean="0"/>
              <a:t>: </a:t>
            </a:r>
            <a:r>
              <a:rPr lang="zh-TW" altLang="en-US" sz="2000" dirty="0" smtClean="0"/>
              <a:t>從</a:t>
            </a:r>
            <a:r>
              <a:rPr lang="en-US" altLang="zh-TW" sz="2000" dirty="0"/>
              <a:t>DOM</a:t>
            </a:r>
            <a:r>
              <a:rPr lang="zh-TW" altLang="en-US" sz="2000" dirty="0"/>
              <a:t>樹的觸發節點浮向最上層</a:t>
            </a:r>
            <a:r>
              <a:rPr lang="zh-TW" altLang="en-US" sz="2000" dirty="0" smtClean="0"/>
              <a:t>節點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可以</a:t>
            </a:r>
            <a:r>
              <a:rPr lang="zh-TW" altLang="en-US" sz="2000" dirty="0"/>
              <a:t>分別在這兩個事件傳遞過程</a:t>
            </a:r>
            <a:r>
              <a:rPr lang="zh-TW" altLang="en-US" sz="2000" dirty="0">
                <a:solidFill>
                  <a:srgbClr val="FF0000"/>
                </a:solidFill>
              </a:rPr>
              <a:t>註冊事件處理</a:t>
            </a:r>
            <a:r>
              <a:rPr lang="zh-TW" altLang="en-US" sz="2000" dirty="0"/>
              <a:t>。</a:t>
            </a:r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為了</a:t>
            </a:r>
            <a:r>
              <a:rPr lang="zh-TW" altLang="en-US" sz="2400" dirty="0"/>
              <a:t>跨瀏覽器支援，</a:t>
            </a:r>
            <a:r>
              <a:rPr lang="en-US" altLang="zh-TW" sz="2400" dirty="0">
                <a:solidFill>
                  <a:srgbClr val="FF0000"/>
                </a:solidFill>
              </a:rPr>
              <a:t>jQuery</a:t>
            </a:r>
            <a:r>
              <a:rPr lang="zh-TW" altLang="en-US" sz="2400" dirty="0">
                <a:solidFill>
                  <a:srgbClr val="FF0000"/>
                </a:solidFill>
              </a:rPr>
              <a:t>都是在氣泡事件階段註冊事件</a:t>
            </a:r>
            <a:r>
              <a:rPr lang="zh-TW" altLang="en-US" sz="2400" dirty="0" smtClean="0">
                <a:solidFill>
                  <a:srgbClr val="FF0000"/>
                </a:solidFill>
              </a:rPr>
              <a:t>處理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r>
              <a:rPr lang="zh-TW" altLang="en-US" sz="2400" dirty="0" smtClean="0"/>
              <a:t>觸發</a:t>
            </a:r>
            <a:r>
              <a:rPr lang="zh-TW" altLang="en-US" sz="2400" dirty="0"/>
              <a:t>事件的元素就是第</a:t>
            </a:r>
            <a:r>
              <a:rPr lang="en-US" altLang="zh-TW" sz="2400" dirty="0"/>
              <a:t>1</a:t>
            </a:r>
            <a:r>
              <a:rPr lang="zh-TW" altLang="en-US" sz="2400" dirty="0"/>
              <a:t>個可以註冊事件處理的元素。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2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/>
              <a:t>jQuery</a:t>
            </a:r>
            <a:r>
              <a:rPr lang="zh-TW" altLang="en-US" dirty="0"/>
              <a:t>的事件處理 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/>
              <a:t>bind()</a:t>
            </a:r>
            <a:r>
              <a:rPr lang="zh-TW" altLang="en-US" dirty="0"/>
              <a:t>方法建立事件處理 </a:t>
            </a:r>
          </a:p>
          <a:p>
            <a:r>
              <a:rPr lang="zh-TW" altLang="en-US" dirty="0" smtClean="0"/>
              <a:t>使用</a:t>
            </a:r>
            <a:r>
              <a:rPr lang="zh-TW" altLang="en-US" dirty="0"/>
              <a:t>縮寫事件方法建立事件處理 </a:t>
            </a:r>
          </a:p>
          <a:p>
            <a:r>
              <a:rPr lang="zh-TW" altLang="en-US" dirty="0" smtClean="0"/>
              <a:t>事件</a:t>
            </a:r>
            <a:r>
              <a:rPr lang="zh-TW" altLang="en-US" dirty="0"/>
              <a:t>物件 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/>
              <a:t>unbind()</a:t>
            </a:r>
            <a:r>
              <a:rPr lang="zh-TW" altLang="en-US" dirty="0"/>
              <a:t>方法移除事件處理 </a:t>
            </a:r>
          </a:p>
          <a:p>
            <a:r>
              <a:rPr lang="zh-TW" altLang="en-US" dirty="0" smtClean="0"/>
              <a:t>元素</a:t>
            </a:r>
            <a:r>
              <a:rPr lang="zh-TW" altLang="en-US" dirty="0"/>
              <a:t>的預設行為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36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bind</a:t>
            </a:r>
            <a:r>
              <a:rPr lang="en-US" altLang="zh-TW" sz="4000" dirty="0"/>
              <a:t>()</a:t>
            </a:r>
            <a:r>
              <a:rPr lang="zh-TW" altLang="en-US" sz="4000" dirty="0"/>
              <a:t>方法建立事件處理</a:t>
            </a:r>
            <a:r>
              <a:rPr lang="en-US" altLang="zh-TW" sz="4000" dirty="0" smtClean="0"/>
              <a:t>-</a:t>
            </a:r>
            <a:r>
              <a:rPr lang="zh-TW" altLang="en-US" sz="4000" dirty="0" smtClean="0"/>
              <a:t>註冊</a:t>
            </a:r>
            <a:r>
              <a:rPr lang="zh-TW" altLang="en-US" sz="4000" dirty="0"/>
              <a:t>事件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dirty="0" smtClean="0"/>
              <a:t>使用</a:t>
            </a:r>
            <a:r>
              <a:rPr lang="en-US" altLang="zh-TW" dirty="0"/>
              <a:t>jQuery</a:t>
            </a:r>
            <a:r>
              <a:rPr lang="zh-TW" altLang="en-US" dirty="0"/>
              <a:t>選擇器選擇指定元素後，就可以使用</a:t>
            </a:r>
            <a:r>
              <a:rPr lang="en-US" altLang="zh-TW" dirty="0"/>
              <a:t>bind()</a:t>
            </a:r>
            <a:r>
              <a:rPr lang="zh-TW" altLang="en-US" dirty="0"/>
              <a:t>方法註冊元素擁有的</a:t>
            </a:r>
            <a:r>
              <a:rPr lang="zh-TW" altLang="en-US" dirty="0">
                <a:solidFill>
                  <a:srgbClr val="FF0000"/>
                </a:solidFill>
              </a:rPr>
              <a:t>事件</a:t>
            </a:r>
            <a:r>
              <a:rPr lang="zh-TW" altLang="en-US" dirty="0"/>
              <a:t>，</a:t>
            </a:r>
            <a:r>
              <a:rPr lang="zh-TW" altLang="en-US" dirty="0" smtClean="0"/>
              <a:t>和處理</a:t>
            </a:r>
            <a:r>
              <a:rPr lang="zh-TW" altLang="en-US" dirty="0" smtClean="0">
                <a:solidFill>
                  <a:srgbClr val="FF0000"/>
                </a:solidFill>
              </a:rPr>
              <a:t>函數</a:t>
            </a:r>
            <a:r>
              <a:rPr lang="zh-TW" altLang="en-US" dirty="0" smtClean="0"/>
              <a:t>：</a:t>
            </a:r>
            <a:endParaRPr lang="zh-TW" alt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$('#large').bind('click', </a:t>
            </a:r>
            <a:r>
              <a:rPr lang="en-US" altLang="zh-TW" sz="3200" dirty="0" err="1">
                <a:solidFill>
                  <a:schemeClr val="tx2"/>
                </a:solidFill>
              </a:rPr>
              <a:t>setLarge</a:t>
            </a:r>
            <a:r>
              <a:rPr lang="en-US" altLang="zh-TW" sz="3200" dirty="0">
                <a:solidFill>
                  <a:schemeClr val="tx2"/>
                </a:solidFill>
              </a:rPr>
              <a:t>);</a:t>
            </a:r>
          </a:p>
          <a:p>
            <a:pPr lvl="1"/>
            <a:r>
              <a:rPr lang="zh-TW" altLang="en-US" dirty="0"/>
              <a:t>程式碼選擇</a:t>
            </a:r>
            <a:r>
              <a:rPr lang="en-US" altLang="zh-TW" dirty="0"/>
              <a:t>id</a:t>
            </a:r>
            <a:r>
              <a:rPr lang="zh-TW" altLang="en-US" dirty="0"/>
              <a:t>屬性值為</a:t>
            </a:r>
            <a:r>
              <a:rPr lang="en-US" altLang="zh-TW" dirty="0"/>
              <a:t>large</a:t>
            </a:r>
            <a:r>
              <a:rPr lang="zh-TW" altLang="en-US" dirty="0"/>
              <a:t>的</a:t>
            </a:r>
            <a:r>
              <a:rPr lang="en-US" altLang="zh-TW" dirty="0"/>
              <a:t>span</a:t>
            </a:r>
            <a:r>
              <a:rPr lang="zh-TW" altLang="en-US" dirty="0"/>
              <a:t>元素後，使用</a:t>
            </a:r>
            <a:r>
              <a:rPr lang="en-US" altLang="zh-TW" dirty="0"/>
              <a:t>bind()</a:t>
            </a:r>
            <a:r>
              <a:rPr lang="zh-TW" altLang="en-US" dirty="0"/>
              <a:t>方法註冊元素擁有第</a:t>
            </a:r>
            <a:r>
              <a:rPr lang="en-US" altLang="zh-TW" dirty="0"/>
              <a:t>1</a:t>
            </a:r>
            <a:r>
              <a:rPr lang="zh-TW" altLang="en-US" dirty="0"/>
              <a:t>個參數的</a:t>
            </a:r>
            <a:r>
              <a:rPr lang="en-US" altLang="zh-TW" dirty="0"/>
              <a:t>click</a:t>
            </a:r>
            <a:r>
              <a:rPr lang="zh-TW" altLang="en-US" dirty="0"/>
              <a:t>事件，其處理函數名稱為</a:t>
            </a:r>
            <a:r>
              <a:rPr lang="en-US" altLang="zh-TW" dirty="0" err="1"/>
              <a:t>setLarge</a:t>
            </a:r>
            <a:r>
              <a:rPr lang="zh-TW" altLang="en-US" dirty="0"/>
              <a:t>（此為函數名稱的參考，不用括號）。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96980" y="6382292"/>
            <a:ext cx="252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Example: Ch10_2_2.html</a:t>
            </a:r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93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事件</a:t>
            </a:r>
            <a:r>
              <a:rPr lang="zh-TW" altLang="en-US" dirty="0"/>
              <a:t>處理函數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err="1"/>
              <a:t>setLarge</a:t>
            </a:r>
            <a:r>
              <a:rPr lang="en-US" altLang="zh-TW" dirty="0"/>
              <a:t>()</a:t>
            </a:r>
            <a:r>
              <a:rPr lang="zh-TW" altLang="en-US" dirty="0"/>
              <a:t>事件處理</a:t>
            </a:r>
            <a:r>
              <a:rPr lang="zh-TW" altLang="en-US" dirty="0" smtClean="0"/>
              <a:t>函數：</a:t>
            </a:r>
            <a:endParaRPr lang="zh-TW" altLang="en-US" dirty="0"/>
          </a:p>
          <a:p>
            <a:pPr lvl="1">
              <a:buFontTx/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function </a:t>
            </a:r>
            <a:r>
              <a:rPr lang="en-US" altLang="zh-TW" sz="3200" dirty="0" err="1">
                <a:solidFill>
                  <a:schemeClr val="tx2"/>
                </a:solidFill>
              </a:rPr>
              <a:t>setLarge</a:t>
            </a:r>
            <a:r>
              <a:rPr lang="en-US" altLang="zh-TW" sz="3200" dirty="0">
                <a:solidFill>
                  <a:schemeClr val="tx2"/>
                </a:solidFill>
              </a:rPr>
              <a:t>() {</a:t>
            </a:r>
          </a:p>
          <a:p>
            <a:pPr lvl="1">
              <a:buFontTx/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   $('p').</a:t>
            </a:r>
            <a:r>
              <a:rPr lang="en-US" altLang="zh-TW" sz="3200" dirty="0" err="1">
                <a:solidFill>
                  <a:schemeClr val="tx2"/>
                </a:solidFill>
              </a:rPr>
              <a:t>addClass</a:t>
            </a:r>
            <a:r>
              <a:rPr lang="en-US" altLang="zh-TW" sz="3200" dirty="0">
                <a:solidFill>
                  <a:schemeClr val="tx2"/>
                </a:solidFill>
              </a:rPr>
              <a:t>('large');</a:t>
            </a:r>
          </a:p>
          <a:p>
            <a:pPr lvl="1">
              <a:buFontTx/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}</a:t>
            </a:r>
          </a:p>
          <a:p>
            <a:r>
              <a:rPr lang="zh-TW" altLang="en-US" dirty="0"/>
              <a:t>函數是</a:t>
            </a:r>
            <a:r>
              <a:rPr lang="en-US" altLang="zh-TW" dirty="0"/>
              <a:t>span</a:t>
            </a:r>
            <a:r>
              <a:rPr lang="zh-TW" altLang="en-US" dirty="0"/>
              <a:t>元素的事件處理函數，當我們在網頁按一下此元素，就是呼叫此函數來處理。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6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5945"/>
            <a:ext cx="7886700" cy="1122479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事件處理函數</a:t>
            </a:r>
            <a:r>
              <a:rPr lang="en-US" altLang="zh-TW" dirty="0" smtClean="0"/>
              <a:t>:</a:t>
            </a:r>
            <a:r>
              <a:rPr lang="zh-TW" altLang="en-US" dirty="0" smtClean="0"/>
              <a:t> 使用匿名函數</a:t>
            </a:r>
            <a:endParaRPr lang="zh-TW" alt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730948"/>
            <a:ext cx="7886700" cy="4555197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使用匿名函數建立事件處理：</a:t>
            </a:r>
          </a:p>
          <a:p>
            <a:pPr lvl="1">
              <a:buFontTx/>
              <a:buNone/>
            </a:pPr>
            <a:r>
              <a:rPr lang="en-US" altLang="zh-TW" dirty="0" smtClean="0">
                <a:solidFill>
                  <a:schemeClr val="tx2"/>
                </a:solidFill>
              </a:rPr>
              <a:t>$('#default').bind('click', </a:t>
            </a:r>
            <a:r>
              <a:rPr lang="en-US" altLang="zh-TW" dirty="0" smtClean="0">
                <a:solidFill>
                  <a:srgbClr val="FF0000"/>
                </a:solidFill>
              </a:rPr>
              <a:t>function() {</a:t>
            </a:r>
          </a:p>
          <a:p>
            <a:pPr lvl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   $('p').</a:t>
            </a:r>
            <a:r>
              <a:rPr lang="en-US" altLang="zh-TW" dirty="0" err="1" smtClean="0">
                <a:solidFill>
                  <a:srgbClr val="FF0000"/>
                </a:solidFill>
              </a:rPr>
              <a:t>removeClass</a:t>
            </a:r>
            <a:r>
              <a:rPr lang="en-US" altLang="zh-TW" dirty="0" smtClean="0">
                <a:solidFill>
                  <a:srgbClr val="FF0000"/>
                </a:solidFill>
              </a:rPr>
              <a:t>('large');</a:t>
            </a:r>
          </a:p>
          <a:p>
            <a:pPr lvl="1"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}</a:t>
            </a:r>
            <a:r>
              <a:rPr lang="en-US" altLang="zh-TW" dirty="0" smtClean="0">
                <a:solidFill>
                  <a:schemeClr val="tx2"/>
                </a:solidFill>
              </a:rPr>
              <a:t>);</a:t>
            </a:r>
          </a:p>
          <a:p>
            <a:pPr lvl="1">
              <a:buFontTx/>
              <a:buNone/>
            </a:pP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sz="2000" dirty="0" smtClean="0"/>
              <a:t>程式碼直接在第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個參數建立函數，所以不用替函數命名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匿名函數就是註冊元素的事件處理函數。</a:t>
            </a:r>
            <a:endParaRPr lang="zh-TW" altLang="en-US" sz="20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4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使用</a:t>
            </a:r>
            <a:r>
              <a:rPr lang="zh-TW" altLang="en-US" sz="4000" dirty="0"/>
              <a:t>縮寫事件方法建立事件</a:t>
            </a:r>
            <a:r>
              <a:rPr lang="zh-TW" altLang="en-US" sz="4000" dirty="0" smtClean="0"/>
              <a:t>處理</a:t>
            </a:r>
            <a:endParaRPr lang="zh-TW" altLang="en-US" sz="4000" dirty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TW" altLang="en-US" sz="2800" dirty="0"/>
              <a:t>對於所有標準</a:t>
            </a:r>
            <a:r>
              <a:rPr lang="en-US" altLang="zh-TW" sz="2800" dirty="0"/>
              <a:t>DOM</a:t>
            </a:r>
            <a:r>
              <a:rPr lang="zh-TW" altLang="en-US" sz="2800" dirty="0"/>
              <a:t>事件，</a:t>
            </a:r>
            <a:r>
              <a:rPr lang="en-US" altLang="zh-TW" sz="2800" dirty="0">
                <a:solidFill>
                  <a:srgbClr val="FF0000"/>
                </a:solidFill>
              </a:rPr>
              <a:t>jQuery</a:t>
            </a:r>
            <a:r>
              <a:rPr lang="zh-TW" altLang="en-US" sz="2800" dirty="0">
                <a:solidFill>
                  <a:srgbClr val="FF0000"/>
                </a:solidFill>
              </a:rPr>
              <a:t>都提供有縮寫事件方法（</a:t>
            </a:r>
            <a:r>
              <a:rPr lang="en-US" altLang="zh-TW" sz="2800" dirty="0">
                <a:solidFill>
                  <a:srgbClr val="FF0000"/>
                </a:solidFill>
              </a:rPr>
              <a:t>Shorthand Event Methods</a:t>
            </a:r>
            <a:r>
              <a:rPr lang="zh-TW" altLang="en-US" sz="2800" dirty="0">
                <a:solidFill>
                  <a:srgbClr val="FF0000"/>
                </a:solidFill>
              </a:rPr>
              <a:t>），即與事件名稱同名的方法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>
              <a:lnSpc>
                <a:spcPct val="80000"/>
              </a:lnSpc>
            </a:pPr>
            <a:endParaRPr lang="zh-TW" altLang="en-US" sz="2800" dirty="0"/>
          </a:p>
          <a:p>
            <a:pPr lvl="1">
              <a:lnSpc>
                <a:spcPct val="80000"/>
              </a:lnSpc>
            </a:pPr>
            <a:r>
              <a:rPr lang="en-US" altLang="zh-TW" sz="2400" dirty="0" smtClean="0"/>
              <a:t>click</a:t>
            </a:r>
            <a:r>
              <a:rPr lang="zh-TW" altLang="en-US" sz="2400" dirty="0"/>
              <a:t>事件可以使用</a:t>
            </a:r>
            <a:r>
              <a:rPr lang="en-US" altLang="zh-TW" sz="2400" dirty="0"/>
              <a:t>click()</a:t>
            </a:r>
            <a:r>
              <a:rPr lang="zh-TW" altLang="en-US" sz="2400" dirty="0"/>
              <a:t>方法取代</a:t>
            </a:r>
            <a:r>
              <a:rPr lang="en-US" altLang="zh-TW" sz="2400" dirty="0"/>
              <a:t>bind()</a:t>
            </a:r>
            <a:r>
              <a:rPr lang="zh-TW" altLang="en-US" sz="2400" dirty="0" smtClean="0"/>
              <a:t>方法：</a:t>
            </a:r>
            <a:endParaRPr lang="zh-TW" alt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$('#small').click(function()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   $('p').</a:t>
            </a:r>
            <a:r>
              <a:rPr lang="en-US" altLang="zh-TW" dirty="0" err="1">
                <a:solidFill>
                  <a:schemeClr val="tx2"/>
                </a:solidFill>
              </a:rPr>
              <a:t>removeClass</a:t>
            </a:r>
            <a:r>
              <a:rPr lang="en-US" altLang="zh-TW" dirty="0">
                <a:solidFill>
                  <a:schemeClr val="tx2"/>
                </a:solidFill>
              </a:rPr>
              <a:t>('large');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   $('p').</a:t>
            </a:r>
            <a:r>
              <a:rPr lang="en-US" altLang="zh-TW" dirty="0" err="1">
                <a:solidFill>
                  <a:schemeClr val="tx2"/>
                </a:solidFill>
              </a:rPr>
              <a:t>addClass</a:t>
            </a:r>
            <a:r>
              <a:rPr lang="en-US" altLang="zh-TW" dirty="0">
                <a:solidFill>
                  <a:schemeClr val="tx2"/>
                </a:solidFill>
              </a:rPr>
              <a:t>('small');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   $('#switcher span').</a:t>
            </a:r>
            <a:r>
              <a:rPr lang="en-US" altLang="zh-TW" dirty="0" err="1">
                <a:solidFill>
                  <a:schemeClr val="tx2"/>
                </a:solidFill>
              </a:rPr>
              <a:t>removeClass</a:t>
            </a:r>
            <a:r>
              <a:rPr lang="en-US" altLang="zh-TW" dirty="0">
                <a:solidFill>
                  <a:schemeClr val="tx2"/>
                </a:solidFill>
              </a:rPr>
              <a:t>('selected');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   $(this).</a:t>
            </a:r>
            <a:r>
              <a:rPr lang="en-US" altLang="zh-TW" dirty="0" err="1">
                <a:solidFill>
                  <a:schemeClr val="tx2"/>
                </a:solidFill>
              </a:rPr>
              <a:t>addClass</a:t>
            </a:r>
            <a:r>
              <a:rPr lang="en-US" altLang="zh-TW" dirty="0">
                <a:solidFill>
                  <a:schemeClr val="tx2"/>
                </a:solidFill>
              </a:rPr>
              <a:t>('selected');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4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8559" y="44624"/>
            <a:ext cx="7975798" cy="1368152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使用</a:t>
            </a:r>
            <a:r>
              <a:rPr lang="zh-TW" altLang="en-US" sz="3200" dirty="0"/>
              <a:t>縮寫事件方法建立事件</a:t>
            </a:r>
            <a:r>
              <a:rPr lang="zh-TW" altLang="en-US" sz="3200" dirty="0" smtClean="0"/>
              <a:t>處理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-</a:t>
            </a:r>
            <a:r>
              <a:rPr lang="en-US" altLang="zh-TW" sz="3200" dirty="0"/>
              <a:t>this</a:t>
            </a:r>
            <a:r>
              <a:rPr lang="zh-TW" altLang="en-US" sz="3200" dirty="0"/>
              <a:t>關鍵字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/>
              <a:t>在事件處理函數中</a:t>
            </a:r>
            <a:r>
              <a:rPr lang="zh-TW" altLang="en-US" sz="2400" dirty="0" smtClean="0"/>
              <a:t>，參考</a:t>
            </a:r>
            <a:r>
              <a:rPr lang="zh-TW" altLang="en-US" sz="2400" dirty="0"/>
              <a:t>註冊事件的</a:t>
            </a:r>
            <a:r>
              <a:rPr lang="zh-TW" altLang="en-US" sz="2400" dirty="0" smtClean="0"/>
              <a:t>元素有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種方式</a:t>
            </a:r>
            <a:r>
              <a:rPr lang="en-US" altLang="zh-TW" sz="2400" dirty="0" smtClean="0"/>
              <a:t>:</a:t>
            </a:r>
          </a:p>
          <a:p>
            <a:pPr lvl="1"/>
            <a:r>
              <a:rPr lang="zh-TW" altLang="en-US" sz="2000" dirty="0" smtClean="0"/>
              <a:t>使用</a:t>
            </a:r>
            <a:r>
              <a:rPr lang="en-US" altLang="zh-TW" sz="2000" dirty="0"/>
              <a:t>jQuery</a:t>
            </a:r>
            <a:r>
              <a:rPr lang="zh-TW" altLang="en-US" sz="2000" dirty="0"/>
              <a:t>選擇</a:t>
            </a:r>
            <a:r>
              <a:rPr lang="zh-TW" altLang="en-US" sz="2000" dirty="0" smtClean="0"/>
              <a:t>器</a:t>
            </a:r>
            <a:r>
              <a:rPr lang="en-US" altLang="zh-TW" sz="2000" dirty="0" smtClean="0"/>
              <a:t>	</a:t>
            </a:r>
          </a:p>
          <a:p>
            <a:pPr lvl="1"/>
            <a:r>
              <a:rPr lang="zh-TW" altLang="en-US" sz="2000" dirty="0" smtClean="0"/>
              <a:t>使用</a:t>
            </a:r>
            <a:r>
              <a:rPr lang="en-US" altLang="zh-TW" sz="2000" dirty="0"/>
              <a:t>this</a:t>
            </a:r>
            <a:r>
              <a:rPr lang="zh-TW" altLang="en-US" sz="2000" dirty="0" smtClean="0"/>
              <a:t>關鍵字</a:t>
            </a:r>
            <a:endParaRPr lang="en-US" altLang="zh-TW" sz="2000" dirty="0"/>
          </a:p>
          <a:p>
            <a:r>
              <a:rPr lang="zh-TW" altLang="en-US" sz="2400" dirty="0" smtClean="0"/>
              <a:t>例如</a:t>
            </a:r>
            <a:r>
              <a:rPr lang="zh-TW" altLang="en-US" sz="2400" dirty="0"/>
              <a:t>：在前述匿名函數有處理使用者選擇的元素，替它套用</a:t>
            </a:r>
            <a:r>
              <a:rPr lang="en-US" altLang="zh-TW" sz="2400" dirty="0"/>
              <a:t>selected</a:t>
            </a:r>
            <a:r>
              <a:rPr lang="zh-TW" altLang="en-US" sz="2400" dirty="0"/>
              <a:t>樣式</a:t>
            </a:r>
            <a:r>
              <a:rPr lang="zh-TW" altLang="en-US" sz="2400" dirty="0" smtClean="0"/>
              <a:t>類別：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997058" y="5794668"/>
            <a:ext cx="252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Example: Ch10_2_2.html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516187" y="3421774"/>
            <a:ext cx="5645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$('#small')</a:t>
            </a:r>
            <a:r>
              <a:rPr lang="en-US" altLang="zh-TW" sz="2000" dirty="0"/>
              <a:t>.click(function() {</a:t>
            </a:r>
          </a:p>
          <a:p>
            <a:r>
              <a:rPr lang="en-US" altLang="zh-TW" sz="2000" dirty="0"/>
              <a:t>      $('p').</a:t>
            </a:r>
            <a:r>
              <a:rPr lang="en-US" altLang="zh-TW" sz="2000" dirty="0" err="1"/>
              <a:t>removeClass</a:t>
            </a:r>
            <a:r>
              <a:rPr lang="en-US" altLang="zh-TW" sz="2000" dirty="0"/>
              <a:t>('large');</a:t>
            </a:r>
          </a:p>
          <a:p>
            <a:r>
              <a:rPr lang="en-US" altLang="zh-TW" sz="2000" dirty="0"/>
              <a:t>      $('p').</a:t>
            </a:r>
            <a:r>
              <a:rPr lang="en-US" altLang="zh-TW" sz="2000" dirty="0" err="1"/>
              <a:t>addClass</a:t>
            </a:r>
            <a:r>
              <a:rPr lang="en-US" altLang="zh-TW" sz="2000" dirty="0"/>
              <a:t>('small');</a:t>
            </a:r>
          </a:p>
          <a:p>
            <a:r>
              <a:rPr lang="en-US" altLang="zh-TW" sz="2000" dirty="0"/>
              <a:t>      $('#switcher span').</a:t>
            </a:r>
            <a:r>
              <a:rPr lang="en-US" altLang="zh-TW" sz="2000" dirty="0" err="1"/>
              <a:t>removeClass</a:t>
            </a:r>
            <a:r>
              <a:rPr lang="en-US" altLang="zh-TW" sz="2000" dirty="0"/>
              <a:t>('selected');</a:t>
            </a:r>
          </a:p>
          <a:p>
            <a:r>
              <a:rPr lang="en-US" altLang="zh-TW" sz="2000" dirty="0"/>
              <a:t>      </a:t>
            </a:r>
            <a:r>
              <a:rPr lang="en-US" altLang="zh-TW" sz="2000" dirty="0">
                <a:solidFill>
                  <a:srgbClr val="FF0000"/>
                </a:solidFill>
              </a:rPr>
              <a:t>$(this).</a:t>
            </a:r>
            <a:r>
              <a:rPr lang="en-US" altLang="zh-TW" sz="2000" dirty="0" err="1">
                <a:solidFill>
                  <a:srgbClr val="FF0000"/>
                </a:solidFill>
              </a:rPr>
              <a:t>addClass</a:t>
            </a:r>
            <a:r>
              <a:rPr lang="en-US" altLang="zh-TW" sz="2000" dirty="0">
                <a:solidFill>
                  <a:srgbClr val="FF0000"/>
                </a:solidFill>
              </a:rPr>
              <a:t>('selected');</a:t>
            </a:r>
          </a:p>
          <a:p>
            <a:r>
              <a:rPr lang="en-US" altLang="zh-TW" sz="2000" dirty="0"/>
              <a:t>   });</a:t>
            </a:r>
            <a:endParaRPr lang="zh-TW" altLang="en-US" sz="2000" dirty="0"/>
          </a:p>
        </p:txBody>
      </p:sp>
      <p:sp>
        <p:nvSpPr>
          <p:cNvPr id="4" name="直線圖說文字 1 3"/>
          <p:cNvSpPr/>
          <p:nvPr/>
        </p:nvSpPr>
        <p:spPr>
          <a:xfrm>
            <a:off x="5535156" y="5164939"/>
            <a:ext cx="2303253" cy="629729"/>
          </a:xfrm>
          <a:prstGeom prst="borderCallout1">
            <a:avLst>
              <a:gd name="adj1" fmla="val 22860"/>
              <a:gd name="adj2" fmla="val -3464"/>
              <a:gd name="adj3" fmla="val -25856"/>
              <a:gd name="adj4" fmla="val -742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替</a:t>
            </a:r>
            <a:r>
              <a:rPr lang="zh-TW" altLang="en-US" dirty="0" smtClean="0"/>
              <a:t>註冊事件</a:t>
            </a:r>
            <a:r>
              <a:rPr lang="zh-TW" altLang="en-US" dirty="0"/>
              <a:t>的元素套用樣式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8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</a:t>
            </a:r>
            <a:r>
              <a:rPr lang="zh-TW" altLang="en-US" dirty="0"/>
              <a:t>物件</a:t>
            </a:r>
            <a:r>
              <a:rPr lang="en-US" altLang="zh-TW" dirty="0"/>
              <a:t>-</a:t>
            </a:r>
            <a:r>
              <a:rPr lang="zh-TW" altLang="en-US" dirty="0"/>
              <a:t>說明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事件物件（</a:t>
            </a:r>
            <a:r>
              <a:rPr lang="en-US" altLang="zh-TW" sz="2800" dirty="0"/>
              <a:t>Event Object</a:t>
            </a:r>
            <a:r>
              <a:rPr lang="zh-TW" altLang="en-US" sz="2800" dirty="0" smtClean="0"/>
              <a:t>）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可以</a:t>
            </a:r>
            <a:r>
              <a:rPr lang="zh-TW" altLang="en-US" sz="2400" dirty="0"/>
              <a:t>提供事件的相關資訊，當觸發事件執行事件處理函數時，可以將</a:t>
            </a:r>
            <a:r>
              <a:rPr lang="en-US" altLang="zh-TW" sz="2400" dirty="0"/>
              <a:t>event</a:t>
            </a:r>
            <a:r>
              <a:rPr lang="zh-TW" altLang="en-US" sz="2400" dirty="0"/>
              <a:t>事件物件的參數傳入</a:t>
            </a:r>
            <a:r>
              <a:rPr lang="zh-TW" altLang="en-US" sz="2400" dirty="0" smtClean="0"/>
              <a:t>函數：</a:t>
            </a:r>
            <a:endParaRPr lang="zh-TW" altLang="en-US" sz="2400" dirty="0"/>
          </a:p>
          <a:p>
            <a:endParaRPr lang="en-US" altLang="zh-TW" sz="2800" dirty="0" smtClean="0"/>
          </a:p>
          <a:p>
            <a:endParaRPr lang="en-US" altLang="zh-TW" dirty="0"/>
          </a:p>
          <a:p>
            <a:endParaRPr lang="en-US" altLang="zh-TW" sz="2800" dirty="0" smtClean="0"/>
          </a:p>
          <a:p>
            <a:endParaRPr lang="en-US" altLang="zh-TW" dirty="0"/>
          </a:p>
          <a:p>
            <a:pPr lvl="1"/>
            <a:r>
              <a:rPr lang="zh-TW" altLang="en-US" sz="2400" dirty="0" smtClean="0"/>
              <a:t>程式碼</a:t>
            </a:r>
            <a:r>
              <a:rPr lang="zh-TW" altLang="en-US" sz="2400" dirty="0"/>
              <a:t>是在上一層</a:t>
            </a:r>
            <a:r>
              <a:rPr lang="en-US" altLang="zh-TW" sz="2400" dirty="0"/>
              <a:t>div</a:t>
            </a:r>
            <a:r>
              <a:rPr lang="zh-TW" altLang="en-US" sz="2400" dirty="0"/>
              <a:t>元素註冊事件（並不是</a:t>
            </a:r>
            <a:r>
              <a:rPr lang="en-US" altLang="zh-TW" sz="2400" dirty="0"/>
              <a:t>span</a:t>
            </a:r>
            <a:r>
              <a:rPr lang="zh-TW" altLang="en-US" sz="2400" dirty="0"/>
              <a:t>元素），使用同一個函數就可以處理下一層</a:t>
            </a:r>
            <a:r>
              <a:rPr lang="en-US" altLang="zh-TW" sz="2400" dirty="0"/>
              <a:t>3</a:t>
            </a:r>
            <a:r>
              <a:rPr lang="zh-TW" altLang="en-US" sz="2400" dirty="0"/>
              <a:t>個</a:t>
            </a:r>
            <a:r>
              <a:rPr lang="en-US" altLang="zh-TW" sz="2400" dirty="0"/>
              <a:t>span</a:t>
            </a:r>
            <a:r>
              <a:rPr lang="zh-TW" altLang="en-US" sz="2400" dirty="0"/>
              <a:t>元素按一下的事件處理。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898862" y="2947881"/>
            <a:ext cx="362759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&lt;div id="switcher"&gt;</a:t>
            </a:r>
          </a:p>
          <a:p>
            <a:r>
              <a:rPr lang="en-US" altLang="zh-TW" dirty="0"/>
              <a:t>&lt;span id="default"&gt;</a:t>
            </a:r>
            <a:r>
              <a:rPr lang="zh-TW" altLang="en-US" dirty="0"/>
              <a:t>標準</a:t>
            </a:r>
            <a:r>
              <a:rPr lang="en-US" altLang="zh-TW" dirty="0"/>
              <a:t>&lt;/span&gt;</a:t>
            </a:r>
          </a:p>
          <a:p>
            <a:r>
              <a:rPr lang="en-US" altLang="zh-TW" dirty="0"/>
              <a:t>&lt;span id="large"&gt;</a:t>
            </a:r>
            <a:r>
              <a:rPr lang="zh-TW" altLang="en-US" dirty="0"/>
              <a:t>放大</a:t>
            </a:r>
            <a:r>
              <a:rPr lang="en-US" altLang="zh-TW" dirty="0"/>
              <a:t>&lt;/span&gt;</a:t>
            </a:r>
          </a:p>
          <a:p>
            <a:r>
              <a:rPr lang="en-US" altLang="zh-TW" dirty="0"/>
              <a:t>&lt;span id="small"&gt;</a:t>
            </a:r>
            <a:r>
              <a:rPr lang="zh-TW" altLang="en-US" dirty="0"/>
              <a:t>縮小</a:t>
            </a:r>
            <a:r>
              <a:rPr lang="en-US" altLang="zh-TW" dirty="0"/>
              <a:t>&lt;/span&gt;</a:t>
            </a:r>
          </a:p>
          <a:p>
            <a:r>
              <a:rPr lang="en-US" altLang="zh-TW" dirty="0"/>
              <a:t>&lt;/div&gt;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670538" y="2947881"/>
            <a:ext cx="370073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$('#switcher').click(function(</a:t>
            </a:r>
            <a:r>
              <a:rPr lang="en-US" altLang="zh-TW" dirty="0">
                <a:solidFill>
                  <a:srgbClr val="7030A0"/>
                </a:solidFill>
              </a:rPr>
              <a:t>event</a:t>
            </a:r>
            <a:r>
              <a:rPr lang="en-US" altLang="zh-TW" dirty="0">
                <a:solidFill>
                  <a:srgbClr val="FF0000"/>
                </a:solidFill>
              </a:rPr>
              <a:t>) {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…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});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7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事件處理的基礎</a:t>
            </a:r>
          </a:p>
          <a:p>
            <a:r>
              <a:rPr lang="zh-TW" altLang="en-US" dirty="0" smtClean="0"/>
              <a:t>建立</a:t>
            </a:r>
            <a:r>
              <a:rPr lang="en-US" altLang="zh-TW" dirty="0"/>
              <a:t>jQuery</a:t>
            </a:r>
            <a:r>
              <a:rPr lang="zh-TW" altLang="en-US" dirty="0"/>
              <a:t>的事件處理</a:t>
            </a:r>
          </a:p>
          <a:p>
            <a:r>
              <a:rPr lang="en-US" altLang="zh-TW" dirty="0" smtClean="0"/>
              <a:t>Document</a:t>
            </a:r>
            <a:r>
              <a:rPr lang="zh-TW" altLang="en-US" dirty="0"/>
              <a:t>和</a:t>
            </a:r>
            <a:r>
              <a:rPr lang="en-US" altLang="zh-TW" dirty="0"/>
              <a:t>Window</a:t>
            </a:r>
            <a:r>
              <a:rPr lang="zh-TW" altLang="en-US" dirty="0"/>
              <a:t>事件</a:t>
            </a:r>
          </a:p>
          <a:p>
            <a:r>
              <a:rPr lang="zh-TW" altLang="en-US" dirty="0" smtClean="0"/>
              <a:t>滑鼠</a:t>
            </a:r>
            <a:r>
              <a:rPr lang="zh-TW" altLang="en-US" dirty="0"/>
              <a:t>事件</a:t>
            </a:r>
          </a:p>
          <a:p>
            <a:r>
              <a:rPr lang="zh-TW" altLang="en-US" dirty="0" smtClean="0"/>
              <a:t>組合</a:t>
            </a:r>
            <a:r>
              <a:rPr lang="zh-TW" altLang="en-US" dirty="0"/>
              <a:t>事件</a:t>
            </a:r>
          </a:p>
          <a:p>
            <a:r>
              <a:rPr lang="zh-TW" altLang="en-US" dirty="0" smtClean="0"/>
              <a:t>鍵盤</a:t>
            </a:r>
            <a:r>
              <a:rPr lang="zh-TW" altLang="en-US" dirty="0"/>
              <a:t>事件</a:t>
            </a:r>
          </a:p>
          <a:p>
            <a:r>
              <a:rPr lang="zh-TW" altLang="en-US" dirty="0" smtClean="0"/>
              <a:t>表單</a:t>
            </a:r>
            <a:r>
              <a:rPr lang="zh-TW" altLang="en-US" dirty="0"/>
              <a:t>事件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09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8559" y="44624"/>
            <a:ext cx="8168713" cy="1249114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事件</a:t>
            </a:r>
            <a:r>
              <a:rPr lang="zh-TW" altLang="en-US" sz="3600" dirty="0"/>
              <a:t>物件</a:t>
            </a:r>
            <a:r>
              <a:rPr lang="en-US" altLang="zh-TW" sz="3600" dirty="0" smtClean="0"/>
              <a:t>- </a:t>
            </a:r>
            <a:r>
              <a:rPr lang="en-US" altLang="zh-TW" sz="3600" dirty="0" err="1" smtClean="0"/>
              <a:t>event.target</a:t>
            </a:r>
            <a:r>
              <a:rPr lang="zh-TW" altLang="en-US" sz="3600" dirty="0"/>
              <a:t>屬性與</a:t>
            </a:r>
            <a:r>
              <a:rPr lang="en-US" altLang="zh-TW" sz="3600" dirty="0"/>
              <a:t>is()</a:t>
            </a:r>
            <a:r>
              <a:rPr lang="zh-TW" altLang="en-US" sz="3600" dirty="0"/>
              <a:t>方法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在事件處理函數可以使用</a:t>
            </a:r>
            <a:r>
              <a:rPr lang="en-US" altLang="zh-TW" sz="2800" dirty="0" err="1">
                <a:solidFill>
                  <a:srgbClr val="FF0000"/>
                </a:solidFill>
              </a:rPr>
              <a:t>event.target</a:t>
            </a:r>
            <a:r>
              <a:rPr lang="zh-TW" altLang="en-US" sz="2800" dirty="0">
                <a:solidFill>
                  <a:srgbClr val="FF0000"/>
                </a:solidFill>
              </a:rPr>
              <a:t>屬性取得觸發事件的元素</a:t>
            </a:r>
            <a:r>
              <a:rPr lang="zh-TW" altLang="en-US" sz="2800" dirty="0"/>
              <a:t>，即事件</a:t>
            </a:r>
            <a:r>
              <a:rPr lang="zh-TW" altLang="en-US" sz="2800" dirty="0" smtClean="0"/>
              <a:t>來源</a:t>
            </a:r>
            <a:endParaRPr lang="en-US" altLang="zh-TW" sz="2800" dirty="0" smtClean="0"/>
          </a:p>
          <a:p>
            <a:r>
              <a:rPr lang="zh-TW" altLang="en-US" sz="2800" dirty="0" smtClean="0"/>
              <a:t>使用</a:t>
            </a:r>
            <a:r>
              <a:rPr lang="en-US" altLang="zh-TW" sz="2800" dirty="0"/>
              <a:t>is()</a:t>
            </a:r>
            <a:r>
              <a:rPr lang="zh-TW" altLang="en-US" sz="2800" dirty="0"/>
              <a:t>方法判斷是否是事件來源</a:t>
            </a:r>
            <a:r>
              <a:rPr lang="zh-TW" altLang="en-US" sz="2800" dirty="0" smtClean="0"/>
              <a:t>元素：</a:t>
            </a:r>
            <a:endParaRPr lang="zh-TW" altLang="en-US" sz="2800" dirty="0"/>
          </a:p>
          <a:p>
            <a:pPr lvl="1"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if ($(</a:t>
            </a:r>
            <a:r>
              <a:rPr lang="en-US" altLang="zh-TW" dirty="0" err="1">
                <a:solidFill>
                  <a:schemeClr val="tx2"/>
                </a:solidFill>
              </a:rPr>
              <a:t>event.target</a:t>
            </a:r>
            <a:r>
              <a:rPr lang="en-US" altLang="zh-TW" dirty="0">
                <a:solidFill>
                  <a:schemeClr val="tx2"/>
                </a:solidFill>
              </a:rPr>
              <a:t>).is('span')) {</a:t>
            </a:r>
          </a:p>
          <a:p>
            <a:pPr lvl="1"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   …</a:t>
            </a:r>
          </a:p>
          <a:p>
            <a:pPr lvl="1"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}</a:t>
            </a:r>
          </a:p>
          <a:p>
            <a:pPr lvl="1"/>
            <a:r>
              <a:rPr lang="en-US" altLang="zh-TW" sz="2400" dirty="0"/>
              <a:t>if</a:t>
            </a:r>
            <a:r>
              <a:rPr lang="zh-TW" altLang="en-US" sz="2400" dirty="0"/>
              <a:t>條件判斷事件來源物件是否為下一層</a:t>
            </a:r>
            <a:r>
              <a:rPr lang="en-US" altLang="zh-TW" sz="2400" dirty="0"/>
              <a:t>span</a:t>
            </a:r>
            <a:r>
              <a:rPr lang="zh-TW" altLang="en-US" sz="2400" dirty="0"/>
              <a:t>元素，如果是，表示是正確的事件來源，可以進行事件處理。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793502" y="5315189"/>
            <a:ext cx="70809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Example: </a:t>
            </a:r>
            <a:r>
              <a:rPr lang="en-US" altLang="zh-TW" sz="1600" dirty="0" smtClean="0">
                <a:hlinkClick r:id="rId2"/>
              </a:rPr>
              <a:t>https</a:t>
            </a:r>
            <a:r>
              <a:rPr lang="en-US" altLang="zh-TW" sz="1600" dirty="0">
                <a:hlinkClick r:id="rId2"/>
              </a:rPr>
              <a:t>://</a:t>
            </a:r>
            <a:r>
              <a:rPr lang="en-US" altLang="zh-TW" sz="1600" dirty="0" smtClean="0">
                <a:hlinkClick r:id="rId2"/>
              </a:rPr>
              <a:t>www.w3schools.com/jquery/tryit.asp?filename=tryjquery_event_target</a:t>
            </a:r>
            <a:endParaRPr lang="en-US" altLang="zh-TW" sz="1600" dirty="0" smtClean="0"/>
          </a:p>
          <a:p>
            <a:endParaRPr lang="zh-TW" altLang="en-US" sz="160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</a:t>
            </a:r>
            <a:r>
              <a:rPr lang="zh-TW" altLang="en-US" dirty="0"/>
              <a:t>物件</a:t>
            </a:r>
            <a:r>
              <a:rPr lang="en-US" altLang="zh-TW" dirty="0"/>
              <a:t>-</a:t>
            </a:r>
            <a:r>
              <a:rPr lang="en-US" altLang="zh-TW" dirty="0" err="1"/>
              <a:t>stopPropagation</a:t>
            </a:r>
            <a:r>
              <a:rPr lang="en-US" altLang="zh-TW" dirty="0"/>
              <a:t>()</a:t>
            </a:r>
            <a:r>
              <a:rPr lang="zh-TW" altLang="en-US" dirty="0"/>
              <a:t>方法</a:t>
            </a:r>
          </a:p>
        </p:txBody>
      </p:sp>
      <p:sp>
        <p:nvSpPr>
          <p:cNvPr id="21606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 smtClean="0"/>
              <a:t>jQuery</a:t>
            </a:r>
            <a:r>
              <a:rPr lang="zh-TW" altLang="en-US" sz="2800" dirty="0"/>
              <a:t>是使用氣泡事件處理模型，觸發事件會往上層元素</a:t>
            </a:r>
            <a:r>
              <a:rPr lang="zh-TW" altLang="en-US" sz="2800" dirty="0" smtClean="0"/>
              <a:t>傳遞</a:t>
            </a:r>
            <a:endParaRPr lang="en-US" altLang="zh-TW" sz="2800" dirty="0" smtClean="0"/>
          </a:p>
          <a:p>
            <a:r>
              <a:rPr lang="zh-TW" altLang="en-US" sz="2800" dirty="0" smtClean="0"/>
              <a:t>如果</a:t>
            </a:r>
            <a:r>
              <a:rPr lang="zh-TW" altLang="en-US" sz="2800" dirty="0"/>
              <a:t>事件已經處理完成，</a:t>
            </a:r>
            <a:r>
              <a:rPr lang="en-US" altLang="zh-TW" sz="2800" dirty="0"/>
              <a:t>event</a:t>
            </a:r>
            <a:r>
              <a:rPr lang="zh-TW" altLang="en-US" sz="2800" dirty="0"/>
              <a:t>事件物件可以呼叫</a:t>
            </a:r>
            <a:r>
              <a:rPr lang="en-US" altLang="zh-TW" sz="2800" dirty="0" err="1">
                <a:solidFill>
                  <a:srgbClr val="FF0000"/>
                </a:solidFill>
              </a:rPr>
              <a:t>stopPropagation</a:t>
            </a:r>
            <a:r>
              <a:rPr lang="en-US" altLang="zh-TW" sz="2800" dirty="0">
                <a:solidFill>
                  <a:srgbClr val="FF0000"/>
                </a:solidFill>
              </a:rPr>
              <a:t>()</a:t>
            </a:r>
            <a:r>
              <a:rPr lang="zh-TW" altLang="en-US" sz="2800" dirty="0">
                <a:solidFill>
                  <a:srgbClr val="FF0000"/>
                </a:solidFill>
              </a:rPr>
              <a:t>方法停止將事件傳遞至</a:t>
            </a:r>
            <a:r>
              <a:rPr lang="en-US" altLang="zh-TW" sz="2800" dirty="0">
                <a:solidFill>
                  <a:srgbClr val="FF0000"/>
                </a:solidFill>
              </a:rPr>
              <a:t>DOM</a:t>
            </a:r>
            <a:r>
              <a:rPr lang="zh-TW" altLang="en-US" sz="2800" dirty="0">
                <a:solidFill>
                  <a:srgbClr val="FF0000"/>
                </a:solidFill>
              </a:rPr>
              <a:t>樹的上一層元素</a:t>
            </a:r>
            <a:r>
              <a:rPr lang="zh-TW" altLang="en-US" sz="2800" dirty="0"/>
              <a:t>，避免上一層元素註冊的事件處理函數重複處理</a:t>
            </a:r>
            <a:r>
              <a:rPr lang="zh-TW" altLang="en-US" sz="2800" dirty="0" smtClean="0"/>
              <a:t>事件：</a:t>
            </a:r>
            <a:endParaRPr lang="zh-TW" altLang="en-US" sz="2800" dirty="0"/>
          </a:p>
          <a:p>
            <a:pPr lvl="1">
              <a:buFontTx/>
              <a:buNone/>
            </a:pPr>
            <a:r>
              <a:rPr lang="en-US" altLang="zh-TW" dirty="0" err="1">
                <a:solidFill>
                  <a:schemeClr val="tx2"/>
                </a:solidFill>
              </a:rPr>
              <a:t>event.stopPropagation</a:t>
            </a:r>
            <a:r>
              <a:rPr lang="en-US" altLang="zh-TW" dirty="0">
                <a:solidFill>
                  <a:schemeClr val="tx2"/>
                </a:solidFill>
              </a:rPr>
              <a:t>();</a:t>
            </a:r>
            <a:endParaRPr lang="en-US" altLang="zh-TW" sz="2400" dirty="0">
              <a:solidFill>
                <a:schemeClr val="tx2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38559" y="4874768"/>
            <a:ext cx="7654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Example: </a:t>
            </a:r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www.w3schools.com/jquery/tryit.asp?filename=tryjquery_event_stoppropagation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1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使用</a:t>
            </a:r>
            <a:r>
              <a:rPr lang="en-US" altLang="zh-TW" sz="4000" dirty="0"/>
              <a:t>unbind()</a:t>
            </a:r>
            <a:r>
              <a:rPr lang="zh-TW" altLang="en-US" sz="4000" dirty="0"/>
              <a:t>方法移除事件處理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對於已經註冊事件的元素</a:t>
            </a:r>
            <a:r>
              <a:rPr lang="zh-TW" altLang="en-US" sz="2800" dirty="0" smtClean="0"/>
              <a:t>，可以</a:t>
            </a:r>
            <a:r>
              <a:rPr lang="zh-TW" altLang="en-US" sz="2800" dirty="0"/>
              <a:t>使用</a:t>
            </a:r>
            <a:r>
              <a:rPr lang="en-US" altLang="zh-TW" sz="2800" dirty="0"/>
              <a:t>unbind()</a:t>
            </a:r>
            <a:r>
              <a:rPr lang="zh-TW" altLang="en-US" sz="2800" dirty="0"/>
              <a:t>方法移除事件</a:t>
            </a:r>
            <a:r>
              <a:rPr lang="zh-TW" altLang="en-US" sz="2800" dirty="0" smtClean="0"/>
              <a:t>處理：</a:t>
            </a:r>
            <a:endParaRPr lang="zh-TW" altLang="en-US" sz="2800" dirty="0"/>
          </a:p>
          <a:p>
            <a:pPr lvl="1">
              <a:buFontTx/>
              <a:buNone/>
            </a:pPr>
            <a:r>
              <a:rPr lang="en-US" altLang="zh-TW" sz="3200" dirty="0">
                <a:solidFill>
                  <a:schemeClr val="tx2"/>
                </a:solidFill>
              </a:rPr>
              <a:t>$('#large').unbind('click');</a:t>
            </a:r>
          </a:p>
          <a:p>
            <a:pPr lvl="1"/>
            <a:r>
              <a:rPr lang="zh-TW" altLang="en-US" sz="2400" dirty="0"/>
              <a:t>程式碼可以移除</a:t>
            </a:r>
            <a:r>
              <a:rPr lang="en-US" altLang="zh-TW" sz="2400" dirty="0"/>
              <a:t>id</a:t>
            </a:r>
            <a:r>
              <a:rPr lang="zh-TW" altLang="en-US" sz="2400" dirty="0"/>
              <a:t>屬性值</a:t>
            </a:r>
            <a:r>
              <a:rPr lang="en-US" altLang="zh-TW" sz="2400" dirty="0"/>
              <a:t>large</a:t>
            </a:r>
            <a:r>
              <a:rPr lang="zh-TW" altLang="en-US" sz="2400" dirty="0"/>
              <a:t>的</a:t>
            </a:r>
            <a:r>
              <a:rPr lang="en-US" altLang="zh-TW" sz="2400" dirty="0"/>
              <a:t>span</a:t>
            </a:r>
            <a:r>
              <a:rPr lang="zh-TW" altLang="en-US" sz="2400" dirty="0"/>
              <a:t>元素所註冊的</a:t>
            </a:r>
            <a:r>
              <a:rPr lang="en-US" altLang="zh-TW" sz="2400" dirty="0"/>
              <a:t>click</a:t>
            </a:r>
            <a:r>
              <a:rPr lang="zh-TW" altLang="en-US" sz="2400" dirty="0"/>
              <a:t>事件，參數是事件名稱。</a:t>
            </a:r>
          </a:p>
          <a:p>
            <a:endParaRPr lang="en-US" altLang="zh-TW" sz="2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647608" y="4248297"/>
            <a:ext cx="78667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Example:</a:t>
            </a:r>
          </a:p>
          <a:p>
            <a:r>
              <a:rPr lang="en-US" altLang="zh-TW" sz="2000" dirty="0">
                <a:hlinkClick r:id="rId2"/>
              </a:rPr>
              <a:t>https://</a:t>
            </a:r>
            <a:r>
              <a:rPr lang="en-US" altLang="zh-TW" sz="2000" dirty="0" smtClean="0">
                <a:hlinkClick r:id="rId2"/>
              </a:rPr>
              <a:t>www.w3schools.com/jquery/tryit.asp?filename=tryjquery_event_unbind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47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元素</a:t>
            </a:r>
            <a:r>
              <a:rPr lang="zh-TW" altLang="en-US" dirty="0"/>
              <a:t>的預設行為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93738"/>
            <a:ext cx="7886700" cy="4599488"/>
          </a:xfrm>
        </p:spPr>
        <p:txBody>
          <a:bodyPr>
            <a:noAutofit/>
          </a:bodyPr>
          <a:lstStyle/>
          <a:p>
            <a:r>
              <a:rPr lang="en-US" altLang="zh-TW" sz="2800" dirty="0"/>
              <a:t>HTML</a:t>
            </a:r>
            <a:r>
              <a:rPr lang="zh-TW" altLang="en-US" sz="2800" dirty="0"/>
              <a:t>元素本身擁有預設行為，例如：超連結</a:t>
            </a:r>
            <a:r>
              <a:rPr lang="en-US" altLang="zh-TW" sz="2800" dirty="0"/>
              <a:t>a</a:t>
            </a:r>
            <a:r>
              <a:rPr lang="zh-TW" altLang="en-US" sz="2800" dirty="0"/>
              <a:t>元素就算註冊</a:t>
            </a:r>
            <a:r>
              <a:rPr lang="en-US" altLang="zh-TW" sz="2800" dirty="0"/>
              <a:t>click</a:t>
            </a:r>
            <a:r>
              <a:rPr lang="zh-TW" altLang="en-US" sz="2800" dirty="0"/>
              <a:t>事件，其預設行為仍然是開啟新網頁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如果</a:t>
            </a:r>
            <a:r>
              <a:rPr lang="zh-TW" altLang="en-US" sz="2800" dirty="0"/>
              <a:t>不想元素執行預設行為，我們需要使用</a:t>
            </a:r>
            <a:r>
              <a:rPr lang="en-US" altLang="zh-TW" sz="2800" dirty="0" err="1"/>
              <a:t>preventDefault</a:t>
            </a:r>
            <a:r>
              <a:rPr lang="en-US" altLang="zh-TW" sz="2800" dirty="0"/>
              <a:t>()</a:t>
            </a:r>
            <a:r>
              <a:rPr lang="zh-TW" altLang="en-US" sz="2800" dirty="0" smtClean="0"/>
              <a:t>方法：</a:t>
            </a:r>
            <a:endParaRPr lang="zh-TW" altLang="en-US" sz="2800" dirty="0"/>
          </a:p>
          <a:p>
            <a:pPr lvl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$("a").click(function(event) {</a:t>
            </a:r>
          </a:p>
          <a:p>
            <a:pPr lvl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</a:t>
            </a:r>
            <a:r>
              <a:rPr lang="en-US" altLang="zh-TW" sz="2400" dirty="0" err="1">
                <a:solidFill>
                  <a:schemeClr val="tx2"/>
                </a:solidFill>
              </a:rPr>
              <a:t>event.preventDefault</a:t>
            </a:r>
            <a:r>
              <a:rPr lang="en-US" altLang="zh-TW" sz="2400" dirty="0">
                <a:solidFill>
                  <a:schemeClr val="tx2"/>
                </a:solidFill>
              </a:rPr>
              <a:t>();</a:t>
            </a:r>
          </a:p>
          <a:p>
            <a:pPr lvl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$('#log').text('</a:t>
            </a:r>
            <a:r>
              <a:rPr lang="zh-TW" altLang="en-US" sz="2400" dirty="0">
                <a:solidFill>
                  <a:schemeClr val="tx2"/>
                </a:solidFill>
              </a:rPr>
              <a:t>預設事件行為</a:t>
            </a:r>
            <a:r>
              <a:rPr lang="en-US" altLang="zh-TW" sz="2400" dirty="0">
                <a:solidFill>
                  <a:schemeClr val="tx2"/>
                </a:solidFill>
              </a:rPr>
              <a:t>: ' +</a:t>
            </a:r>
          </a:p>
          <a:p>
            <a:pPr lvl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          </a:t>
            </a:r>
            <a:r>
              <a:rPr lang="en-US" altLang="zh-TW" sz="2400" dirty="0" err="1">
                <a:solidFill>
                  <a:schemeClr val="tx2"/>
                </a:solidFill>
              </a:rPr>
              <a:t>event.type</a:t>
            </a:r>
            <a:r>
              <a:rPr lang="en-US" altLang="zh-TW" sz="2400" dirty="0">
                <a:solidFill>
                  <a:schemeClr val="tx2"/>
                </a:solidFill>
              </a:rPr>
              <a:t> + ' </a:t>
            </a:r>
            <a:r>
              <a:rPr lang="zh-TW" altLang="en-US" sz="2400" dirty="0">
                <a:solidFill>
                  <a:schemeClr val="tx2"/>
                </a:solidFill>
              </a:rPr>
              <a:t>被阻擋</a:t>
            </a:r>
            <a:r>
              <a:rPr lang="en-US" altLang="zh-TW" sz="2400" dirty="0">
                <a:solidFill>
                  <a:schemeClr val="tx2"/>
                </a:solidFill>
              </a:rPr>
              <a:t>');</a:t>
            </a:r>
          </a:p>
          <a:p>
            <a:pPr lvl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7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Document</a:t>
            </a:r>
            <a:r>
              <a:rPr lang="zh-TW" altLang="en-US" dirty="0"/>
              <a:t>和</a:t>
            </a:r>
            <a:r>
              <a:rPr lang="en-US" altLang="zh-TW" dirty="0"/>
              <a:t>Window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jQuery</a:t>
            </a:r>
            <a:r>
              <a:rPr lang="zh-TW" altLang="en-US" sz="2800" dirty="0"/>
              <a:t>支援多種</a:t>
            </a:r>
            <a:r>
              <a:rPr lang="en-US" altLang="zh-TW" sz="2800" dirty="0"/>
              <a:t>Document</a:t>
            </a:r>
            <a:r>
              <a:rPr lang="zh-TW" altLang="en-US" sz="2800" dirty="0"/>
              <a:t>和</a:t>
            </a:r>
            <a:r>
              <a:rPr lang="en-US" altLang="zh-TW" sz="2800" dirty="0"/>
              <a:t>Window</a:t>
            </a:r>
            <a:r>
              <a:rPr lang="zh-TW" altLang="en-US" sz="2800" dirty="0" smtClean="0"/>
              <a:t>事件：</a:t>
            </a:r>
            <a:endParaRPr lang="zh-TW" altLang="en-US" sz="2800" dirty="0"/>
          </a:p>
          <a:p>
            <a:endParaRPr lang="en-US" altLang="zh-TW" sz="2800" dirty="0"/>
          </a:p>
        </p:txBody>
      </p:sp>
      <p:graphicFrame>
        <p:nvGraphicFramePr>
          <p:cNvPr id="220313" name="Group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34415"/>
              </p:ext>
            </p:extLst>
          </p:nvPr>
        </p:nvGraphicFramePr>
        <p:xfrm>
          <a:off x="538559" y="2117140"/>
          <a:ext cx="8145462" cy="3449955"/>
        </p:xfrm>
        <a:graphic>
          <a:graphicData uri="http://schemas.openxmlformats.org/drawingml/2006/table">
            <a:tbl>
              <a:tblPr/>
              <a:tblGrid>
                <a:gridCol w="1782762"/>
                <a:gridCol w="6362700"/>
              </a:tblGrid>
              <a:tr h="409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事件名稱</a:t>
                      </a:r>
                      <a:endParaRPr kumimoji="1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說明</a:t>
                      </a:r>
                      <a:endParaRPr kumimoji="1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687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ready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當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網頁下載，而且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已經建立和可以使用時觸發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85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load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當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網頁的相關檔案也已經下載時觸發，例如：圖片檔案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409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unload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當使用者瀏覽其他新網頁和關閉瀏覽器時觸發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09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resize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當使用者調整瀏覽器視窗時觸發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409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scroll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當使用者開始捲動視窗時觸發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09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error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當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HTTP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請求收到錯誤時觸發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23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 smtClean="0"/>
              <a:t>Document</a:t>
            </a:r>
            <a:r>
              <a:rPr lang="zh-TW" altLang="en-US" sz="4000" dirty="0"/>
              <a:t>和</a:t>
            </a:r>
            <a:r>
              <a:rPr lang="en-US" altLang="zh-TW" sz="4000" dirty="0"/>
              <a:t>Window</a:t>
            </a:r>
            <a:r>
              <a:rPr lang="zh-TW" altLang="en-US" sz="4000" dirty="0"/>
              <a:t>事件</a:t>
            </a:r>
            <a:r>
              <a:rPr lang="en-US" altLang="zh-TW" sz="4000" dirty="0"/>
              <a:t>-</a:t>
            </a:r>
            <a:br>
              <a:rPr lang="en-US" altLang="zh-TW" sz="4000" dirty="0"/>
            </a:br>
            <a:r>
              <a:rPr lang="zh-TW" altLang="en-US" sz="4000" dirty="0"/>
              <a:t>離開網頁顯示警告訊息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>
          <a:xfrm>
            <a:off x="538559" y="1562901"/>
            <a:ext cx="7975798" cy="48245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jQuery</a:t>
            </a:r>
            <a:r>
              <a:rPr lang="zh-TW" altLang="en-US" sz="2800" dirty="0"/>
              <a:t>的</a:t>
            </a:r>
            <a:r>
              <a:rPr lang="en-US" altLang="zh-TW" sz="2800" dirty="0"/>
              <a:t>unload()</a:t>
            </a:r>
            <a:r>
              <a:rPr lang="zh-TW" altLang="en-US" sz="2800" dirty="0"/>
              <a:t>事件是屬於</a:t>
            </a:r>
            <a:r>
              <a:rPr lang="en-US" altLang="zh-TW" sz="2800" dirty="0"/>
              <a:t>Window</a:t>
            </a:r>
            <a:r>
              <a:rPr lang="zh-TW" altLang="en-US" sz="2800" dirty="0"/>
              <a:t>物件的事件，它是當使用者離開目前瀏覽的網頁時觸發，可能是點選超連結、在上方網址欄輸入新網址、按下前一頁或下一頁按鈕或關閉瀏覽器時觸發，如下所示：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$(window).unload(function 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   alert("</a:t>
            </a:r>
            <a:r>
              <a:rPr lang="zh-TW" altLang="en-US" dirty="0">
                <a:solidFill>
                  <a:schemeClr val="tx2"/>
                </a:solidFill>
              </a:rPr>
              <a:t>準備離開網頁</a:t>
            </a:r>
            <a:r>
              <a:rPr lang="en-US" altLang="zh-TW" dirty="0">
                <a:solidFill>
                  <a:schemeClr val="tx2"/>
                </a:solidFill>
              </a:rPr>
              <a:t>!");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});</a:t>
            </a:r>
          </a:p>
          <a:p>
            <a:pPr lvl="1"/>
            <a:r>
              <a:rPr lang="en-US" altLang="zh-TW" sz="2400" dirty="0"/>
              <a:t>jQuery</a:t>
            </a:r>
            <a:r>
              <a:rPr lang="zh-TW" altLang="en-US" sz="2400" dirty="0"/>
              <a:t>建構函數的參數是</a:t>
            </a:r>
            <a:r>
              <a:rPr lang="en-US" altLang="zh-TW" sz="2400" dirty="0"/>
              <a:t>window</a:t>
            </a:r>
            <a:r>
              <a:rPr lang="zh-TW" altLang="en-US" sz="2400" dirty="0"/>
              <a:t>，註冊</a:t>
            </a:r>
            <a:r>
              <a:rPr lang="en-US" altLang="zh-TW" sz="2400" dirty="0"/>
              <a:t>unload</a:t>
            </a:r>
            <a:r>
              <a:rPr lang="zh-TW" altLang="en-US" sz="2400" dirty="0"/>
              <a:t>事件來顯示一個訊息視窗。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726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Document</a:t>
            </a:r>
            <a:r>
              <a:rPr lang="zh-TW" altLang="en-US" sz="3600" dirty="0"/>
              <a:t>和</a:t>
            </a:r>
            <a:r>
              <a:rPr lang="en-US" altLang="zh-TW" sz="3600" dirty="0"/>
              <a:t>Window</a:t>
            </a:r>
            <a:r>
              <a:rPr lang="zh-TW" altLang="en-US" sz="3600" dirty="0"/>
              <a:t>事件</a:t>
            </a:r>
            <a:r>
              <a:rPr lang="en-US" altLang="zh-TW" sz="3600" dirty="0"/>
              <a:t>-</a:t>
            </a:r>
            <a:br>
              <a:rPr lang="en-US" altLang="zh-TW" sz="3600" dirty="0"/>
            </a:br>
            <a:r>
              <a:rPr lang="zh-TW" altLang="en-US" sz="3600" dirty="0"/>
              <a:t>在</a:t>
            </a:r>
            <a:r>
              <a:rPr lang="en-US" altLang="zh-TW" sz="3600" dirty="0"/>
              <a:t>&lt;</a:t>
            </a:r>
            <a:r>
              <a:rPr lang="en-US" altLang="zh-TW" sz="3600" dirty="0" err="1"/>
              <a:t>img</a:t>
            </a:r>
            <a:r>
              <a:rPr lang="en-US" altLang="zh-TW" sz="3600" dirty="0"/>
              <a:t>&gt;</a:t>
            </a:r>
            <a:r>
              <a:rPr lang="zh-TW" altLang="en-US" sz="3600" dirty="0"/>
              <a:t>元素顯示連接錯誤的替代圖片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538559" y="1590197"/>
            <a:ext cx="7975798" cy="48245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Document</a:t>
            </a:r>
            <a:r>
              <a:rPr lang="zh-TW" altLang="en-US" sz="2800" dirty="0"/>
              <a:t>物件的</a:t>
            </a:r>
            <a:r>
              <a:rPr lang="en-US" altLang="zh-TW" sz="2800" dirty="0"/>
              <a:t>error</a:t>
            </a:r>
            <a:r>
              <a:rPr lang="zh-TW" altLang="en-US" sz="2800" dirty="0"/>
              <a:t>事件是當</a:t>
            </a:r>
            <a:r>
              <a:rPr lang="en-US" altLang="zh-TW" sz="2800" dirty="0"/>
              <a:t>HTML</a:t>
            </a:r>
            <a:r>
              <a:rPr lang="zh-TW" altLang="en-US" sz="2800" dirty="0"/>
              <a:t>元素收到錯誤時</a:t>
            </a:r>
            <a:r>
              <a:rPr lang="zh-TW" altLang="en-US" sz="2800" dirty="0" smtClean="0"/>
              <a:t>觸發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例如</a:t>
            </a:r>
            <a:r>
              <a:rPr lang="zh-TW" altLang="en-US" sz="2400" dirty="0"/>
              <a:t>：</a:t>
            </a:r>
            <a:r>
              <a:rPr lang="en-US" altLang="zh-TW" sz="2400" dirty="0" err="1"/>
              <a:t>img</a:t>
            </a:r>
            <a:r>
              <a:rPr lang="zh-TW" altLang="en-US" sz="2400" dirty="0"/>
              <a:t>元素參考圖片不存在時，因為無法正確的載入圖片，就會觸發</a:t>
            </a:r>
            <a:r>
              <a:rPr lang="en-US" altLang="zh-TW" sz="2400" dirty="0"/>
              <a:t>error</a:t>
            </a:r>
            <a:r>
              <a:rPr lang="zh-TW" altLang="en-US" sz="2400" dirty="0"/>
              <a:t>事件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lvl="1"/>
            <a:endParaRPr lang="zh-TW" altLang="en-US" sz="2400" dirty="0"/>
          </a:p>
          <a:p>
            <a:pPr>
              <a:lnSpc>
                <a:spcPct val="90000"/>
              </a:lnSpc>
            </a:pPr>
            <a:r>
              <a:rPr lang="zh-TW" altLang="en-US" sz="2800" dirty="0" smtClean="0"/>
              <a:t>活用</a:t>
            </a:r>
            <a:r>
              <a:rPr lang="en-US" altLang="zh-TW" sz="2800" dirty="0"/>
              <a:t>error</a:t>
            </a:r>
            <a:r>
              <a:rPr lang="zh-TW" altLang="en-US" sz="2800" dirty="0"/>
              <a:t>事件，就可以在</a:t>
            </a:r>
            <a:r>
              <a:rPr lang="en-US" altLang="zh-TW" sz="2800" dirty="0" err="1"/>
              <a:t>img</a:t>
            </a:r>
            <a:r>
              <a:rPr lang="zh-TW" altLang="en-US" sz="2800" dirty="0"/>
              <a:t>元素顯示連接錯誤的替代</a:t>
            </a:r>
            <a:r>
              <a:rPr lang="zh-TW" altLang="en-US" sz="2800" dirty="0" smtClean="0"/>
              <a:t>圖片：</a:t>
            </a:r>
            <a:endParaRPr lang="zh-TW" alt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$(document).ready(function()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   $("</a:t>
            </a:r>
            <a:r>
              <a:rPr lang="en-US" altLang="zh-TW" dirty="0" err="1">
                <a:solidFill>
                  <a:schemeClr val="tx2"/>
                </a:solidFill>
              </a:rPr>
              <a:t>img</a:t>
            </a:r>
            <a:r>
              <a:rPr lang="en-US" altLang="zh-TW" dirty="0">
                <a:solidFill>
                  <a:schemeClr val="tx2"/>
                </a:solidFill>
              </a:rPr>
              <a:t>").error(function()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      $(this).</a:t>
            </a:r>
            <a:r>
              <a:rPr lang="en-US" altLang="zh-TW" dirty="0" err="1">
                <a:solidFill>
                  <a:schemeClr val="tx2"/>
                </a:solidFill>
              </a:rPr>
              <a:t>addClass</a:t>
            </a:r>
            <a:r>
              <a:rPr lang="en-US" altLang="zh-TW" dirty="0">
                <a:solidFill>
                  <a:schemeClr val="tx2"/>
                </a:solidFill>
              </a:rPr>
              <a:t>('hidden');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   }).</a:t>
            </a:r>
            <a:r>
              <a:rPr lang="en-US" altLang="zh-TW" dirty="0" err="1">
                <a:solidFill>
                  <a:schemeClr val="tx2"/>
                </a:solidFill>
              </a:rPr>
              <a:t>attr</a:t>
            </a:r>
            <a:r>
              <a:rPr lang="en-US" altLang="zh-TW" dirty="0">
                <a:solidFill>
                  <a:schemeClr val="tx2"/>
                </a:solidFill>
              </a:rPr>
              <a:t>("</a:t>
            </a:r>
            <a:r>
              <a:rPr lang="en-US" altLang="zh-TW" dirty="0" err="1">
                <a:solidFill>
                  <a:schemeClr val="tx2"/>
                </a:solidFill>
              </a:rPr>
              <a:t>src</a:t>
            </a:r>
            <a:r>
              <a:rPr lang="en-US" altLang="zh-TW" dirty="0">
                <a:solidFill>
                  <a:schemeClr val="tx2"/>
                </a:solidFill>
              </a:rPr>
              <a:t>", "missing.png");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20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滑鼠</a:t>
            </a:r>
            <a:r>
              <a:rPr lang="zh-TW" altLang="en-US" dirty="0"/>
              <a:t>事件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/>
              <a:t>mouseenter</a:t>
            </a:r>
            <a:r>
              <a:rPr lang="zh-TW" altLang="en-US" dirty="0"/>
              <a:t>與</a:t>
            </a:r>
            <a:r>
              <a:rPr lang="en-US" altLang="zh-TW" dirty="0" err="1"/>
              <a:t>mouseleave</a:t>
            </a:r>
            <a:r>
              <a:rPr lang="zh-TW" altLang="en-US" dirty="0"/>
              <a:t>事件 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 err="1"/>
              <a:t>mouseup</a:t>
            </a:r>
            <a:r>
              <a:rPr lang="zh-TW" altLang="en-US" dirty="0"/>
              <a:t>和</a:t>
            </a:r>
            <a:r>
              <a:rPr lang="en-US" altLang="zh-TW" dirty="0" err="1"/>
              <a:t>mousedown</a:t>
            </a:r>
            <a:r>
              <a:rPr lang="zh-TW" altLang="en-US" dirty="0"/>
              <a:t>事件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23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滑鼠</a:t>
            </a:r>
            <a:r>
              <a:rPr lang="zh-TW" altLang="en-US" dirty="0"/>
              <a:t>事件</a:t>
            </a:r>
          </a:p>
        </p:txBody>
      </p:sp>
      <p:graphicFrame>
        <p:nvGraphicFramePr>
          <p:cNvPr id="225395" name="Group 1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880891"/>
              </p:ext>
            </p:extLst>
          </p:nvPr>
        </p:nvGraphicFramePr>
        <p:xfrm>
          <a:off x="538757" y="1426522"/>
          <a:ext cx="7975600" cy="4525967"/>
        </p:xfrm>
        <a:graphic>
          <a:graphicData uri="http://schemas.openxmlformats.org/drawingml/2006/table">
            <a:tbl>
              <a:tblPr/>
              <a:tblGrid>
                <a:gridCol w="2196982"/>
                <a:gridCol w="5778618"/>
              </a:tblGrid>
              <a:tr h="4111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事件名稱</a:t>
                      </a:r>
                      <a:endParaRPr kumimoji="1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說明</a:t>
                      </a:r>
                      <a:endParaRPr kumimoji="1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4111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mousedown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當按下滑鼠按鍵，不論是左鍵或右鍵時觸發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127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mousemove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當移動滑鼠時觸發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4111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mouseout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當滑鼠游標離開指定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標籤和父元素時觸發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111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mouseover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當滑鼠游標進入指定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標籤和父元素時觸發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4111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mouseenter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當滑鼠游標進入指定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標籤時觸發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111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mouseleave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當滑鼠游標離開指定</a:t>
                      </a: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標籤時觸發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4111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mousedown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當按下滑鼠按鍵時觸發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1275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mouseup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當放開滑鼠按鍵時觸發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4111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click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當按一下滑鼠左鍵時觸發</a:t>
                      </a:r>
                      <a:endParaRPr kumimoji="1" lang="zh-TW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111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dblclick</a:t>
                      </a:r>
                      <a:endParaRPr kumimoji="1" lang="en-US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當按二下滑鼠左鍵時觸發</a:t>
                      </a:r>
                      <a:endParaRPr kumimoji="1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marL="88618" marR="88618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0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</a:t>
            </a:r>
            <a:r>
              <a:rPr lang="zh-TW" altLang="en-US" dirty="0"/>
              <a:t>談</a:t>
            </a:r>
            <a:r>
              <a:rPr lang="en-US" altLang="zh-TW" dirty="0"/>
              <a:t>click</a:t>
            </a:r>
            <a:r>
              <a:rPr lang="zh-TW" altLang="en-US" dirty="0"/>
              <a:t>事件</a:t>
            </a:r>
            <a:r>
              <a:rPr lang="en-US" altLang="zh-TW" dirty="0"/>
              <a:t>-</a:t>
            </a:r>
            <a:r>
              <a:rPr lang="zh-TW" altLang="en-US" dirty="0"/>
              <a:t>宣告變數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在第</a:t>
            </a:r>
            <a:r>
              <a:rPr lang="en-US" altLang="zh-TW" sz="2800" dirty="0"/>
              <a:t>10-2</a:t>
            </a:r>
            <a:r>
              <a:rPr lang="zh-TW" altLang="en-US" sz="2800" dirty="0"/>
              <a:t>節已經說明過如何在</a:t>
            </a:r>
            <a:r>
              <a:rPr lang="en-US" altLang="zh-TW" sz="2800" dirty="0"/>
              <a:t>HTML</a:t>
            </a:r>
            <a:r>
              <a:rPr lang="zh-TW" altLang="en-US" sz="2800" dirty="0"/>
              <a:t>元素註冊</a:t>
            </a:r>
            <a:r>
              <a:rPr lang="en-US" altLang="zh-TW" sz="2800" dirty="0"/>
              <a:t>click</a:t>
            </a:r>
            <a:r>
              <a:rPr lang="zh-TW" altLang="en-US" sz="2800" dirty="0"/>
              <a:t>事件，這一節筆者準備活用</a:t>
            </a:r>
            <a:r>
              <a:rPr lang="en-US" altLang="zh-TW" sz="2800" dirty="0"/>
              <a:t>click</a:t>
            </a:r>
            <a:r>
              <a:rPr lang="zh-TW" altLang="en-US" sz="2800" dirty="0"/>
              <a:t>事件，建立切換顯示</a:t>
            </a:r>
            <a:r>
              <a:rPr lang="en-US" altLang="zh-TW" sz="2800" dirty="0"/>
              <a:t>HTML</a:t>
            </a:r>
            <a:r>
              <a:rPr lang="zh-TW" altLang="en-US" sz="2800" dirty="0"/>
              <a:t>元素的功能。首先宣告變數</a:t>
            </a:r>
            <a:r>
              <a:rPr lang="en-US" altLang="zh-TW" sz="2800" dirty="0" err="1"/>
              <a:t>isHidden</a:t>
            </a:r>
            <a:r>
              <a:rPr lang="zh-TW" altLang="en-US" sz="2800" dirty="0"/>
              <a:t>記錄目前的狀態，如下所示：</a:t>
            </a:r>
          </a:p>
          <a:p>
            <a:pPr lvl="1">
              <a:buFontTx/>
              <a:buNone/>
            </a:pPr>
            <a:r>
              <a:rPr lang="en-US" altLang="zh-TW" dirty="0" err="1">
                <a:solidFill>
                  <a:schemeClr val="tx2"/>
                </a:solidFill>
              </a:rPr>
              <a:t>var</a:t>
            </a:r>
            <a:r>
              <a:rPr lang="en-US" altLang="zh-TW" dirty="0">
                <a:solidFill>
                  <a:schemeClr val="tx2"/>
                </a:solidFill>
              </a:rPr>
              <a:t> </a:t>
            </a:r>
            <a:r>
              <a:rPr lang="en-US" altLang="zh-TW" dirty="0" err="1">
                <a:solidFill>
                  <a:schemeClr val="tx2"/>
                </a:solidFill>
              </a:rPr>
              <a:t>isHidden</a:t>
            </a:r>
            <a:r>
              <a:rPr lang="en-US" altLang="zh-TW" dirty="0">
                <a:solidFill>
                  <a:schemeClr val="tx2"/>
                </a:solidFill>
              </a:rPr>
              <a:t> = false;</a:t>
            </a:r>
          </a:p>
          <a:p>
            <a:r>
              <a:rPr lang="zh-TW" altLang="en-US" sz="2800" dirty="0"/>
              <a:t>變數值</a:t>
            </a:r>
            <a:r>
              <a:rPr lang="en-US" altLang="zh-TW" sz="2800" dirty="0"/>
              <a:t>false</a:t>
            </a:r>
            <a:r>
              <a:rPr lang="zh-TW" altLang="en-US" sz="2800" dirty="0"/>
              <a:t>，表示預設是顯示元素。</a:t>
            </a:r>
          </a:p>
          <a:p>
            <a:endParaRPr lang="en-US" altLang="zh-TW" sz="28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20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</a:t>
            </a:r>
            <a:r>
              <a:rPr lang="zh-TW" altLang="en-US" dirty="0"/>
              <a:t>處理的基礎 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事件與事件處理</a:t>
            </a:r>
            <a:endParaRPr lang="zh-TW" altLang="en-US" dirty="0"/>
          </a:p>
          <a:p>
            <a:r>
              <a:rPr lang="en-US" altLang="zh-TW" dirty="0" smtClean="0"/>
              <a:t>jQuery</a:t>
            </a:r>
            <a:r>
              <a:rPr lang="zh-TW" altLang="en-US" dirty="0"/>
              <a:t>的事件處理過程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602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</a:t>
            </a:r>
            <a:r>
              <a:rPr lang="zh-TW" altLang="en-US" dirty="0"/>
              <a:t>談</a:t>
            </a:r>
            <a:r>
              <a:rPr lang="en-US" altLang="zh-TW" dirty="0"/>
              <a:t>click</a:t>
            </a:r>
            <a:r>
              <a:rPr lang="zh-TW" altLang="en-US" dirty="0"/>
              <a:t>事件</a:t>
            </a:r>
            <a:r>
              <a:rPr lang="en-US" altLang="zh-TW" dirty="0"/>
              <a:t>-</a:t>
            </a:r>
            <a:r>
              <a:rPr lang="zh-TW" altLang="en-US" dirty="0"/>
              <a:t>註冊</a:t>
            </a:r>
            <a:r>
              <a:rPr lang="en-US" altLang="zh-TW" dirty="0"/>
              <a:t>click</a:t>
            </a:r>
            <a:r>
              <a:rPr lang="zh-TW" altLang="en-US" dirty="0"/>
              <a:t>事件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>
          <a:xfrm>
            <a:off x="538559" y="1455217"/>
            <a:ext cx="8229600" cy="5075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800" dirty="0"/>
              <a:t>在</a:t>
            </a:r>
            <a:r>
              <a:rPr lang="en-US" altLang="zh-TW" sz="2800" dirty="0"/>
              <a:t>h3</a:t>
            </a:r>
            <a:r>
              <a:rPr lang="zh-TW" altLang="en-US" sz="2800" dirty="0"/>
              <a:t>元素註冊</a:t>
            </a:r>
            <a:r>
              <a:rPr lang="en-US" altLang="zh-TW" sz="2800" dirty="0"/>
              <a:t>click</a:t>
            </a:r>
            <a:r>
              <a:rPr lang="zh-TW" altLang="en-US" sz="2800" dirty="0"/>
              <a:t>事件切換顯示</a:t>
            </a:r>
            <a:r>
              <a:rPr lang="en-US" altLang="zh-TW" sz="2800" dirty="0"/>
              <a:t>3</a:t>
            </a:r>
            <a:r>
              <a:rPr lang="zh-TW" altLang="en-US" sz="2800" dirty="0"/>
              <a:t>個</a:t>
            </a:r>
            <a:r>
              <a:rPr lang="en-US" altLang="zh-TW" sz="2800" dirty="0"/>
              <a:t>span</a:t>
            </a:r>
            <a:r>
              <a:rPr lang="zh-TW" altLang="en-US" sz="2800" dirty="0"/>
              <a:t>元素，如下所示：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$('#switcher h3').click(function()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if (</a:t>
            </a:r>
            <a:r>
              <a:rPr lang="en-US" altLang="zh-TW" sz="2400" dirty="0" err="1">
                <a:solidFill>
                  <a:schemeClr val="tx2"/>
                </a:solidFill>
              </a:rPr>
              <a:t>isHidden</a:t>
            </a:r>
            <a:r>
              <a:rPr lang="en-US" altLang="zh-TW" sz="2400" dirty="0">
                <a:solidFill>
                  <a:schemeClr val="tx2"/>
                </a:solidFill>
              </a:rPr>
              <a:t>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  $('#switcher span').</a:t>
            </a:r>
            <a:r>
              <a:rPr lang="en-US" altLang="zh-TW" sz="2400" dirty="0" err="1">
                <a:solidFill>
                  <a:schemeClr val="tx2"/>
                </a:solidFill>
              </a:rPr>
              <a:t>removeClass</a:t>
            </a:r>
            <a:r>
              <a:rPr lang="en-US" altLang="zh-TW" sz="2400" dirty="0">
                <a:solidFill>
                  <a:schemeClr val="tx2"/>
                </a:solidFill>
              </a:rPr>
              <a:t>('hidden');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  </a:t>
            </a:r>
            <a:r>
              <a:rPr lang="en-US" altLang="zh-TW" sz="2400" dirty="0" err="1">
                <a:solidFill>
                  <a:schemeClr val="tx2"/>
                </a:solidFill>
              </a:rPr>
              <a:t>isHidden</a:t>
            </a:r>
            <a:r>
              <a:rPr lang="en-US" altLang="zh-TW" sz="2400" dirty="0">
                <a:solidFill>
                  <a:schemeClr val="tx2"/>
                </a:solidFill>
              </a:rPr>
              <a:t> = false;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else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  $('#switcher span').</a:t>
            </a:r>
            <a:r>
              <a:rPr lang="en-US" altLang="zh-TW" sz="2400" dirty="0" err="1">
                <a:solidFill>
                  <a:schemeClr val="tx2"/>
                </a:solidFill>
              </a:rPr>
              <a:t>addClass</a:t>
            </a:r>
            <a:r>
              <a:rPr lang="en-US" altLang="zh-TW" sz="2400" dirty="0">
                <a:solidFill>
                  <a:schemeClr val="tx2"/>
                </a:solidFill>
              </a:rPr>
              <a:t>('hidden');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   </a:t>
            </a:r>
            <a:r>
              <a:rPr lang="en-US" altLang="zh-TW" sz="2400" dirty="0" err="1">
                <a:solidFill>
                  <a:schemeClr val="tx2"/>
                </a:solidFill>
              </a:rPr>
              <a:t>isHidden</a:t>
            </a:r>
            <a:r>
              <a:rPr lang="en-US" altLang="zh-TW" sz="2400" dirty="0">
                <a:solidFill>
                  <a:schemeClr val="tx2"/>
                </a:solidFill>
              </a:rPr>
              <a:t> = true;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});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06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 smtClean="0"/>
              <a:t>mouseenter</a:t>
            </a:r>
            <a:r>
              <a:rPr lang="zh-TW" altLang="en-US" sz="3600" dirty="0"/>
              <a:t>與</a:t>
            </a:r>
            <a:r>
              <a:rPr lang="en-US" altLang="zh-TW" sz="3600" dirty="0" err="1"/>
              <a:t>mouseleave</a:t>
            </a:r>
            <a:r>
              <a:rPr lang="zh-TW" altLang="en-US" sz="3600" dirty="0"/>
              <a:t>事件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33016"/>
            <a:ext cx="7886700" cy="495053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/>
              <a:t>在</a:t>
            </a:r>
            <a:r>
              <a:rPr lang="en-US" altLang="zh-TW" sz="2400" dirty="0"/>
              <a:t>jQuery</a:t>
            </a:r>
            <a:r>
              <a:rPr lang="zh-TW" altLang="en-US" sz="2400" dirty="0"/>
              <a:t>可以使用</a:t>
            </a:r>
            <a:r>
              <a:rPr lang="en-US" altLang="zh-TW" sz="2400" dirty="0" err="1"/>
              <a:t>mouseenter</a:t>
            </a:r>
            <a:r>
              <a:rPr lang="zh-TW" altLang="en-US" sz="2400" dirty="0"/>
              <a:t>與</a:t>
            </a:r>
            <a:r>
              <a:rPr lang="en-US" altLang="zh-TW" sz="2400" dirty="0" err="1"/>
              <a:t>mouseleave</a:t>
            </a:r>
            <a:r>
              <a:rPr lang="zh-TW" altLang="en-US" sz="2400" dirty="0"/>
              <a:t>事件建立基本的動畫</a:t>
            </a:r>
            <a:r>
              <a:rPr lang="zh-TW" altLang="en-US" sz="2400" dirty="0" smtClean="0"/>
              <a:t>效果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當</a:t>
            </a:r>
            <a:r>
              <a:rPr lang="zh-TW" altLang="en-US" sz="2400" dirty="0"/>
              <a:t>滑鼠移至元素中，就變換背景色彩；移出元素恢復原來</a:t>
            </a:r>
            <a:r>
              <a:rPr lang="zh-TW" altLang="en-US" sz="2400" dirty="0" smtClean="0"/>
              <a:t>色彩：</a:t>
            </a:r>
            <a:endParaRPr lang="zh-TW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$('p').</a:t>
            </a:r>
            <a:r>
              <a:rPr lang="en-US" altLang="zh-TW" sz="2400" dirty="0" err="1">
                <a:solidFill>
                  <a:schemeClr val="tx2"/>
                </a:solidFill>
              </a:rPr>
              <a:t>mouseenter</a:t>
            </a:r>
            <a:r>
              <a:rPr lang="en-US" altLang="zh-TW" sz="2400" dirty="0">
                <a:solidFill>
                  <a:schemeClr val="tx2"/>
                </a:solidFill>
              </a:rPr>
              <a:t>(function()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$(this).</a:t>
            </a:r>
            <a:r>
              <a:rPr lang="en-US" altLang="zh-TW" sz="2400" dirty="0" err="1">
                <a:solidFill>
                  <a:schemeClr val="tx2"/>
                </a:solidFill>
              </a:rPr>
              <a:t>addClass</a:t>
            </a:r>
            <a:r>
              <a:rPr lang="en-US" altLang="zh-TW" sz="2400" dirty="0">
                <a:solidFill>
                  <a:schemeClr val="tx2"/>
                </a:solidFill>
              </a:rPr>
              <a:t>("yellow");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}).</a:t>
            </a:r>
            <a:r>
              <a:rPr lang="en-US" altLang="zh-TW" sz="2400" dirty="0" err="1">
                <a:solidFill>
                  <a:schemeClr val="tx2"/>
                </a:solidFill>
              </a:rPr>
              <a:t>mouseleave</a:t>
            </a:r>
            <a:r>
              <a:rPr lang="en-US" altLang="zh-TW" sz="2400" dirty="0">
                <a:solidFill>
                  <a:schemeClr val="tx2"/>
                </a:solidFill>
              </a:rPr>
              <a:t>(function() { 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   $(this).</a:t>
            </a:r>
            <a:r>
              <a:rPr lang="en-US" altLang="zh-TW" sz="2400" dirty="0" err="1">
                <a:solidFill>
                  <a:schemeClr val="tx2"/>
                </a:solidFill>
              </a:rPr>
              <a:t>removeClass</a:t>
            </a:r>
            <a:r>
              <a:rPr lang="en-US" altLang="zh-TW" sz="2400" dirty="0">
                <a:solidFill>
                  <a:schemeClr val="tx2"/>
                </a:solidFill>
              </a:rPr>
              <a:t>("yellow");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});</a:t>
            </a:r>
          </a:p>
          <a:p>
            <a:pPr lvl="1"/>
            <a:r>
              <a:rPr lang="zh-TW" altLang="en-US" sz="1800" dirty="0"/>
              <a:t>程式碼選擇</a:t>
            </a:r>
            <a:r>
              <a:rPr lang="en-US" altLang="zh-TW" sz="1800" dirty="0"/>
              <a:t>p</a:t>
            </a:r>
            <a:r>
              <a:rPr lang="zh-TW" altLang="en-US" sz="1800" dirty="0"/>
              <a:t>元素後，使用串聯呼叫方法註冊</a:t>
            </a:r>
            <a:r>
              <a:rPr lang="en-US" altLang="zh-TW" sz="1800" dirty="0" err="1"/>
              <a:t>mouseenter</a:t>
            </a:r>
            <a:r>
              <a:rPr lang="zh-TW" altLang="en-US" sz="1800" dirty="0"/>
              <a:t>與</a:t>
            </a:r>
            <a:r>
              <a:rPr lang="en-US" altLang="zh-TW" sz="1800" dirty="0" err="1"/>
              <a:t>mouseleave</a:t>
            </a:r>
            <a:r>
              <a:rPr lang="zh-TW" altLang="en-US" sz="1800" dirty="0"/>
              <a:t>事件，可以分別套用</a:t>
            </a:r>
            <a:r>
              <a:rPr lang="en-US" altLang="zh-TW" sz="1800" dirty="0"/>
              <a:t>yellow</a:t>
            </a:r>
            <a:r>
              <a:rPr lang="zh-TW" altLang="en-US" sz="1800" dirty="0"/>
              <a:t>樣式類別，和移除</a:t>
            </a:r>
            <a:r>
              <a:rPr lang="en-US" altLang="zh-TW" sz="1800" dirty="0"/>
              <a:t>yellow</a:t>
            </a:r>
            <a:r>
              <a:rPr lang="zh-TW" altLang="en-US" sz="1800" dirty="0"/>
              <a:t>樣式類別來變換元素的背景色彩</a:t>
            </a:r>
            <a:r>
              <a:rPr lang="zh-TW" altLang="en-US" sz="1800" dirty="0" smtClean="0"/>
              <a:t>。</a:t>
            </a:r>
            <a:endParaRPr lang="en-US" altLang="zh-TW" sz="2800" dirty="0" smtClean="0"/>
          </a:p>
          <a:p>
            <a:r>
              <a:rPr lang="en-US" altLang="zh-TW" sz="1800" dirty="0" smtClean="0"/>
              <a:t>Example</a:t>
            </a:r>
            <a:r>
              <a:rPr lang="en-US" altLang="zh-TW" sz="1800" dirty="0"/>
              <a:t>: </a:t>
            </a:r>
            <a:r>
              <a:rPr lang="en-US" altLang="zh-TW" sz="1800" dirty="0">
                <a:hlinkClick r:id="rId2"/>
              </a:rPr>
              <a:t>http://</a:t>
            </a:r>
            <a:r>
              <a:rPr lang="en-US" altLang="zh-TW" sz="1800" dirty="0" smtClean="0">
                <a:hlinkClick r:id="rId2"/>
              </a:rPr>
              <a:t>www.w3schools.com/jquery/tryit.asp?filename=tryjquery_event_mouseenter_mouseleave</a:t>
            </a:r>
            <a:endParaRPr lang="en-US" altLang="zh-TW" sz="1800" dirty="0" smtClean="0"/>
          </a:p>
          <a:p>
            <a:endParaRPr lang="zh-TW" altLang="en-US" sz="28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53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 err="1" smtClean="0"/>
              <a:t>mouseup</a:t>
            </a:r>
            <a:r>
              <a:rPr lang="zh-TW" altLang="en-US" sz="4000" dirty="0"/>
              <a:t>和</a:t>
            </a:r>
            <a:r>
              <a:rPr lang="en-US" altLang="zh-TW" sz="4000" dirty="0" err="1"/>
              <a:t>mousedown</a:t>
            </a:r>
            <a:r>
              <a:rPr lang="zh-TW" altLang="en-US" sz="4000" dirty="0"/>
              <a:t>事件</a:t>
            </a:r>
            <a:r>
              <a:rPr lang="en-US" altLang="zh-TW" sz="4000" dirty="0"/>
              <a:t>-</a:t>
            </a:r>
            <a:r>
              <a:rPr lang="zh-TW" altLang="en-US" sz="4000" dirty="0"/>
              <a:t>說明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538559" y="1393825"/>
            <a:ext cx="3844925" cy="4525962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/>
              <a:t>滑鼠事件</a:t>
            </a:r>
            <a:r>
              <a:rPr lang="en-US" altLang="zh-TW" sz="2800" dirty="0" err="1"/>
              <a:t>mouseup</a:t>
            </a:r>
            <a:r>
              <a:rPr lang="zh-TW" altLang="en-US" sz="2800" dirty="0"/>
              <a:t>和</a:t>
            </a:r>
            <a:r>
              <a:rPr lang="en-US" altLang="zh-TW" sz="2800" dirty="0" err="1"/>
              <a:t>mousedown</a:t>
            </a:r>
            <a:r>
              <a:rPr lang="zh-TW" altLang="en-US" sz="2800" dirty="0"/>
              <a:t>是當按下和放開滑鼠按鍵時觸發，按一下滑鼠左鍵就會依序觸發前述</a:t>
            </a:r>
            <a:r>
              <a:rPr lang="en-US" altLang="zh-TW" sz="2800" dirty="0"/>
              <a:t>2</a:t>
            </a:r>
            <a:r>
              <a:rPr lang="zh-TW" altLang="en-US" sz="2800" dirty="0"/>
              <a:t>種滑鼠</a:t>
            </a:r>
            <a:r>
              <a:rPr lang="zh-TW" altLang="en-US" sz="2800" dirty="0" smtClean="0"/>
              <a:t>事件</a:t>
            </a:r>
            <a:endParaRPr lang="en-US" altLang="zh-TW" sz="2800" dirty="0" smtClean="0"/>
          </a:p>
          <a:p>
            <a:endParaRPr lang="en-US" altLang="zh-TW" dirty="0"/>
          </a:p>
          <a:p>
            <a:r>
              <a:rPr lang="zh-TW" altLang="en-US" sz="2800" dirty="0" smtClean="0"/>
              <a:t>可以</a:t>
            </a:r>
            <a:r>
              <a:rPr lang="zh-TW" altLang="en-US" sz="2800" dirty="0"/>
              <a:t>使用這</a:t>
            </a:r>
            <a:r>
              <a:rPr lang="en-US" altLang="zh-TW" sz="2800" dirty="0"/>
              <a:t>2</a:t>
            </a:r>
            <a:r>
              <a:rPr lang="zh-TW" altLang="en-US" sz="2800" dirty="0"/>
              <a:t>種事件取代</a:t>
            </a:r>
            <a:r>
              <a:rPr lang="en-US" altLang="zh-TW" sz="2800" dirty="0"/>
              <a:t>click</a:t>
            </a:r>
            <a:r>
              <a:rPr lang="zh-TW" altLang="en-US" sz="2800" dirty="0"/>
              <a:t>事件，建立不同的按一下操作。</a:t>
            </a:r>
          </a:p>
        </p:txBody>
      </p:sp>
      <p:pic>
        <p:nvPicPr>
          <p:cNvPr id="230405" name="Picture 5" descr="Ch10-4-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458" y="1393825"/>
            <a:ext cx="4181475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9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/>
              <a:t>mouseup</a:t>
            </a:r>
            <a:r>
              <a:rPr lang="zh-TW" altLang="en-US" sz="3200" dirty="0"/>
              <a:t>和</a:t>
            </a:r>
            <a:r>
              <a:rPr lang="en-US" altLang="zh-TW" sz="3200" dirty="0" err="1"/>
              <a:t>mousedown</a:t>
            </a:r>
            <a:r>
              <a:rPr lang="zh-TW" altLang="en-US" sz="3200" dirty="0"/>
              <a:t>事件</a:t>
            </a:r>
            <a:r>
              <a:rPr lang="en-US" altLang="zh-TW" sz="3200" dirty="0"/>
              <a:t>-</a:t>
            </a:r>
            <a:r>
              <a:rPr lang="zh-TW" altLang="en-US" sz="3200" dirty="0"/>
              <a:t>註冊事件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538559" y="1412776"/>
            <a:ext cx="7975798" cy="482453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 sz="2800" dirty="0" smtClean="0"/>
              <a:t>使用</a:t>
            </a:r>
            <a:r>
              <a:rPr lang="zh-TW" altLang="en-US" sz="2800" dirty="0"/>
              <a:t>滑鼠事件</a:t>
            </a:r>
            <a:r>
              <a:rPr lang="en-US" altLang="zh-TW" sz="2800" dirty="0" err="1" smtClean="0"/>
              <a:t>mousedown</a:t>
            </a:r>
            <a:r>
              <a:rPr lang="zh-TW" altLang="en-US" sz="2800" dirty="0" smtClean="0"/>
              <a:t>在</a:t>
            </a:r>
            <a:r>
              <a:rPr lang="zh-TW" altLang="en-US" sz="2800" dirty="0"/>
              <a:t>按下時標示選擇商品，然後在</a:t>
            </a:r>
            <a:r>
              <a:rPr lang="en-US" altLang="zh-TW" sz="2800" dirty="0" err="1" smtClean="0"/>
              <a:t>mouseup</a:t>
            </a:r>
            <a:r>
              <a:rPr lang="zh-TW" altLang="en-US" sz="2800" dirty="0" smtClean="0"/>
              <a:t>放開</a:t>
            </a:r>
            <a:r>
              <a:rPr lang="zh-TW" altLang="en-US" sz="2800" dirty="0"/>
              <a:t>時才將商品加入購物車，如下所示</a:t>
            </a:r>
            <a:r>
              <a:rPr lang="zh-TW" altLang="en-US" sz="2800" dirty="0" smtClean="0"/>
              <a:t>：</a:t>
            </a:r>
            <a:endParaRPr lang="en-US" altLang="zh-TW" sz="2800" dirty="0" smtClean="0"/>
          </a:p>
          <a:p>
            <a:pPr>
              <a:lnSpc>
                <a:spcPct val="80000"/>
              </a:lnSpc>
            </a:pPr>
            <a:endParaRPr lang="zh-TW" altLang="en-US" sz="2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$('.product').</a:t>
            </a:r>
            <a:r>
              <a:rPr lang="en-US" altLang="zh-TW" sz="2400" dirty="0" err="1">
                <a:solidFill>
                  <a:srgbClr val="0070C0"/>
                </a:solidFill>
              </a:rPr>
              <a:t>mousedown</a:t>
            </a:r>
            <a:r>
              <a:rPr lang="en-US" altLang="zh-TW" sz="2400" dirty="0">
                <a:solidFill>
                  <a:srgbClr val="0070C0"/>
                </a:solidFill>
              </a:rPr>
              <a:t>(function()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   $(this).</a:t>
            </a:r>
            <a:r>
              <a:rPr lang="en-US" altLang="zh-TW" sz="2400" dirty="0" err="1">
                <a:solidFill>
                  <a:srgbClr val="0070C0"/>
                </a:solidFill>
              </a:rPr>
              <a:t>addClass</a:t>
            </a:r>
            <a:r>
              <a:rPr lang="en-US" altLang="zh-TW" sz="2400" dirty="0">
                <a:solidFill>
                  <a:srgbClr val="0070C0"/>
                </a:solidFill>
              </a:rPr>
              <a:t>("highline");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})</a:t>
            </a:r>
            <a:r>
              <a:rPr lang="en-US" altLang="zh-TW" sz="2400" dirty="0">
                <a:solidFill>
                  <a:srgbClr val="FF0000"/>
                </a:solidFill>
              </a:rPr>
              <a:t>.</a:t>
            </a:r>
            <a:r>
              <a:rPr lang="en-US" altLang="zh-TW" sz="2400" dirty="0" err="1">
                <a:solidFill>
                  <a:srgbClr val="7030A0"/>
                </a:solidFill>
              </a:rPr>
              <a:t>mouseup</a:t>
            </a:r>
            <a:r>
              <a:rPr lang="en-US" altLang="zh-TW" sz="2400" dirty="0">
                <a:solidFill>
                  <a:srgbClr val="7030A0"/>
                </a:solidFill>
              </a:rPr>
              <a:t>(function()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7030A0"/>
                </a:solidFill>
              </a:rPr>
              <a:t>   $('.cart').append('Android</a:t>
            </a:r>
            <a:r>
              <a:rPr lang="zh-TW" altLang="en-US" sz="2400" dirty="0">
                <a:solidFill>
                  <a:srgbClr val="7030A0"/>
                </a:solidFill>
              </a:rPr>
              <a:t>平板電腦已經放入購物車</a:t>
            </a:r>
            <a:r>
              <a:rPr lang="en-US" altLang="zh-TW" sz="2400" dirty="0">
                <a:solidFill>
                  <a:srgbClr val="7030A0"/>
                </a:solidFill>
              </a:rPr>
              <a:t>&lt;</a:t>
            </a:r>
            <a:r>
              <a:rPr lang="en-US" altLang="zh-TW" sz="2400" dirty="0" err="1">
                <a:solidFill>
                  <a:srgbClr val="7030A0"/>
                </a:solidFill>
              </a:rPr>
              <a:t>br</a:t>
            </a:r>
            <a:r>
              <a:rPr lang="en-US" altLang="zh-TW" sz="2400" dirty="0">
                <a:solidFill>
                  <a:srgbClr val="7030A0"/>
                </a:solidFill>
              </a:rPr>
              <a:t>/&gt;');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7030A0"/>
                </a:solidFill>
              </a:rPr>
              <a:t>   $('.cart h3').text('</a:t>
            </a:r>
            <a:r>
              <a:rPr lang="zh-TW" altLang="en-US" sz="2400" dirty="0">
                <a:solidFill>
                  <a:srgbClr val="7030A0"/>
                </a:solidFill>
              </a:rPr>
              <a:t>購物車有</a:t>
            </a:r>
            <a:r>
              <a:rPr lang="en-US" altLang="zh-TW" sz="2400" dirty="0">
                <a:solidFill>
                  <a:srgbClr val="7030A0"/>
                </a:solidFill>
              </a:rPr>
              <a:t>1</a:t>
            </a:r>
            <a:r>
              <a:rPr lang="zh-TW" altLang="en-US" sz="2400" dirty="0">
                <a:solidFill>
                  <a:srgbClr val="7030A0"/>
                </a:solidFill>
              </a:rPr>
              <a:t>件商品</a:t>
            </a:r>
            <a:r>
              <a:rPr lang="en-US" altLang="zh-TW" sz="2400" dirty="0">
                <a:solidFill>
                  <a:srgbClr val="7030A0"/>
                </a:solidFill>
              </a:rPr>
              <a:t>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7030A0"/>
                </a:solidFill>
              </a:rPr>
              <a:t>   $(this).</a:t>
            </a:r>
            <a:r>
              <a:rPr lang="en-US" altLang="zh-TW" sz="2400" dirty="0" err="1">
                <a:solidFill>
                  <a:srgbClr val="7030A0"/>
                </a:solidFill>
              </a:rPr>
              <a:t>addClass</a:t>
            </a:r>
            <a:r>
              <a:rPr lang="en-US" altLang="zh-TW" sz="2400" dirty="0">
                <a:solidFill>
                  <a:srgbClr val="7030A0"/>
                </a:solidFill>
              </a:rPr>
              <a:t>('hidden');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7030A0"/>
                </a:solidFill>
              </a:rPr>
              <a:t>   $('.cart').</a:t>
            </a:r>
            <a:r>
              <a:rPr lang="en-US" altLang="zh-TW" sz="2400" dirty="0" err="1">
                <a:solidFill>
                  <a:srgbClr val="7030A0"/>
                </a:solidFill>
              </a:rPr>
              <a:t>removeClass</a:t>
            </a:r>
            <a:r>
              <a:rPr lang="en-US" altLang="zh-TW" sz="2400" dirty="0">
                <a:solidFill>
                  <a:srgbClr val="7030A0"/>
                </a:solidFill>
              </a:rPr>
              <a:t>('hidden');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7030A0"/>
                </a:solidFill>
              </a:rPr>
              <a:t>})</a:t>
            </a:r>
            <a:r>
              <a:rPr lang="en-US" altLang="zh-TW" sz="2400" dirty="0">
                <a:solidFill>
                  <a:srgbClr val="FF0000"/>
                </a:solidFill>
              </a:rPr>
              <a:t>;</a:t>
            </a:r>
            <a:endParaRPr lang="en-US" altLang="zh-TW" sz="20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72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04813" y="1200304"/>
            <a:ext cx="4131425" cy="5478423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 smtClean="0"/>
              <a:t>&lt;!DOCTYPE html&gt;</a:t>
            </a:r>
          </a:p>
          <a:p>
            <a:r>
              <a:rPr lang="en-US" altLang="zh-TW" sz="1400" dirty="0" smtClean="0"/>
              <a:t>&lt;html&gt;</a:t>
            </a:r>
          </a:p>
          <a:p>
            <a:r>
              <a:rPr lang="en-US" altLang="zh-TW" sz="1400" dirty="0" smtClean="0"/>
              <a:t>&lt;head&gt;</a:t>
            </a:r>
          </a:p>
          <a:p>
            <a:r>
              <a:rPr lang="en-US" altLang="zh-TW" sz="1400" dirty="0" smtClean="0"/>
              <a:t>&lt;meta charset="utf-8"/&gt;</a:t>
            </a:r>
          </a:p>
          <a:p>
            <a:r>
              <a:rPr lang="en-US" altLang="zh-TW" sz="1400" dirty="0" smtClean="0"/>
              <a:t>&lt;title&gt;Ch10_4_3.html&lt;/title&gt;</a:t>
            </a:r>
          </a:p>
          <a:p>
            <a:r>
              <a:rPr lang="en-US" altLang="zh-TW" sz="1400" dirty="0" smtClean="0"/>
              <a:t>&lt;style type="text/</a:t>
            </a:r>
            <a:r>
              <a:rPr lang="en-US" altLang="zh-TW" sz="1400" dirty="0" err="1" smtClean="0"/>
              <a:t>css</a:t>
            </a:r>
            <a:r>
              <a:rPr lang="en-US" altLang="zh-TW" sz="1400" dirty="0" smtClean="0"/>
              <a:t>"&gt;</a:t>
            </a:r>
          </a:p>
          <a:p>
            <a:r>
              <a:rPr lang="en-US" altLang="zh-TW" sz="1400" dirty="0" smtClean="0"/>
              <a:t>.highline { border : 3px solid red; }</a:t>
            </a:r>
          </a:p>
          <a:p>
            <a:r>
              <a:rPr lang="en-US" altLang="zh-TW" sz="1400" dirty="0" smtClean="0"/>
              <a:t>.hidden { display: none; }</a:t>
            </a:r>
          </a:p>
          <a:p>
            <a:r>
              <a:rPr lang="en-US" altLang="zh-TW" sz="1400" dirty="0" smtClean="0"/>
              <a:t>&lt;/style&gt; </a:t>
            </a:r>
          </a:p>
          <a:p>
            <a:r>
              <a:rPr lang="en-US" altLang="zh-TW" sz="1400" dirty="0" smtClean="0">
                <a:solidFill>
                  <a:srgbClr val="0070C0"/>
                </a:solidFill>
              </a:rPr>
              <a:t>&lt;script 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src</a:t>
            </a:r>
            <a:r>
              <a:rPr lang="en-US" altLang="zh-TW" sz="1400" dirty="0" smtClean="0">
                <a:solidFill>
                  <a:srgbClr val="0070C0"/>
                </a:solidFill>
              </a:rPr>
              <a:t>="jquery-2.1.1.min.js"&gt;&lt;/script&gt;</a:t>
            </a:r>
          </a:p>
          <a:p>
            <a:r>
              <a:rPr lang="en-US" altLang="zh-TW" sz="1400" dirty="0" smtClean="0">
                <a:solidFill>
                  <a:srgbClr val="0070C0"/>
                </a:solidFill>
              </a:rPr>
              <a:t>&lt;script&gt;</a:t>
            </a:r>
          </a:p>
          <a:p>
            <a:r>
              <a:rPr lang="en-US" altLang="zh-TW" sz="1400" dirty="0" smtClean="0">
                <a:solidFill>
                  <a:srgbClr val="0070C0"/>
                </a:solidFill>
              </a:rPr>
              <a:t>$(document).ready(function() {</a:t>
            </a:r>
          </a:p>
          <a:p>
            <a:r>
              <a:rPr lang="en-US" altLang="zh-TW" sz="1400" dirty="0" smtClean="0">
                <a:solidFill>
                  <a:srgbClr val="0070C0"/>
                </a:solidFill>
              </a:rPr>
              <a:t>   $('.cart').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addClass</a:t>
            </a:r>
            <a:r>
              <a:rPr lang="en-US" altLang="zh-TW" sz="1400" dirty="0" smtClean="0">
                <a:solidFill>
                  <a:srgbClr val="0070C0"/>
                </a:solidFill>
              </a:rPr>
              <a:t>('hidden');</a:t>
            </a:r>
          </a:p>
          <a:p>
            <a:r>
              <a:rPr lang="en-US" altLang="zh-TW" sz="1400" dirty="0" smtClean="0">
                <a:solidFill>
                  <a:srgbClr val="0070C0"/>
                </a:solidFill>
              </a:rPr>
              <a:t>   $('.product').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mousedown</a:t>
            </a:r>
            <a:r>
              <a:rPr lang="en-US" altLang="zh-TW" sz="1400" dirty="0" smtClean="0">
                <a:solidFill>
                  <a:srgbClr val="0070C0"/>
                </a:solidFill>
              </a:rPr>
              <a:t>(function() {  </a:t>
            </a:r>
          </a:p>
          <a:p>
            <a:r>
              <a:rPr lang="en-US" altLang="zh-TW" sz="1400" dirty="0" smtClean="0">
                <a:solidFill>
                  <a:srgbClr val="0070C0"/>
                </a:solidFill>
              </a:rPr>
              <a:t>      $(this).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addClass</a:t>
            </a:r>
            <a:r>
              <a:rPr lang="en-US" altLang="zh-TW" sz="1400" dirty="0" smtClean="0">
                <a:solidFill>
                  <a:srgbClr val="0070C0"/>
                </a:solidFill>
              </a:rPr>
              <a:t>("highline");</a:t>
            </a:r>
          </a:p>
          <a:p>
            <a:r>
              <a:rPr lang="en-US" altLang="zh-TW" sz="1400" dirty="0" smtClean="0">
                <a:solidFill>
                  <a:srgbClr val="0070C0"/>
                </a:solidFill>
              </a:rPr>
              <a:t>   }).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mouseup</a:t>
            </a:r>
            <a:r>
              <a:rPr lang="en-US" altLang="zh-TW" sz="1400" dirty="0" smtClean="0">
                <a:solidFill>
                  <a:srgbClr val="7030A0"/>
                </a:solidFill>
              </a:rPr>
              <a:t>(function() {      </a:t>
            </a:r>
          </a:p>
          <a:p>
            <a:r>
              <a:rPr lang="en-US" altLang="zh-TW" sz="1400" dirty="0" smtClean="0">
                <a:solidFill>
                  <a:srgbClr val="7030A0"/>
                </a:solidFill>
              </a:rPr>
              <a:t>      $('.cart').append('Android</a:t>
            </a:r>
            <a:r>
              <a:rPr lang="zh-TW" altLang="en-US" sz="1400" dirty="0" smtClean="0">
                <a:solidFill>
                  <a:srgbClr val="7030A0"/>
                </a:solidFill>
              </a:rPr>
              <a:t>平板電腦已經放入購物車</a:t>
            </a:r>
            <a:r>
              <a:rPr lang="en-US" altLang="zh-TW" sz="1400" dirty="0" smtClean="0">
                <a:solidFill>
                  <a:srgbClr val="7030A0"/>
                </a:solidFill>
              </a:rPr>
              <a:t>&lt;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br</a:t>
            </a:r>
            <a:r>
              <a:rPr lang="en-US" altLang="zh-TW" sz="1400" dirty="0" smtClean="0">
                <a:solidFill>
                  <a:srgbClr val="7030A0"/>
                </a:solidFill>
              </a:rPr>
              <a:t>/&gt;');</a:t>
            </a:r>
          </a:p>
          <a:p>
            <a:r>
              <a:rPr lang="en-US" altLang="zh-TW" sz="1400" dirty="0" smtClean="0">
                <a:solidFill>
                  <a:srgbClr val="7030A0"/>
                </a:solidFill>
              </a:rPr>
              <a:t>      $('.cart h3').text('</a:t>
            </a:r>
            <a:r>
              <a:rPr lang="zh-TW" altLang="en-US" sz="1400" dirty="0" smtClean="0">
                <a:solidFill>
                  <a:srgbClr val="7030A0"/>
                </a:solidFill>
              </a:rPr>
              <a:t>購物車有</a:t>
            </a:r>
            <a:r>
              <a:rPr lang="en-US" altLang="zh-TW" sz="1400" dirty="0" smtClean="0">
                <a:solidFill>
                  <a:srgbClr val="7030A0"/>
                </a:solidFill>
              </a:rPr>
              <a:t>1</a:t>
            </a:r>
            <a:r>
              <a:rPr lang="zh-TW" altLang="en-US" sz="1400" dirty="0" smtClean="0">
                <a:solidFill>
                  <a:srgbClr val="7030A0"/>
                </a:solidFill>
              </a:rPr>
              <a:t>件商品</a:t>
            </a:r>
            <a:r>
              <a:rPr lang="en-US" altLang="zh-TW" sz="1400" dirty="0" smtClean="0">
                <a:solidFill>
                  <a:srgbClr val="7030A0"/>
                </a:solidFill>
              </a:rPr>
              <a:t>');</a:t>
            </a:r>
          </a:p>
          <a:p>
            <a:r>
              <a:rPr lang="en-US" altLang="zh-TW" sz="1400" dirty="0" smtClean="0">
                <a:solidFill>
                  <a:srgbClr val="7030A0"/>
                </a:solidFill>
              </a:rPr>
              <a:t>      $(this).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addClass</a:t>
            </a:r>
            <a:r>
              <a:rPr lang="en-US" altLang="zh-TW" sz="1400" dirty="0" smtClean="0">
                <a:solidFill>
                  <a:srgbClr val="7030A0"/>
                </a:solidFill>
              </a:rPr>
              <a:t>('hidden');</a:t>
            </a:r>
          </a:p>
          <a:p>
            <a:r>
              <a:rPr lang="en-US" altLang="zh-TW" sz="1400" dirty="0" smtClean="0">
                <a:solidFill>
                  <a:srgbClr val="7030A0"/>
                </a:solidFill>
              </a:rPr>
              <a:t>      $('.cart').</a:t>
            </a:r>
            <a:r>
              <a:rPr lang="en-US" altLang="zh-TW" sz="1400" dirty="0" err="1" smtClean="0">
                <a:solidFill>
                  <a:srgbClr val="7030A0"/>
                </a:solidFill>
              </a:rPr>
              <a:t>removeClass</a:t>
            </a:r>
            <a:r>
              <a:rPr lang="en-US" altLang="zh-TW" sz="1400" dirty="0" smtClean="0">
                <a:solidFill>
                  <a:srgbClr val="7030A0"/>
                </a:solidFill>
              </a:rPr>
              <a:t>('hidden');</a:t>
            </a:r>
          </a:p>
          <a:p>
            <a:r>
              <a:rPr lang="en-US" altLang="zh-TW" sz="1400" dirty="0" smtClean="0">
                <a:solidFill>
                  <a:srgbClr val="7030A0"/>
                </a:solidFill>
              </a:rPr>
              <a:t>   });</a:t>
            </a:r>
            <a:r>
              <a:rPr lang="en-US" altLang="zh-TW" sz="1400" dirty="0" smtClean="0">
                <a:solidFill>
                  <a:srgbClr val="0070C0"/>
                </a:solidFill>
              </a:rPr>
              <a:t>          </a:t>
            </a:r>
          </a:p>
          <a:p>
            <a:r>
              <a:rPr lang="en-US" altLang="zh-TW" sz="1400" dirty="0" smtClean="0">
                <a:solidFill>
                  <a:srgbClr val="0070C0"/>
                </a:solidFill>
              </a:rPr>
              <a:t>});</a:t>
            </a:r>
          </a:p>
          <a:p>
            <a:r>
              <a:rPr lang="en-US" altLang="zh-TW" sz="1400" dirty="0" smtClean="0">
                <a:solidFill>
                  <a:srgbClr val="0070C0"/>
                </a:solidFill>
              </a:rPr>
              <a:t>&lt;/script&gt;</a:t>
            </a:r>
          </a:p>
          <a:p>
            <a:r>
              <a:rPr lang="en-US" altLang="zh-TW" sz="1400" dirty="0" smtClean="0"/>
              <a:t>&lt;/head&gt;</a:t>
            </a:r>
            <a:endParaRPr lang="zh-TW" altLang="en-US" sz="1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862946" y="1198171"/>
            <a:ext cx="4031672" cy="35394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&lt;body&gt;</a:t>
            </a:r>
          </a:p>
          <a:p>
            <a:r>
              <a:rPr lang="en-US" altLang="zh-TW" sz="1400" dirty="0" smtClean="0"/>
              <a:t>&lt;div class="product"&gt;</a:t>
            </a:r>
          </a:p>
          <a:p>
            <a:r>
              <a:rPr lang="en-US" altLang="zh-TW" sz="1400" dirty="0"/>
              <a:t> </a:t>
            </a:r>
            <a:r>
              <a:rPr lang="en-US" altLang="zh-TW" sz="1400" dirty="0" smtClean="0"/>
              <a:t>  &lt;h3&gt;Android</a:t>
            </a:r>
            <a:r>
              <a:rPr lang="zh-TW" altLang="en-US" sz="1400" dirty="0" smtClean="0"/>
              <a:t>平板電腦</a:t>
            </a:r>
            <a:r>
              <a:rPr lang="en-US" altLang="zh-TW" sz="1400" dirty="0" smtClean="0"/>
              <a:t>&lt;/h3&gt;</a:t>
            </a:r>
          </a:p>
          <a:p>
            <a:r>
              <a:rPr lang="en-US" altLang="zh-TW" sz="1400" dirty="0" smtClean="0"/>
              <a:t>&lt;div&gt;&lt;</a:t>
            </a:r>
            <a:r>
              <a:rPr lang="en-US" altLang="zh-TW" sz="1400" dirty="0" err="1" smtClean="0"/>
              <a:t>img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src</a:t>
            </a:r>
            <a:r>
              <a:rPr lang="en-US" altLang="zh-TW" sz="1400" dirty="0" smtClean="0"/>
              <a:t>="images/table.png" title="Android" alt="table"&gt;&lt;/div&gt;</a:t>
            </a:r>
          </a:p>
          <a:p>
            <a:r>
              <a:rPr lang="en-US" altLang="zh-TW" sz="1400" dirty="0" smtClean="0"/>
              <a:t>&lt;p&gt;</a:t>
            </a:r>
            <a:r>
              <a:rPr lang="zh-TW" altLang="en-US" sz="1400" dirty="0" smtClean="0"/>
              <a:t>第一台 </a:t>
            </a:r>
            <a:r>
              <a:rPr lang="en-US" altLang="zh-TW" sz="1400" dirty="0" smtClean="0"/>
              <a:t>NVIDIA _Tegra_2 </a:t>
            </a:r>
            <a:r>
              <a:rPr lang="zh-TW" altLang="en-US" sz="1400" dirty="0" smtClean="0"/>
              <a:t>雙核心</a:t>
            </a:r>
            <a:r>
              <a:rPr lang="en-US" altLang="zh-TW" sz="1400" dirty="0" smtClean="0"/>
              <a:t>,  </a:t>
            </a:r>
          </a:p>
          <a:p>
            <a:r>
              <a:rPr lang="zh-TW" altLang="en-US" sz="1400" dirty="0" smtClean="0"/>
              <a:t>第一台支援高解析影音媒體</a:t>
            </a:r>
            <a:r>
              <a:rPr lang="en-US" altLang="zh-TW" sz="1400" dirty="0" smtClean="0"/>
              <a:t>,  </a:t>
            </a:r>
          </a:p>
          <a:p>
            <a:r>
              <a:rPr lang="zh-TW" altLang="en-US" sz="1400" dirty="0" smtClean="0"/>
              <a:t>支援 </a:t>
            </a:r>
            <a:r>
              <a:rPr lang="en-US" altLang="zh-TW" sz="1400" dirty="0" smtClean="0"/>
              <a:t>1080p </a:t>
            </a:r>
            <a:r>
              <a:rPr lang="zh-TW" altLang="en-US" sz="1400" dirty="0" smtClean="0"/>
              <a:t>高解析影片與串流高畫質 </a:t>
            </a:r>
            <a:r>
              <a:rPr lang="en-US" altLang="zh-TW" sz="1400" dirty="0" smtClean="0"/>
              <a:t>Flash,  </a:t>
            </a:r>
          </a:p>
          <a:p>
            <a:r>
              <a:rPr lang="zh-TW" altLang="en-US" sz="1400" dirty="0" smtClean="0"/>
              <a:t>影音擴充多元又便利 </a:t>
            </a:r>
          </a:p>
          <a:p>
            <a:r>
              <a:rPr lang="en-US" altLang="zh-TW" sz="1400" dirty="0" smtClean="0"/>
              <a:t>&lt;/p&gt;</a:t>
            </a:r>
          </a:p>
          <a:p>
            <a:r>
              <a:rPr lang="en-US" altLang="zh-TW" sz="1400" dirty="0" smtClean="0"/>
              <a:t>&lt;p&gt;</a:t>
            </a:r>
            <a:r>
              <a:rPr lang="zh-TW" altLang="en-US" sz="1400" dirty="0" smtClean="0"/>
              <a:t>現金價</a:t>
            </a:r>
            <a:r>
              <a:rPr lang="en-US" altLang="zh-TW" sz="1400" dirty="0" smtClean="0"/>
              <a:t>: $8999&lt;/p&gt;</a:t>
            </a:r>
          </a:p>
          <a:p>
            <a:r>
              <a:rPr lang="en-US" altLang="zh-TW" sz="1400" dirty="0" smtClean="0"/>
              <a:t>&lt;div&gt;</a:t>
            </a:r>
            <a:r>
              <a:rPr lang="zh-TW" altLang="en-US" sz="1400" dirty="0" smtClean="0"/>
              <a:t>請點選商品加入購物車</a:t>
            </a:r>
            <a:r>
              <a:rPr lang="en-US" altLang="zh-TW" sz="1400" dirty="0" smtClean="0"/>
              <a:t>&lt;/div&gt;</a:t>
            </a:r>
          </a:p>
          <a:p>
            <a:r>
              <a:rPr lang="en-US" altLang="zh-TW" sz="1400" dirty="0" smtClean="0"/>
              <a:t>&lt;/div&gt;</a:t>
            </a:r>
          </a:p>
          <a:p>
            <a:r>
              <a:rPr lang="en-US" altLang="zh-TW" sz="1400" dirty="0" smtClean="0">
                <a:solidFill>
                  <a:srgbClr val="7030A0"/>
                </a:solidFill>
              </a:rPr>
              <a:t>&lt;div class="cart"&gt;&lt;h3&gt;&lt;/h3&gt;&lt;/div&gt;</a:t>
            </a:r>
          </a:p>
          <a:p>
            <a:r>
              <a:rPr lang="en-US" altLang="zh-TW" sz="1400" dirty="0" smtClean="0"/>
              <a:t>&lt;/body&gt;</a:t>
            </a:r>
          </a:p>
          <a:p>
            <a:r>
              <a:rPr lang="en-US" altLang="zh-TW" sz="1400" dirty="0" smtClean="0"/>
              <a:t>&lt;/html&gt;</a:t>
            </a:r>
            <a:endParaRPr lang="zh-TW" altLang="en-US" sz="1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err="1">
                <a:latin typeface="+mn-lt"/>
              </a:rPr>
              <a:t>mouseup</a:t>
            </a:r>
            <a:r>
              <a:rPr lang="en-US" altLang="zh-TW" sz="3600" dirty="0">
                <a:latin typeface="+mn-lt"/>
              </a:rPr>
              <a:t> &amp; </a:t>
            </a:r>
            <a:r>
              <a:rPr lang="en-US" altLang="zh-TW" sz="3600" dirty="0" err="1">
                <a:latin typeface="+mn-lt"/>
              </a:rPr>
              <a:t>mouseup</a:t>
            </a:r>
            <a:r>
              <a:rPr lang="en-US" altLang="zh-TW" sz="3600" dirty="0">
                <a:latin typeface="+mn-lt"/>
              </a:rPr>
              <a:t>--Example</a:t>
            </a:r>
            <a:endParaRPr lang="zh-TW" altLang="en-US" sz="3600" dirty="0">
              <a:latin typeface="+mn-l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862946" y="4910554"/>
            <a:ext cx="145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Ch10_4_3.html</a:t>
            </a:r>
            <a:endParaRPr lang="zh-TW" altLang="en-US" sz="160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5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請利用滑鼠事件</a:t>
            </a:r>
            <a:r>
              <a:rPr lang="en-US" altLang="zh-TW" dirty="0" smtClean="0"/>
              <a:t>,</a:t>
            </a:r>
            <a:r>
              <a:rPr lang="zh-TW" altLang="en-US" dirty="0" smtClean="0"/>
              <a:t> 在滑鼠移到圖片上會換成另一張圖片</a:t>
            </a:r>
            <a:r>
              <a:rPr lang="en-US" altLang="zh-TW" dirty="0" smtClean="0"/>
              <a:t>,</a:t>
            </a:r>
            <a:r>
              <a:rPr lang="zh-TW" altLang="en-US" dirty="0" smtClean="0"/>
              <a:t> 滑鼠離開後會恢復原圖。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11" y="3242363"/>
            <a:ext cx="224790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816" y="3204983"/>
            <a:ext cx="24193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3786996" y="3485072"/>
            <a:ext cx="757148" cy="5175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/>
              <a:t>1</a:t>
            </a:r>
            <a:endParaRPr lang="zh-TW" altLang="en-US" b="1" dirty="0"/>
          </a:p>
        </p:txBody>
      </p:sp>
      <p:sp>
        <p:nvSpPr>
          <p:cNvPr id="5" name="向左箭號 4"/>
          <p:cNvSpPr/>
          <p:nvPr/>
        </p:nvSpPr>
        <p:spPr>
          <a:xfrm>
            <a:off x="3786996" y="4238445"/>
            <a:ext cx="757148" cy="56188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/>
              <a:t>2</a:t>
            </a:r>
            <a:endParaRPr lang="zh-TW" altLang="en-US" sz="2000" b="1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7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toggle</a:t>
            </a:r>
            <a:r>
              <a:rPr lang="zh-TW" altLang="en-US" sz="3600" dirty="0" smtClean="0"/>
              <a:t>事件</a:t>
            </a:r>
            <a:r>
              <a:rPr lang="en-US" altLang="zh-TW" sz="3600" dirty="0" smtClean="0"/>
              <a:t>: </a:t>
            </a:r>
            <a:r>
              <a:rPr lang="zh-TW" altLang="en-US" sz="3600" dirty="0" smtClean="0"/>
              <a:t>切換</a:t>
            </a:r>
            <a:r>
              <a:rPr lang="zh-TW" altLang="en-US" sz="3600" dirty="0"/>
              <a:t>顯示網頁</a:t>
            </a:r>
            <a:r>
              <a:rPr lang="zh-TW" altLang="en-US" sz="3600" dirty="0" smtClean="0"/>
              <a:t>元素</a:t>
            </a:r>
            <a:endParaRPr lang="zh-TW" altLang="en-US" sz="3600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/>
              <a:t>jQuery</a:t>
            </a:r>
            <a:r>
              <a:rPr lang="zh-TW" altLang="en-US" sz="2800" dirty="0"/>
              <a:t>程式碼可以使用</a:t>
            </a:r>
            <a:r>
              <a:rPr lang="en-US" altLang="zh-TW" sz="2800" dirty="0"/>
              <a:t>toggle()</a:t>
            </a:r>
            <a:r>
              <a:rPr lang="zh-TW" altLang="en-US" sz="2800" dirty="0"/>
              <a:t>方法註冊</a:t>
            </a:r>
            <a:r>
              <a:rPr lang="en-US" altLang="zh-TW" sz="2800" dirty="0"/>
              <a:t>toggle</a:t>
            </a:r>
            <a:r>
              <a:rPr lang="zh-TW" altLang="en-US" sz="2800" dirty="0"/>
              <a:t>事件，它可以提供一個簡單方法來處理相同行為，其內部是使用</a:t>
            </a:r>
            <a:r>
              <a:rPr lang="en-US" altLang="zh-TW" sz="2800" dirty="0"/>
              <a:t>click</a:t>
            </a:r>
            <a:r>
              <a:rPr lang="zh-TW" altLang="en-US" sz="2800" dirty="0"/>
              <a:t>事件來實</a:t>
            </a:r>
            <a:r>
              <a:rPr lang="zh-TW" altLang="en-US" sz="2800" dirty="0" smtClean="0"/>
              <a:t>作</a:t>
            </a:r>
            <a:endParaRPr lang="en-US" altLang="zh-TW" dirty="0"/>
          </a:p>
          <a:p>
            <a:pPr lvl="1"/>
            <a:r>
              <a:rPr lang="zh-TW" altLang="en-US" sz="2400" dirty="0" smtClean="0">
                <a:solidFill>
                  <a:srgbClr val="FF0000"/>
                </a:solidFill>
              </a:rPr>
              <a:t>請</a:t>
            </a:r>
            <a:r>
              <a:rPr lang="zh-TW" altLang="en-US" sz="2400" dirty="0">
                <a:solidFill>
                  <a:srgbClr val="FF0000"/>
                </a:solidFill>
              </a:rPr>
              <a:t>注意！元素不能再註冊</a:t>
            </a:r>
            <a:r>
              <a:rPr lang="en-US" altLang="zh-TW" sz="2400" dirty="0">
                <a:solidFill>
                  <a:srgbClr val="FF0000"/>
                </a:solidFill>
              </a:rPr>
              <a:t>click</a:t>
            </a:r>
            <a:r>
              <a:rPr lang="zh-TW" altLang="en-US" sz="2400" dirty="0" smtClean="0">
                <a:solidFill>
                  <a:srgbClr val="FF0000"/>
                </a:solidFill>
              </a:rPr>
              <a:t>事件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TW" dirty="0" smtClean="0">
              <a:solidFill>
                <a:srgbClr val="FF0000"/>
              </a:solidFill>
              <a:hlinkClick r:id="rId2"/>
            </a:endParaRPr>
          </a:p>
          <a:p>
            <a:pPr marL="457200" lvl="1" indent="0">
              <a:buNone/>
            </a:pPr>
            <a:r>
              <a:rPr lang="en-US" altLang="zh-TW" sz="2000" dirty="0" smtClean="0">
                <a:solidFill>
                  <a:srgbClr val="FF0000"/>
                </a:solidFill>
                <a:hlinkClick r:id="rId2"/>
              </a:rPr>
              <a:t>http://www.w3schools.com/jquery/eff_toggle.asp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/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397" y="4357726"/>
            <a:ext cx="3914775" cy="1162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566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46517" y="1129964"/>
            <a:ext cx="6650966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&lt;head&gt;</a:t>
            </a:r>
          </a:p>
          <a:p>
            <a:r>
              <a:rPr lang="en-US" altLang="zh-TW" sz="1400" dirty="0"/>
              <a:t>&lt;script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="https://</a:t>
            </a:r>
            <a:r>
              <a:rPr lang="en-US" altLang="zh-TW" sz="1400" dirty="0" smtClean="0"/>
              <a:t>ajax.googleapis.com/ajax/libs/</a:t>
            </a:r>
            <a:r>
              <a:rPr lang="en-US" altLang="zh-TW" sz="1400" dirty="0" err="1" smtClean="0"/>
              <a:t>jquery</a:t>
            </a:r>
            <a:r>
              <a:rPr lang="en-US" altLang="zh-TW" sz="1400" dirty="0" smtClean="0"/>
              <a:t>/3.2.1/jquery.min.js</a:t>
            </a:r>
            <a:r>
              <a:rPr lang="en-US" altLang="zh-TW" sz="1400" dirty="0"/>
              <a:t>"&gt;&lt;/script&gt;</a:t>
            </a:r>
          </a:p>
          <a:p>
            <a:r>
              <a:rPr lang="en-US" altLang="zh-TW" sz="1400" dirty="0"/>
              <a:t>&lt;script&gt;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$(document).ready(function(){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$("button").click(function(){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    $("p").toggle();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});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});</a:t>
            </a:r>
          </a:p>
          <a:p>
            <a:r>
              <a:rPr lang="en-US" altLang="zh-TW" sz="1400" dirty="0"/>
              <a:t>&lt;/script&gt;</a:t>
            </a:r>
          </a:p>
          <a:p>
            <a:r>
              <a:rPr lang="en-US" altLang="zh-TW" sz="1400" dirty="0"/>
              <a:t>&lt;/head&gt;</a:t>
            </a:r>
          </a:p>
          <a:p>
            <a:r>
              <a:rPr lang="en-US" altLang="zh-TW" sz="1400" dirty="0"/>
              <a:t>&lt;body&gt;</a:t>
            </a:r>
          </a:p>
          <a:p>
            <a:endParaRPr lang="en-US" altLang="zh-TW" sz="1400" dirty="0"/>
          </a:p>
          <a:p>
            <a:r>
              <a:rPr lang="en-US" altLang="zh-TW" sz="1400" dirty="0">
                <a:solidFill>
                  <a:srgbClr val="FF0000"/>
                </a:solidFill>
              </a:rPr>
              <a:t>&lt;p&gt;This is a paragraph.&lt;/p&gt;</a:t>
            </a:r>
          </a:p>
          <a:p>
            <a:endParaRPr lang="en-US" altLang="zh-TW" sz="1400" dirty="0"/>
          </a:p>
          <a:p>
            <a:r>
              <a:rPr lang="en-US" altLang="zh-TW" sz="1400" dirty="0"/>
              <a:t>&lt;button&gt;Toggle between hide() and show()&lt;/button&gt;</a:t>
            </a:r>
          </a:p>
          <a:p>
            <a:endParaRPr lang="en-US" altLang="zh-TW" sz="1400" dirty="0"/>
          </a:p>
          <a:p>
            <a:r>
              <a:rPr lang="en-US" altLang="zh-TW" sz="1400" dirty="0"/>
              <a:t>&lt;/body&gt;</a:t>
            </a:r>
          </a:p>
          <a:p>
            <a:r>
              <a:rPr lang="en-US" altLang="zh-TW" sz="1400" dirty="0"/>
              <a:t>&lt;/html&gt;</a:t>
            </a:r>
          </a:p>
          <a:p>
            <a:endParaRPr lang="zh-TW" altLang="en-US" sz="1400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>
                <a:latin typeface="+mn-lt"/>
              </a:rPr>
              <a:t>toggle() --Example</a:t>
            </a:r>
            <a:endParaRPr lang="zh-TW" altLang="en-US" sz="3600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7126" y="6033184"/>
            <a:ext cx="7858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http://</a:t>
            </a:r>
            <a:r>
              <a:rPr lang="en-US" altLang="zh-TW" dirty="0" smtClean="0">
                <a:hlinkClick r:id="rId2"/>
              </a:rPr>
              <a:t>www.w3schools.com/jquery/tryit.asp?filename=tryjquery_eff_toggle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65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/>
              <a:t>hover</a:t>
            </a:r>
            <a:r>
              <a:rPr lang="zh-TW" altLang="en-US" dirty="0"/>
              <a:t>事件提示可點選元素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412776"/>
            <a:ext cx="7974805" cy="482453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TW" sz="2400" dirty="0" err="1"/>
              <a:t>jQuery</a:t>
            </a:r>
            <a:r>
              <a:rPr lang="zh-TW" altLang="en-US" sz="2400" dirty="0"/>
              <a:t>程式碼可以使用</a:t>
            </a:r>
            <a:r>
              <a:rPr lang="en-US" altLang="zh-TW" sz="2400" dirty="0"/>
              <a:t>hover()</a:t>
            </a:r>
            <a:r>
              <a:rPr lang="zh-TW" altLang="en-US" sz="2400" dirty="0"/>
              <a:t>方法註冊</a:t>
            </a:r>
            <a:r>
              <a:rPr lang="en-US" altLang="zh-TW" sz="2400" dirty="0"/>
              <a:t>hover</a:t>
            </a:r>
            <a:r>
              <a:rPr lang="zh-TW" altLang="en-US" sz="2400" dirty="0" smtClean="0"/>
              <a:t>事件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需要</a:t>
            </a:r>
            <a:r>
              <a:rPr lang="en-US" altLang="zh-TW" sz="2000" dirty="0"/>
              <a:t>2</a:t>
            </a:r>
            <a:r>
              <a:rPr lang="zh-TW" altLang="en-US" sz="2000" dirty="0"/>
              <a:t>個處理函數的</a:t>
            </a:r>
            <a:r>
              <a:rPr lang="zh-TW" altLang="en-US" sz="2000" dirty="0" smtClean="0"/>
              <a:t>參數</a:t>
            </a:r>
            <a:r>
              <a:rPr lang="en-US" altLang="zh-TW" sz="2400" dirty="0" smtClean="0">
                <a:sym typeface="Wingdings" pitchFamily="2" charset="2"/>
              </a:rPr>
              <a:t>: (1)</a:t>
            </a:r>
            <a:r>
              <a:rPr lang="zh-TW" altLang="en-US" sz="2000" dirty="0" smtClean="0"/>
              <a:t>當</a:t>
            </a:r>
            <a:r>
              <a:rPr lang="zh-TW" altLang="en-US" sz="2000" dirty="0"/>
              <a:t>滑鼠游標進入選擇元素，就執行第</a:t>
            </a:r>
            <a:r>
              <a:rPr lang="en-US" altLang="zh-TW" sz="2000" dirty="0"/>
              <a:t>1</a:t>
            </a:r>
            <a:r>
              <a:rPr lang="zh-TW" altLang="en-US" sz="2000" dirty="0"/>
              <a:t>個參數的函數</a:t>
            </a:r>
            <a:r>
              <a:rPr lang="zh-TW" altLang="en-US" sz="2000" dirty="0" smtClean="0"/>
              <a:t>；</a:t>
            </a:r>
            <a:r>
              <a:rPr lang="en-US" altLang="zh-TW" sz="2000" dirty="0" smtClean="0"/>
              <a:t>(2)</a:t>
            </a:r>
            <a:r>
              <a:rPr lang="zh-TW" altLang="en-US" sz="2000" dirty="0" smtClean="0"/>
              <a:t>當</a:t>
            </a:r>
            <a:r>
              <a:rPr lang="zh-TW" altLang="en-US" sz="2000" dirty="0"/>
              <a:t>游標離開選擇元素，就執行第</a:t>
            </a:r>
            <a:r>
              <a:rPr lang="en-US" altLang="zh-TW" sz="2000" dirty="0"/>
              <a:t>2</a:t>
            </a:r>
            <a:r>
              <a:rPr lang="zh-TW" altLang="en-US" sz="2000" dirty="0"/>
              <a:t>個參數的</a:t>
            </a:r>
            <a:r>
              <a:rPr lang="zh-TW" altLang="en-US" sz="2000" dirty="0" smtClean="0"/>
              <a:t>函數</a:t>
            </a:r>
            <a:endParaRPr lang="zh-TW" altLang="en-US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$('#switcher h3').</a:t>
            </a:r>
            <a:r>
              <a:rPr lang="en-US" altLang="zh-TW" sz="2400" dirty="0">
                <a:solidFill>
                  <a:srgbClr val="0070C0"/>
                </a:solidFill>
              </a:rPr>
              <a:t>hover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>
                <a:solidFill>
                  <a:srgbClr val="0070C0"/>
                </a:solidFill>
              </a:rPr>
              <a:t>function()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   $(this).</a:t>
            </a:r>
            <a:r>
              <a:rPr lang="en-US" altLang="zh-TW" sz="2400" dirty="0" err="1">
                <a:solidFill>
                  <a:srgbClr val="0070C0"/>
                </a:solidFill>
              </a:rPr>
              <a:t>addClass</a:t>
            </a:r>
            <a:r>
              <a:rPr lang="en-US" altLang="zh-TW" sz="2400" dirty="0">
                <a:solidFill>
                  <a:srgbClr val="0070C0"/>
                </a:solidFill>
              </a:rPr>
              <a:t>('hover');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}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dirty="0">
                <a:solidFill>
                  <a:srgbClr val="7030A0"/>
                </a:solidFill>
              </a:rPr>
              <a:t>function()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7030A0"/>
                </a:solidFill>
              </a:rPr>
              <a:t>   $(this).</a:t>
            </a:r>
            <a:r>
              <a:rPr lang="en-US" altLang="zh-TW" sz="2400" dirty="0" err="1">
                <a:solidFill>
                  <a:srgbClr val="7030A0"/>
                </a:solidFill>
              </a:rPr>
              <a:t>removeClass</a:t>
            </a:r>
            <a:r>
              <a:rPr lang="en-US" altLang="zh-TW" sz="2400" dirty="0">
                <a:solidFill>
                  <a:srgbClr val="7030A0"/>
                </a:solidFill>
              </a:rPr>
              <a:t>('hover');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  <a:r>
              <a:rPr lang="en-US" altLang="zh-TW" sz="2400" dirty="0" smtClean="0">
                <a:solidFill>
                  <a:srgbClr val="FF0000"/>
                </a:solidFill>
              </a:rPr>
              <a:t>);</a:t>
            </a:r>
            <a:endParaRPr lang="en-US" altLang="zh-TW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zh-TW" sz="2400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TW" sz="1600" dirty="0" smtClean="0"/>
              <a:t>Example: </a:t>
            </a:r>
          </a:p>
          <a:p>
            <a:pPr lvl="1"/>
            <a:r>
              <a:rPr lang="en-US" altLang="zh-TW" sz="1600" dirty="0" smtClean="0">
                <a:hlinkClick r:id="rId2"/>
              </a:rPr>
              <a:t>http</a:t>
            </a:r>
            <a:r>
              <a:rPr lang="en-US" altLang="zh-TW" sz="1600" dirty="0">
                <a:hlinkClick r:id="rId2"/>
              </a:rPr>
              <a:t>://</a:t>
            </a:r>
            <a:r>
              <a:rPr lang="en-US" altLang="zh-TW" sz="1600" dirty="0" smtClean="0">
                <a:hlinkClick r:id="rId2"/>
              </a:rPr>
              <a:t>www.w3schools.com/jquery/tryit.asp?filename=tryjquery_event_hover</a:t>
            </a:r>
            <a:endParaRPr lang="en-US" altLang="zh-TW" sz="1600" dirty="0" smtClean="0"/>
          </a:p>
          <a:p>
            <a:pPr lvl="1"/>
            <a:r>
              <a:rPr lang="en-US" altLang="zh-TW" sz="1600" dirty="0">
                <a:hlinkClick r:id="rId3"/>
              </a:rPr>
              <a:t>http://</a:t>
            </a:r>
            <a:r>
              <a:rPr lang="en-US" altLang="zh-TW" sz="1600" dirty="0" smtClean="0">
                <a:hlinkClick r:id="rId3"/>
              </a:rPr>
              <a:t>www.w3schools.com/jquery/tryit.asp?filename=tryjquery_hover</a:t>
            </a:r>
            <a:endParaRPr lang="en-US" altLang="zh-TW" sz="1600" dirty="0" smtClean="0"/>
          </a:p>
          <a:p>
            <a:pPr lvl="1">
              <a:buNone/>
            </a:pPr>
            <a:endParaRPr lang="en-US" altLang="zh-TW" sz="2400" dirty="0" smtClean="0"/>
          </a:p>
          <a:p>
            <a:pPr lvl="1">
              <a:buNone/>
            </a:pPr>
            <a:endParaRPr lang="en-US" altLang="zh-TW" sz="2400" dirty="0" smtClean="0"/>
          </a:p>
          <a:p>
            <a:pPr lvl="1">
              <a:buNone/>
            </a:pP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016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鍵盤</a:t>
            </a:r>
            <a:r>
              <a:rPr lang="zh-TW" altLang="en-US" dirty="0"/>
              <a:t>事件</a:t>
            </a:r>
            <a:r>
              <a:rPr lang="en-US" altLang="zh-TW" dirty="0"/>
              <a:t>-</a:t>
            </a:r>
            <a:r>
              <a:rPr lang="zh-TW" altLang="en-US" dirty="0"/>
              <a:t>種類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鍵盤是另一種使用者輸入資料的電腦周邊裝置，當我們按下鍵盤按鍵時，就會觸發對應的鍵盤</a:t>
            </a:r>
            <a:r>
              <a:rPr lang="zh-TW" altLang="en-US" sz="2800" dirty="0" smtClean="0"/>
              <a:t>事件</a:t>
            </a:r>
            <a:endParaRPr lang="en-US" altLang="zh-TW" sz="2800" dirty="0" smtClean="0"/>
          </a:p>
          <a:p>
            <a:r>
              <a:rPr lang="zh-TW" altLang="en-US" sz="2800" dirty="0" smtClean="0">
                <a:solidFill>
                  <a:srgbClr val="FF0000"/>
                </a:solidFill>
              </a:rPr>
              <a:t>鍵盤</a:t>
            </a:r>
            <a:r>
              <a:rPr lang="zh-TW" altLang="en-US" sz="2800" dirty="0">
                <a:solidFill>
                  <a:srgbClr val="FF0000"/>
                </a:solidFill>
              </a:rPr>
              <a:t>事件都是使用在網頁遊戲控制或表單驗證</a:t>
            </a:r>
            <a:r>
              <a:rPr lang="zh-TW" altLang="en-US" sz="2800" dirty="0" smtClean="0">
                <a:solidFill>
                  <a:srgbClr val="FF0000"/>
                </a:solidFill>
              </a:rPr>
              <a:t>。</a:t>
            </a:r>
            <a:endParaRPr lang="en-US" altLang="zh-TW" dirty="0">
              <a:solidFill>
                <a:srgbClr val="FF0000"/>
              </a:solidFill>
            </a:endParaRPr>
          </a:p>
        </p:txBody>
      </p:sp>
      <p:graphicFrame>
        <p:nvGraphicFramePr>
          <p:cNvPr id="236635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335658"/>
              </p:ext>
            </p:extLst>
          </p:nvPr>
        </p:nvGraphicFramePr>
        <p:xfrm>
          <a:off x="538559" y="3406051"/>
          <a:ext cx="8147050" cy="2474914"/>
        </p:xfrm>
        <a:graphic>
          <a:graphicData uri="http://schemas.openxmlformats.org/drawingml/2006/table">
            <a:tbl>
              <a:tblPr/>
              <a:tblGrid>
                <a:gridCol w="1831975"/>
                <a:gridCol w="6315075"/>
              </a:tblGrid>
              <a:tr h="528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全真中明體" charset="-120"/>
                          <a:cs typeface="Times New Roman" panose="02020603050405020304" pitchFamily="18" charset="0"/>
                        </a:rPr>
                        <a:t>事件名稱</a:t>
                      </a: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全真中明體" charset="-120"/>
                          <a:cs typeface="Times New Roman" panose="02020603050405020304" pitchFamily="18" charset="0"/>
                        </a:rPr>
                        <a:t>說明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530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全真中明體" charset="-120"/>
                          <a:cs typeface="Times New Roman" panose="02020603050405020304" pitchFamily="18" charset="0"/>
                        </a:rPr>
                        <a:t>keydown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全真中明體" charset="-120"/>
                          <a:cs typeface="Times New Roman" panose="02020603050405020304" pitchFamily="18" charset="0"/>
                        </a:rPr>
                        <a:t>當按下鍵盤按鍵時觸發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8874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全真中明體" charset="-120"/>
                          <a:cs typeface="Times New Roman" panose="02020603050405020304" pitchFamily="18" charset="0"/>
                        </a:rPr>
                        <a:t>keypress</a:t>
                      </a: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全真中明體" charset="-120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kumimoji="1" lang="en-US" altLang="zh-TW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全真中明體" charset="-120"/>
                          <a:cs typeface="Times New Roman" panose="02020603050405020304" pitchFamily="18" charset="0"/>
                        </a:rPr>
                        <a:t>keydown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全真中明體" charset="-120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kumimoji="1" lang="en-US" altLang="zh-TW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全真中明體" charset="-120"/>
                          <a:cs typeface="Times New Roman" panose="02020603050405020304" pitchFamily="18" charset="0"/>
                        </a:rPr>
                        <a:t>keyup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全真中明體" charset="-120"/>
                          <a:cs typeface="Times New Roman" panose="02020603050405020304" pitchFamily="18" charset="0"/>
                        </a:rPr>
                        <a:t>之間觸發的事件，也就是在按下按鍵到放開按鍵期間觸發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528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全真中明體" charset="-120"/>
                          <a:cs typeface="Times New Roman" panose="02020603050405020304" pitchFamily="18" charset="0"/>
                        </a:rPr>
                        <a:t>keyup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全真中明體" charset="-120"/>
                          <a:cs typeface="Times New Roman" panose="02020603050405020304" pitchFamily="18" charset="0"/>
                        </a:rPr>
                        <a:t>當放開鍵盤按鍵時觸發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09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</a:t>
            </a:r>
            <a:r>
              <a:rPr lang="zh-TW" altLang="en-US" dirty="0"/>
              <a:t>處理的基礎</a:t>
            </a:r>
          </a:p>
        </p:txBody>
      </p:sp>
      <p:sp>
        <p:nvSpPr>
          <p:cNvPr id="16691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事件處理（</a:t>
            </a:r>
            <a:r>
              <a:rPr lang="en-US" altLang="zh-TW" dirty="0"/>
              <a:t>Event Handlers</a:t>
            </a:r>
            <a:r>
              <a:rPr lang="zh-TW" altLang="en-US" dirty="0"/>
              <a:t>）是</a:t>
            </a:r>
            <a:r>
              <a:rPr lang="en-US" altLang="zh-TW" dirty="0"/>
              <a:t>jQuery</a:t>
            </a:r>
            <a:r>
              <a:rPr lang="zh-TW" altLang="en-US" dirty="0"/>
              <a:t>程式十分重要的</a:t>
            </a:r>
            <a:r>
              <a:rPr lang="zh-TW" altLang="en-US" dirty="0" smtClean="0"/>
              <a:t>功能</a:t>
            </a:r>
            <a:r>
              <a:rPr lang="zh-TW" altLang="en-US" dirty="0"/>
              <a:t>。</a:t>
            </a:r>
            <a:r>
              <a:rPr lang="zh-TW" altLang="en-US" dirty="0" smtClean="0"/>
              <a:t>事件可以擴充標籤功能，提供我們另一種處理標籤的時機，用來回應使用者的互動和建立特效與動畫效果。</a:t>
            </a:r>
            <a:endParaRPr lang="en-US" altLang="zh-TW" dirty="0" smtClean="0"/>
          </a:p>
          <a:p>
            <a:endParaRPr lang="zh-TW" altLang="en-US" sz="2400" dirty="0" smtClean="0"/>
          </a:p>
          <a:p>
            <a:r>
              <a:rPr lang="en-US" altLang="zh-TW" dirty="0" smtClean="0"/>
              <a:t>JavaScript</a:t>
            </a:r>
            <a:r>
              <a:rPr lang="zh-TW" altLang="en-US" dirty="0"/>
              <a:t>內建事件處理</a:t>
            </a:r>
            <a:r>
              <a:rPr lang="zh-TW" altLang="en-US" dirty="0" smtClean="0"/>
              <a:t>機制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與</a:t>
            </a:r>
            <a:r>
              <a:rPr lang="zh-TW" altLang="en-US" dirty="0"/>
              <a:t>使用者建立</a:t>
            </a:r>
            <a:r>
              <a:rPr lang="zh-TW" altLang="en-US" dirty="0" smtClean="0"/>
              <a:t>互動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網頁</a:t>
            </a:r>
            <a:r>
              <a:rPr lang="zh-TW" altLang="en-US" dirty="0"/>
              <a:t>特效和動畫</a:t>
            </a:r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jQuery</a:t>
            </a:r>
            <a:r>
              <a:rPr lang="zh-TW" altLang="en-US" dirty="0"/>
              <a:t>擴充</a:t>
            </a:r>
            <a:r>
              <a:rPr lang="en-US" altLang="zh-TW" dirty="0"/>
              <a:t>JavaScript</a:t>
            </a:r>
            <a:r>
              <a:rPr lang="zh-TW" altLang="en-US" dirty="0"/>
              <a:t>的事件處理機制，提供更簡單的語法，並且讓其功能更強大。</a:t>
            </a:r>
          </a:p>
          <a:p>
            <a:endParaRPr lang="en-US" altLang="zh-TW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39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鍵盤事件</a:t>
            </a:r>
            <a:r>
              <a:rPr lang="en-US" altLang="zh-TW" sz="3600" dirty="0"/>
              <a:t>-</a:t>
            </a:r>
            <a:r>
              <a:rPr lang="zh-TW" altLang="en-US" sz="3600" dirty="0"/>
              <a:t>範例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733245" y="1293961"/>
            <a:ext cx="7366958" cy="5478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&lt;head&gt;</a:t>
            </a:r>
          </a:p>
          <a:p>
            <a:r>
              <a:rPr lang="en-US" altLang="zh-TW" sz="1400" dirty="0"/>
              <a:t>&lt;script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="https://ajax.googleapis.com/</a:t>
            </a:r>
            <a:r>
              <a:rPr lang="en-US" altLang="zh-TW" sz="1400" dirty="0" err="1"/>
              <a:t>ajax</a:t>
            </a:r>
            <a:r>
              <a:rPr lang="en-US" altLang="zh-TW" sz="1400" dirty="0"/>
              <a:t>/libs/</a:t>
            </a:r>
            <a:r>
              <a:rPr lang="en-US" altLang="zh-TW" sz="1400" dirty="0" err="1"/>
              <a:t>jquery</a:t>
            </a:r>
            <a:r>
              <a:rPr lang="en-US" altLang="zh-TW" sz="1400" dirty="0"/>
              <a:t>/3.1.1/jquery.min.js"&gt;&lt;/script&gt;</a:t>
            </a:r>
          </a:p>
          <a:p>
            <a:r>
              <a:rPr lang="en-US" altLang="zh-TW" sz="1400" dirty="0"/>
              <a:t>&lt;script&gt;</a:t>
            </a:r>
          </a:p>
          <a:p>
            <a:r>
              <a:rPr lang="en-US" altLang="zh-TW" sz="1400" dirty="0"/>
              <a:t>$(document).ready(function(){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>
                <a:solidFill>
                  <a:srgbClr val="0070C0"/>
                </a:solidFill>
              </a:rPr>
              <a:t>$("input").</a:t>
            </a:r>
            <a:r>
              <a:rPr lang="en-US" altLang="zh-TW" sz="1400" dirty="0" err="1">
                <a:solidFill>
                  <a:srgbClr val="0070C0"/>
                </a:solidFill>
              </a:rPr>
              <a:t>keydown</a:t>
            </a:r>
            <a:r>
              <a:rPr lang="en-US" altLang="zh-TW" sz="1400" dirty="0">
                <a:solidFill>
                  <a:srgbClr val="0070C0"/>
                </a:solidFill>
              </a:rPr>
              <a:t>(function(){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    $("input").</a:t>
            </a:r>
            <a:r>
              <a:rPr lang="en-US" altLang="zh-TW" sz="1400" dirty="0" err="1">
                <a:solidFill>
                  <a:srgbClr val="0070C0"/>
                </a:solidFill>
              </a:rPr>
              <a:t>css</a:t>
            </a:r>
            <a:r>
              <a:rPr lang="en-US" altLang="zh-TW" sz="1400" dirty="0">
                <a:solidFill>
                  <a:srgbClr val="0070C0"/>
                </a:solidFill>
              </a:rPr>
              <a:t>("background-color", "yellow");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 });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$("input").</a:t>
            </a:r>
            <a:r>
              <a:rPr lang="en-US" altLang="zh-TW" sz="1400" dirty="0" err="1">
                <a:solidFill>
                  <a:srgbClr val="FF0000"/>
                </a:solidFill>
              </a:rPr>
              <a:t>keyup</a:t>
            </a:r>
            <a:r>
              <a:rPr lang="en-US" altLang="zh-TW" sz="1400" dirty="0">
                <a:solidFill>
                  <a:srgbClr val="FF0000"/>
                </a:solidFill>
              </a:rPr>
              <a:t>(function(){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    $("input").</a:t>
            </a:r>
            <a:r>
              <a:rPr lang="en-US" altLang="zh-TW" sz="1400" dirty="0" err="1">
                <a:solidFill>
                  <a:srgbClr val="FF0000"/>
                </a:solidFill>
              </a:rPr>
              <a:t>css</a:t>
            </a:r>
            <a:r>
              <a:rPr lang="en-US" altLang="zh-TW" sz="1400" dirty="0">
                <a:solidFill>
                  <a:srgbClr val="FF0000"/>
                </a:solidFill>
              </a:rPr>
              <a:t>("background-color", "pink");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    });</a:t>
            </a:r>
          </a:p>
          <a:p>
            <a:r>
              <a:rPr lang="en-US" altLang="zh-TW" sz="1400" dirty="0"/>
              <a:t>});</a:t>
            </a:r>
          </a:p>
          <a:p>
            <a:r>
              <a:rPr lang="en-US" altLang="zh-TW" sz="1400" dirty="0"/>
              <a:t>&lt;/script&gt;</a:t>
            </a:r>
          </a:p>
          <a:p>
            <a:r>
              <a:rPr lang="en-US" altLang="zh-TW" sz="1400" dirty="0"/>
              <a:t>&lt;/head&gt;</a:t>
            </a:r>
          </a:p>
          <a:p>
            <a:r>
              <a:rPr lang="en-US" altLang="zh-TW" sz="1400" dirty="0"/>
              <a:t>&lt;body&gt;</a:t>
            </a:r>
          </a:p>
          <a:p>
            <a:endParaRPr lang="en-US" altLang="zh-TW" sz="1400" dirty="0"/>
          </a:p>
          <a:p>
            <a:r>
              <a:rPr lang="en-US" altLang="zh-TW" sz="1400" dirty="0"/>
              <a:t>Enter your name: &lt;input type="text"&gt;</a:t>
            </a:r>
          </a:p>
          <a:p>
            <a:endParaRPr lang="en-US" altLang="zh-TW" sz="1400" dirty="0"/>
          </a:p>
          <a:p>
            <a:r>
              <a:rPr lang="en-US" altLang="zh-TW" sz="1400" dirty="0"/>
              <a:t>&lt;p&gt;Enter your name in the input field above. It will change background color on </a:t>
            </a:r>
            <a:r>
              <a:rPr lang="en-US" altLang="zh-TW" sz="1400" dirty="0" err="1"/>
              <a:t>keydown</a:t>
            </a:r>
            <a:r>
              <a:rPr lang="en-US" altLang="zh-TW" sz="1400" dirty="0"/>
              <a:t> and </a:t>
            </a:r>
            <a:r>
              <a:rPr lang="en-US" altLang="zh-TW" sz="1400" dirty="0" err="1"/>
              <a:t>keyup</a:t>
            </a:r>
            <a:r>
              <a:rPr lang="en-US" altLang="zh-TW" sz="1400" dirty="0"/>
              <a:t>.&lt;/p&gt;</a:t>
            </a:r>
          </a:p>
          <a:p>
            <a:endParaRPr lang="en-US" altLang="zh-TW" sz="1400" dirty="0"/>
          </a:p>
          <a:p>
            <a:r>
              <a:rPr lang="en-US" altLang="zh-TW" sz="1400" dirty="0"/>
              <a:t>&lt;/body&gt;</a:t>
            </a:r>
          </a:p>
          <a:p>
            <a:r>
              <a:rPr lang="en-US" altLang="zh-TW" sz="1400" dirty="0"/>
              <a:t>&lt;/html&gt;</a:t>
            </a:r>
          </a:p>
          <a:p>
            <a:endParaRPr lang="zh-TW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4190058" y="677177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dirty="0">
                <a:hlinkClick r:id="rId2"/>
              </a:rPr>
              <a:t>http://</a:t>
            </a:r>
            <a:r>
              <a:rPr lang="en-US" altLang="zh-TW" sz="1600" dirty="0" smtClean="0">
                <a:hlinkClick r:id="rId2"/>
              </a:rPr>
              <a:t>www.w3schools.com/jquery/tryit.asp?filename=tryjquery_event_keydown_keyup</a:t>
            </a:r>
            <a:endParaRPr lang="en-US" altLang="zh-TW" sz="1600" dirty="0" smtClean="0"/>
          </a:p>
          <a:p>
            <a:endParaRPr lang="zh-TW" alt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143" y="3061623"/>
            <a:ext cx="3419475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131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</a:t>
            </a:r>
            <a:r>
              <a:rPr lang="zh-TW" altLang="en-US" dirty="0"/>
              <a:t>事件</a:t>
            </a:r>
            <a:r>
              <a:rPr lang="en-US" altLang="zh-TW" dirty="0"/>
              <a:t>-</a:t>
            </a:r>
            <a:r>
              <a:rPr lang="zh-TW" altLang="en-US" dirty="0"/>
              <a:t>種類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err="1"/>
              <a:t>jQuery</a:t>
            </a:r>
            <a:r>
              <a:rPr lang="zh-TW" altLang="en-US" sz="2800" dirty="0"/>
              <a:t>支援</a:t>
            </a:r>
            <a:r>
              <a:rPr lang="en-US" altLang="zh-TW" sz="2800" dirty="0"/>
              <a:t>JavaScript</a:t>
            </a:r>
            <a:r>
              <a:rPr lang="zh-TW" altLang="en-US" sz="2800" dirty="0"/>
              <a:t>原生的表單</a:t>
            </a:r>
            <a:r>
              <a:rPr lang="zh-TW" altLang="en-US" sz="2800" dirty="0" smtClean="0"/>
              <a:t>事件：</a:t>
            </a:r>
            <a:endParaRPr lang="zh-TW" altLang="en-US" sz="2800" dirty="0"/>
          </a:p>
          <a:p>
            <a:endParaRPr lang="en-US" altLang="zh-TW" sz="2800" dirty="0"/>
          </a:p>
        </p:txBody>
      </p:sp>
      <p:graphicFrame>
        <p:nvGraphicFramePr>
          <p:cNvPr id="240789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654965"/>
              </p:ext>
            </p:extLst>
          </p:nvPr>
        </p:nvGraphicFramePr>
        <p:xfrm>
          <a:off x="538559" y="2161185"/>
          <a:ext cx="8189912" cy="3465513"/>
        </p:xfrm>
        <a:graphic>
          <a:graphicData uri="http://schemas.openxmlformats.org/drawingml/2006/table">
            <a:tbl>
              <a:tblPr/>
              <a:tblGrid>
                <a:gridCol w="1841500"/>
                <a:gridCol w="6348412"/>
              </a:tblGrid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事件名稱</a:t>
                      </a:r>
                      <a:endParaRPr kumimoji="1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說明</a:t>
                      </a:r>
                      <a:endParaRPr kumimoji="1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change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當使用者更改欄位內容時觸發</a:t>
                      </a: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focus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當使用者取得選擇或文字欄位焦點時觸發</a:t>
                      </a: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493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blur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當使用者失去選擇或文字欄位焦點時觸發</a:t>
                      </a: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submit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當使用者送出表單欄位時觸發</a:t>
                      </a: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reset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當使用者重設表單欄位內容時觸發</a:t>
                      </a:r>
                      <a:endParaRPr kumimoji="1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953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select</a:t>
                      </a:r>
                      <a:endParaRPr kumimoji="1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當使用者選擇網頁元素的文字內容時觸發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3841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表單</a:t>
            </a:r>
            <a:r>
              <a:rPr lang="zh-TW" altLang="en-US" dirty="0"/>
              <a:t>事件</a:t>
            </a:r>
            <a:r>
              <a:rPr lang="en-US" altLang="zh-TW" dirty="0"/>
              <a:t>-</a:t>
            </a:r>
            <a:r>
              <a:rPr lang="zh-TW" altLang="en-US" dirty="0"/>
              <a:t>範例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 smtClean="0"/>
              <a:t>使用</a:t>
            </a:r>
            <a:r>
              <a:rPr lang="zh-TW" altLang="en-US" sz="2400" dirty="0"/>
              <a:t>上表</a:t>
            </a:r>
            <a:r>
              <a:rPr lang="en-US" altLang="zh-TW" sz="2400" dirty="0"/>
              <a:t>focus</a:t>
            </a:r>
            <a:r>
              <a:rPr lang="zh-TW" altLang="en-US" sz="2400" dirty="0"/>
              <a:t>和</a:t>
            </a:r>
            <a:r>
              <a:rPr lang="en-US" altLang="zh-TW" sz="2400" dirty="0"/>
              <a:t>blur</a:t>
            </a:r>
            <a:r>
              <a:rPr lang="zh-TW" altLang="en-US" sz="2400" dirty="0"/>
              <a:t>事件，就可以在表單欄位取得和失去焦點時，顯示不同的欄位</a:t>
            </a:r>
            <a:r>
              <a:rPr lang="zh-TW" altLang="en-US" sz="2400" dirty="0" smtClean="0"/>
              <a:t>外觀：</a:t>
            </a:r>
            <a:endParaRPr lang="zh-TW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FF0000"/>
                </a:solidFill>
              </a:rPr>
              <a:t>$('#name').</a:t>
            </a:r>
            <a:r>
              <a:rPr lang="en-US" altLang="zh-TW" sz="2400" dirty="0">
                <a:solidFill>
                  <a:srgbClr val="0070C0"/>
                </a:solidFill>
              </a:rPr>
              <a:t>focus(function()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   $(this).</a:t>
            </a:r>
            <a:r>
              <a:rPr lang="en-US" altLang="zh-TW" sz="2400" dirty="0" err="1">
                <a:solidFill>
                  <a:srgbClr val="0070C0"/>
                </a:solidFill>
              </a:rPr>
              <a:t>addClass</a:t>
            </a:r>
            <a:r>
              <a:rPr lang="en-US" altLang="zh-TW" sz="2400" dirty="0">
                <a:solidFill>
                  <a:srgbClr val="0070C0"/>
                </a:solidFill>
              </a:rPr>
              <a:t>('highline');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rgbClr val="0070C0"/>
                </a:solidFill>
              </a:rPr>
              <a:t>})</a:t>
            </a:r>
            <a:r>
              <a:rPr lang="en-US" altLang="zh-TW" sz="2400" dirty="0">
                <a:solidFill>
                  <a:srgbClr val="FF0000"/>
                </a:solidFill>
              </a:rPr>
              <a:t>.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</a:rPr>
              <a:t>blur(function() 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</a:rPr>
              <a:t>   $(this).</a:t>
            </a:r>
            <a:r>
              <a:rPr lang="en-US" altLang="zh-TW" sz="2400" dirty="0" err="1">
                <a:solidFill>
                  <a:schemeClr val="accent6">
                    <a:lumMod val="50000"/>
                  </a:schemeClr>
                </a:solidFill>
              </a:rPr>
              <a:t>removeClass</a:t>
            </a: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</a:rPr>
              <a:t>('highline');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accent6">
                    <a:lumMod val="50000"/>
                  </a:schemeClr>
                </a:solidFill>
              </a:rPr>
              <a:t>})</a:t>
            </a:r>
            <a:r>
              <a:rPr lang="en-US" altLang="zh-TW" sz="2400" dirty="0">
                <a:solidFill>
                  <a:srgbClr val="FF0000"/>
                </a:solidFill>
              </a:rPr>
              <a:t>;</a:t>
            </a:r>
          </a:p>
          <a:p>
            <a:pPr lvl="1"/>
            <a:r>
              <a:rPr lang="zh-TW" altLang="en-US" sz="2000" dirty="0"/>
              <a:t>程式碼是當欄位取得焦點時，套用</a:t>
            </a:r>
            <a:r>
              <a:rPr lang="en-US" altLang="zh-TW" sz="2000" dirty="0"/>
              <a:t>highline</a:t>
            </a:r>
            <a:r>
              <a:rPr lang="zh-TW" altLang="en-US" sz="2000" dirty="0"/>
              <a:t>樣式類別；失取焦點移除</a:t>
            </a:r>
            <a:r>
              <a:rPr lang="en-US" altLang="zh-TW" sz="2000" dirty="0"/>
              <a:t>highline</a:t>
            </a:r>
            <a:r>
              <a:rPr lang="zh-TW" altLang="en-US" sz="2000" dirty="0"/>
              <a:t>樣式類別。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957532" y="5991846"/>
            <a:ext cx="229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Example: Ch10_7.html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586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請在網頁上輸入一串文字</a:t>
            </a:r>
            <a:r>
              <a:rPr lang="en-US" altLang="zh-TW" dirty="0" smtClean="0"/>
              <a:t>,</a:t>
            </a:r>
            <a:r>
              <a:rPr lang="zh-TW" altLang="en-US" dirty="0" smtClean="0"/>
              <a:t>並判斷裡面有幾個阿拉伯數字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71" y="3135161"/>
            <a:ext cx="3630548" cy="1419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951" y="3080349"/>
            <a:ext cx="3766957" cy="1474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38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538559" y="1293738"/>
            <a:ext cx="8229600" cy="451452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 dirty="0"/>
              <a:t>「事件」（</a:t>
            </a:r>
            <a:r>
              <a:rPr lang="en-US" altLang="zh-TW" dirty="0"/>
              <a:t>Event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>
              <a:lnSpc>
                <a:spcPct val="80000"/>
              </a:lnSpc>
            </a:pPr>
            <a:r>
              <a:rPr lang="zh-TW" altLang="en-US" dirty="0" smtClean="0"/>
              <a:t>使用者</a:t>
            </a:r>
            <a:r>
              <a:rPr lang="zh-TW" altLang="en-US" dirty="0"/>
              <a:t>在瀏覽器檢視網頁時，與網頁互動時產生的</a:t>
            </a:r>
            <a:r>
              <a:rPr lang="zh-TW" altLang="en-US" dirty="0" smtClean="0"/>
              <a:t>動作</a:t>
            </a:r>
            <a:endParaRPr lang="en-US" altLang="zh-TW" dirty="0" smtClean="0"/>
          </a:p>
          <a:p>
            <a:pPr>
              <a:lnSpc>
                <a:spcPct val="80000"/>
              </a:lnSpc>
            </a:pPr>
            <a:endParaRPr lang="en-US" altLang="zh-TW" dirty="0"/>
          </a:p>
          <a:p>
            <a:pPr>
              <a:lnSpc>
                <a:spcPct val="80000"/>
              </a:lnSpc>
            </a:pPr>
            <a:r>
              <a:rPr lang="zh-TW" altLang="en-US" dirty="0" smtClean="0"/>
              <a:t>當</a:t>
            </a:r>
            <a:r>
              <a:rPr lang="zh-TW" altLang="en-US" dirty="0"/>
              <a:t>事件發生時，稱為「觸發」（</a:t>
            </a:r>
            <a:r>
              <a:rPr lang="en-US" altLang="zh-TW" dirty="0"/>
              <a:t>Fired</a:t>
            </a:r>
            <a:r>
              <a:rPr lang="zh-TW" altLang="en-US" dirty="0"/>
              <a:t>），我們可以撰寫程式碼來回應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pPr lvl="1">
              <a:lnSpc>
                <a:spcPct val="80000"/>
              </a:lnSpc>
            </a:pPr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8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事件處理</a:t>
            </a:r>
            <a:endParaRPr lang="zh-TW" altLang="en-US" dirty="0"/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33015"/>
            <a:ext cx="8296986" cy="48846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 smtClean="0"/>
              <a:t>事件處理（</a:t>
            </a:r>
            <a:r>
              <a:rPr lang="en-US" altLang="zh-TW" sz="2400" dirty="0" smtClean="0"/>
              <a:t>Event Handlers</a:t>
            </a:r>
            <a:r>
              <a:rPr lang="zh-TW" altLang="en-US" sz="2400" dirty="0" smtClean="0"/>
              <a:t>）就是指處理事件的函數名稱</a:t>
            </a:r>
            <a:endParaRPr lang="en-US" altLang="zh-TW" sz="2400" dirty="0" smtClean="0"/>
          </a:p>
          <a:p>
            <a:r>
              <a:rPr lang="zh-TW" altLang="en-US" sz="2400" dirty="0" smtClean="0"/>
              <a:t>使用</a:t>
            </a:r>
            <a:r>
              <a:rPr lang="en-US" altLang="zh-TW" sz="2400" dirty="0" smtClean="0"/>
              <a:t>JavaScript</a:t>
            </a:r>
            <a:r>
              <a:rPr lang="zh-TW" altLang="en-US" sz="2400" dirty="0" smtClean="0"/>
              <a:t>在按鈕</a:t>
            </a:r>
            <a:r>
              <a:rPr lang="en-US" altLang="zh-TW" sz="2400" dirty="0" smtClean="0"/>
              <a:t>HTML</a:t>
            </a:r>
            <a:r>
              <a:rPr lang="zh-TW" altLang="en-US" sz="2400" dirty="0" smtClean="0"/>
              <a:t>標籤新增</a:t>
            </a:r>
            <a:r>
              <a:rPr lang="en-US" altLang="zh-TW" sz="2400" dirty="0" smtClean="0"/>
              <a:t>click</a:t>
            </a:r>
            <a:r>
              <a:rPr lang="zh-TW" altLang="en-US" sz="2400" dirty="0" smtClean="0"/>
              <a:t>事件處理：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tx2"/>
                </a:solidFill>
              </a:rPr>
              <a:t>&lt;input type="button" id="</a:t>
            </a:r>
            <a:r>
              <a:rPr lang="en-US" altLang="zh-TW" sz="2400" dirty="0" err="1" smtClean="0">
                <a:solidFill>
                  <a:schemeClr val="tx2"/>
                </a:solidFill>
              </a:rPr>
              <a:t>btn</a:t>
            </a:r>
            <a:r>
              <a:rPr lang="en-US" altLang="zh-TW" sz="2400" dirty="0" smtClean="0">
                <a:solidFill>
                  <a:schemeClr val="tx2"/>
                </a:solidFill>
              </a:rPr>
              <a:t>" </a:t>
            </a:r>
            <a:r>
              <a:rPr lang="en-US" altLang="zh-TW" sz="2400" dirty="0" err="1" smtClean="0">
                <a:solidFill>
                  <a:schemeClr val="tx2"/>
                </a:solidFill>
              </a:rPr>
              <a:t>onclick</a:t>
            </a:r>
            <a:r>
              <a:rPr lang="en-US" altLang="zh-TW" sz="2400" dirty="0" smtClean="0">
                <a:solidFill>
                  <a:schemeClr val="tx2"/>
                </a:solidFill>
              </a:rPr>
              <a:t>="</a:t>
            </a:r>
            <a:r>
              <a:rPr lang="en-US" altLang="zh-TW" sz="2400" dirty="0" err="1" smtClean="0">
                <a:solidFill>
                  <a:schemeClr val="tx2"/>
                </a:solidFill>
              </a:rPr>
              <a:t>showElements</a:t>
            </a:r>
            <a:r>
              <a:rPr lang="en-US" altLang="zh-TW" sz="2400" dirty="0" smtClean="0">
                <a:solidFill>
                  <a:schemeClr val="tx2"/>
                </a:solidFill>
              </a:rPr>
              <a:t>()"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tx2"/>
                </a:solidFill>
              </a:rPr>
              <a:t>                   value="</a:t>
            </a:r>
            <a:r>
              <a:rPr lang="zh-TW" altLang="en-US" sz="2400" dirty="0" smtClean="0">
                <a:solidFill>
                  <a:schemeClr val="tx2"/>
                </a:solidFill>
              </a:rPr>
              <a:t>網頁的元素</a:t>
            </a:r>
            <a:r>
              <a:rPr lang="en-US" altLang="zh-TW" sz="2400" dirty="0" smtClean="0">
                <a:solidFill>
                  <a:schemeClr val="tx2"/>
                </a:solidFill>
              </a:rPr>
              <a:t>"&gt;</a:t>
            </a:r>
          </a:p>
          <a:p>
            <a:pPr lvl="1"/>
            <a:r>
              <a:rPr lang="zh-TW" altLang="en-US" sz="2000" dirty="0" smtClean="0"/>
              <a:t>標籤屬性</a:t>
            </a:r>
            <a:r>
              <a:rPr lang="en-US" altLang="zh-TW" sz="2000" dirty="0" err="1" smtClean="0"/>
              <a:t>onclick</a:t>
            </a:r>
            <a:r>
              <a:rPr lang="zh-TW" altLang="en-US" sz="2000" dirty="0" smtClean="0"/>
              <a:t>的值是事件處理函數，</a:t>
            </a:r>
            <a:r>
              <a:rPr lang="en-US" altLang="zh-TW" sz="2000" dirty="0" smtClean="0"/>
              <a:t>click</a:t>
            </a:r>
            <a:r>
              <a:rPr lang="zh-TW" altLang="en-US" sz="2000" dirty="0" smtClean="0"/>
              <a:t>是事件；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處理此事件的函數為</a:t>
            </a:r>
            <a:r>
              <a:rPr lang="en-US" altLang="zh-TW" sz="2000" dirty="0" err="1" smtClean="0"/>
              <a:t>showElements</a:t>
            </a:r>
            <a:r>
              <a:rPr lang="en-US" altLang="zh-TW" sz="2000" dirty="0" smtClean="0"/>
              <a:t>()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en-US" altLang="zh-TW" sz="2400" dirty="0" err="1" smtClean="0"/>
              <a:t>jQuery</a:t>
            </a:r>
            <a:r>
              <a:rPr lang="zh-TW" altLang="en-US" sz="2400" dirty="0" smtClean="0"/>
              <a:t>在</a:t>
            </a:r>
            <a:r>
              <a:rPr lang="en-US" altLang="zh-TW" sz="2400" dirty="0" smtClean="0"/>
              <a:t>&lt;input&gt;</a:t>
            </a:r>
            <a:r>
              <a:rPr lang="zh-TW" altLang="en-US" sz="2400" dirty="0" smtClean="0"/>
              <a:t>標籤註冊事件的程式碼：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 smtClean="0">
                <a:solidFill>
                  <a:schemeClr val="tx2"/>
                </a:solidFill>
              </a:rPr>
              <a:t>$('#</a:t>
            </a:r>
            <a:r>
              <a:rPr lang="en-US" altLang="zh-TW" sz="2400" dirty="0" err="1" smtClean="0">
                <a:solidFill>
                  <a:schemeClr val="tx2"/>
                </a:solidFill>
              </a:rPr>
              <a:t>btn</a:t>
            </a:r>
            <a:r>
              <a:rPr lang="en-US" altLang="zh-TW" sz="2400" dirty="0" smtClean="0">
                <a:solidFill>
                  <a:schemeClr val="tx2"/>
                </a:solidFill>
              </a:rPr>
              <a:t>').bind(click, </a:t>
            </a:r>
            <a:r>
              <a:rPr lang="en-US" altLang="zh-TW" sz="2400" dirty="0" err="1" smtClean="0">
                <a:solidFill>
                  <a:schemeClr val="tx2"/>
                </a:solidFill>
              </a:rPr>
              <a:t>showElements</a:t>
            </a:r>
            <a:r>
              <a:rPr lang="en-US" altLang="zh-TW" sz="2400" dirty="0" smtClean="0">
                <a:solidFill>
                  <a:schemeClr val="tx2"/>
                </a:solidFill>
              </a:rPr>
              <a:t>);</a:t>
            </a:r>
          </a:p>
          <a:p>
            <a:pPr lvl="1"/>
            <a:r>
              <a:rPr lang="zh-TW" altLang="en-US" sz="2000" dirty="0" smtClean="0"/>
              <a:t>使用</a:t>
            </a:r>
            <a:r>
              <a:rPr lang="en-US" altLang="zh-TW" sz="2000" dirty="0" smtClean="0"/>
              <a:t>bind()</a:t>
            </a:r>
            <a:r>
              <a:rPr lang="zh-TW" altLang="en-US" sz="2000" dirty="0" smtClean="0"/>
              <a:t>方法註冊事件，第</a:t>
            </a:r>
            <a:r>
              <a:rPr lang="en-US" altLang="zh-TW" sz="2000" dirty="0" smtClean="0"/>
              <a:t>1</a:t>
            </a:r>
            <a:r>
              <a:rPr lang="zh-TW" altLang="en-US" sz="2000" dirty="0" smtClean="0"/>
              <a:t>個參數是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事件名稱</a:t>
            </a:r>
            <a:r>
              <a:rPr lang="zh-TW" altLang="en-US" sz="2000" dirty="0" smtClean="0"/>
              <a:t>，第</a:t>
            </a:r>
            <a:r>
              <a:rPr lang="en-US" altLang="zh-TW" sz="2000" dirty="0" smtClean="0"/>
              <a:t>2</a:t>
            </a:r>
            <a:r>
              <a:rPr lang="zh-TW" altLang="en-US" sz="2000" dirty="0" smtClean="0"/>
              <a:t>個參數就是</a:t>
            </a:r>
            <a:r>
              <a:rPr lang="zh-TW" altLang="en-US" sz="2000" dirty="0" smtClean="0">
                <a:solidFill>
                  <a:srgbClr val="FF0000"/>
                </a:solidFill>
              </a:rPr>
              <a:t>事件處理的函數名稱</a:t>
            </a:r>
            <a:r>
              <a:rPr lang="zh-TW" altLang="en-US" sz="2000" dirty="0" smtClean="0"/>
              <a:t>，其語法和存取</a:t>
            </a:r>
            <a:r>
              <a:rPr lang="en-US" altLang="zh-TW" sz="2000" dirty="0" smtClean="0"/>
              <a:t>CSS</a:t>
            </a:r>
            <a:r>
              <a:rPr lang="zh-TW" altLang="en-US" sz="2000" dirty="0" smtClean="0"/>
              <a:t>和</a:t>
            </a:r>
            <a:r>
              <a:rPr lang="en-US" altLang="zh-TW" sz="2000" dirty="0" smtClean="0"/>
              <a:t>DOM</a:t>
            </a:r>
            <a:r>
              <a:rPr lang="zh-TW" altLang="en-US" sz="2000" dirty="0" smtClean="0"/>
              <a:t>處理並沒有什麼不同。</a:t>
            </a:r>
            <a:endParaRPr lang="zh-TW" altLang="en-US" sz="20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79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jQuery</a:t>
            </a:r>
            <a:r>
              <a:rPr lang="zh-TW" altLang="en-US" sz="4000" dirty="0">
                <a:latin typeface="+mn-lt"/>
              </a:rPr>
              <a:t>的事件處理過程</a:t>
            </a:r>
            <a:r>
              <a:rPr lang="en-US" altLang="zh-TW" sz="4000" dirty="0">
                <a:latin typeface="+mn-lt"/>
              </a:rPr>
              <a:t>-</a:t>
            </a:r>
            <a:r>
              <a:rPr lang="zh-TW" altLang="en-US" sz="4000" dirty="0">
                <a:latin typeface="+mn-lt"/>
              </a:rPr>
              <a:t>說明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當網頁發生事件，網頁的整個</a:t>
            </a:r>
            <a:r>
              <a:rPr lang="en-US" altLang="zh-TW" sz="2800" dirty="0"/>
              <a:t>DOM</a:t>
            </a:r>
            <a:r>
              <a:rPr lang="zh-TW" altLang="en-US" sz="2800" dirty="0"/>
              <a:t>架構都有機會來處理觸發的事件，</a:t>
            </a:r>
            <a:r>
              <a:rPr lang="zh-TW" altLang="en-US" sz="2800" dirty="0">
                <a:solidFill>
                  <a:srgbClr val="FF0000"/>
                </a:solidFill>
              </a:rPr>
              <a:t>不同瀏覽器擁有不同的事件處理模型，擁有不同的事件處理過程</a:t>
            </a:r>
            <a:r>
              <a:rPr lang="zh-TW" altLang="en-US" sz="2800" dirty="0"/>
              <a:t>，因為它將會影響</a:t>
            </a:r>
            <a:r>
              <a:rPr lang="en-US" altLang="zh-TW" sz="2800" dirty="0"/>
              <a:t>HTML</a:t>
            </a:r>
            <a:r>
              <a:rPr lang="zh-TW" altLang="en-US" sz="2800" dirty="0"/>
              <a:t>元素處理事件的順序。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4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780" name="Picture 4" descr="Ch10-1-2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660" y="1942082"/>
            <a:ext cx="40513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r>
              <a:rPr lang="zh-TW" altLang="en-US" dirty="0"/>
              <a:t>的事件處理過程</a:t>
            </a:r>
            <a:r>
              <a:rPr lang="en-US" altLang="zh-TW" dirty="0"/>
              <a:t>-</a:t>
            </a:r>
            <a:r>
              <a:rPr lang="zh-TW" altLang="en-US" dirty="0"/>
              <a:t>範例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idx="1"/>
          </p:nvPr>
        </p:nvSpPr>
        <p:spPr>
          <a:xfrm>
            <a:off x="729627" y="1942082"/>
            <a:ext cx="3924498" cy="348677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/>
              <a:t>div class="first"&gt;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/>
              <a:t>   &lt;p class="second"&gt;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/>
              <a:t>       &lt;a </a:t>
            </a:r>
            <a:r>
              <a:rPr lang="en-US" altLang="zh-TW" sz="1800" dirty="0" err="1"/>
              <a:t>href</a:t>
            </a:r>
            <a:r>
              <a:rPr lang="en-US" altLang="zh-TW" sz="1800" dirty="0"/>
              <a:t>="http://www.hinet.net"&gt;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/>
              <a:t>       </a:t>
            </a:r>
            <a:r>
              <a:rPr lang="zh-TW" altLang="en-US" sz="1800" dirty="0"/>
              <a:t>中華電信公司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1800" dirty="0"/>
              <a:t>       </a:t>
            </a:r>
            <a:r>
              <a:rPr lang="en-US" altLang="zh-TW" sz="1800" dirty="0"/>
              <a:t>&lt;/a&gt;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/>
              <a:t>   &lt;/p&gt;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/>
              <a:t>   &lt;span class="third"&gt;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/>
              <a:t>      JavaScript</a:t>
            </a:r>
            <a:r>
              <a:rPr lang="zh-TW" altLang="en-US" sz="1800" dirty="0"/>
              <a:t>網頁設計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TW" altLang="en-US" sz="1800" dirty="0"/>
              <a:t>   </a:t>
            </a:r>
            <a:r>
              <a:rPr lang="en-US" altLang="zh-TW" sz="1800" dirty="0"/>
              <a:t>&lt;/span&gt;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1800" dirty="0"/>
              <a:t>&lt;/div&gt;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93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jQuery</a:t>
            </a:r>
            <a:r>
              <a:rPr lang="zh-TW" altLang="en-US" sz="4000" dirty="0"/>
              <a:t>的事件處理過程</a:t>
            </a:r>
            <a:r>
              <a:rPr lang="en-US" altLang="zh-TW" sz="4000" dirty="0"/>
              <a:t>-</a:t>
            </a:r>
            <a:r>
              <a:rPr lang="zh-TW" altLang="en-US" sz="4000" dirty="0"/>
              <a:t>事件補抓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2763"/>
            <a:ext cx="4248150" cy="45259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>
                <a:solidFill>
                  <a:srgbClr val="FF0000"/>
                </a:solidFill>
              </a:rPr>
              <a:t>事件補抓（</a:t>
            </a:r>
            <a:r>
              <a:rPr lang="en-US" altLang="zh-TW" sz="2400" dirty="0">
                <a:solidFill>
                  <a:srgbClr val="FF0000"/>
                </a:solidFill>
              </a:rPr>
              <a:t>Event Capturing</a:t>
            </a:r>
            <a:r>
              <a:rPr lang="zh-TW" altLang="en-US" sz="2400" dirty="0">
                <a:solidFill>
                  <a:srgbClr val="FF0000"/>
                </a:solidFill>
              </a:rPr>
              <a:t>）：</a:t>
            </a:r>
            <a:r>
              <a:rPr lang="zh-TW" altLang="en-US" sz="2400" dirty="0"/>
              <a:t>當事件觸發後，首先是最大範圍的元素有機會回應此事件，然後是之中的元素，最後才是觸發事件的</a:t>
            </a:r>
            <a:r>
              <a:rPr lang="zh-TW" altLang="en-US" sz="2400" dirty="0" smtClean="0"/>
              <a:t>元素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前述</a:t>
            </a:r>
            <a:r>
              <a:rPr lang="en-US" altLang="zh-TW" sz="2400" dirty="0"/>
              <a:t>HTML</a:t>
            </a:r>
            <a:r>
              <a:rPr lang="zh-TW" altLang="en-US" sz="2400" dirty="0"/>
              <a:t>片斷，首先是</a:t>
            </a:r>
            <a:r>
              <a:rPr lang="en-US" altLang="zh-TW" sz="2400" dirty="0"/>
              <a:t>div</a:t>
            </a:r>
            <a:r>
              <a:rPr lang="zh-TW" altLang="en-US" sz="2400" dirty="0"/>
              <a:t>元素可以回應事件，然後是</a:t>
            </a:r>
            <a:r>
              <a:rPr lang="en-US" altLang="zh-TW" sz="2400" dirty="0"/>
              <a:t>p</a:t>
            </a:r>
            <a:r>
              <a:rPr lang="zh-TW" altLang="en-US" sz="2400" dirty="0"/>
              <a:t>，最後是</a:t>
            </a:r>
            <a:r>
              <a:rPr lang="en-US" altLang="zh-TW" sz="2400" dirty="0"/>
              <a:t>a</a:t>
            </a:r>
            <a:r>
              <a:rPr lang="zh-TW" altLang="en-US" sz="2400" dirty="0"/>
              <a:t>元素，如右圖所示：</a:t>
            </a:r>
          </a:p>
        </p:txBody>
      </p:sp>
      <p:pic>
        <p:nvPicPr>
          <p:cNvPr id="204804" name="Picture 4" descr="Ch10-1-2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14" y="2112939"/>
            <a:ext cx="40068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3CEB-3802-448E-9A83-CA6DE28943F6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91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A16DFEE6-E69A-48FE-A826-B023838B4988}" vid="{A8B8770B-1616-4BF6-9427-B88645D1A2B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644</TotalTime>
  <Words>3426</Words>
  <Application>Microsoft Office PowerPoint</Application>
  <PresentationFormat>如螢幕大小 (4:3)</PresentationFormat>
  <Paragraphs>510</Paragraphs>
  <Slides>43</Slides>
  <Notes>1</Notes>
  <HiddenSlides>2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2" baseType="lpstr">
      <vt:lpstr>맑은 고딕</vt:lpstr>
      <vt:lpstr>全真中明體</vt:lpstr>
      <vt:lpstr>微軟正黑體</vt:lpstr>
      <vt:lpstr>新細明體</vt:lpstr>
      <vt:lpstr>Arial</vt:lpstr>
      <vt:lpstr>Calibri</vt:lpstr>
      <vt:lpstr>Times New Roman</vt:lpstr>
      <vt:lpstr>Wingdings</vt:lpstr>
      <vt:lpstr>佈景主題1</vt:lpstr>
      <vt:lpstr>Chapter 10 jQuery事件處理</vt:lpstr>
      <vt:lpstr>大綱</vt:lpstr>
      <vt:lpstr>事件處理的基礎 </vt:lpstr>
      <vt:lpstr>事件處理的基礎</vt:lpstr>
      <vt:lpstr>事件</vt:lpstr>
      <vt:lpstr>事件處理</vt:lpstr>
      <vt:lpstr>jQuery的事件處理過程-說明</vt:lpstr>
      <vt:lpstr>jQuery的事件處理過程-範例</vt:lpstr>
      <vt:lpstr>jQuery的事件處理過程-事件補抓</vt:lpstr>
      <vt:lpstr>jQuery的事件處理過程-氣泡事件</vt:lpstr>
      <vt:lpstr>Example</vt:lpstr>
      <vt:lpstr>jQuery使用的事件處理模型</vt:lpstr>
      <vt:lpstr>建立jQuery的事件處理 </vt:lpstr>
      <vt:lpstr>bind()方法建立事件處理-註冊事件</vt:lpstr>
      <vt:lpstr>事件處理函數</vt:lpstr>
      <vt:lpstr>事件處理函數: 使用匿名函數</vt:lpstr>
      <vt:lpstr>使用縮寫事件方法建立事件處理</vt:lpstr>
      <vt:lpstr>使用縮寫事件方法建立事件處理 -this關鍵字</vt:lpstr>
      <vt:lpstr>事件物件-說明</vt:lpstr>
      <vt:lpstr>事件物件- event.target屬性與is()方法</vt:lpstr>
      <vt:lpstr>事件物件-stopPropagation()方法</vt:lpstr>
      <vt:lpstr>使用unbind()方法移除事件處理</vt:lpstr>
      <vt:lpstr>元素的預設行為</vt:lpstr>
      <vt:lpstr>Document和Window事件</vt:lpstr>
      <vt:lpstr>Document和Window事件- 離開網頁顯示警告訊息</vt:lpstr>
      <vt:lpstr>Document和Window事件- 在&lt;img&gt;元素顯示連接錯誤的替代圖片</vt:lpstr>
      <vt:lpstr>滑鼠事件</vt:lpstr>
      <vt:lpstr>滑鼠事件</vt:lpstr>
      <vt:lpstr>再談click事件-宣告變數</vt:lpstr>
      <vt:lpstr>再談click事件-註冊click事件</vt:lpstr>
      <vt:lpstr>mouseenter與mouseleave事件</vt:lpstr>
      <vt:lpstr>mouseup和mousedown事件-說明</vt:lpstr>
      <vt:lpstr>mouseup和mousedown事件-註冊事件</vt:lpstr>
      <vt:lpstr>mouseup &amp; mouseup--Example</vt:lpstr>
      <vt:lpstr>練習1</vt:lpstr>
      <vt:lpstr>toggle事件: 切換顯示網頁元素</vt:lpstr>
      <vt:lpstr>toggle() --Example</vt:lpstr>
      <vt:lpstr>使用hover事件提示可點選元素</vt:lpstr>
      <vt:lpstr>鍵盤事件-種類</vt:lpstr>
      <vt:lpstr>鍵盤事件-範例</vt:lpstr>
      <vt:lpstr>表單事件-種類</vt:lpstr>
      <vt:lpstr>表單事件-範例</vt:lpstr>
      <vt:lpstr>練習2</vt:lpstr>
    </vt:vector>
  </TitlesOfParts>
  <Company>CYCU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jQuery事件處理</dc:title>
  <dc:creator>Christine</dc:creator>
  <cp:lastModifiedBy>user</cp:lastModifiedBy>
  <cp:revision>39</cp:revision>
  <dcterms:created xsi:type="dcterms:W3CDTF">2016-12-26T09:37:52Z</dcterms:created>
  <dcterms:modified xsi:type="dcterms:W3CDTF">2018-01-01T12:14:59Z</dcterms:modified>
</cp:coreProperties>
</file>