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35"/>
  </p:notesMasterIdLst>
  <p:sldIdLst>
    <p:sldId id="256" r:id="rId2"/>
    <p:sldId id="303" r:id="rId3"/>
    <p:sldId id="305" r:id="rId4"/>
    <p:sldId id="258" r:id="rId5"/>
    <p:sldId id="259" r:id="rId6"/>
    <p:sldId id="260" r:id="rId7"/>
    <p:sldId id="267" r:id="rId8"/>
    <p:sldId id="293" r:id="rId9"/>
    <p:sldId id="297" r:id="rId10"/>
    <p:sldId id="298" r:id="rId11"/>
    <p:sldId id="302" r:id="rId12"/>
    <p:sldId id="299" r:id="rId13"/>
    <p:sldId id="300" r:id="rId14"/>
    <p:sldId id="301" r:id="rId15"/>
    <p:sldId id="306" r:id="rId16"/>
    <p:sldId id="262" r:id="rId17"/>
    <p:sldId id="272" r:id="rId18"/>
    <p:sldId id="269" r:id="rId19"/>
    <p:sldId id="263" r:id="rId20"/>
    <p:sldId id="275" r:id="rId21"/>
    <p:sldId id="274" r:id="rId22"/>
    <p:sldId id="287" r:id="rId23"/>
    <p:sldId id="278" r:id="rId24"/>
    <p:sldId id="264" r:id="rId25"/>
    <p:sldId id="265" r:id="rId26"/>
    <p:sldId id="266" r:id="rId27"/>
    <p:sldId id="283" r:id="rId28"/>
    <p:sldId id="286" r:id="rId29"/>
    <p:sldId id="279" r:id="rId30"/>
    <p:sldId id="284" r:id="rId31"/>
    <p:sldId id="285" r:id="rId32"/>
    <p:sldId id="280" r:id="rId33"/>
    <p:sldId id="281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40780-1730-4649-AEE8-7864EBA0C6ED}" type="datetimeFigureOut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7FC45-E9B6-4532-A11B-DEEBAC8C1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777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FC45-E9B6-4532-A11B-DEEBAC8C1DB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740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FC45-E9B6-4532-A11B-DEEBAC8C1DB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73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3938" y="3429000"/>
            <a:ext cx="144462" cy="2135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標題版面配置區 1"/>
          <p:cNvSpPr>
            <a:spLocks noGrp="1"/>
          </p:cNvSpPr>
          <p:nvPr>
            <p:ph type="title" hasCustomPrompt="1"/>
          </p:nvPr>
        </p:nvSpPr>
        <p:spPr>
          <a:xfrm>
            <a:off x="3851920" y="3501008"/>
            <a:ext cx="4303390" cy="313010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大標題樣式</a:t>
            </a:r>
            <a:endParaRPr lang="zh-TW" altLang="en-US" dirty="0"/>
          </a:p>
        </p:txBody>
      </p:sp>
      <p:sp>
        <p:nvSpPr>
          <p:cNvPr id="6" name="子標題 2"/>
          <p:cNvSpPr>
            <a:spLocks noGrp="1"/>
          </p:cNvSpPr>
          <p:nvPr>
            <p:ph type="subTitle" idx="1"/>
          </p:nvPr>
        </p:nvSpPr>
        <p:spPr>
          <a:xfrm>
            <a:off x="3851920" y="4476129"/>
            <a:ext cx="3528392" cy="1008112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499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版面配置區 1"/>
          <p:cNvSpPr>
            <a:spLocks noGrp="1"/>
          </p:cNvSpPr>
          <p:nvPr>
            <p:ph type="title"/>
          </p:nvPr>
        </p:nvSpPr>
        <p:spPr>
          <a:xfrm>
            <a:off x="538559" y="44624"/>
            <a:ext cx="7975798" cy="124911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1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539552" y="1412776"/>
            <a:ext cx="7975798" cy="4824536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 baseline="0">
                <a:latin typeface="Arial" panose="020B0604020202020204" pitchFamily="34" charset="0"/>
              </a:defRPr>
            </a:lvl1pPr>
            <a:lvl2pPr latinLnBrk="0">
              <a:defRPr baseline="0">
                <a:latin typeface="Arial" panose="020B0604020202020204" pitchFamily="34" charset="0"/>
              </a:defRPr>
            </a:lvl2pPr>
            <a:lvl3pPr latinLnBrk="0">
              <a:defRPr baseline="0">
                <a:latin typeface="Arial" panose="020B0604020202020204" pitchFamily="34" charset="0"/>
              </a:defRPr>
            </a:lvl3pPr>
            <a:lvl4pPr latinLnBrk="0">
              <a:defRPr baseline="0">
                <a:latin typeface="Arial" panose="020B0604020202020204" pitchFamily="34" charset="0"/>
              </a:defRPr>
            </a:lvl4pPr>
            <a:lvl5pPr latinLnBrk="0"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F8F9D-91D8-4E3F-A88F-A0FAD456681F}" type="datetime1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49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1691680" y="332656"/>
            <a:ext cx="7238628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1691680" y="1793156"/>
            <a:ext cx="7238628" cy="4351338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692275" y="6324600"/>
            <a:ext cx="1727200" cy="365125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CD21E-F8B2-400B-B5F7-CEE1A5B41C14}" type="datetime1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356100" y="6324600"/>
            <a:ext cx="2173288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42150" y="6324600"/>
            <a:ext cx="1887538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96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81536C-A065-48FD-BCE6-EFC66FEA24D8}" type="datetime1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84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94D25B-8F18-4605-8D6B-22004D1D2751}" type="datetime1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26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fld id="{4997F628-1E65-414E-8B9D-7FBF85E0BE2C}" type="datetime1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63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53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B181-7929-4AC1-9F43-33F5C4B6435A}" type="datetime1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07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584F-E609-4A06-B5AF-900CD4C1053A}" type="datetime1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32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EB75B-882D-4441-B7A7-C1C306245B45}" type="datetime1">
              <a:rPr lang="zh-TW" altLang="en-US" smtClean="0"/>
              <a:t>2017/10/3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89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</p:sldLayoutIdLst>
  <p:transition>
    <p:pull dir="d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tags/tryit.asp?filename=tryhtml_areama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area.asp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tags/tryit.asp?filename=tryhtml5_figure_default_cs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ryit.asp?filename=tryhtml5_source_src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w3schools.com/html/tryit.asp?filename=tryhtml5_video_al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tags/html_ref_audio_video_dom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5_video_js_prop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html/html_iframe.asp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html/tryit.asp?filename=tryhtml_iframe_border2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iframe_target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img.as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TW" b="1" dirty="0" smtClean="0"/>
              <a:t>HTML5</a:t>
            </a:r>
            <a:br>
              <a:rPr lang="en-US" altLang="zh-TW" b="1" dirty="0" smtClean="0"/>
            </a:br>
            <a:r>
              <a:rPr lang="zh-TW" altLang="zh-TW" b="1" dirty="0" smtClean="0"/>
              <a:t>多媒體素材的運用</a:t>
            </a:r>
          </a:p>
        </p:txBody>
      </p:sp>
      <p:sp>
        <p:nvSpPr>
          <p:cNvPr id="5" name="標題 3"/>
          <p:cNvSpPr txBox="1">
            <a:spLocks noGrp="1"/>
          </p:cNvSpPr>
          <p:nvPr>
            <p:ph type="subTitle" idx="1"/>
          </p:nvPr>
        </p:nvSpPr>
        <p:spPr>
          <a:xfrm>
            <a:off x="4427984" y="4509120"/>
            <a:ext cx="3528392" cy="100811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zh-TW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中原大學</a:t>
            </a:r>
            <a:r>
              <a:rPr kumimoji="0" lang="zh-TW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 </a:t>
            </a:r>
            <a:r>
              <a:rPr kumimoji="0" lang="zh-TW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資訊管理學</a:t>
            </a:r>
            <a:r>
              <a:rPr kumimoji="0" lang="zh-TW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系</a:t>
            </a:r>
            <a:endParaRPr kumimoji="0" lang="en-US" altLang="zh-TW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kumimoji="0" lang="zh-TW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賴錦慧 老師</a:t>
            </a:r>
            <a:endParaRPr kumimoji="0" lang="en-US" altLang="zh-TW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chlai@cycu.edu.tw</a:t>
            </a:r>
            <a:endParaRPr kumimoji="0" lang="zh-TW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325503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影像地圖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&lt;map&gt;</a:t>
            </a:r>
            <a:r>
              <a:rPr lang="zh-TW" altLang="en-US" dirty="0"/>
              <a:t>、</a:t>
            </a:r>
            <a:r>
              <a:rPr lang="en-US" altLang="zh-TW" dirty="0"/>
              <a:t>&lt;area&gt;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在</a:t>
            </a:r>
            <a:r>
              <a:rPr lang="en-US" altLang="zh-TW" sz="2400" dirty="0"/>
              <a:t>HTML </a:t>
            </a:r>
            <a:r>
              <a:rPr lang="zh-TW" altLang="en-US" sz="2400" dirty="0"/>
              <a:t>文件中建立影像</a:t>
            </a:r>
            <a:r>
              <a:rPr lang="zh-TW" altLang="en-US" sz="2400" dirty="0" smtClean="0"/>
              <a:t>地圖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zh-TW" altLang="en-US" sz="2400" dirty="0"/>
              <a:t>指定圖片與影像地圖的關聯</a:t>
            </a:r>
            <a:endParaRPr lang="en-US" altLang="zh-TW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109" y="1916832"/>
            <a:ext cx="7435248" cy="2426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109" y="4956563"/>
            <a:ext cx="7515165" cy="356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38026" y="5532691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Example: </a:t>
            </a:r>
            <a:r>
              <a:rPr lang="en-US" altLang="zh-TW" dirty="0" smtClean="0">
                <a:hlinkClick r:id="rId4"/>
              </a:rPr>
              <a:t>http</a:t>
            </a:r>
            <a:r>
              <a:rPr lang="en-US" altLang="zh-TW" dirty="0">
                <a:hlinkClick r:id="rId4"/>
              </a:rPr>
              <a:t>://www.w3schools.com/tags/tryit.asp?filename=</a:t>
            </a:r>
            <a:r>
              <a:rPr lang="en-US" altLang="zh-TW" dirty="0" smtClean="0">
                <a:hlinkClick r:id="rId4"/>
              </a:rPr>
              <a:t>tryhtml_areamap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12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影像地圖</a:t>
            </a:r>
            <a:r>
              <a:rPr lang="en-US" altLang="zh-TW" dirty="0" smtClean="0"/>
              <a:t>-&lt;area&gt; </a:t>
            </a:r>
            <a:r>
              <a:rPr lang="en-US" altLang="zh-TW" dirty="0" err="1" smtClean="0"/>
              <a:t>coords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&lt;area shape ="</a:t>
            </a:r>
            <a:r>
              <a:rPr lang="en-US" altLang="zh-TW" sz="2400" dirty="0" err="1" smtClean="0"/>
              <a:t>rect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/</a:t>
            </a:r>
            <a:r>
              <a:rPr lang="en-US" altLang="zh-TW" sz="2400" dirty="0" smtClean="0"/>
              <a:t>circle/poly" </a:t>
            </a:r>
            <a:r>
              <a:rPr lang="en-US" altLang="zh-TW" sz="2400" dirty="0" err="1" smtClean="0"/>
              <a:t>coords</a:t>
            </a:r>
            <a:r>
              <a:rPr lang="en-US" altLang="zh-TW" sz="2400" dirty="0" smtClean="0"/>
              <a:t>=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"value" &gt;</a:t>
            </a:r>
            <a:endParaRPr lang="zh-TW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1"/>
          <a:stretch/>
        </p:blipFill>
        <p:spPr bwMode="auto">
          <a:xfrm>
            <a:off x="1187624" y="2237492"/>
            <a:ext cx="6005431" cy="323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106335" y="5519523"/>
            <a:ext cx="576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www.w3schools.com/tags/tag_area.asp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987824" y="1865820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0000FF"/>
                </a:solidFill>
              </a:rPr>
              <a:t>(Shape</a:t>
            </a:r>
            <a:r>
              <a:rPr lang="zh-TW" altLang="en-US" sz="1400" dirty="0" smtClean="0">
                <a:solidFill>
                  <a:srgbClr val="0000FF"/>
                </a:solidFill>
              </a:rPr>
              <a:t>屬性只能</a:t>
            </a:r>
            <a:r>
              <a:rPr lang="zh-TW" altLang="en-US" sz="1400" dirty="0">
                <a:solidFill>
                  <a:srgbClr val="0000FF"/>
                </a:solidFill>
              </a:rPr>
              <a:t>三</a:t>
            </a:r>
            <a:r>
              <a:rPr lang="zh-TW" altLang="en-US" sz="1400" dirty="0" smtClean="0">
                <a:solidFill>
                  <a:srgbClr val="0000FF"/>
                </a:solidFill>
              </a:rPr>
              <a:t>選一</a:t>
            </a:r>
            <a:r>
              <a:rPr lang="en-US" altLang="zh-TW" sz="1400" dirty="0" smtClean="0">
                <a:solidFill>
                  <a:srgbClr val="0000FF"/>
                </a:solidFill>
              </a:rPr>
              <a:t>)</a:t>
            </a:r>
            <a:endParaRPr lang="zh-TW" altLang="en-US" sz="1400" dirty="0">
              <a:solidFill>
                <a:srgbClr val="0000FF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7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&lt;ﬁgure&gt;</a:t>
            </a:r>
            <a:r>
              <a:rPr lang="zh-TW" altLang="en-US" dirty="0"/>
              <a:t>、</a:t>
            </a:r>
            <a:r>
              <a:rPr lang="en-US" altLang="zh-TW" dirty="0"/>
              <a:t>&lt;</a:t>
            </a:r>
            <a:r>
              <a:rPr lang="en-US" altLang="zh-TW" dirty="0" err="1"/>
              <a:t>ﬁgcaption</a:t>
            </a:r>
            <a:r>
              <a:rPr lang="en-US" altLang="zh-TW" dirty="0" smtClean="0"/>
              <a:t>&gt;  </a:t>
            </a:r>
            <a:r>
              <a:rPr lang="en-US" altLang="zh-TW" dirty="0" smtClean="0">
                <a:solidFill>
                  <a:srgbClr val="FF0000"/>
                </a:solidFill>
              </a:rPr>
              <a:t>(HTML5)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59195"/>
            <a:ext cx="6808384" cy="1475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3057588"/>
            <a:ext cx="4104457" cy="2992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38559" y="6043207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http://www.w3schools.com/tags/tryit.asp?filename=</a:t>
            </a:r>
            <a:r>
              <a:rPr lang="en-US" altLang="zh-TW" dirty="0" smtClean="0">
                <a:hlinkClick r:id="rId4"/>
              </a:rPr>
              <a:t>tryhtml5_figure_default_css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53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 (1/2)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538559" y="1196752"/>
            <a:ext cx="7975798" cy="4824536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請使用影像處理軟體</a:t>
            </a:r>
            <a:r>
              <a:rPr lang="zh-TW" altLang="en-US" sz="2400" dirty="0"/>
              <a:t>，</a:t>
            </a:r>
            <a:r>
              <a:rPr lang="zh-TW" altLang="en-US" sz="2400" dirty="0" smtClean="0"/>
              <a:t>在</a:t>
            </a:r>
            <a:r>
              <a:rPr lang="en-US" altLang="zh-TW" sz="2400" dirty="0" smtClean="0"/>
              <a:t>zoo.jpg</a:t>
            </a:r>
            <a:r>
              <a:rPr lang="zh-TW" altLang="en-US" sz="2400" dirty="0" smtClean="0"/>
              <a:t>定義三個熱點</a:t>
            </a:r>
            <a:r>
              <a:rPr lang="en-US" altLang="zh-TW" sz="2400" dirty="0" smtClean="0"/>
              <a:t>:</a:t>
            </a:r>
          </a:p>
          <a:p>
            <a:pPr lvl="1"/>
            <a:r>
              <a:rPr lang="zh-TW" altLang="en-US" sz="2000" dirty="0" smtClean="0"/>
              <a:t>圓形熱點：圓心座標為</a:t>
            </a:r>
            <a:r>
              <a:rPr lang="en-US" altLang="zh-TW" sz="2000" dirty="0" smtClean="0"/>
              <a:t>(298,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297)</a:t>
            </a:r>
            <a:r>
              <a:rPr lang="zh-TW" altLang="en-US" sz="2000" dirty="0" smtClean="0"/>
              <a:t>，半徑為</a:t>
            </a:r>
            <a:r>
              <a:rPr lang="en-US" altLang="zh-TW" sz="2000" dirty="0" smtClean="0"/>
              <a:t>30</a:t>
            </a:r>
          </a:p>
          <a:p>
            <a:pPr lvl="1"/>
            <a:r>
              <a:rPr lang="zh-TW" altLang="en-US" sz="2000" dirty="0" smtClean="0"/>
              <a:t>矩形熱點：左上角座標為</a:t>
            </a:r>
            <a:r>
              <a:rPr lang="en-US" altLang="zh-TW" sz="2000" dirty="0" smtClean="0"/>
              <a:t>(218,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156),</a:t>
            </a:r>
            <a:r>
              <a:rPr lang="zh-TW" altLang="en-US" sz="2000" dirty="0" smtClean="0"/>
              <a:t> 右下角座標為</a:t>
            </a:r>
            <a:r>
              <a:rPr lang="en-US" altLang="zh-TW" sz="2000" dirty="0" smtClean="0"/>
              <a:t>(297,185)</a:t>
            </a:r>
          </a:p>
          <a:p>
            <a:pPr lvl="1"/>
            <a:r>
              <a:rPr lang="zh-TW" altLang="en-US" sz="2000" dirty="0" smtClean="0"/>
              <a:t>多邊形熱點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四個角的坐標依順時鐘方向為</a:t>
            </a:r>
            <a:r>
              <a:rPr lang="en-US" altLang="zh-TW" sz="2000" dirty="0" smtClean="0"/>
              <a:t>(402,232), (371, 253), (388, 287), (460, 270)</a:t>
            </a:r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601" y="3140968"/>
            <a:ext cx="4001714" cy="3323828"/>
          </a:xfrm>
          <a:prstGeom prst="rect">
            <a:avLst/>
          </a:prstGeom>
        </p:spPr>
      </p:pic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 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38559" y="1293738"/>
            <a:ext cx="7975798" cy="4824536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新增</a:t>
            </a:r>
            <a:r>
              <a:rPr lang="en-US" altLang="zh-TW" sz="2000" dirty="0" smtClean="0"/>
              <a:t>3</a:t>
            </a:r>
            <a:r>
              <a:rPr lang="zh-TW" altLang="en-US" sz="2000" dirty="0" smtClean="0"/>
              <a:t>個空白</a:t>
            </a:r>
            <a:r>
              <a:rPr lang="en-US" altLang="zh-TW" sz="2000" dirty="0" smtClean="0"/>
              <a:t>html</a:t>
            </a:r>
            <a:r>
              <a:rPr lang="zh-TW" altLang="en-US" sz="2000" dirty="0" smtClean="0"/>
              <a:t>網頁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cute.html, desert.html, country.html</a:t>
            </a:r>
          </a:p>
          <a:p>
            <a:r>
              <a:rPr lang="zh-TW" altLang="en-US" sz="2000" dirty="0" smtClean="0"/>
              <a:t>圓形、矩形及多邊形熱點分別連結至</a:t>
            </a:r>
            <a:r>
              <a:rPr lang="en-US" altLang="zh-TW" sz="2000" dirty="0" smtClean="0"/>
              <a:t>cute.html,</a:t>
            </a:r>
            <a:r>
              <a:rPr lang="zh-TW" altLang="en-US" sz="2000" dirty="0"/>
              <a:t> </a:t>
            </a:r>
            <a:r>
              <a:rPr lang="en-US" altLang="zh-TW" sz="2000" dirty="0"/>
              <a:t>desert.html, </a:t>
            </a:r>
            <a:r>
              <a:rPr lang="en-US" altLang="zh-TW" sz="2000" dirty="0" smtClean="0"/>
              <a:t>country.html,</a:t>
            </a:r>
            <a:r>
              <a:rPr lang="zh-TW" altLang="en-US" sz="2000" dirty="0" smtClean="0"/>
              <a:t> 替代顯示文字為「可愛動物區」、「沙漠動物區」、「台灣鄉土動物區</a:t>
            </a:r>
            <a:r>
              <a:rPr lang="zh-TW" altLang="en-US" sz="2000" dirty="0"/>
              <a:t>」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 再另存新檔為</a:t>
            </a:r>
            <a:r>
              <a:rPr lang="en-US" altLang="zh-TW" sz="2000" dirty="0" smtClean="0"/>
              <a:t>zoo2.html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7607" t="28731" r="9343" b="1"/>
          <a:stretch/>
        </p:blipFill>
        <p:spPr>
          <a:xfrm>
            <a:off x="1331640" y="2780928"/>
            <a:ext cx="5976664" cy="3751064"/>
          </a:xfrm>
          <a:prstGeom prst="rect">
            <a:avLst/>
          </a:prstGeom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44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851920" y="4653136"/>
            <a:ext cx="4303390" cy="31301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聲音與影像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51920" y="350100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HTML5-</a:t>
            </a:r>
            <a:r>
              <a:rPr lang="zh-TW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多媒體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素材的運用</a:t>
            </a:r>
          </a:p>
        </p:txBody>
      </p:sp>
    </p:spTree>
    <p:extLst>
      <p:ext uri="{BB962C8B-B14F-4D97-AF65-F5344CB8AC3E}">
        <p14:creationId xmlns:p14="http://schemas.microsoft.com/office/powerpoint/2010/main" val="60664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影音特效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/>
              <a:t>HTML5</a:t>
            </a:r>
            <a:r>
              <a:rPr lang="zh-TW" altLang="zh-TW" sz="1800" dirty="0" smtClean="0"/>
              <a:t>撥放影片或聲音</a:t>
            </a:r>
            <a:r>
              <a:rPr lang="zh-TW" altLang="en-US" sz="1800" dirty="0" smtClean="0"/>
              <a:t>：</a:t>
            </a:r>
            <a:r>
              <a:rPr lang="en-US" altLang="zh-TW" sz="1800" dirty="0" smtClean="0">
                <a:solidFill>
                  <a:srgbClr val="FF0000"/>
                </a:solidFill>
              </a:rPr>
              <a:t>&lt;video&gt;</a:t>
            </a:r>
            <a:r>
              <a:rPr lang="zh-TW" altLang="zh-TW" sz="1800" dirty="0" smtClean="0">
                <a:solidFill>
                  <a:srgbClr val="FF0000"/>
                </a:solidFill>
              </a:rPr>
              <a:t>標記</a:t>
            </a:r>
            <a:r>
              <a:rPr lang="zh-TW" altLang="en-US" sz="1800" dirty="0" smtClean="0"/>
              <a:t>與</a:t>
            </a:r>
            <a:r>
              <a:rPr lang="en-US" altLang="zh-TW" sz="1800" dirty="0" smtClean="0">
                <a:solidFill>
                  <a:srgbClr val="FF0000"/>
                </a:solidFill>
              </a:rPr>
              <a:t>&lt;audio&gt;</a:t>
            </a:r>
            <a:r>
              <a:rPr lang="zh-TW" altLang="zh-TW" sz="1800" dirty="0" smtClean="0">
                <a:solidFill>
                  <a:srgbClr val="FF0000"/>
                </a:solidFill>
              </a:rPr>
              <a:t>標記</a:t>
            </a:r>
            <a:r>
              <a:rPr lang="zh-TW" altLang="zh-TW" sz="1800" dirty="0" smtClean="0"/>
              <a:t>。</a:t>
            </a:r>
            <a:endParaRPr lang="en-US" altLang="zh-TW" sz="1800" dirty="0" smtClean="0"/>
          </a:p>
          <a:p>
            <a:pPr lvl="1"/>
            <a:r>
              <a:rPr lang="zh-TW" altLang="zh-TW" sz="1600" dirty="0" smtClean="0"/>
              <a:t>不同點在於</a:t>
            </a:r>
            <a:r>
              <a:rPr lang="en-US" altLang="zh-TW" sz="1600" dirty="0" smtClean="0"/>
              <a:t>video</a:t>
            </a:r>
            <a:r>
              <a:rPr lang="zh-TW" altLang="zh-TW" sz="1600" dirty="0" smtClean="0"/>
              <a:t>可以顯示影像；</a:t>
            </a:r>
            <a:r>
              <a:rPr lang="en-US" altLang="zh-TW" sz="1600" dirty="0" smtClean="0"/>
              <a:t>audio</a:t>
            </a:r>
            <a:r>
              <a:rPr lang="zh-TW" altLang="zh-TW" sz="1600" dirty="0" smtClean="0"/>
              <a:t>只會有聲音，不會顯示影像。</a:t>
            </a:r>
            <a:endParaRPr lang="en-US" altLang="zh-TW" sz="1600" dirty="0" smtClean="0"/>
          </a:p>
          <a:p>
            <a:endParaRPr lang="en-US" altLang="zh-TW" sz="1800" dirty="0" smtClean="0"/>
          </a:p>
          <a:p>
            <a:r>
              <a:rPr lang="zh-TW" altLang="zh-TW" sz="1800" dirty="0" smtClean="0"/>
              <a:t>網頁中加入音樂</a:t>
            </a:r>
          </a:p>
          <a:p>
            <a:pPr lvl="1"/>
            <a:r>
              <a:rPr lang="zh-TW" altLang="en-US" sz="1600" dirty="0" smtClean="0"/>
              <a:t>音訊標記：</a:t>
            </a:r>
            <a:r>
              <a:rPr lang="en-US" altLang="zh-TW" sz="1600" dirty="0" smtClean="0"/>
              <a:t>&lt;audio&gt; … &lt;/audio&gt;</a:t>
            </a:r>
          </a:p>
          <a:p>
            <a:pPr lvl="1"/>
            <a:r>
              <a:rPr lang="en-US" altLang="zh-TW" sz="1600" dirty="0" smtClean="0"/>
              <a:t>&lt; audio </a:t>
            </a:r>
            <a:r>
              <a:rPr lang="en-US" altLang="zh-TW" sz="1600" dirty="0" err="1" smtClean="0"/>
              <a:t>src</a:t>
            </a:r>
            <a:r>
              <a:rPr lang="en-US" altLang="zh-TW" sz="1600" dirty="0" smtClean="0"/>
              <a:t>="music.mp3" type="audio/mpeg" controls&gt;&lt;/ audio&gt;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348720" y="3597930"/>
            <a:ext cx="624761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&lt;audio controls&gt;</a:t>
            </a:r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  &lt;</a:t>
            </a:r>
            <a:r>
              <a:rPr lang="en-US" altLang="zh-TW" sz="1600" dirty="0"/>
              <a:t>source </a:t>
            </a:r>
            <a:r>
              <a:rPr lang="en-US" altLang="zh-TW" sz="1600" dirty="0" err="1"/>
              <a:t>src</a:t>
            </a:r>
            <a:r>
              <a:rPr lang="en-US" altLang="zh-TW" sz="1600" dirty="0"/>
              <a:t>="horse.ogg" </a:t>
            </a:r>
            <a:r>
              <a:rPr lang="en-US" altLang="zh-TW" sz="1600" dirty="0">
                <a:solidFill>
                  <a:srgbClr val="FF0000"/>
                </a:solidFill>
              </a:rPr>
              <a:t>type="audio/</a:t>
            </a:r>
            <a:r>
              <a:rPr lang="en-US" altLang="zh-TW" sz="1600" dirty="0" err="1">
                <a:solidFill>
                  <a:srgbClr val="FF0000"/>
                </a:solidFill>
              </a:rPr>
              <a:t>ogg</a:t>
            </a:r>
            <a:r>
              <a:rPr lang="en-US" altLang="zh-TW" sz="1600" dirty="0">
                <a:solidFill>
                  <a:srgbClr val="FF0000"/>
                </a:solidFill>
              </a:rPr>
              <a:t>" </a:t>
            </a:r>
            <a:r>
              <a:rPr lang="en-US" altLang="zh-TW" sz="1600" dirty="0" smtClean="0"/>
              <a:t>&gt;</a:t>
            </a:r>
            <a:endParaRPr lang="en-US" altLang="zh-TW" sz="1600" dirty="0"/>
          </a:p>
          <a:p>
            <a:r>
              <a:rPr lang="en-US" altLang="zh-TW" sz="1600" dirty="0" smtClean="0"/>
              <a:t>      &lt;</a:t>
            </a:r>
            <a:r>
              <a:rPr lang="en-US" altLang="zh-TW" sz="1600" dirty="0"/>
              <a:t>source </a:t>
            </a:r>
            <a:r>
              <a:rPr lang="en-US" altLang="zh-TW" sz="1600" dirty="0" err="1"/>
              <a:t>src</a:t>
            </a:r>
            <a:r>
              <a:rPr lang="en-US" altLang="zh-TW" sz="1600" dirty="0"/>
              <a:t>="horse.mp3" </a:t>
            </a:r>
            <a:r>
              <a:rPr lang="en-US" altLang="zh-TW" sz="1600" dirty="0">
                <a:solidFill>
                  <a:srgbClr val="FF0000"/>
                </a:solidFill>
              </a:rPr>
              <a:t>type="audio/mpeg" </a:t>
            </a:r>
            <a:r>
              <a:rPr lang="en-US" altLang="zh-TW" sz="1600" dirty="0" smtClean="0"/>
              <a:t>&gt;</a:t>
            </a:r>
            <a:endParaRPr lang="en-US" altLang="zh-TW" sz="1600" dirty="0"/>
          </a:p>
          <a:p>
            <a:r>
              <a:rPr lang="en-US" altLang="zh-TW" sz="1600" dirty="0" smtClean="0"/>
              <a:t>      Your </a:t>
            </a:r>
            <a:r>
              <a:rPr lang="en-US" altLang="zh-TW" sz="1600" dirty="0"/>
              <a:t>browser does not support the audio element.</a:t>
            </a:r>
          </a:p>
          <a:p>
            <a:r>
              <a:rPr lang="en-US" altLang="zh-TW" sz="1600" dirty="0"/>
              <a:t>&lt;/audio</a:t>
            </a:r>
            <a:r>
              <a:rPr lang="en-US" altLang="zh-TW" sz="1600" dirty="0" smtClean="0"/>
              <a:t>&gt;</a:t>
            </a:r>
            <a:endParaRPr lang="zh-TW" altLang="en-US" sz="16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720" y="5070053"/>
            <a:ext cx="35147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259632" y="5785241"/>
            <a:ext cx="5572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hlinkClick r:id="rId3"/>
              </a:rPr>
              <a:t>http://</a:t>
            </a:r>
            <a:r>
              <a:rPr lang="en-US" altLang="zh-TW" sz="1400" dirty="0" smtClean="0">
                <a:hlinkClick r:id="rId3"/>
              </a:rPr>
              <a:t>www.w3schools.com/tags/tryit.asp?filename=tryhtml5_source_src</a:t>
            </a:r>
            <a:endParaRPr lang="en-US" altLang="zh-TW" sz="1400" dirty="0" smtClean="0"/>
          </a:p>
          <a:p>
            <a:endParaRPr lang="zh-TW" altLang="en-US" sz="1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4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影音特效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常用屬性：</a:t>
            </a:r>
            <a:endParaRPr lang="en-US" altLang="zh-TW" sz="2400" dirty="0" smtClean="0"/>
          </a:p>
          <a:p>
            <a:pPr lvl="1"/>
            <a:r>
              <a:rPr lang="en-US" altLang="zh-TW" sz="2000" dirty="0" err="1" smtClean="0"/>
              <a:t>src</a:t>
            </a:r>
            <a:r>
              <a:rPr lang="zh-TW" altLang="en-US" sz="2000" dirty="0" smtClean="0"/>
              <a:t>：</a:t>
            </a:r>
            <a:r>
              <a:rPr lang="zh-TW" altLang="zh-TW" sz="2000" dirty="0" smtClean="0"/>
              <a:t>設定音樂檔案名稱及路徑</a:t>
            </a:r>
            <a:r>
              <a:rPr lang="zh-TW" altLang="en-US" sz="2000" dirty="0" smtClean="0"/>
              <a:t>，</a:t>
            </a:r>
            <a:r>
              <a:rPr lang="en-US" altLang="zh-TW" sz="2000" dirty="0" smtClean="0">
                <a:solidFill>
                  <a:srgbClr val="FF0000"/>
                </a:solidFill>
              </a:rPr>
              <a:t>&lt;audio&gt;</a:t>
            </a:r>
            <a:r>
              <a:rPr lang="zh-TW" altLang="zh-TW" sz="2000" dirty="0" smtClean="0">
                <a:solidFill>
                  <a:srgbClr val="FF0000"/>
                </a:solidFill>
              </a:rPr>
              <a:t>標記支援</a:t>
            </a:r>
            <a:r>
              <a:rPr lang="en-US" altLang="zh-TW" sz="2000" dirty="0" smtClean="0">
                <a:solidFill>
                  <a:srgbClr val="FF0000"/>
                </a:solidFill>
              </a:rPr>
              <a:t>mp3</a:t>
            </a:r>
            <a:r>
              <a:rPr lang="zh-TW" altLang="zh-TW" sz="2000" dirty="0" smtClean="0">
                <a:solidFill>
                  <a:srgbClr val="FF0000"/>
                </a:solidFill>
              </a:rPr>
              <a:t>、</a:t>
            </a:r>
            <a:r>
              <a:rPr lang="en-US" altLang="zh-TW" sz="2000" dirty="0" smtClean="0">
                <a:solidFill>
                  <a:srgbClr val="FF0000"/>
                </a:solidFill>
              </a:rPr>
              <a:t>wav</a:t>
            </a:r>
            <a:r>
              <a:rPr lang="zh-TW" altLang="zh-TW" sz="2000" dirty="0" smtClean="0">
                <a:solidFill>
                  <a:srgbClr val="FF0000"/>
                </a:solidFill>
              </a:rPr>
              <a:t>及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ogg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2000" dirty="0" err="1" smtClean="0"/>
              <a:t>autoplay</a:t>
            </a:r>
            <a:r>
              <a:rPr lang="zh-TW" altLang="en-US" sz="2000" dirty="0" smtClean="0"/>
              <a:t>：</a:t>
            </a:r>
            <a:r>
              <a:rPr lang="zh-TW" altLang="zh-TW" sz="2000" dirty="0" smtClean="0"/>
              <a:t>是否自動播放音樂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controls </a:t>
            </a:r>
            <a:r>
              <a:rPr lang="zh-TW" altLang="en-US" sz="2000" dirty="0" smtClean="0"/>
              <a:t>：</a:t>
            </a:r>
            <a:r>
              <a:rPr lang="zh-TW" altLang="zh-TW" sz="2000" dirty="0" smtClean="0"/>
              <a:t>是否顯示播放面板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loop </a:t>
            </a:r>
            <a:r>
              <a:rPr lang="zh-TW" altLang="en-US" sz="2000" dirty="0" smtClean="0"/>
              <a:t>：</a:t>
            </a:r>
            <a:r>
              <a:rPr lang="zh-TW" altLang="zh-TW" sz="2000" dirty="0" smtClean="0"/>
              <a:t>是否循環播放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preload</a:t>
            </a:r>
            <a:r>
              <a:rPr lang="zh-TW" altLang="en-US" sz="2000" dirty="0" smtClean="0"/>
              <a:t>：</a:t>
            </a:r>
            <a:r>
              <a:rPr lang="zh-TW" altLang="zh-TW" sz="2000" dirty="0" smtClean="0"/>
              <a:t>是否預先載入</a:t>
            </a:r>
            <a:r>
              <a:rPr lang="en-US" altLang="zh-TW" sz="2000" dirty="0" smtClean="0"/>
              <a:t>(auto/ metadata/none)</a:t>
            </a:r>
            <a:r>
              <a:rPr lang="zh-TW" altLang="en-US" sz="2000" dirty="0" smtClean="0"/>
              <a:t>。有設定</a:t>
            </a:r>
            <a:r>
              <a:rPr lang="en-US" altLang="zh-TW" sz="2000" dirty="0" err="1" smtClean="0"/>
              <a:t>autoplay</a:t>
            </a:r>
            <a:r>
              <a:rPr lang="zh-TW" altLang="en-US" sz="2000" dirty="0" smtClean="0"/>
              <a:t>時</a:t>
            </a:r>
            <a:r>
              <a:rPr lang="en-US" altLang="zh-TW" sz="2000" dirty="0" smtClean="0"/>
              <a:t>,preload</a:t>
            </a:r>
            <a:r>
              <a:rPr lang="zh-TW" altLang="en-US" sz="2000" dirty="0" smtClean="0"/>
              <a:t>屬性會被忽略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width / height</a:t>
            </a:r>
            <a:r>
              <a:rPr lang="zh-TW" altLang="en-US" sz="2000" dirty="0" smtClean="0"/>
              <a:t>：</a:t>
            </a:r>
            <a:r>
              <a:rPr lang="zh-TW" altLang="zh-TW" sz="2000" dirty="0" smtClean="0"/>
              <a:t>播放面板的寬度和高度</a:t>
            </a:r>
            <a:r>
              <a:rPr lang="zh-TW" altLang="en-US" sz="2000" dirty="0" smtClean="0"/>
              <a:t>，</a:t>
            </a:r>
            <a:r>
              <a:rPr lang="zh-TW" altLang="zh-TW" sz="2000" dirty="0" smtClean="0"/>
              <a:t>單位</a:t>
            </a:r>
            <a:r>
              <a:rPr lang="en-US" altLang="zh-TW" sz="2000" dirty="0" smtClean="0"/>
              <a:t>pixels</a:t>
            </a:r>
          </a:p>
          <a:p>
            <a:pPr lvl="1"/>
            <a:r>
              <a:rPr lang="en-US" altLang="zh-TW" sz="2000" dirty="0" smtClean="0"/>
              <a:t>type=“audio/mpeg”</a:t>
            </a:r>
            <a:r>
              <a:rPr lang="zh-TW" altLang="en-US" sz="2000" dirty="0" smtClean="0"/>
              <a:t>：</a:t>
            </a:r>
            <a:r>
              <a:rPr lang="zh-TW" altLang="zh-TW" sz="2000" dirty="0" smtClean="0"/>
              <a:t>指定播放類型</a:t>
            </a:r>
            <a:endParaRPr lang="en-US" altLang="zh-TW" sz="2000" dirty="0" smtClean="0"/>
          </a:p>
          <a:p>
            <a:pPr lvl="2"/>
            <a:r>
              <a:rPr lang="en-US" altLang="zh-TW" sz="1600" b="1" dirty="0" smtClean="0"/>
              <a:t>HTML Audio - Media Types</a:t>
            </a:r>
          </a:p>
          <a:p>
            <a:pPr lvl="2"/>
            <a:endParaRPr lang="zh-TW" altLang="en-US" sz="1600" dirty="0" smtClean="0"/>
          </a:p>
          <a:p>
            <a:endParaRPr lang="zh-TW" alt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373216"/>
            <a:ext cx="7233055" cy="109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4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Audio</a:t>
            </a:r>
            <a:endParaRPr lang="zh-TW" alt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b="1" dirty="0" smtClean="0"/>
              <a:t>Attribute</a:t>
            </a:r>
          </a:p>
          <a:p>
            <a:endParaRPr lang="en-US" altLang="zh-TW" sz="2000" b="1" dirty="0"/>
          </a:p>
          <a:p>
            <a:endParaRPr lang="en-US" altLang="zh-TW" sz="2000" b="1" dirty="0" smtClean="0"/>
          </a:p>
          <a:p>
            <a:endParaRPr lang="en-US" altLang="zh-TW" sz="2000" b="1" dirty="0"/>
          </a:p>
          <a:p>
            <a:endParaRPr lang="en-US" altLang="zh-TW" sz="2000" b="1" dirty="0" smtClean="0"/>
          </a:p>
          <a:p>
            <a:endParaRPr lang="en-US" altLang="zh-TW" sz="2000" b="1" dirty="0"/>
          </a:p>
          <a:p>
            <a:endParaRPr lang="en-US" altLang="zh-TW" sz="2000" b="1" dirty="0"/>
          </a:p>
          <a:p>
            <a:r>
              <a:rPr lang="en-US" altLang="zh-TW" sz="2000" b="1" dirty="0" smtClean="0"/>
              <a:t>HTML Audio - Browser Support</a:t>
            </a:r>
          </a:p>
          <a:p>
            <a:endParaRPr lang="en-US" altLang="zh-TW" sz="2000" b="1" dirty="0" smtClean="0"/>
          </a:p>
          <a:p>
            <a:endParaRPr lang="zh-TW" alt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51" y="4470367"/>
            <a:ext cx="7925106" cy="186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51" y="1267063"/>
            <a:ext cx="8087205" cy="265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7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影音動畫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影音標記</a:t>
            </a:r>
            <a:r>
              <a:rPr lang="en-US" altLang="zh-TW" sz="2000" dirty="0" smtClean="0"/>
              <a:t>&lt;video&gt;</a:t>
            </a:r>
          </a:p>
          <a:p>
            <a:pPr lvl="1"/>
            <a:r>
              <a:rPr lang="en-US" altLang="zh-TW" sz="1800" dirty="0" smtClean="0"/>
              <a:t>&lt;video </a:t>
            </a:r>
            <a:r>
              <a:rPr lang="en-US" altLang="zh-TW" sz="1800" dirty="0" err="1" smtClean="0"/>
              <a:t>src</a:t>
            </a:r>
            <a:r>
              <a:rPr lang="en-US" altLang="zh-TW" sz="1800" dirty="0" smtClean="0"/>
              <a:t>="multimedia/butterfly.mp4" controls="controls"&gt;&lt;/video&gt;</a:t>
            </a:r>
          </a:p>
          <a:p>
            <a:endParaRPr lang="en-US" altLang="zh-TW" sz="20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326313" y="2188894"/>
            <a:ext cx="5541832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&lt;video width="320" height="240" controls&gt;</a:t>
            </a:r>
          </a:p>
          <a:p>
            <a:r>
              <a:rPr lang="en-US" altLang="zh-TW" dirty="0"/>
              <a:t>  </a:t>
            </a:r>
            <a:r>
              <a:rPr lang="en-US" altLang="zh-TW" dirty="0" smtClean="0"/>
              <a:t>  &lt;</a:t>
            </a:r>
            <a:r>
              <a:rPr lang="en-US" altLang="zh-TW" dirty="0"/>
              <a:t>source </a:t>
            </a:r>
            <a:r>
              <a:rPr lang="en-US" altLang="zh-TW" dirty="0" err="1"/>
              <a:t>src</a:t>
            </a:r>
            <a:r>
              <a:rPr lang="en-US" altLang="zh-TW" dirty="0"/>
              <a:t>="movie.mp4" </a:t>
            </a:r>
            <a:r>
              <a:rPr lang="en-US" altLang="zh-TW" dirty="0">
                <a:solidFill>
                  <a:srgbClr val="FF0000"/>
                </a:solidFill>
              </a:rPr>
              <a:t>type="video/mp4"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  </a:t>
            </a:r>
            <a:r>
              <a:rPr lang="en-US" altLang="zh-TW" dirty="0" smtClean="0"/>
              <a:t>  &lt;</a:t>
            </a:r>
            <a:r>
              <a:rPr lang="en-US" altLang="zh-TW" dirty="0"/>
              <a:t>source </a:t>
            </a:r>
            <a:r>
              <a:rPr lang="en-US" altLang="zh-TW" dirty="0" err="1"/>
              <a:t>src</a:t>
            </a:r>
            <a:r>
              <a:rPr lang="en-US" altLang="zh-TW" dirty="0"/>
              <a:t>="movie.ogg" </a:t>
            </a:r>
            <a:r>
              <a:rPr lang="en-US" altLang="zh-TW" dirty="0">
                <a:solidFill>
                  <a:srgbClr val="FF0000"/>
                </a:solidFill>
              </a:rPr>
              <a:t>type="video/</a:t>
            </a:r>
            <a:r>
              <a:rPr lang="en-US" altLang="zh-TW" dirty="0" err="1">
                <a:solidFill>
                  <a:srgbClr val="FF0000"/>
                </a:solidFill>
              </a:rPr>
              <a:t>ogg</a:t>
            </a:r>
            <a:r>
              <a:rPr lang="en-US" altLang="zh-TW" dirty="0">
                <a:solidFill>
                  <a:srgbClr val="FF0000"/>
                </a:solidFill>
              </a:rPr>
              <a:t>"&gt;</a:t>
            </a:r>
          </a:p>
          <a:p>
            <a:r>
              <a:rPr lang="en-US" altLang="zh-TW" dirty="0"/>
              <a:t>  </a:t>
            </a:r>
            <a:r>
              <a:rPr lang="en-US" altLang="zh-TW" dirty="0" smtClean="0"/>
              <a:t>   Your </a:t>
            </a:r>
            <a:r>
              <a:rPr lang="en-US" altLang="zh-TW" dirty="0"/>
              <a:t>browser does not support the video tag.</a:t>
            </a:r>
          </a:p>
          <a:p>
            <a:r>
              <a:rPr lang="en-US" altLang="zh-TW" dirty="0"/>
              <a:t>&lt;/video&gt;</a:t>
            </a:r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7544" y="4131993"/>
            <a:ext cx="505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2"/>
              </a:rPr>
              <a:t>http://www.w3schools.com/html/tryit.asp?filename=tryhtml5_video_all</a:t>
            </a:r>
            <a:endParaRPr lang="en-US" altLang="zh-TW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132856"/>
            <a:ext cx="2938008" cy="221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38559" y="4889063"/>
            <a:ext cx="755567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&lt;video </a:t>
            </a:r>
            <a:r>
              <a:rPr lang="en-US" altLang="zh-TW" dirty="0" err="1">
                <a:solidFill>
                  <a:schemeClr val="tx2"/>
                </a:solidFill>
              </a:rPr>
              <a:t>src</a:t>
            </a:r>
            <a:r>
              <a:rPr lang="en-US" altLang="zh-TW" dirty="0">
                <a:solidFill>
                  <a:schemeClr val="tx2"/>
                </a:solidFill>
              </a:rPr>
              <a:t>="http://v2v.cc/~j/</a:t>
            </a:r>
            <a:r>
              <a:rPr lang="en-US" altLang="zh-TW" dirty="0" err="1">
                <a:solidFill>
                  <a:schemeClr val="tx2"/>
                </a:solidFill>
              </a:rPr>
              <a:t>theora_testsuite</a:t>
            </a:r>
            <a:r>
              <a:rPr lang="en-US" altLang="zh-TW" dirty="0">
                <a:solidFill>
                  <a:schemeClr val="tx2"/>
                </a:solidFill>
              </a:rPr>
              <a:t>/320x240.ogg</a:t>
            </a:r>
            <a:r>
              <a:rPr lang="en-US" altLang="zh-TW" dirty="0"/>
              <a:t>" controls&gt;</a:t>
            </a:r>
          </a:p>
          <a:p>
            <a:r>
              <a:rPr lang="en-US" altLang="zh-TW" dirty="0"/>
              <a:t>  Your browser does not support the &lt;code&gt;video&lt;/code&gt; element.</a:t>
            </a:r>
          </a:p>
          <a:p>
            <a:r>
              <a:rPr lang="en-US" altLang="zh-TW" dirty="0"/>
              <a:t>&lt;/video&gt;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4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圖片的使用</a:t>
            </a:r>
            <a:endParaRPr lang="en-US" altLang="zh-TW" dirty="0" smtClean="0"/>
          </a:p>
          <a:p>
            <a:r>
              <a:rPr lang="zh-TW" altLang="en-US" dirty="0" smtClean="0"/>
              <a:t>聲音與影像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0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Video- Attribute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8236371" cy="389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7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Video- Attribute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Media type</a:t>
            </a:r>
          </a:p>
          <a:p>
            <a:pPr lvl="1"/>
            <a:r>
              <a:rPr lang="en-US" altLang="zh-TW" sz="2000" dirty="0" smtClean="0"/>
              <a:t>&lt;video&gt;</a:t>
            </a:r>
            <a:r>
              <a:rPr lang="zh-TW" altLang="zh-TW" sz="2000" dirty="0" smtClean="0"/>
              <a:t>標記支援三格影音格式，</a:t>
            </a:r>
            <a:r>
              <a:rPr lang="en-US" altLang="zh-TW" sz="2000" dirty="0" err="1" smtClean="0"/>
              <a:t>ogg</a:t>
            </a:r>
            <a:r>
              <a:rPr lang="en-US" altLang="zh-TW" sz="2000" dirty="0" smtClean="0"/>
              <a:t> (Theora</a:t>
            </a:r>
            <a:r>
              <a:rPr lang="zh-TW" altLang="zh-TW" sz="2000" dirty="0" smtClean="0"/>
              <a:t>編碼</a:t>
            </a:r>
            <a:r>
              <a:rPr lang="en-US" altLang="zh-TW" sz="2000" dirty="0" smtClean="0"/>
              <a:t>)</a:t>
            </a:r>
            <a:r>
              <a:rPr lang="zh-TW" altLang="zh-TW" sz="2000" dirty="0" smtClean="0"/>
              <a:t>、</a:t>
            </a:r>
            <a:r>
              <a:rPr lang="en-US" altLang="zh-TW" sz="2000" dirty="0" smtClean="0"/>
              <a:t>mp4</a:t>
            </a:r>
            <a:r>
              <a:rPr lang="zh-TW" altLang="zh-TW" sz="2000" dirty="0" smtClean="0"/>
              <a:t>及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WebM</a:t>
            </a:r>
            <a:r>
              <a:rPr lang="en-US" altLang="zh-TW" sz="2000" dirty="0" smtClean="0"/>
              <a:t>(VP8</a:t>
            </a:r>
            <a:r>
              <a:rPr lang="zh-TW" altLang="zh-TW" sz="2000" dirty="0" smtClean="0"/>
              <a:t>編碼</a:t>
            </a:r>
            <a:r>
              <a:rPr lang="en-US" altLang="zh-TW" sz="2000" dirty="0" smtClean="0"/>
              <a:t>)</a:t>
            </a:r>
            <a:r>
              <a:rPr lang="zh-TW" altLang="zh-TW" sz="2000" dirty="0" smtClean="0"/>
              <a:t>。</a:t>
            </a:r>
            <a:endParaRPr lang="en-US" altLang="zh-TW" sz="2000" dirty="0" smtClean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Browser support</a:t>
            </a:r>
            <a:endParaRPr lang="zh-TW" altLang="en-US" sz="2400" dirty="0" smtClean="0"/>
          </a:p>
          <a:p>
            <a:pPr lvl="1"/>
            <a:endParaRPr lang="zh-TW" altLang="en-US" sz="2000" dirty="0" smtClean="0"/>
          </a:p>
          <a:p>
            <a:pPr lvl="1"/>
            <a:endParaRPr lang="zh-TW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44" y="2631031"/>
            <a:ext cx="7916967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04" y="4459987"/>
            <a:ext cx="7843245" cy="1753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3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Audio &amp; video </a:t>
            </a:r>
            <a:r>
              <a:rPr lang="zh-TW" altLang="en-US" dirty="0" smtClean="0"/>
              <a:t>進階控制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HTML5 </a:t>
            </a:r>
            <a:r>
              <a:rPr lang="en-US" altLang="zh-TW" sz="2400" dirty="0"/>
              <a:t>DOM </a:t>
            </a:r>
            <a:r>
              <a:rPr lang="zh-TW" altLang="en-US" sz="2400" dirty="0" smtClean="0"/>
              <a:t>為 </a:t>
            </a:r>
            <a:r>
              <a:rPr lang="en-US" altLang="zh-TW" sz="2400" dirty="0" smtClean="0"/>
              <a:t>&lt;</a:t>
            </a:r>
            <a:r>
              <a:rPr lang="en-US" altLang="zh-TW" sz="2400" dirty="0"/>
              <a:t>audio&gt; </a:t>
            </a:r>
            <a:r>
              <a:rPr lang="zh-TW" altLang="en-US" sz="2400" dirty="0"/>
              <a:t>和 </a:t>
            </a:r>
            <a:r>
              <a:rPr lang="en-US" altLang="zh-TW" sz="2400" dirty="0"/>
              <a:t>&lt;video&gt; </a:t>
            </a:r>
            <a:r>
              <a:rPr lang="zh-TW" altLang="en-US" sz="2400" dirty="0" smtClean="0"/>
              <a:t>元素提供了方法、屬性和事件。</a:t>
            </a:r>
          </a:p>
          <a:p>
            <a:r>
              <a:rPr lang="zh-TW" altLang="en-US" sz="2400" dirty="0" smtClean="0"/>
              <a:t>必須使用 </a:t>
            </a:r>
            <a:r>
              <a:rPr lang="en-US" altLang="zh-TW" sz="2400" dirty="0" smtClean="0"/>
              <a:t>JavaScript </a:t>
            </a:r>
            <a:r>
              <a:rPr lang="zh-TW" altLang="en-US" sz="2400" dirty="0" smtClean="0"/>
              <a:t>來操作 </a:t>
            </a:r>
            <a:r>
              <a:rPr lang="en-US" altLang="zh-TW" sz="2400" dirty="0" smtClean="0"/>
              <a:t>&lt;</a:t>
            </a:r>
            <a:r>
              <a:rPr lang="en-US" altLang="zh-TW" sz="2400" dirty="0"/>
              <a:t>audio&gt; </a:t>
            </a:r>
            <a:r>
              <a:rPr lang="zh-TW" altLang="en-US" sz="2400" dirty="0"/>
              <a:t>和 </a:t>
            </a:r>
            <a:r>
              <a:rPr lang="en-US" altLang="zh-TW" sz="2400" dirty="0"/>
              <a:t>&lt;video&gt; </a:t>
            </a:r>
            <a:r>
              <a:rPr lang="zh-TW" altLang="en-US" sz="2400" dirty="0"/>
              <a:t>元素。</a:t>
            </a:r>
            <a:endParaRPr lang="en-US" altLang="zh-TW" sz="2400" dirty="0" smtClean="0"/>
          </a:p>
          <a:p>
            <a:r>
              <a:rPr lang="en-US" altLang="zh-TW" sz="2400" dirty="0">
                <a:hlinkClick r:id="rId2"/>
              </a:rPr>
              <a:t>http://</a:t>
            </a:r>
            <a:r>
              <a:rPr lang="en-US" altLang="zh-TW" sz="2400" dirty="0" smtClean="0">
                <a:hlinkClick r:id="rId2"/>
              </a:rPr>
              <a:t>www.w3school.com.cn/tags/html_ref_audio_video_dom.asp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46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5536" y="44624"/>
            <a:ext cx="4032448" cy="6740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&lt;div style="</a:t>
            </a:r>
            <a:r>
              <a:rPr lang="en-US" altLang="zh-TW" sz="1200" dirty="0" err="1"/>
              <a:t>text-align:center</a:t>
            </a:r>
            <a:r>
              <a:rPr lang="en-US" altLang="zh-TW" sz="1200" dirty="0"/>
              <a:t>"&gt; </a:t>
            </a:r>
          </a:p>
          <a:p>
            <a:r>
              <a:rPr lang="en-US" altLang="zh-TW" sz="1200" dirty="0"/>
              <a:t>  &lt;button </a:t>
            </a:r>
            <a:r>
              <a:rPr lang="en-US" altLang="zh-TW" sz="1200" dirty="0" err="1"/>
              <a:t>onclick</a:t>
            </a:r>
            <a:r>
              <a:rPr lang="en-US" altLang="zh-TW" sz="1200" dirty="0"/>
              <a:t>="</a:t>
            </a:r>
            <a:r>
              <a:rPr lang="en-US" altLang="zh-TW" sz="1200" dirty="0" err="1"/>
              <a:t>playPause</a:t>
            </a:r>
            <a:r>
              <a:rPr lang="en-US" altLang="zh-TW" sz="1200" dirty="0"/>
              <a:t>()"&gt;Play/Pause&lt;/button&gt; </a:t>
            </a:r>
          </a:p>
          <a:p>
            <a:r>
              <a:rPr lang="en-US" altLang="zh-TW" sz="1200" dirty="0"/>
              <a:t>  &lt;button </a:t>
            </a:r>
            <a:r>
              <a:rPr lang="en-US" altLang="zh-TW" sz="1200" dirty="0" err="1"/>
              <a:t>onclick</a:t>
            </a:r>
            <a:r>
              <a:rPr lang="en-US" altLang="zh-TW" sz="1200" dirty="0"/>
              <a:t>="</a:t>
            </a:r>
            <a:r>
              <a:rPr lang="en-US" altLang="zh-TW" sz="1200" dirty="0" err="1"/>
              <a:t>makeBig</a:t>
            </a:r>
            <a:r>
              <a:rPr lang="en-US" altLang="zh-TW" sz="1200" dirty="0"/>
              <a:t>()"&gt;Big&lt;/button&gt;</a:t>
            </a:r>
          </a:p>
          <a:p>
            <a:r>
              <a:rPr lang="en-US" altLang="zh-TW" sz="1200" dirty="0"/>
              <a:t>  &lt;button </a:t>
            </a:r>
            <a:r>
              <a:rPr lang="en-US" altLang="zh-TW" sz="1200" dirty="0" err="1"/>
              <a:t>onclick</a:t>
            </a:r>
            <a:r>
              <a:rPr lang="en-US" altLang="zh-TW" sz="1200" dirty="0"/>
              <a:t>="</a:t>
            </a:r>
            <a:r>
              <a:rPr lang="en-US" altLang="zh-TW" sz="1200" dirty="0" err="1"/>
              <a:t>makeSmall</a:t>
            </a:r>
            <a:r>
              <a:rPr lang="en-US" altLang="zh-TW" sz="1200" dirty="0"/>
              <a:t>()"&gt;Small&lt;/button&gt;</a:t>
            </a:r>
          </a:p>
          <a:p>
            <a:r>
              <a:rPr lang="en-US" altLang="zh-TW" sz="1200" dirty="0"/>
              <a:t>  &lt;button </a:t>
            </a:r>
            <a:r>
              <a:rPr lang="en-US" altLang="zh-TW" sz="1200" dirty="0" err="1"/>
              <a:t>onclick</a:t>
            </a:r>
            <a:r>
              <a:rPr lang="en-US" altLang="zh-TW" sz="1200" dirty="0"/>
              <a:t>="</a:t>
            </a:r>
            <a:r>
              <a:rPr lang="en-US" altLang="zh-TW" sz="1200" dirty="0" err="1"/>
              <a:t>makeNormal</a:t>
            </a:r>
            <a:r>
              <a:rPr lang="en-US" altLang="zh-TW" sz="1200" dirty="0"/>
              <a:t>()"&gt;Normal&lt;/button&gt;</a:t>
            </a:r>
          </a:p>
          <a:p>
            <a:r>
              <a:rPr lang="en-US" altLang="zh-TW" sz="1200" dirty="0"/>
              <a:t>  &lt;</a:t>
            </a:r>
            <a:r>
              <a:rPr lang="en-US" altLang="zh-TW" sz="1200" dirty="0" err="1"/>
              <a:t>br</a:t>
            </a:r>
            <a:r>
              <a:rPr lang="en-US" altLang="zh-TW" sz="1200" dirty="0"/>
              <a:t>&gt; </a:t>
            </a:r>
            <a:endParaRPr lang="en-US" altLang="zh-TW" sz="1200" dirty="0" smtClean="0"/>
          </a:p>
          <a:p>
            <a:endParaRPr lang="en-US" altLang="zh-TW" sz="1200" dirty="0"/>
          </a:p>
          <a:p>
            <a:r>
              <a:rPr lang="en-US" altLang="zh-TW" sz="1200" dirty="0">
                <a:solidFill>
                  <a:schemeClr val="accent2">
                    <a:lumMod val="75000"/>
                  </a:schemeClr>
                </a:solidFill>
              </a:rPr>
              <a:t>  &lt;video id="video1" width="420"&gt;</a:t>
            </a:r>
          </a:p>
          <a:p>
            <a:r>
              <a:rPr lang="en-US" altLang="zh-TW" sz="1200" dirty="0">
                <a:solidFill>
                  <a:schemeClr val="accent2">
                    <a:lumMod val="75000"/>
                  </a:schemeClr>
                </a:solidFill>
              </a:rPr>
              <a:t>    &lt;source </a:t>
            </a:r>
            <a:r>
              <a:rPr lang="en-US" altLang="zh-TW" sz="1200" dirty="0" err="1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altLang="zh-TW" sz="1200" dirty="0">
                <a:solidFill>
                  <a:schemeClr val="accent2">
                    <a:lumMod val="75000"/>
                  </a:schemeClr>
                </a:solidFill>
              </a:rPr>
              <a:t>="mov_bbb.mp4" type="video/mp4"&gt;</a:t>
            </a:r>
          </a:p>
          <a:p>
            <a:r>
              <a:rPr lang="en-US" altLang="zh-TW" sz="1200" dirty="0">
                <a:solidFill>
                  <a:schemeClr val="accent2">
                    <a:lumMod val="75000"/>
                  </a:schemeClr>
                </a:solidFill>
              </a:rPr>
              <a:t>    &lt;source </a:t>
            </a:r>
            <a:r>
              <a:rPr lang="en-US" altLang="zh-TW" sz="1200" dirty="0" err="1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altLang="zh-TW" sz="1200" dirty="0">
                <a:solidFill>
                  <a:schemeClr val="accent2">
                    <a:lumMod val="75000"/>
                  </a:schemeClr>
                </a:solidFill>
              </a:rPr>
              <a:t>="mov_bbb.ogg" type="video/</a:t>
            </a:r>
            <a:r>
              <a:rPr lang="en-US" altLang="zh-TW" sz="1200" dirty="0" err="1">
                <a:solidFill>
                  <a:schemeClr val="accent2">
                    <a:lumMod val="75000"/>
                  </a:schemeClr>
                </a:solidFill>
              </a:rPr>
              <a:t>ogg</a:t>
            </a:r>
            <a:r>
              <a:rPr lang="en-US" altLang="zh-TW" sz="1200" dirty="0">
                <a:solidFill>
                  <a:schemeClr val="accent2">
                    <a:lumMod val="75000"/>
                  </a:schemeClr>
                </a:solidFill>
              </a:rPr>
              <a:t>"&gt;</a:t>
            </a:r>
          </a:p>
          <a:p>
            <a:r>
              <a:rPr lang="en-US" altLang="zh-TW" sz="1200" dirty="0">
                <a:solidFill>
                  <a:schemeClr val="accent2">
                    <a:lumMod val="75000"/>
                  </a:schemeClr>
                </a:solidFill>
              </a:rPr>
              <a:t>    Your browser does not support HTML5 video.</a:t>
            </a:r>
          </a:p>
          <a:p>
            <a:r>
              <a:rPr lang="en-US" altLang="zh-TW" sz="1200" dirty="0">
                <a:solidFill>
                  <a:schemeClr val="accent2">
                    <a:lumMod val="75000"/>
                  </a:schemeClr>
                </a:solidFill>
              </a:rPr>
              <a:t>  &lt;/video&gt;</a:t>
            </a:r>
          </a:p>
          <a:p>
            <a:r>
              <a:rPr lang="en-US" altLang="zh-TW" sz="1200" dirty="0"/>
              <a:t>&lt;/div&gt; </a:t>
            </a:r>
          </a:p>
          <a:p>
            <a:endParaRPr lang="en-US" altLang="zh-TW" sz="1200" dirty="0"/>
          </a:p>
          <a:p>
            <a:r>
              <a:rPr lang="en-US" altLang="zh-TW" sz="1200" dirty="0">
                <a:solidFill>
                  <a:schemeClr val="tx2"/>
                </a:solidFill>
              </a:rPr>
              <a:t>&lt;script&gt; </a:t>
            </a:r>
          </a:p>
          <a:p>
            <a:r>
              <a:rPr lang="en-US" altLang="zh-TW" sz="1200" dirty="0" err="1">
                <a:solidFill>
                  <a:schemeClr val="tx2"/>
                </a:solidFill>
              </a:rPr>
              <a:t>var</a:t>
            </a:r>
            <a:r>
              <a:rPr lang="en-US" altLang="zh-TW" sz="1200" dirty="0">
                <a:solidFill>
                  <a:schemeClr val="tx2"/>
                </a:solidFill>
              </a:rPr>
              <a:t> </a:t>
            </a:r>
            <a:r>
              <a:rPr lang="en-US" altLang="zh-TW" sz="1200" dirty="0" err="1">
                <a:solidFill>
                  <a:schemeClr val="tx2"/>
                </a:solidFill>
              </a:rPr>
              <a:t>myVideo</a:t>
            </a:r>
            <a:r>
              <a:rPr lang="en-US" altLang="zh-TW" sz="1200" dirty="0">
                <a:solidFill>
                  <a:schemeClr val="tx2"/>
                </a:solidFill>
              </a:rPr>
              <a:t> = </a:t>
            </a:r>
            <a:r>
              <a:rPr lang="en-US" altLang="zh-TW" sz="1200" dirty="0" err="1">
                <a:solidFill>
                  <a:schemeClr val="tx2"/>
                </a:solidFill>
              </a:rPr>
              <a:t>document.getElementById</a:t>
            </a:r>
            <a:r>
              <a:rPr lang="en-US" altLang="zh-TW" sz="1200" dirty="0">
                <a:solidFill>
                  <a:schemeClr val="tx2"/>
                </a:solidFill>
              </a:rPr>
              <a:t>("video1"); </a:t>
            </a:r>
          </a:p>
          <a:p>
            <a:endParaRPr lang="en-US" altLang="zh-TW" sz="1200" dirty="0">
              <a:solidFill>
                <a:schemeClr val="tx2"/>
              </a:solidFill>
            </a:endParaRPr>
          </a:p>
          <a:p>
            <a:r>
              <a:rPr lang="en-US" altLang="zh-TW" sz="1200" dirty="0">
                <a:solidFill>
                  <a:schemeClr val="tx2"/>
                </a:solidFill>
              </a:rPr>
              <a:t>function </a:t>
            </a:r>
            <a:r>
              <a:rPr lang="en-US" altLang="zh-TW" sz="1200" dirty="0" err="1">
                <a:solidFill>
                  <a:schemeClr val="tx2"/>
                </a:solidFill>
              </a:rPr>
              <a:t>playPause</a:t>
            </a:r>
            <a:r>
              <a:rPr lang="en-US" altLang="zh-TW" sz="1200" dirty="0">
                <a:solidFill>
                  <a:schemeClr val="tx2"/>
                </a:solidFill>
              </a:rPr>
              <a:t>() { </a:t>
            </a:r>
          </a:p>
          <a:p>
            <a:r>
              <a:rPr lang="en-US" altLang="zh-TW" sz="1200" dirty="0">
                <a:solidFill>
                  <a:schemeClr val="tx2"/>
                </a:solidFill>
              </a:rPr>
              <a:t>    if (</a:t>
            </a:r>
            <a:r>
              <a:rPr lang="en-US" altLang="zh-TW" sz="1200" dirty="0" err="1">
                <a:solidFill>
                  <a:schemeClr val="tx2"/>
                </a:solidFill>
              </a:rPr>
              <a:t>myVideo.paused</a:t>
            </a:r>
            <a:r>
              <a:rPr lang="en-US" altLang="zh-TW" sz="1200" dirty="0">
                <a:solidFill>
                  <a:schemeClr val="tx2"/>
                </a:solidFill>
              </a:rPr>
              <a:t>) </a:t>
            </a:r>
          </a:p>
          <a:p>
            <a:r>
              <a:rPr lang="en-US" altLang="zh-TW" sz="1200" dirty="0">
                <a:solidFill>
                  <a:schemeClr val="tx2"/>
                </a:solidFill>
              </a:rPr>
              <a:t>        </a:t>
            </a:r>
            <a:r>
              <a:rPr lang="en-US" altLang="zh-TW" sz="1200" dirty="0" err="1">
                <a:solidFill>
                  <a:schemeClr val="tx2"/>
                </a:solidFill>
              </a:rPr>
              <a:t>myVideo.play</a:t>
            </a:r>
            <a:r>
              <a:rPr lang="en-US" altLang="zh-TW" sz="1200" dirty="0">
                <a:solidFill>
                  <a:schemeClr val="tx2"/>
                </a:solidFill>
              </a:rPr>
              <a:t>(); </a:t>
            </a:r>
          </a:p>
          <a:p>
            <a:r>
              <a:rPr lang="en-US" altLang="zh-TW" sz="1200" dirty="0">
                <a:solidFill>
                  <a:schemeClr val="tx2"/>
                </a:solidFill>
              </a:rPr>
              <a:t>    else </a:t>
            </a:r>
          </a:p>
          <a:p>
            <a:r>
              <a:rPr lang="en-US" altLang="zh-TW" sz="1200" dirty="0">
                <a:solidFill>
                  <a:schemeClr val="tx2"/>
                </a:solidFill>
              </a:rPr>
              <a:t>        </a:t>
            </a:r>
            <a:r>
              <a:rPr lang="en-US" altLang="zh-TW" sz="1200" dirty="0" err="1">
                <a:solidFill>
                  <a:schemeClr val="tx2"/>
                </a:solidFill>
              </a:rPr>
              <a:t>myVideo.pause</a:t>
            </a:r>
            <a:r>
              <a:rPr lang="en-US" altLang="zh-TW" sz="1200" dirty="0">
                <a:solidFill>
                  <a:schemeClr val="tx2"/>
                </a:solidFill>
              </a:rPr>
              <a:t>(); </a:t>
            </a:r>
          </a:p>
          <a:p>
            <a:r>
              <a:rPr lang="en-US" altLang="zh-TW" sz="1200" dirty="0">
                <a:solidFill>
                  <a:schemeClr val="tx2"/>
                </a:solidFill>
              </a:rPr>
              <a:t>} </a:t>
            </a:r>
          </a:p>
          <a:p>
            <a:endParaRPr lang="en-US" altLang="zh-TW" sz="1200" dirty="0">
              <a:solidFill>
                <a:schemeClr val="tx2"/>
              </a:solidFill>
            </a:endParaRPr>
          </a:p>
          <a:p>
            <a:r>
              <a:rPr lang="en-US" altLang="zh-TW" sz="1200" dirty="0">
                <a:solidFill>
                  <a:schemeClr val="tx2"/>
                </a:solidFill>
              </a:rPr>
              <a:t>function </a:t>
            </a:r>
            <a:r>
              <a:rPr lang="en-US" altLang="zh-TW" sz="1200" dirty="0" err="1">
                <a:solidFill>
                  <a:schemeClr val="tx2"/>
                </a:solidFill>
              </a:rPr>
              <a:t>makeBig</a:t>
            </a:r>
            <a:r>
              <a:rPr lang="en-US" altLang="zh-TW" sz="1200" dirty="0">
                <a:solidFill>
                  <a:schemeClr val="tx2"/>
                </a:solidFill>
              </a:rPr>
              <a:t>() { </a:t>
            </a:r>
          </a:p>
          <a:p>
            <a:r>
              <a:rPr lang="en-US" altLang="zh-TW" sz="1200" dirty="0">
                <a:solidFill>
                  <a:schemeClr val="tx2"/>
                </a:solidFill>
              </a:rPr>
              <a:t>    </a:t>
            </a:r>
            <a:r>
              <a:rPr lang="en-US" altLang="zh-TW" sz="1200" dirty="0" err="1">
                <a:solidFill>
                  <a:schemeClr val="tx2"/>
                </a:solidFill>
              </a:rPr>
              <a:t>myVideo.width</a:t>
            </a:r>
            <a:r>
              <a:rPr lang="en-US" altLang="zh-TW" sz="1200" dirty="0">
                <a:solidFill>
                  <a:schemeClr val="tx2"/>
                </a:solidFill>
              </a:rPr>
              <a:t> = 560; </a:t>
            </a:r>
          </a:p>
          <a:p>
            <a:r>
              <a:rPr lang="en-US" altLang="zh-TW" sz="1200" dirty="0">
                <a:solidFill>
                  <a:schemeClr val="tx2"/>
                </a:solidFill>
              </a:rPr>
              <a:t>} </a:t>
            </a:r>
          </a:p>
          <a:p>
            <a:endParaRPr lang="en-US" altLang="zh-TW" sz="1200" dirty="0">
              <a:solidFill>
                <a:schemeClr val="tx2"/>
              </a:solidFill>
            </a:endParaRPr>
          </a:p>
          <a:p>
            <a:r>
              <a:rPr lang="en-US" altLang="zh-TW" sz="1200" dirty="0">
                <a:solidFill>
                  <a:schemeClr val="tx2"/>
                </a:solidFill>
              </a:rPr>
              <a:t>function </a:t>
            </a:r>
            <a:r>
              <a:rPr lang="en-US" altLang="zh-TW" sz="1200" dirty="0" err="1">
                <a:solidFill>
                  <a:schemeClr val="tx2"/>
                </a:solidFill>
              </a:rPr>
              <a:t>makeSmall</a:t>
            </a:r>
            <a:r>
              <a:rPr lang="en-US" altLang="zh-TW" sz="1200" dirty="0">
                <a:solidFill>
                  <a:schemeClr val="tx2"/>
                </a:solidFill>
              </a:rPr>
              <a:t>() { </a:t>
            </a:r>
          </a:p>
          <a:p>
            <a:r>
              <a:rPr lang="en-US" altLang="zh-TW" sz="1200" dirty="0">
                <a:solidFill>
                  <a:schemeClr val="tx2"/>
                </a:solidFill>
              </a:rPr>
              <a:t>    </a:t>
            </a:r>
            <a:r>
              <a:rPr lang="en-US" altLang="zh-TW" sz="1200" dirty="0" err="1">
                <a:solidFill>
                  <a:schemeClr val="tx2"/>
                </a:solidFill>
              </a:rPr>
              <a:t>myVideo.width</a:t>
            </a:r>
            <a:r>
              <a:rPr lang="en-US" altLang="zh-TW" sz="1200" dirty="0">
                <a:solidFill>
                  <a:schemeClr val="tx2"/>
                </a:solidFill>
              </a:rPr>
              <a:t> = 320; </a:t>
            </a:r>
          </a:p>
          <a:p>
            <a:r>
              <a:rPr lang="en-US" altLang="zh-TW" sz="1200" dirty="0">
                <a:solidFill>
                  <a:schemeClr val="tx2"/>
                </a:solidFill>
              </a:rPr>
              <a:t>} </a:t>
            </a:r>
          </a:p>
          <a:p>
            <a:endParaRPr lang="en-US" altLang="zh-TW" sz="1200" dirty="0">
              <a:solidFill>
                <a:schemeClr val="tx2"/>
              </a:solidFill>
            </a:endParaRPr>
          </a:p>
          <a:p>
            <a:r>
              <a:rPr lang="en-US" altLang="zh-TW" sz="1200" dirty="0">
                <a:solidFill>
                  <a:schemeClr val="tx2"/>
                </a:solidFill>
              </a:rPr>
              <a:t>function </a:t>
            </a:r>
            <a:r>
              <a:rPr lang="en-US" altLang="zh-TW" sz="1200" dirty="0" err="1">
                <a:solidFill>
                  <a:schemeClr val="tx2"/>
                </a:solidFill>
              </a:rPr>
              <a:t>makeNormal</a:t>
            </a:r>
            <a:r>
              <a:rPr lang="en-US" altLang="zh-TW" sz="1200" dirty="0">
                <a:solidFill>
                  <a:schemeClr val="tx2"/>
                </a:solidFill>
              </a:rPr>
              <a:t>() { </a:t>
            </a:r>
          </a:p>
          <a:p>
            <a:r>
              <a:rPr lang="en-US" altLang="zh-TW" sz="1200" dirty="0">
                <a:solidFill>
                  <a:schemeClr val="tx2"/>
                </a:solidFill>
              </a:rPr>
              <a:t>    </a:t>
            </a:r>
            <a:r>
              <a:rPr lang="en-US" altLang="zh-TW" sz="1200" dirty="0" err="1">
                <a:solidFill>
                  <a:schemeClr val="tx2"/>
                </a:solidFill>
              </a:rPr>
              <a:t>myVideo.width</a:t>
            </a:r>
            <a:r>
              <a:rPr lang="en-US" altLang="zh-TW" sz="1200" dirty="0">
                <a:solidFill>
                  <a:schemeClr val="tx2"/>
                </a:solidFill>
              </a:rPr>
              <a:t> = 420; </a:t>
            </a:r>
          </a:p>
          <a:p>
            <a:r>
              <a:rPr lang="en-US" altLang="zh-TW" sz="1200" dirty="0">
                <a:solidFill>
                  <a:schemeClr val="tx2"/>
                </a:solidFill>
              </a:rPr>
              <a:t>} </a:t>
            </a:r>
          </a:p>
          <a:p>
            <a:r>
              <a:rPr lang="en-US" altLang="zh-TW" sz="1200" dirty="0">
                <a:solidFill>
                  <a:schemeClr val="tx2"/>
                </a:solidFill>
              </a:rPr>
              <a:t>&lt;/script&gt; </a:t>
            </a:r>
            <a:endParaRPr lang="zh-TW" altLang="en-US" sz="1200" dirty="0">
              <a:solidFill>
                <a:schemeClr val="tx2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39" y="1333739"/>
            <a:ext cx="4587751" cy="2676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572000" y="4077072"/>
            <a:ext cx="4464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hlinkClick r:id="rId3"/>
              </a:rPr>
              <a:t>http://</a:t>
            </a:r>
            <a:r>
              <a:rPr lang="en-US" altLang="zh-TW" sz="1400" dirty="0" smtClean="0">
                <a:hlinkClick r:id="rId3"/>
              </a:rPr>
              <a:t>www.w3schools.com/html/tryit.asp?filename=tryhtml5_video_js_prop</a:t>
            </a:r>
            <a:endParaRPr lang="en-US" altLang="zh-TW" sz="1400" dirty="0" smtClean="0"/>
          </a:p>
          <a:p>
            <a:endParaRPr lang="en-US" altLang="zh-TW" sz="1400" dirty="0" smtClean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70076" y="6381328"/>
            <a:ext cx="3086100" cy="365125"/>
          </a:xfrm>
        </p:spPr>
        <p:txBody>
          <a:bodyPr/>
          <a:lstStyle/>
          <a:p>
            <a:r>
              <a:rPr lang="zh-TW" altLang="en-US" dirty="0" smtClean="0"/>
              <a:t>多媒體程式設計</a:t>
            </a:r>
            <a:r>
              <a:rPr lang="en-US" altLang="zh-TW" dirty="0" smtClean="0"/>
              <a:t>-HTML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8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</a:t>
            </a:r>
            <a:r>
              <a:rPr lang="en-US" altLang="zh-TW" dirty="0" smtClean="0"/>
              <a:t>Flash</a:t>
            </a:r>
            <a:r>
              <a:rPr lang="zh-TW" altLang="en-US" dirty="0" smtClean="0"/>
              <a:t>動畫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Flash</a:t>
            </a:r>
            <a:r>
              <a:rPr lang="zh-TW" altLang="zh-TW" sz="2400" dirty="0" smtClean="0"/>
              <a:t>動畫是向量格式、檔案小又不失真、不僅可以加入音效，還可以製作互動效果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 smtClean="0"/>
              <a:t>語法：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&lt;embed </a:t>
            </a:r>
            <a:r>
              <a:rPr lang="en-US" altLang="zh-TW" sz="2000" dirty="0" err="1" smtClean="0"/>
              <a:t>src</a:t>
            </a:r>
            <a:r>
              <a:rPr lang="en-US" altLang="zh-TW" sz="2000" dirty="0" smtClean="0"/>
              <a:t>="movie.swf" width="100" height="100" &gt;</a:t>
            </a:r>
          </a:p>
          <a:p>
            <a:endParaRPr lang="en-US" altLang="zh-TW" sz="2600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47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傳統影音播放器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1800" dirty="0" smtClean="0"/>
              <a:t>可讓不支援</a:t>
            </a:r>
            <a:r>
              <a:rPr lang="en-US" altLang="zh-TW" sz="1800" dirty="0" smtClean="0"/>
              <a:t>&lt;video&gt;</a:t>
            </a:r>
            <a:r>
              <a:rPr lang="zh-TW" altLang="en-US" sz="1800" dirty="0" smtClean="0"/>
              <a:t>標記的瀏覽器可以使用</a:t>
            </a:r>
            <a:r>
              <a:rPr lang="en-US" altLang="zh-TW" sz="1800" dirty="0" smtClean="0"/>
              <a:t>Flash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player</a:t>
            </a:r>
            <a:r>
              <a:rPr lang="zh-TW" altLang="en-US" sz="1800" dirty="0" smtClean="0"/>
              <a:t>來播放</a:t>
            </a:r>
            <a:endParaRPr lang="en-US" altLang="zh-TW" sz="1800" dirty="0" smtClean="0"/>
          </a:p>
          <a:p>
            <a:pPr marL="0" indent="0">
              <a:buNone/>
            </a:pPr>
            <a:endParaRPr lang="en-US" altLang="zh-TW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1560" y="1988840"/>
            <a:ext cx="817290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&lt;video controls="controls"&gt;</a:t>
            </a:r>
            <a:endParaRPr lang="zh-TW" altLang="zh-TW" dirty="0"/>
          </a:p>
          <a:p>
            <a:r>
              <a:rPr lang="en-US" altLang="zh-TW" dirty="0"/>
              <a:t>   &lt;source </a:t>
            </a:r>
            <a:r>
              <a:rPr lang="en-US" altLang="zh-TW" dirty="0" err="1"/>
              <a:t>src</a:t>
            </a:r>
            <a:r>
              <a:rPr lang="en-US" altLang="zh-TW" dirty="0"/>
              <a:t>="multimedia/butterfly.mp4" /&gt;</a:t>
            </a:r>
            <a:endParaRPr lang="zh-TW" altLang="zh-TW" dirty="0"/>
          </a:p>
          <a:p>
            <a:r>
              <a:rPr lang="en-US" altLang="zh-TW" dirty="0"/>
              <a:t>   &lt;source </a:t>
            </a:r>
            <a:r>
              <a:rPr lang="en-US" altLang="zh-TW" dirty="0" err="1"/>
              <a:t>src</a:t>
            </a:r>
            <a:r>
              <a:rPr lang="en-US" altLang="zh-TW" dirty="0"/>
              <a:t>="multimedia/butterfly.ogg" /&gt;</a:t>
            </a:r>
            <a:endParaRPr lang="zh-TW" altLang="zh-TW" dirty="0"/>
          </a:p>
          <a:p>
            <a:r>
              <a:rPr lang="en-US" altLang="zh-TW" dirty="0"/>
              <a:t>    &lt;</a:t>
            </a:r>
            <a:r>
              <a:rPr lang="en-US" altLang="zh-TW" dirty="0">
                <a:solidFill>
                  <a:srgbClr val="FF0000"/>
                </a:solidFill>
              </a:rPr>
              <a:t>object</a:t>
            </a:r>
            <a:r>
              <a:rPr lang="en-US" altLang="zh-TW" dirty="0"/>
              <a:t> </a:t>
            </a:r>
            <a:r>
              <a:rPr lang="en-US" altLang="zh-TW" dirty="0" err="1"/>
              <a:t>classid</a:t>
            </a:r>
            <a:r>
              <a:rPr lang="en-US" altLang="zh-TW" dirty="0"/>
              <a:t>="clsid:d27cdb6e-ae6d-11cf-96b8-444553540000" codebase="http://download.macromedia.com/pub/shockwave/cabs/flash/</a:t>
            </a:r>
            <a:r>
              <a:rPr lang="en-US" altLang="zh-TW" dirty="0" err="1"/>
              <a:t>swflash.cab#version</a:t>
            </a:r>
            <a:r>
              <a:rPr lang="en-US" altLang="zh-TW" dirty="0"/>
              <a:t>=6,0,40,0"&gt;</a:t>
            </a:r>
            <a:endParaRPr lang="zh-TW" altLang="zh-TW" dirty="0"/>
          </a:p>
          <a:p>
            <a:r>
              <a:rPr lang="en-US" altLang="zh-TW" dirty="0"/>
              <a:t>	&lt;</a:t>
            </a:r>
            <a:r>
              <a:rPr lang="en-US" altLang="zh-TW" dirty="0" err="1"/>
              <a:t>param</a:t>
            </a:r>
            <a:r>
              <a:rPr lang="en-US" altLang="zh-TW" dirty="0"/>
              <a:t> name="movie" value=" butterfly.swf" /&gt;</a:t>
            </a:r>
            <a:endParaRPr lang="zh-TW" altLang="zh-TW" dirty="0"/>
          </a:p>
          <a:p>
            <a:r>
              <a:rPr lang="en-US" altLang="zh-TW" dirty="0"/>
              <a:t>	&lt;</a:t>
            </a:r>
            <a:r>
              <a:rPr lang="en-US" altLang="zh-TW" dirty="0" err="1"/>
              <a:t>param</a:t>
            </a:r>
            <a:r>
              <a:rPr lang="en-US" altLang="zh-TW" dirty="0"/>
              <a:t> name="</a:t>
            </a:r>
            <a:r>
              <a:rPr lang="en-US" altLang="zh-TW" dirty="0" err="1"/>
              <a:t>allowFullScreen</a:t>
            </a:r>
            <a:r>
              <a:rPr lang="en-US" altLang="zh-TW" dirty="0"/>
              <a:t>" value="true" /&gt;</a:t>
            </a:r>
            <a:endParaRPr lang="zh-TW" altLang="zh-TW" dirty="0"/>
          </a:p>
          <a:p>
            <a:r>
              <a:rPr lang="en-US" altLang="zh-TW" dirty="0"/>
              <a:t>	&lt;</a:t>
            </a:r>
            <a:r>
              <a:rPr lang="en-US" altLang="zh-TW" dirty="0" err="1"/>
              <a:t>param</a:t>
            </a:r>
            <a:r>
              <a:rPr lang="en-US" altLang="zh-TW" dirty="0"/>
              <a:t> name="</a:t>
            </a:r>
            <a:r>
              <a:rPr lang="en-US" altLang="zh-TW" dirty="0" err="1"/>
              <a:t>allowscriptaccess</a:t>
            </a:r>
            <a:r>
              <a:rPr lang="en-US" altLang="zh-TW" dirty="0"/>
              <a:t>" value="always" /&gt;</a:t>
            </a:r>
            <a:endParaRPr lang="zh-TW" altLang="zh-TW" dirty="0"/>
          </a:p>
          <a:p>
            <a:r>
              <a:rPr lang="en-US" altLang="zh-TW" dirty="0"/>
              <a:t> 	&lt;embed movie="butterfly.swf" type="application/x-shockwave-flash" </a:t>
            </a:r>
            <a:r>
              <a:rPr lang="en-US" altLang="zh-TW" dirty="0" err="1"/>
              <a:t>allowscriptaccess</a:t>
            </a:r>
            <a:r>
              <a:rPr lang="en-US" altLang="zh-TW" dirty="0"/>
              <a:t>="always" </a:t>
            </a:r>
            <a:r>
              <a:rPr lang="en-US" altLang="zh-TW" dirty="0" err="1"/>
              <a:t>allowfullscreen</a:t>
            </a:r>
            <a:r>
              <a:rPr lang="en-US" altLang="zh-TW" dirty="0"/>
              <a:t>="true"&gt;&lt;/embed&gt;</a:t>
            </a:r>
            <a:endParaRPr lang="zh-TW" altLang="zh-TW" dirty="0"/>
          </a:p>
          <a:p>
            <a:r>
              <a:rPr lang="en-US" altLang="zh-TW" dirty="0"/>
              <a:t>    </a:t>
            </a:r>
            <a:r>
              <a:rPr lang="en-US" altLang="zh-TW" dirty="0">
                <a:solidFill>
                  <a:srgbClr val="FF0000"/>
                </a:solidFill>
              </a:rPr>
              <a:t>&lt;/object&gt;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&lt;/video&gt;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29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iframe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 smtClean="0"/>
              <a:t>&lt;iframe&gt;</a:t>
            </a:r>
            <a:r>
              <a:rPr lang="zh-TW" altLang="zh-TW" sz="2000" dirty="0" smtClean="0"/>
              <a:t>標記是屬於框架語法，能夠將要連結的網頁與元件直接內嵌在目前的網頁中</a:t>
            </a:r>
            <a:r>
              <a:rPr lang="zh-TW" altLang="en-US" sz="2000" dirty="0" smtClean="0"/>
              <a:t>。</a:t>
            </a:r>
            <a:endParaRPr lang="en-US" altLang="zh-TW" sz="2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344527"/>
            <a:ext cx="7545729" cy="341370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55155" y="5758234"/>
            <a:ext cx="496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hlinkClick r:id="rId4"/>
              </a:rPr>
              <a:t>http://www.w3schools.com/html/</a:t>
            </a:r>
            <a:r>
              <a:rPr kumimoji="1" lang="en-US" altLang="zh-TW" dirty="0" smtClean="0">
                <a:hlinkClick r:id="rId4"/>
              </a:rPr>
              <a:t>html_iframe.asp</a:t>
            </a:r>
            <a:endParaRPr kumimoji="1" lang="en-US" altLang="zh-TW" dirty="0" smtClean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0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iframe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800" dirty="0"/>
              <a:t>語法：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457200" lvl="1" indent="0">
              <a:buNone/>
            </a:pPr>
            <a:endParaRPr lang="en-US" altLang="zh-TW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TW" sz="2000" dirty="0">
              <a:solidFill>
                <a:srgbClr val="FF0000"/>
              </a:solidFill>
            </a:endParaRPr>
          </a:p>
          <a:p>
            <a:pPr lvl="1"/>
            <a:r>
              <a:rPr lang="en-US" altLang="zh-TW" sz="2000" dirty="0" smtClean="0"/>
              <a:t>name</a:t>
            </a:r>
            <a:r>
              <a:rPr lang="en-US" altLang="zh-TW" sz="2000" dirty="0"/>
              <a:t>: </a:t>
            </a:r>
            <a:r>
              <a:rPr lang="zh-TW" altLang="en-US" sz="2000" dirty="0"/>
              <a:t>框架窗格名稱</a:t>
            </a:r>
            <a:endParaRPr lang="en-US" altLang="zh-TW" sz="2000" dirty="0"/>
          </a:p>
          <a:p>
            <a:pPr lvl="1"/>
            <a:r>
              <a:rPr lang="en-US" altLang="zh-TW" sz="2000" dirty="0" err="1"/>
              <a:t>src</a:t>
            </a:r>
            <a:r>
              <a:rPr lang="en-US" altLang="zh-TW" sz="2000" dirty="0"/>
              <a:t>=“new_page.htm“ : </a:t>
            </a:r>
            <a:r>
              <a:rPr lang="zh-TW" altLang="en-US" sz="2000" dirty="0"/>
              <a:t>顯示在窗格的文件路徑及檔名</a:t>
            </a:r>
            <a:endParaRPr lang="en-US" altLang="zh-TW" sz="2000" dirty="0"/>
          </a:p>
          <a:p>
            <a:pPr lvl="1"/>
            <a:r>
              <a:rPr lang="en-US" altLang="zh-TW" sz="2000" dirty="0"/>
              <a:t>width/ height:</a:t>
            </a:r>
            <a:r>
              <a:rPr lang="zh-TW" altLang="en-US" sz="2000" dirty="0"/>
              <a:t>窗格的寬度和高度</a:t>
            </a:r>
            <a:endParaRPr lang="en-US" altLang="zh-TW" sz="2000" dirty="0"/>
          </a:p>
          <a:p>
            <a:endParaRPr lang="en-US" altLang="zh-TW" sz="2800" dirty="0"/>
          </a:p>
          <a:p>
            <a:endParaRPr lang="zh-TW" altLang="en-US" sz="4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899592" y="2204864"/>
            <a:ext cx="756084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altLang="zh-TW" sz="2000" dirty="0" smtClean="0"/>
              <a:t>&lt;</a:t>
            </a:r>
            <a:r>
              <a:rPr lang="en-US" altLang="zh-TW" sz="2000" dirty="0">
                <a:solidFill>
                  <a:srgbClr val="FF0000"/>
                </a:solidFill>
              </a:rPr>
              <a:t>iframe</a:t>
            </a:r>
            <a:r>
              <a:rPr lang="en-US" altLang="zh-TW" sz="2000" dirty="0"/>
              <a:t> name="f1" </a:t>
            </a:r>
            <a:r>
              <a:rPr lang="en-US" altLang="zh-TW" sz="2000" dirty="0" err="1">
                <a:solidFill>
                  <a:srgbClr val="FF0000"/>
                </a:solidFill>
              </a:rPr>
              <a:t>src</a:t>
            </a:r>
            <a:r>
              <a:rPr lang="en-US" altLang="zh-TW" sz="2000" dirty="0">
                <a:solidFill>
                  <a:srgbClr val="FF0000"/>
                </a:solidFill>
              </a:rPr>
              <a:t>="new_page.htm" </a:t>
            </a:r>
            <a:r>
              <a:rPr lang="en-US" altLang="zh-TW" sz="2000" dirty="0"/>
              <a:t>width="300" height="400"&gt;</a:t>
            </a:r>
          </a:p>
          <a:p>
            <a:pPr marL="400050" lvl="1" indent="0">
              <a:buNone/>
            </a:pPr>
            <a:r>
              <a:rPr lang="zh-TW" altLang="en-US" sz="2000" dirty="0"/>
              <a:t> </a:t>
            </a:r>
            <a:r>
              <a:rPr lang="zh-TW" altLang="en-US" sz="2000" dirty="0" smtClean="0"/>
              <a:t>    </a:t>
            </a:r>
            <a:r>
              <a:rPr lang="zh-TW" altLang="zh-TW" sz="2000" dirty="0" smtClean="0">
                <a:solidFill>
                  <a:srgbClr val="0070C0"/>
                </a:solidFill>
              </a:rPr>
              <a:t>您</a:t>
            </a:r>
            <a:r>
              <a:rPr lang="zh-TW" altLang="zh-TW" sz="2000" dirty="0">
                <a:solidFill>
                  <a:srgbClr val="0070C0"/>
                </a:solidFill>
              </a:rPr>
              <a:t>的瀏覽器不支援</a:t>
            </a:r>
            <a:r>
              <a:rPr lang="en-US" altLang="zh-TW" sz="2000" dirty="0">
                <a:solidFill>
                  <a:srgbClr val="0070C0"/>
                </a:solidFill>
              </a:rPr>
              <a:t>iframe</a:t>
            </a:r>
            <a:r>
              <a:rPr lang="zh-TW" altLang="zh-TW" sz="2000" dirty="0">
                <a:solidFill>
                  <a:srgbClr val="0070C0"/>
                </a:solidFill>
              </a:rPr>
              <a:t>框架</a:t>
            </a:r>
            <a:r>
              <a:rPr lang="zh-TW" altLang="zh-TW" sz="2000" dirty="0"/>
              <a:t>。</a:t>
            </a:r>
            <a:endParaRPr lang="en-US" altLang="zh-TW" sz="2000" dirty="0"/>
          </a:p>
          <a:p>
            <a:pPr marL="400050" lvl="1" indent="0">
              <a:buNone/>
            </a:pPr>
            <a:r>
              <a:rPr lang="zh-TW" altLang="en-US" sz="2000" dirty="0"/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&lt;/</a:t>
            </a:r>
            <a:r>
              <a:rPr lang="en-US" altLang="zh-TW" sz="2000" dirty="0">
                <a:solidFill>
                  <a:srgbClr val="FF0000"/>
                </a:solidFill>
              </a:rPr>
              <a:t>iframe&gt;</a:t>
            </a:r>
            <a:endParaRPr lang="zh-TW" altLang="en-US" dirty="0"/>
          </a:p>
        </p:txBody>
      </p:sp>
      <p:sp>
        <p:nvSpPr>
          <p:cNvPr id="5" name="直線圖說文字 1 4"/>
          <p:cNvSpPr/>
          <p:nvPr/>
        </p:nvSpPr>
        <p:spPr>
          <a:xfrm>
            <a:off x="6191672" y="3114183"/>
            <a:ext cx="2952328" cy="828239"/>
          </a:xfrm>
          <a:prstGeom prst="borderCallout1">
            <a:avLst>
              <a:gd name="adj1" fmla="val 59683"/>
              <a:gd name="adj2" fmla="val -1844"/>
              <a:gd name="adj3" fmla="val -61407"/>
              <a:gd name="adj4" fmla="val -4570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zh-TW" sz="1600" dirty="0" smtClean="0"/>
              <a:t>只有</a:t>
            </a:r>
            <a:r>
              <a:rPr lang="zh-TW" altLang="zh-TW" sz="1600" dirty="0"/>
              <a:t>在瀏覽器不支援 </a:t>
            </a:r>
            <a:r>
              <a:rPr lang="en-US" altLang="zh-TW" sz="1600" dirty="0"/>
              <a:t>&lt;iframe&gt;</a:t>
            </a:r>
            <a:r>
              <a:rPr lang="zh-TW" altLang="zh-TW" sz="1600" dirty="0"/>
              <a:t>標記時才會顯示</a:t>
            </a:r>
            <a:endParaRPr lang="en-US" altLang="zh-TW" sz="1600" dirty="0"/>
          </a:p>
          <a:p>
            <a:pPr algn="ctr"/>
            <a:endParaRPr lang="zh-TW" altLang="en-US" sz="160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56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4766"/>
          <a:stretch/>
        </p:blipFill>
        <p:spPr>
          <a:xfrm>
            <a:off x="611560" y="83019"/>
            <a:ext cx="7931224" cy="6514333"/>
          </a:xfrm>
          <a:prstGeom prst="rect">
            <a:avLst/>
          </a:prstGeom>
        </p:spPr>
      </p:pic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028950" y="6520259"/>
            <a:ext cx="3086100" cy="365125"/>
          </a:xfrm>
        </p:spPr>
        <p:txBody>
          <a:bodyPr/>
          <a:lstStyle/>
          <a:p>
            <a:r>
              <a:rPr lang="zh-TW" altLang="en-US" dirty="0" smtClean="0"/>
              <a:t>多媒體程式設計</a:t>
            </a:r>
            <a:r>
              <a:rPr lang="en-US" altLang="zh-TW" dirty="0" smtClean="0"/>
              <a:t>-HTML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70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611560" y="1916832"/>
            <a:ext cx="828092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&lt;h3&gt;</a:t>
            </a:r>
            <a:r>
              <a:rPr lang="zh-TW" altLang="en-US" dirty="0"/>
              <a:t>加入</a:t>
            </a:r>
            <a:r>
              <a:rPr lang="en-US" altLang="zh-TW" dirty="0"/>
              <a:t>iframe</a:t>
            </a:r>
            <a:r>
              <a:rPr lang="zh-TW" altLang="en-US" dirty="0"/>
              <a:t>框架</a:t>
            </a:r>
            <a:r>
              <a:rPr lang="en-US" altLang="zh-TW" dirty="0"/>
              <a:t>&lt;/h3&gt;</a:t>
            </a:r>
          </a:p>
          <a:p>
            <a:r>
              <a:rPr lang="en-US" altLang="zh-TW" dirty="0"/>
              <a:t>&lt;p&gt;&lt;a </a:t>
            </a:r>
            <a:r>
              <a:rPr lang="en-US" altLang="zh-TW" dirty="0" err="1"/>
              <a:t>href</a:t>
            </a:r>
            <a:r>
              <a:rPr lang="en-US" altLang="zh-TW" dirty="0"/>
              <a:t>="ch04_04_a.htm" target="main"&gt;</a:t>
            </a:r>
            <a:r>
              <a:rPr lang="zh-TW" altLang="en-US" dirty="0"/>
              <a:t>浪淘沙</a:t>
            </a:r>
            <a:r>
              <a:rPr lang="en-US" altLang="zh-TW" dirty="0"/>
              <a:t>&lt;/a&gt;</a:t>
            </a:r>
          </a:p>
          <a:p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="ch04_04_b.htm" target="main"&gt;</a:t>
            </a:r>
            <a:r>
              <a:rPr lang="zh-TW" altLang="en-US" dirty="0"/>
              <a:t>虞美人</a:t>
            </a:r>
            <a:r>
              <a:rPr lang="en-US" altLang="zh-TW" dirty="0"/>
              <a:t>&lt;/a&gt;&lt;p /&gt;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&lt;iframe name="main" </a:t>
            </a:r>
            <a:r>
              <a:rPr lang="en-US" altLang="zh-TW" dirty="0" err="1">
                <a:solidFill>
                  <a:srgbClr val="FF0000"/>
                </a:solidFill>
              </a:rPr>
              <a:t>src</a:t>
            </a:r>
            <a:r>
              <a:rPr lang="en-US" altLang="zh-TW" dirty="0">
                <a:solidFill>
                  <a:srgbClr val="FF0000"/>
                </a:solidFill>
              </a:rPr>
              <a:t>="ch04_04_a.htm" width="350" height="380" seamless&gt;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        </a:t>
            </a:r>
            <a:r>
              <a:rPr lang="zh-TW" altLang="en-US" dirty="0" smtClean="0"/>
              <a:t>您</a:t>
            </a:r>
            <a:r>
              <a:rPr lang="zh-TW" altLang="en-US" dirty="0"/>
              <a:t>的瀏覽器不支援</a:t>
            </a:r>
            <a:r>
              <a:rPr lang="en-US" altLang="zh-TW" dirty="0"/>
              <a:t>iframe</a:t>
            </a:r>
            <a:r>
              <a:rPr lang="zh-TW" altLang="en-US" dirty="0"/>
              <a:t>框架</a:t>
            </a:r>
            <a:r>
              <a:rPr lang="en-US" altLang="zh-TW" dirty="0"/>
              <a:t>!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&lt;/iframe</a:t>
            </a:r>
            <a:r>
              <a:rPr lang="en-US" altLang="zh-TW" dirty="0" smtClean="0">
                <a:solidFill>
                  <a:srgbClr val="FF0000"/>
                </a:solidFill>
              </a:rPr>
              <a:t>&gt;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Iframe</a:t>
            </a:r>
            <a:r>
              <a:rPr lang="en-US" altLang="zh-TW" dirty="0" smtClean="0"/>
              <a:t>-- seamless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seamless: </a:t>
            </a:r>
            <a:r>
              <a:rPr lang="zh-TW" altLang="en-US" sz="2400" dirty="0"/>
              <a:t>隱藏邊框 </a:t>
            </a:r>
            <a:r>
              <a:rPr lang="en-US" altLang="zh-TW" sz="2400" dirty="0"/>
              <a:t>(</a:t>
            </a:r>
            <a:r>
              <a:rPr lang="zh-TW" altLang="en-US" sz="2400" dirty="0"/>
              <a:t>目前的瀏覽器皆不支援</a:t>
            </a:r>
            <a:r>
              <a:rPr lang="en-US" altLang="zh-TW" sz="2400" dirty="0"/>
              <a:t>)</a:t>
            </a:r>
          </a:p>
          <a:p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3212976"/>
            <a:ext cx="2596680" cy="3325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4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851920" y="4653136"/>
            <a:ext cx="4303390" cy="31301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圖片的使用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51920" y="350100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HTML5-</a:t>
            </a:r>
            <a:r>
              <a:rPr lang="zh-TW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多媒體</a:t>
            </a:r>
            <a:r>
              <a:rPr lang="zh-TW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素材的運用</a:t>
            </a:r>
          </a:p>
        </p:txBody>
      </p:sp>
    </p:spTree>
    <p:extLst>
      <p:ext uri="{BB962C8B-B14F-4D97-AF65-F5344CB8AC3E}">
        <p14:creationId xmlns:p14="http://schemas.microsoft.com/office/powerpoint/2010/main" val="335856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Iframe--border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125026"/>
            <a:ext cx="3257550" cy="189547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11560" y="1435380"/>
            <a:ext cx="720179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&lt;iframe </a:t>
            </a:r>
            <a:r>
              <a:rPr lang="en-US" altLang="zh-TW" dirty="0" err="1"/>
              <a:t>src</a:t>
            </a:r>
            <a:r>
              <a:rPr lang="en-US" altLang="zh-TW" dirty="0"/>
              <a:t>="demo_iframe.htm" style="</a:t>
            </a:r>
            <a:r>
              <a:rPr lang="en-US" altLang="zh-TW" dirty="0" err="1" smtClean="0">
                <a:solidFill>
                  <a:srgbClr val="FF0000"/>
                </a:solidFill>
              </a:rPr>
              <a:t>border:none</a:t>
            </a:r>
            <a:r>
              <a:rPr lang="en-US" altLang="zh-TW" dirty="0" smtClean="0">
                <a:solidFill>
                  <a:srgbClr val="FF0000"/>
                </a:solidFill>
              </a:rPr>
              <a:t>;</a:t>
            </a:r>
            <a:r>
              <a:rPr lang="en-US" altLang="zh-TW" dirty="0" smtClean="0"/>
              <a:t>"&gt;&lt;/</a:t>
            </a:r>
            <a:r>
              <a:rPr lang="en-US" altLang="zh-TW" dirty="0"/>
              <a:t>iframe&gt;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207" y="1857198"/>
            <a:ext cx="3190875" cy="17811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37463" y="3605358"/>
            <a:ext cx="80648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&lt;iframe </a:t>
            </a:r>
            <a:r>
              <a:rPr lang="en-US" altLang="zh-TW" dirty="0" err="1"/>
              <a:t>src</a:t>
            </a:r>
            <a:r>
              <a:rPr lang="en-US" altLang="zh-TW" dirty="0"/>
              <a:t>="demo_iframe.htm" style="</a:t>
            </a:r>
            <a:r>
              <a:rPr lang="en-US" altLang="zh-TW" dirty="0">
                <a:solidFill>
                  <a:srgbClr val="FF0000"/>
                </a:solidFill>
              </a:rPr>
              <a:t>border:5px dotted </a:t>
            </a:r>
            <a:r>
              <a:rPr lang="en-US" altLang="zh-TW" dirty="0" smtClean="0">
                <a:solidFill>
                  <a:srgbClr val="FF0000"/>
                </a:solidFill>
              </a:rPr>
              <a:t>red;</a:t>
            </a:r>
            <a:r>
              <a:rPr lang="en-US" altLang="zh-TW" dirty="0" smtClean="0"/>
              <a:t>"&gt;&lt;/</a:t>
            </a:r>
            <a:r>
              <a:rPr lang="en-US" altLang="zh-TW" dirty="0"/>
              <a:t>iframe&gt;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27584" y="5835835"/>
            <a:ext cx="753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hlinkClick r:id="rId4"/>
              </a:rPr>
              <a:t>http://www.w3schools.com/html/tryit.asp?filename=</a:t>
            </a:r>
            <a:r>
              <a:rPr kumimoji="1" lang="en-US" altLang="zh-TW" dirty="0" smtClean="0">
                <a:hlinkClick r:id="rId4"/>
              </a:rPr>
              <a:t>tryhtml_iframe_border2</a:t>
            </a:r>
            <a:endParaRPr kumimoji="1" lang="en-US" altLang="zh-TW" dirty="0" smtClean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32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/>
              <a:t>Use iframe as a Target for a Link</a:t>
            </a:r>
            <a:endParaRPr lang="zh-TW" altLang="en-US" sz="4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03178" y="1340768"/>
            <a:ext cx="846131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&lt;iframe width="100%" height="300px" </a:t>
            </a:r>
            <a:r>
              <a:rPr lang="en-US" altLang="zh-TW" sz="1600" dirty="0" err="1"/>
              <a:t>src</a:t>
            </a:r>
            <a:r>
              <a:rPr lang="en-US" altLang="zh-TW" sz="1600" dirty="0"/>
              <a:t>="demo_iframe.htm" </a:t>
            </a:r>
            <a:r>
              <a:rPr lang="en-US" altLang="zh-TW" sz="1600" dirty="0">
                <a:solidFill>
                  <a:srgbClr val="FF0000"/>
                </a:solidFill>
              </a:rPr>
              <a:t>name="</a:t>
            </a:r>
            <a:r>
              <a:rPr lang="en-US" altLang="zh-TW" sz="1600" dirty="0" err="1">
                <a:solidFill>
                  <a:srgbClr val="FF0000"/>
                </a:solidFill>
              </a:rPr>
              <a:t>iframe_a</a:t>
            </a:r>
            <a:r>
              <a:rPr lang="en-US" altLang="zh-TW" sz="1600" dirty="0">
                <a:solidFill>
                  <a:srgbClr val="FF0000"/>
                </a:solidFill>
              </a:rPr>
              <a:t>"&gt;</a:t>
            </a:r>
            <a:r>
              <a:rPr lang="en-US" altLang="zh-TW" sz="1600" dirty="0"/>
              <a:t>&lt;/iframe&gt;</a:t>
            </a:r>
          </a:p>
          <a:p>
            <a:r>
              <a:rPr lang="en-US" altLang="zh-TW" sz="1600" dirty="0"/>
              <a:t>&lt;p&gt;&lt;a </a:t>
            </a:r>
            <a:r>
              <a:rPr lang="en-US" altLang="zh-TW" sz="1600" dirty="0" err="1">
                <a:solidFill>
                  <a:srgbClr val="0070C0"/>
                </a:solidFill>
              </a:rPr>
              <a:t>href</a:t>
            </a:r>
            <a:r>
              <a:rPr lang="en-US" altLang="zh-TW" sz="1600" dirty="0">
                <a:solidFill>
                  <a:srgbClr val="0070C0"/>
                </a:solidFill>
              </a:rPr>
              <a:t>="http://www.w3schools.com"</a:t>
            </a:r>
            <a:r>
              <a:rPr lang="en-US" altLang="zh-TW" sz="1600" dirty="0">
                <a:solidFill>
                  <a:schemeClr val="tx2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target</a:t>
            </a:r>
            <a:r>
              <a:rPr lang="en-US" altLang="zh-TW" sz="1600" dirty="0">
                <a:solidFill>
                  <a:srgbClr val="FF0000"/>
                </a:solidFill>
              </a:rPr>
              <a:t>="</a:t>
            </a:r>
            <a:r>
              <a:rPr lang="en-US" altLang="zh-TW" sz="1600" dirty="0" err="1">
                <a:solidFill>
                  <a:srgbClr val="FF0000"/>
                </a:solidFill>
              </a:rPr>
              <a:t>iframe_a</a:t>
            </a:r>
            <a:r>
              <a:rPr lang="en-US" altLang="zh-TW" sz="1600" dirty="0">
                <a:solidFill>
                  <a:srgbClr val="FF0000"/>
                </a:solidFill>
              </a:rPr>
              <a:t>"&gt;</a:t>
            </a:r>
            <a:r>
              <a:rPr lang="en-US" altLang="zh-TW" sz="1600" dirty="0"/>
              <a:t>W3Schools.com&lt;/a&gt;&lt;/p&gt;</a:t>
            </a:r>
          </a:p>
          <a:p>
            <a:endParaRPr lang="en-US" altLang="zh-TW" sz="1600" dirty="0"/>
          </a:p>
          <a:p>
            <a:r>
              <a:rPr lang="en-US" altLang="zh-TW" sz="1600" dirty="0"/>
              <a:t>&lt;p&gt;When the target of a link matches the name of an iframe, the link will open in the iframe.&lt;/p</a:t>
            </a:r>
            <a:r>
              <a:rPr lang="en-US" altLang="zh-TW" sz="1600" dirty="0" smtClean="0"/>
              <a:t>&gt;</a:t>
            </a:r>
            <a:endParaRPr lang="en-US" altLang="zh-TW" sz="1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984545"/>
            <a:ext cx="6408712" cy="2774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1267649" y="5864566"/>
            <a:ext cx="6517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hlinkClick r:id="rId3"/>
              </a:rPr>
              <a:t>http://</a:t>
            </a:r>
            <a:r>
              <a:rPr lang="en-US" altLang="zh-TW" sz="1600" dirty="0" smtClean="0">
                <a:hlinkClick r:id="rId3"/>
              </a:rPr>
              <a:t>www.w3schools.com/html/tryit.asp?filename=tryhtml_iframe_target</a:t>
            </a:r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7" name="直線圖說文字 1 6"/>
          <p:cNvSpPr/>
          <p:nvPr/>
        </p:nvSpPr>
        <p:spPr>
          <a:xfrm>
            <a:off x="632492" y="3717032"/>
            <a:ext cx="1254279" cy="360040"/>
          </a:xfrm>
          <a:prstGeom prst="borderCallout1">
            <a:avLst>
              <a:gd name="adj1" fmla="val -5437"/>
              <a:gd name="adj2" fmla="val 94000"/>
              <a:gd name="adj3" fmla="val -107235"/>
              <a:gd name="adj4" fmla="val 14229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i</a:t>
            </a:r>
            <a:r>
              <a:rPr lang="en-US" altLang="zh-TW" sz="1600" dirty="0" err="1" smtClean="0"/>
              <a:t>frame_a</a:t>
            </a:r>
            <a:endParaRPr lang="zh-TW" altLang="en-US" sz="160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5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Iframe--</a:t>
            </a:r>
            <a:r>
              <a:rPr lang="zh-TW" altLang="en-US" sz="4000" dirty="0" smtClean="0"/>
              <a:t>嵌入</a:t>
            </a:r>
            <a:r>
              <a:rPr lang="en-US" altLang="zh-TW" sz="4000" dirty="0"/>
              <a:t>YouTube</a:t>
            </a:r>
            <a:r>
              <a:rPr lang="zh-TW" altLang="en-US" sz="4000" dirty="0"/>
              <a:t>影音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/>
              <a:t>想要用</a:t>
            </a:r>
            <a:r>
              <a:rPr lang="en-US" altLang="zh-TW" sz="2400" dirty="0"/>
              <a:t>iframe</a:t>
            </a:r>
            <a:r>
              <a:rPr lang="zh-TW" altLang="zh-TW" sz="2400" dirty="0"/>
              <a:t>嵌入影音，只要</a:t>
            </a:r>
            <a:r>
              <a:rPr lang="zh-TW" altLang="zh-TW" sz="2400" dirty="0">
                <a:solidFill>
                  <a:srgbClr val="FF0000"/>
                </a:solidFill>
              </a:rPr>
              <a:t>將</a:t>
            </a:r>
            <a:r>
              <a:rPr lang="en-US" altLang="zh-TW" sz="2400" dirty="0" err="1">
                <a:solidFill>
                  <a:srgbClr val="FF0000"/>
                </a:solidFill>
              </a:rPr>
              <a:t>src</a:t>
            </a:r>
            <a:r>
              <a:rPr lang="zh-TW" altLang="zh-TW" sz="2400" dirty="0">
                <a:solidFill>
                  <a:srgbClr val="FF0000"/>
                </a:solidFill>
              </a:rPr>
              <a:t>改成影片網址</a:t>
            </a:r>
            <a:r>
              <a:rPr lang="zh-TW" altLang="zh-TW" sz="2400" dirty="0"/>
              <a:t>即可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955" y="3327541"/>
            <a:ext cx="4231785" cy="306439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83568" y="1988840"/>
            <a:ext cx="812656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altLang="zh-TW" dirty="0"/>
              <a:t>&lt;iframe width="420" height="315" </a:t>
            </a:r>
            <a:r>
              <a:rPr lang="en-US" altLang="zh-TW" dirty="0" err="1"/>
              <a:t>src</a:t>
            </a:r>
            <a:r>
              <a:rPr lang="en-US" altLang="zh-TW" dirty="0"/>
              <a:t>="</a:t>
            </a:r>
            <a:r>
              <a:rPr lang="en-US" altLang="zh-TW" dirty="0">
                <a:solidFill>
                  <a:srgbClr val="FF0000"/>
                </a:solidFill>
              </a:rPr>
              <a:t>http://www.youtube.com/</a:t>
            </a:r>
            <a:r>
              <a:rPr lang="en-US" altLang="zh-TW" b="1" dirty="0">
                <a:solidFill>
                  <a:srgbClr val="0000FF"/>
                </a:solidFill>
              </a:rPr>
              <a:t>embed/</a:t>
            </a:r>
            <a:r>
              <a:rPr lang="en-US" altLang="zh-TW" dirty="0">
                <a:solidFill>
                  <a:srgbClr val="FF0000"/>
                </a:solidFill>
              </a:rPr>
              <a:t>uq2RBrjP3KQ</a:t>
            </a:r>
            <a:r>
              <a:rPr lang="en-US" altLang="zh-TW" dirty="0"/>
              <a:t>" </a:t>
            </a:r>
            <a:r>
              <a:rPr lang="en-US" altLang="zh-TW" dirty="0" err="1"/>
              <a:t>frameborder</a:t>
            </a:r>
            <a:r>
              <a:rPr lang="en-US" altLang="zh-TW" dirty="0"/>
              <a:t>="0" </a:t>
            </a:r>
            <a:r>
              <a:rPr lang="en-US" altLang="zh-TW" dirty="0" err="1"/>
              <a:t>allowfullscreen</a:t>
            </a:r>
            <a:r>
              <a:rPr lang="en-US" altLang="zh-TW" dirty="0" smtClean="0"/>
              <a:t>&gt;</a:t>
            </a:r>
          </a:p>
          <a:p>
            <a:pPr marL="400050" lvl="1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iframe&gt;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4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5773498" y="1688751"/>
            <a:ext cx="2952328" cy="22322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1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在</a:t>
            </a:r>
            <a:r>
              <a:rPr lang="zh-TW" altLang="en-US" sz="2000" dirty="0"/>
              <a:t>新的網頁中開</a:t>
            </a:r>
            <a:r>
              <a:rPr lang="zh-TW" altLang="en-US" sz="2000" dirty="0" smtClean="0"/>
              <a:t>啓音樂檔案連結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並顯示播放面板</a:t>
            </a:r>
            <a:endParaRPr lang="en-US" altLang="zh-TW" sz="20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3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4:</a:t>
            </a:r>
            <a:r>
              <a:rPr lang="zh-TW" altLang="en-US" sz="2000" dirty="0" smtClean="0"/>
              <a:t>設定</a:t>
            </a:r>
            <a:r>
              <a:rPr lang="en-US" altLang="zh-TW" sz="2000" dirty="0" err="1" smtClean="0"/>
              <a:t>Youtube</a:t>
            </a:r>
            <a:r>
              <a:rPr lang="zh-TW" altLang="en-US" sz="2000" dirty="0" smtClean="0"/>
              <a:t>影片連結</a:t>
            </a:r>
            <a:endParaRPr lang="zh-TW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1"/>
          <a:stretch/>
        </p:blipFill>
        <p:spPr bwMode="auto">
          <a:xfrm>
            <a:off x="260607" y="1101902"/>
            <a:ext cx="4462236" cy="544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下箭號 5"/>
          <p:cNvSpPr/>
          <p:nvPr/>
        </p:nvSpPr>
        <p:spPr>
          <a:xfrm rot="16200000">
            <a:off x="4838246" y="2312876"/>
            <a:ext cx="864096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7813" y="2276872"/>
            <a:ext cx="4482820" cy="1056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9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zh-TW" altLang="en-US" kern="1200" dirty="0">
                <a:solidFill>
                  <a:schemeClr val="accent1">
                    <a:lumMod val="75000"/>
                  </a:schemeClr>
                </a:solidFill>
              </a:rPr>
              <a:t>網頁圖片使用須知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000" dirty="0" smtClean="0"/>
              <a:t>建議的圖片格式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JPEG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GIF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PNG</a:t>
            </a:r>
          </a:p>
          <a:p>
            <a:r>
              <a:rPr lang="zh-TW" altLang="zh-TW" sz="2000" dirty="0" smtClean="0"/>
              <a:t>建議的圖片解析度</a:t>
            </a:r>
          </a:p>
          <a:p>
            <a:pPr lvl="1"/>
            <a:r>
              <a:rPr lang="zh-TW" altLang="zh-TW" sz="1800" dirty="0" smtClean="0"/>
              <a:t>解析度是指在單位長度內的像素點數，單位為</a:t>
            </a:r>
            <a:r>
              <a:rPr lang="en-US" altLang="zh-TW" sz="1800" dirty="0" smtClean="0"/>
              <a:t>dpi(dot per inch)</a:t>
            </a:r>
            <a:r>
              <a:rPr lang="zh-TW" altLang="zh-TW" sz="1800" dirty="0" smtClean="0"/>
              <a:t>，是以每英吋包含幾個像素來計算</a:t>
            </a:r>
            <a:endParaRPr lang="en-US" altLang="zh-TW" sz="1800" dirty="0" smtClean="0"/>
          </a:p>
          <a:p>
            <a:pPr lvl="1"/>
            <a:r>
              <a:rPr lang="zh-TW" altLang="zh-TW" sz="1800" dirty="0" smtClean="0"/>
              <a:t>網頁上理想解析度</a:t>
            </a:r>
            <a:r>
              <a:rPr lang="en-US" altLang="zh-TW" sz="1800" dirty="0" smtClean="0"/>
              <a:t>72dpi</a:t>
            </a:r>
          </a:p>
          <a:p>
            <a:r>
              <a:rPr lang="zh-TW" altLang="zh-TW" sz="2000" dirty="0" smtClean="0"/>
              <a:t>建議的圖片大小</a:t>
            </a:r>
          </a:p>
          <a:p>
            <a:pPr lvl="1"/>
            <a:r>
              <a:rPr lang="zh-TW" altLang="zh-TW" sz="1800" dirty="0" smtClean="0"/>
              <a:t>最好不要超過</a:t>
            </a:r>
            <a:r>
              <a:rPr lang="en-US" altLang="zh-TW" sz="1800" dirty="0" smtClean="0"/>
              <a:t>30KB</a:t>
            </a:r>
          </a:p>
          <a:p>
            <a:pPr lvl="1"/>
            <a:r>
              <a:rPr lang="zh-TW" altLang="zh-TW" sz="1800" dirty="0" smtClean="0"/>
              <a:t>大</a:t>
            </a:r>
            <a:r>
              <a:rPr lang="zh-TW" altLang="en-US" sz="1800" dirty="0" smtClean="0"/>
              <a:t>圖</a:t>
            </a:r>
            <a:r>
              <a:rPr lang="zh-TW" altLang="zh-TW" sz="1800" dirty="0" smtClean="0"/>
              <a:t>建議先將圖片切割成數張小圖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zh-TW" altLang="zh-TW" sz="1800" dirty="0" smtClean="0"/>
              <a:t>再「拼」到網頁上</a:t>
            </a:r>
          </a:p>
          <a:p>
            <a:endParaRPr lang="zh-TW" alt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356992"/>
            <a:ext cx="4027737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2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圖片的來源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sz="2800" dirty="0" smtClean="0"/>
              <a:t>利用繪圖軟體自行製作圖片</a:t>
            </a:r>
          </a:p>
          <a:p>
            <a:pPr lvl="0"/>
            <a:r>
              <a:rPr lang="zh-TW" altLang="zh-TW" sz="2800" dirty="0" smtClean="0"/>
              <a:t>從掃描器或數位相機</a:t>
            </a:r>
          </a:p>
          <a:p>
            <a:pPr lvl="0"/>
            <a:r>
              <a:rPr lang="zh-TW" altLang="zh-TW" sz="2800" dirty="0" smtClean="0"/>
              <a:t>網路上免費的網頁素材</a:t>
            </a:r>
            <a:endParaRPr lang="en-US" altLang="zh-TW" sz="2800" dirty="0" smtClean="0"/>
          </a:p>
          <a:p>
            <a:pPr lvl="1"/>
            <a:r>
              <a:rPr lang="en-US" altLang="zh-TW" sz="2400" dirty="0" err="1" smtClean="0"/>
              <a:t>Maggy</a:t>
            </a:r>
            <a:r>
              <a:rPr lang="zh-TW" altLang="zh-TW" sz="2400" dirty="0" smtClean="0"/>
              <a:t>的網頁素材</a:t>
            </a:r>
            <a:endParaRPr lang="en-US" altLang="zh-TW" sz="2400" dirty="0" smtClean="0"/>
          </a:p>
          <a:p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39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圖片的使用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800" dirty="0" smtClean="0"/>
              <a:t>嵌入圖片</a:t>
            </a:r>
          </a:p>
          <a:p>
            <a:pPr lvl="1"/>
            <a:r>
              <a:rPr lang="en-US" altLang="zh-TW" sz="2000" dirty="0" smtClean="0"/>
              <a:t>&lt;</a:t>
            </a:r>
            <a:r>
              <a:rPr lang="en-US" altLang="zh-TW" sz="2000" dirty="0" err="1" smtClean="0"/>
              <a:t>img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src</a:t>
            </a:r>
            <a:r>
              <a:rPr lang="en-US" altLang="zh-TW" sz="2000" dirty="0" smtClean="0"/>
              <a:t>="images/photo.jpg" alt="</a:t>
            </a:r>
            <a:r>
              <a:rPr lang="zh-TW" altLang="zh-TW" sz="2000" dirty="0" smtClean="0"/>
              <a:t>這是圖片</a:t>
            </a:r>
            <a:r>
              <a:rPr lang="en-US" altLang="zh-TW" sz="2000" dirty="0" smtClean="0"/>
              <a:t>" /&gt;</a:t>
            </a:r>
          </a:p>
          <a:p>
            <a:endParaRPr lang="zh-TW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97313"/>
              </p:ext>
            </p:extLst>
          </p:nvPr>
        </p:nvGraphicFramePr>
        <p:xfrm>
          <a:off x="1115616" y="2564904"/>
          <a:ext cx="6336705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1147"/>
                <a:gridCol w="2097366"/>
                <a:gridCol w="2098192"/>
              </a:tblGrid>
              <a:tr h="236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屬性</a:t>
                      </a:r>
                      <a:endParaRPr lang="zh-TW" sz="20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設定值</a:t>
                      </a:r>
                      <a:endParaRPr lang="zh-TW" sz="20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說明</a:t>
                      </a:r>
                      <a:endParaRPr lang="zh-TW" sz="20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</a:tr>
              <a:tr h="4731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src</a:t>
                      </a:r>
                      <a:endParaRPr lang="zh-TW" sz="20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圖片位置</a:t>
                      </a:r>
                      <a:endParaRPr lang="zh-TW" sz="20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指定圖片的路徑及檔名</a:t>
                      </a:r>
                      <a:endParaRPr lang="zh-TW" sz="20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</a:tr>
              <a:tr h="4731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alt</a:t>
                      </a:r>
                      <a:endParaRPr lang="zh-TW" sz="20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</a:rPr>
                        <a:t>替代</a:t>
                      </a:r>
                      <a:r>
                        <a:rPr lang="zh-TW" sz="2000" kern="100" dirty="0" smtClean="0">
                          <a:effectLst/>
                        </a:rPr>
                        <a:t>文字</a:t>
                      </a:r>
                      <a:endParaRPr lang="zh-TW" sz="20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 smtClean="0">
                          <a:effectLst/>
                        </a:rPr>
                        <a:t>圖片</a:t>
                      </a:r>
                      <a:r>
                        <a:rPr lang="zh-TW" altLang="en-US" sz="2000" kern="100" dirty="0" smtClean="0">
                          <a:effectLst/>
                        </a:rPr>
                        <a:t>失效</a:t>
                      </a:r>
                      <a:r>
                        <a:rPr lang="zh-TW" sz="2000" kern="100" dirty="0" smtClean="0">
                          <a:effectLst/>
                        </a:rPr>
                        <a:t>時</a:t>
                      </a:r>
                      <a:r>
                        <a:rPr lang="en-US" altLang="zh-TW" sz="2000" kern="100" dirty="0" smtClean="0">
                          <a:effectLst/>
                        </a:rPr>
                        <a:t>,</a:t>
                      </a:r>
                      <a:r>
                        <a:rPr lang="zh-TW" altLang="en-US" sz="2000" kern="100" dirty="0" smtClean="0">
                          <a:effectLst/>
                        </a:rPr>
                        <a:t>以替代</a:t>
                      </a:r>
                      <a:r>
                        <a:rPr lang="zh-TW" sz="2000" kern="100" dirty="0" smtClean="0">
                          <a:effectLst/>
                        </a:rPr>
                        <a:t>文字</a:t>
                      </a:r>
                      <a:r>
                        <a:rPr lang="zh-TW" altLang="en-US" sz="2000" kern="100" dirty="0" smtClean="0">
                          <a:effectLst/>
                        </a:rPr>
                        <a:t>顯示</a:t>
                      </a:r>
                      <a:endParaRPr lang="zh-TW" sz="20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</a:tr>
              <a:tr h="2365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height</a:t>
                      </a:r>
                      <a:endParaRPr lang="zh-TW" sz="20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圖片高度</a:t>
                      </a:r>
                      <a:endParaRPr lang="zh-TW" sz="20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以像素</a:t>
                      </a:r>
                      <a:r>
                        <a:rPr lang="en-US" sz="2000" kern="100">
                          <a:effectLst/>
                        </a:rPr>
                        <a:t>(pixels)</a:t>
                      </a:r>
                      <a:r>
                        <a:rPr lang="zh-TW" sz="2000" kern="100">
                          <a:effectLst/>
                        </a:rPr>
                        <a:t>為單位</a:t>
                      </a:r>
                      <a:endParaRPr lang="zh-TW" sz="20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</a:tr>
              <a:tr h="2365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width</a:t>
                      </a:r>
                      <a:endParaRPr lang="zh-TW" sz="20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</a:rPr>
                        <a:t>圖片寬度</a:t>
                      </a:r>
                      <a:endParaRPr lang="zh-TW" sz="2000" kern="10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</a:rPr>
                        <a:t>以像素</a:t>
                      </a:r>
                      <a:r>
                        <a:rPr lang="en-US" sz="2000" kern="100" dirty="0">
                          <a:effectLst/>
                        </a:rPr>
                        <a:t>(pixels)</a:t>
                      </a:r>
                      <a:r>
                        <a:rPr lang="zh-TW" sz="2000" kern="100" dirty="0">
                          <a:effectLst/>
                        </a:rPr>
                        <a:t>為單位</a:t>
                      </a:r>
                      <a:endParaRPr lang="zh-TW" sz="2000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96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8559" y="2132856"/>
            <a:ext cx="458188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&lt;h2&gt;Spectacular Mountains&lt;/h2&gt;</a:t>
            </a:r>
          </a:p>
          <a:p>
            <a:r>
              <a:rPr lang="en-US" altLang="zh-TW" dirty="0"/>
              <a:t>&lt;</a:t>
            </a:r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en-US" altLang="zh-TW" dirty="0" err="1"/>
              <a:t>src</a:t>
            </a:r>
            <a:r>
              <a:rPr lang="en-US" altLang="zh-TW" dirty="0"/>
              <a:t>="pic_mountain.jpg" alt="Mountain View" </a:t>
            </a:r>
            <a:r>
              <a:rPr lang="en-US" altLang="zh-TW" dirty="0">
                <a:solidFill>
                  <a:srgbClr val="FF0000"/>
                </a:solidFill>
              </a:rPr>
              <a:t>style="width:304px;height:228px"</a:t>
            </a:r>
            <a:r>
              <a:rPr lang="en-US" altLang="zh-TW" dirty="0"/>
              <a:t>&gt;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19455"/>
            <a:ext cx="3048769" cy="2811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03005" y="4941363"/>
            <a:ext cx="63452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err="1"/>
              <a:t>img</a:t>
            </a:r>
            <a:r>
              <a:rPr lang="en-US" altLang="zh-TW" dirty="0"/>
              <a:t> </a:t>
            </a:r>
            <a:r>
              <a:rPr lang="en-US" altLang="zh-TW" dirty="0" err="1"/>
              <a:t>src</a:t>
            </a:r>
            <a:r>
              <a:rPr lang="en-US" altLang="zh-TW" dirty="0"/>
              <a:t>="html5.gif" alt="HTML5 Icon" </a:t>
            </a:r>
            <a:r>
              <a:rPr lang="en-US" altLang="zh-TW" dirty="0">
                <a:solidFill>
                  <a:srgbClr val="FF0000"/>
                </a:solidFill>
              </a:rPr>
              <a:t>width="128" height="</a:t>
            </a:r>
            <a:r>
              <a:rPr lang="en-US" altLang="zh-TW" dirty="0" smtClean="0">
                <a:solidFill>
                  <a:srgbClr val="FF0000"/>
                </a:solidFill>
              </a:rPr>
              <a:t>128" &gt;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435853"/>
            <a:ext cx="17621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3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83344"/>
            <a:ext cx="8095709" cy="52022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7544" y="5985559"/>
            <a:ext cx="4487190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www.w3schools.com/tags/tag_img.asp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03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影像</a:t>
            </a:r>
            <a:r>
              <a:rPr lang="zh-TW" altLang="en-US" dirty="0" smtClean="0"/>
              <a:t>地圖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/>
              <a:t>&lt;map&gt;</a:t>
            </a:r>
            <a:r>
              <a:rPr lang="zh-TW" altLang="en-US" dirty="0"/>
              <a:t>、</a:t>
            </a:r>
            <a:r>
              <a:rPr lang="en-US" altLang="zh-TW" dirty="0"/>
              <a:t>&lt;area&gt;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選擇一套影像處理軟體繪製要做為影像地圖的圖片，然後定義熱點</a:t>
            </a:r>
          </a:p>
          <a:p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402455"/>
            <a:ext cx="5184576" cy="39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-HTML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85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佈景主題1" id="{A16DFEE6-E69A-48FE-A826-B023838B4988}" vid="{A8B8770B-1616-4BF6-9427-B88645D1A2B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2053</TotalTime>
  <Words>1644</Words>
  <Application>Microsoft Office PowerPoint</Application>
  <PresentationFormat>如螢幕大小 (4:3)</PresentationFormat>
  <Paragraphs>288</Paragraphs>
  <Slides>33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4" baseType="lpstr">
      <vt:lpstr>佈景主題1</vt:lpstr>
      <vt:lpstr>HTML5 多媒體素材的運用</vt:lpstr>
      <vt:lpstr>大綱</vt:lpstr>
      <vt:lpstr>圖片的使用</vt:lpstr>
      <vt:lpstr>網頁圖片使用須知</vt:lpstr>
      <vt:lpstr>圖片的來源</vt:lpstr>
      <vt:lpstr>圖片的使用</vt:lpstr>
      <vt:lpstr>Example</vt:lpstr>
      <vt:lpstr>PowerPoint 簡報</vt:lpstr>
      <vt:lpstr>影像地圖- &lt;map&gt;、&lt;area&gt; </vt:lpstr>
      <vt:lpstr>影像地圖- &lt;map&gt;、&lt;area&gt; </vt:lpstr>
      <vt:lpstr>影像地圖-&lt;area&gt; coords屬性</vt:lpstr>
      <vt:lpstr>&lt;ﬁgure&gt;、&lt;ﬁgcaption&gt;  (HTML5)</vt:lpstr>
      <vt:lpstr>練習1 (1/2)</vt:lpstr>
      <vt:lpstr>練習1 (2/2)</vt:lpstr>
      <vt:lpstr>聲音與影像</vt:lpstr>
      <vt:lpstr>影音特效</vt:lpstr>
      <vt:lpstr>影音特效</vt:lpstr>
      <vt:lpstr>Audio</vt:lpstr>
      <vt:lpstr>影音動畫</vt:lpstr>
      <vt:lpstr>Video- Attribute</vt:lpstr>
      <vt:lpstr>Video- Attribute</vt:lpstr>
      <vt:lpstr>Audio &amp; video 進階控制</vt:lpstr>
      <vt:lpstr>PowerPoint 簡報</vt:lpstr>
      <vt:lpstr>加入Flash動畫</vt:lpstr>
      <vt:lpstr>傳統影音播放器</vt:lpstr>
      <vt:lpstr>iframe</vt:lpstr>
      <vt:lpstr>iframe</vt:lpstr>
      <vt:lpstr>PowerPoint 簡報</vt:lpstr>
      <vt:lpstr>Iframe-- seamless</vt:lpstr>
      <vt:lpstr>Iframe--border</vt:lpstr>
      <vt:lpstr>Use iframe as a Target for a Link</vt:lpstr>
      <vt:lpstr>Iframe--嵌入YouTube影音</vt:lpstr>
      <vt:lpstr>練習2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第一篇：HTML5網頁開發</dc:title>
  <dc:creator>Eileen╭☆</dc:creator>
  <cp:lastModifiedBy>imcycu</cp:lastModifiedBy>
  <cp:revision>92</cp:revision>
  <dcterms:created xsi:type="dcterms:W3CDTF">2014-07-17T16:07:23Z</dcterms:created>
  <dcterms:modified xsi:type="dcterms:W3CDTF">2017-10-03T03:17:27Z</dcterms:modified>
</cp:coreProperties>
</file>