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FDD2D-4448-4DD8-A064-C82CBD85E86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13370-62F3-4B25-A60C-7BA45A4CB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8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13370-62F3-4B25-A60C-7BA45A4CB3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3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13370-62F3-4B25-A60C-7BA45A4CB37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7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0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6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3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1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0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7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0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3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6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2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2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4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1A07C-E13F-43F6-AEA1-F29ADCBA70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B395B-4D4C-4C3D-8463-BC920D63E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33C2-C76D-2DB4-3237-6E39414E4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Line Detection using Hough Transform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0D651-312C-5C05-98F0-BD4FC1EF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492" y="4132390"/>
            <a:ext cx="8891016" cy="1116266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A Computer Vision Approach</a:t>
            </a:r>
          </a:p>
          <a:p>
            <a:r>
              <a:rPr lang="en-IN" dirty="0">
                <a:latin typeface="Arial Black" panose="020B0A04020102020204" pitchFamily="34" charset="0"/>
              </a:rPr>
              <a:t>		</a:t>
            </a:r>
          </a:p>
          <a:p>
            <a:r>
              <a:rPr lang="en-IN" dirty="0">
                <a:latin typeface="Arial Black" panose="020B0A04020102020204" pitchFamily="34" charset="0"/>
              </a:rPr>
              <a:t>			-Kavimani V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EB63C-0456-FA3D-62B6-DD871B23071A}"/>
              </a:ext>
            </a:extLst>
          </p:cNvPr>
          <p:cNvSpPr txBox="1"/>
          <p:nvPr/>
        </p:nvSpPr>
        <p:spPr>
          <a:xfrm>
            <a:off x="1449324" y="1129390"/>
            <a:ext cx="63230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Line Detection</a:t>
            </a:r>
            <a:r>
              <a:rPr lang="en-US" sz="2400" dirty="0"/>
              <a:t> </a:t>
            </a:r>
            <a:r>
              <a:rPr lang="en-US" sz="2000" dirty="0"/>
              <a:t>is a critical task in computer vision used in various applications like object tracking, lane detection in autonomous vehicles, and document scanning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4D9D2-EF72-8416-671B-1F4370B1D139}"/>
              </a:ext>
            </a:extLst>
          </p:cNvPr>
          <p:cNvSpPr txBox="1"/>
          <p:nvPr/>
        </p:nvSpPr>
        <p:spPr>
          <a:xfrm>
            <a:off x="5170932" y="2828169"/>
            <a:ext cx="6117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Hough Transform</a:t>
            </a:r>
            <a:r>
              <a:rPr lang="en-US" sz="2000" dirty="0"/>
              <a:t> is a technique for detecting geometric shapes, such as lines, circles, and more, in an image.</a:t>
            </a:r>
            <a:endParaRPr lang="en-IN" sz="2000" dirty="0"/>
          </a:p>
        </p:txBody>
      </p:sp>
      <p:pic>
        <p:nvPicPr>
          <p:cNvPr id="7" name="Picture 6" descr="A white wall with a red line&#10;&#10;AI-generated content may be incorrect.">
            <a:extLst>
              <a:ext uri="{FF2B5EF4-FFF2-40B4-BE49-F238E27FC236}">
                <a16:creationId xmlns:a16="http://schemas.microsoft.com/office/drawing/2014/main" id="{BAC1D4E8-7C0D-CD8A-F2E8-134570A1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71" y="2666763"/>
            <a:ext cx="3599415" cy="2696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760C8-0CB7-951C-2C85-01579A116F23}"/>
              </a:ext>
            </a:extLst>
          </p:cNvPr>
          <p:cNvSpPr txBox="1"/>
          <p:nvPr/>
        </p:nvSpPr>
        <p:spPr>
          <a:xfrm>
            <a:off x="5353812" y="4605673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Today, we will focus on </a:t>
            </a:r>
            <a:r>
              <a:rPr lang="en-US" b="1" dirty="0"/>
              <a:t>Hough Transform</a:t>
            </a:r>
            <a:r>
              <a:rPr lang="en-US" dirty="0"/>
              <a:t> for line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02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BB061B-2EBD-6D52-456E-8D18AC20346D}"/>
              </a:ext>
            </a:extLst>
          </p:cNvPr>
          <p:cNvSpPr txBox="1"/>
          <p:nvPr/>
        </p:nvSpPr>
        <p:spPr>
          <a:xfrm>
            <a:off x="4308348" y="1129022"/>
            <a:ext cx="6117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Hough Transform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1AB-A6AB-87CE-C7BD-BBC485D009C6}"/>
              </a:ext>
            </a:extLst>
          </p:cNvPr>
          <p:cNvSpPr txBox="1"/>
          <p:nvPr/>
        </p:nvSpPr>
        <p:spPr>
          <a:xfrm>
            <a:off x="1168527" y="1657374"/>
            <a:ext cx="6117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Given </a:t>
            </a:r>
            <a:r>
              <a:rPr lang="en-US" sz="2800" dirty="0" err="1"/>
              <a:t>points:Edge</a:t>
            </a:r>
            <a:r>
              <a:rPr lang="en-US" sz="2800" dirty="0"/>
              <a:t> points</a:t>
            </a:r>
            <a:r>
              <a:rPr lang="en-US" sz="3200" dirty="0"/>
              <a:t>(</a:t>
            </a:r>
            <a:r>
              <a:rPr lang="en-US" sz="3200" dirty="0" err="1"/>
              <a:t>x</a:t>
            </a:r>
            <a:r>
              <a:rPr lang="en-US" dirty="0" err="1"/>
              <a:t>i,</a:t>
            </a:r>
            <a:r>
              <a:rPr lang="en-US" sz="3200" dirty="0" err="1"/>
              <a:t>y</a:t>
            </a:r>
            <a:r>
              <a:rPr lang="en-US" dirty="0" err="1"/>
              <a:t>i</a:t>
            </a:r>
            <a:r>
              <a:rPr lang="en-US" sz="3200" dirty="0"/>
              <a:t>)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91569-2AF8-6126-3216-89A8E7FD5291}"/>
              </a:ext>
            </a:extLst>
          </p:cNvPr>
          <p:cNvSpPr txBox="1"/>
          <p:nvPr/>
        </p:nvSpPr>
        <p:spPr>
          <a:xfrm>
            <a:off x="1168527" y="2205839"/>
            <a:ext cx="611733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 Task : Detect line </a:t>
            </a:r>
            <a:r>
              <a:rPr lang="en-IN" sz="2400" b="1" dirty="0"/>
              <a:t>y=</a:t>
            </a:r>
            <a:r>
              <a:rPr lang="en-IN" sz="2400" b="1" dirty="0" err="1"/>
              <a:t>mx+c</a:t>
            </a:r>
            <a:endParaRPr lang="en-IN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C4746-C421-E6D1-BB4C-0673D48913C6}"/>
              </a:ext>
            </a:extLst>
          </p:cNvPr>
          <p:cNvSpPr txBox="1"/>
          <p:nvPr/>
        </p:nvSpPr>
        <p:spPr>
          <a:xfrm>
            <a:off x="1188339" y="2692606"/>
            <a:ext cx="9965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	Consider point</a:t>
            </a:r>
            <a:r>
              <a:rPr lang="en-US" sz="2800" dirty="0"/>
              <a:t>(</a:t>
            </a:r>
            <a:r>
              <a:rPr lang="en-US" sz="2800" dirty="0" err="1"/>
              <a:t>xi,yi</a:t>
            </a:r>
            <a:r>
              <a:rPr lang="en-US" sz="2800" dirty="0"/>
              <a:t>)</a:t>
            </a:r>
          </a:p>
          <a:p>
            <a:r>
              <a:rPr lang="en-US" sz="2800" dirty="0"/>
              <a:t>		  Image space                                            Parameter space                       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F4112-213F-3DCE-3BFE-8150CD1DC95A}"/>
              </a:ext>
            </a:extLst>
          </p:cNvPr>
          <p:cNvSpPr/>
          <p:nvPr/>
        </p:nvSpPr>
        <p:spPr>
          <a:xfrm>
            <a:off x="1600200" y="3638550"/>
            <a:ext cx="3505200" cy="200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E69D08-0106-1CEE-D957-5645CCB0888F}"/>
              </a:ext>
            </a:extLst>
          </p:cNvPr>
          <p:cNvCxnSpPr>
            <a:cxnSpLocks/>
          </p:cNvCxnSpPr>
          <p:nvPr/>
        </p:nvCxnSpPr>
        <p:spPr>
          <a:xfrm flipV="1">
            <a:off x="1600200" y="4105275"/>
            <a:ext cx="2790825" cy="15430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773E38D-8194-B6E4-2E1B-019CBE264B66}"/>
              </a:ext>
            </a:extLst>
          </p:cNvPr>
          <p:cNvSpPr/>
          <p:nvPr/>
        </p:nvSpPr>
        <p:spPr>
          <a:xfrm>
            <a:off x="2828925" y="4933950"/>
            <a:ext cx="8572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1667CF-4F5B-DE66-B45E-C555FF4A16D1}"/>
              </a:ext>
            </a:extLst>
          </p:cNvPr>
          <p:cNvSpPr txBox="1"/>
          <p:nvPr/>
        </p:nvSpPr>
        <p:spPr>
          <a:xfrm>
            <a:off x="2647950" y="4959537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</a:t>
            </a:r>
            <a:r>
              <a:rPr lang="en-US" sz="1800" dirty="0" err="1"/>
              <a:t>x</a:t>
            </a:r>
            <a:r>
              <a:rPr lang="en-US" dirty="0" err="1"/>
              <a:t>i,</a:t>
            </a:r>
            <a:r>
              <a:rPr lang="en-US" sz="1800" dirty="0" err="1"/>
              <a:t>y</a:t>
            </a:r>
            <a:r>
              <a:rPr lang="en-US" dirty="0" err="1"/>
              <a:t>i</a:t>
            </a:r>
            <a:r>
              <a:rPr lang="en-US" sz="1800" dirty="0"/>
              <a:t>)</a:t>
            </a:r>
            <a:endParaRPr lang="en-IN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A2A6E7F-FB0B-709E-6F45-7D4A7795D03C}"/>
              </a:ext>
            </a:extLst>
          </p:cNvPr>
          <p:cNvSpPr/>
          <p:nvPr/>
        </p:nvSpPr>
        <p:spPr>
          <a:xfrm>
            <a:off x="5562600" y="4105275"/>
            <a:ext cx="1285875" cy="3693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838CE-E719-5705-05D6-B7EA3F1979B6}"/>
              </a:ext>
            </a:extLst>
          </p:cNvPr>
          <p:cNvSpPr/>
          <p:nvPr/>
        </p:nvSpPr>
        <p:spPr>
          <a:xfrm>
            <a:off x="7329487" y="3614255"/>
            <a:ext cx="3505200" cy="200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931F90-94D9-1B4E-D53A-521E72EC73E5}"/>
              </a:ext>
            </a:extLst>
          </p:cNvPr>
          <p:cNvCxnSpPr>
            <a:cxnSpLocks/>
          </p:cNvCxnSpPr>
          <p:nvPr/>
        </p:nvCxnSpPr>
        <p:spPr>
          <a:xfrm flipV="1">
            <a:off x="7793165" y="3851940"/>
            <a:ext cx="2274760" cy="1292263"/>
          </a:xfrm>
          <a:prstGeom prst="line">
            <a:avLst/>
          </a:prstGeom>
          <a:ln>
            <a:solidFill>
              <a:srgbClr val="02020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305815-E9CC-9DD9-CE71-BEC766B7AEC6}"/>
              </a:ext>
            </a:extLst>
          </p:cNvPr>
          <p:cNvCxnSpPr>
            <a:cxnSpLocks/>
          </p:cNvCxnSpPr>
          <p:nvPr/>
        </p:nvCxnSpPr>
        <p:spPr>
          <a:xfrm>
            <a:off x="7991475" y="4042176"/>
            <a:ext cx="2362200" cy="76673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94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0075D-1893-4CBC-27F9-EA61927D0E96}"/>
              </a:ext>
            </a:extLst>
          </p:cNvPr>
          <p:cNvCxnSpPr>
            <a:cxnSpLocks/>
          </p:cNvCxnSpPr>
          <p:nvPr/>
        </p:nvCxnSpPr>
        <p:spPr>
          <a:xfrm flipV="1">
            <a:off x="8720137" y="3682345"/>
            <a:ext cx="600075" cy="1694367"/>
          </a:xfrm>
          <a:prstGeom prst="line">
            <a:avLst/>
          </a:prstGeom>
          <a:ln>
            <a:solidFill>
              <a:srgbClr val="02020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EBC8E2-F672-CFC6-EDE4-5502A70D342B}"/>
              </a:ext>
            </a:extLst>
          </p:cNvPr>
          <p:cNvCxnSpPr>
            <a:cxnSpLocks/>
          </p:cNvCxnSpPr>
          <p:nvPr/>
        </p:nvCxnSpPr>
        <p:spPr>
          <a:xfrm>
            <a:off x="8467725" y="3694556"/>
            <a:ext cx="1409700" cy="1634313"/>
          </a:xfrm>
          <a:prstGeom prst="line">
            <a:avLst/>
          </a:prstGeom>
          <a:ln>
            <a:solidFill>
              <a:srgbClr val="02020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E45708A-D66F-F6EF-6B01-08BA11BB3D73}"/>
              </a:ext>
            </a:extLst>
          </p:cNvPr>
          <p:cNvSpPr/>
          <p:nvPr/>
        </p:nvSpPr>
        <p:spPr>
          <a:xfrm>
            <a:off x="3267075" y="4695696"/>
            <a:ext cx="8572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1292A4-08D8-BF1A-E85B-9ACE16A81BCA}"/>
              </a:ext>
            </a:extLst>
          </p:cNvPr>
          <p:cNvSpPr/>
          <p:nvPr/>
        </p:nvSpPr>
        <p:spPr>
          <a:xfrm>
            <a:off x="3848100" y="4384703"/>
            <a:ext cx="8572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7F757F-EDC6-5E54-8004-CD67ABFACB13}"/>
              </a:ext>
            </a:extLst>
          </p:cNvPr>
          <p:cNvSpPr/>
          <p:nvPr/>
        </p:nvSpPr>
        <p:spPr>
          <a:xfrm>
            <a:off x="2281238" y="5229987"/>
            <a:ext cx="8572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C6A16C-CFDE-ED2D-63B4-F3E41F0A4DFD}"/>
              </a:ext>
            </a:extLst>
          </p:cNvPr>
          <p:cNvSpPr/>
          <p:nvPr/>
        </p:nvSpPr>
        <p:spPr>
          <a:xfrm>
            <a:off x="9039225" y="4390335"/>
            <a:ext cx="85725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3164B3-77DC-938C-7FC5-72F9235E843C}"/>
              </a:ext>
            </a:extLst>
          </p:cNvPr>
          <p:cNvSpPr txBox="1"/>
          <p:nvPr/>
        </p:nvSpPr>
        <p:spPr>
          <a:xfrm>
            <a:off x="2324100" y="5693070"/>
            <a:ext cx="6257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/>
              <a:t>y</a:t>
            </a:r>
            <a:r>
              <a:rPr lang="en-IN" sz="1200" b="1" dirty="0" err="1"/>
              <a:t>i</a:t>
            </a:r>
            <a:r>
              <a:rPr lang="en-IN" sz="1200" b="1" dirty="0"/>
              <a:t> </a:t>
            </a:r>
            <a:r>
              <a:rPr lang="en-IN" sz="1800" b="1" dirty="0"/>
              <a:t>= m</a:t>
            </a:r>
            <a:r>
              <a:rPr lang="en-IN" sz="2400" b="1" dirty="0"/>
              <a:t>x</a:t>
            </a:r>
            <a:r>
              <a:rPr lang="en-IN" sz="1100" b="1" dirty="0"/>
              <a:t>i </a:t>
            </a:r>
            <a:r>
              <a:rPr lang="en-IN" sz="1800" b="1" dirty="0"/>
              <a:t>+ c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D9F96C-6E61-0547-5786-F68B37F96422}"/>
              </a:ext>
            </a:extLst>
          </p:cNvPr>
          <p:cNvSpPr txBox="1"/>
          <p:nvPr/>
        </p:nvSpPr>
        <p:spPr>
          <a:xfrm>
            <a:off x="8382000" y="5555993"/>
            <a:ext cx="2933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c</a:t>
            </a:r>
            <a:r>
              <a:rPr lang="en-IN" b="1" dirty="0"/>
              <a:t> </a:t>
            </a:r>
            <a:r>
              <a:rPr lang="en-IN" sz="1800" b="1" dirty="0"/>
              <a:t>= -m</a:t>
            </a:r>
            <a:r>
              <a:rPr lang="en-IN" sz="2400" b="1" dirty="0"/>
              <a:t>x</a:t>
            </a:r>
            <a:r>
              <a:rPr lang="en-IN" sz="1100" b="1" dirty="0"/>
              <a:t>i </a:t>
            </a:r>
            <a:r>
              <a:rPr lang="en-IN" sz="1800" b="1" dirty="0"/>
              <a:t>+ </a:t>
            </a:r>
            <a:r>
              <a:rPr lang="en-IN" sz="1800" b="1" dirty="0" err="1"/>
              <a:t>y</a:t>
            </a:r>
            <a:r>
              <a:rPr lang="en-IN" sz="1050" b="1" dirty="0" err="1"/>
              <a:t>i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37648E-7B59-15FD-CA15-2C7873632CF6}"/>
              </a:ext>
            </a:extLst>
          </p:cNvPr>
          <p:cNvSpPr txBox="1"/>
          <p:nvPr/>
        </p:nvSpPr>
        <p:spPr>
          <a:xfrm>
            <a:off x="6688042" y="2213446"/>
            <a:ext cx="445712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 Point                          Line</a:t>
            </a:r>
            <a:endParaRPr lang="en-IN" sz="3200" b="1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1D5BBFF-9F18-4DAB-AACA-93B96D63AB7D}"/>
              </a:ext>
            </a:extLst>
          </p:cNvPr>
          <p:cNvSpPr/>
          <p:nvPr/>
        </p:nvSpPr>
        <p:spPr>
          <a:xfrm>
            <a:off x="7793165" y="2464519"/>
            <a:ext cx="1781175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8572E8-E733-5E7E-F2F7-C7A12F0C7A15}"/>
              </a:ext>
            </a:extLst>
          </p:cNvPr>
          <p:cNvSpPr txBox="1"/>
          <p:nvPr/>
        </p:nvSpPr>
        <p:spPr>
          <a:xfrm>
            <a:off x="6659118" y="2659407"/>
            <a:ext cx="452075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 Line                           Point</a:t>
            </a:r>
            <a:endParaRPr lang="en-IN" sz="3200" b="1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7A87E01-8A2C-C496-9178-2A1A8389EB12}"/>
              </a:ext>
            </a:extLst>
          </p:cNvPr>
          <p:cNvSpPr/>
          <p:nvPr/>
        </p:nvSpPr>
        <p:spPr>
          <a:xfrm>
            <a:off x="7829549" y="2882841"/>
            <a:ext cx="1781175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A85D4A-8876-7555-4AD7-B2933BE59A24}"/>
              </a:ext>
            </a:extLst>
          </p:cNvPr>
          <p:cNvSpPr txBox="1"/>
          <p:nvPr/>
        </p:nvSpPr>
        <p:spPr>
          <a:xfrm>
            <a:off x="7462553" y="1822540"/>
            <a:ext cx="3372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Transformations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1B76BF-DC27-54EF-ED83-C23C8F6C53B3}"/>
              </a:ext>
            </a:extLst>
          </p:cNvPr>
          <p:cNvSpPr/>
          <p:nvPr/>
        </p:nvSpPr>
        <p:spPr>
          <a:xfrm>
            <a:off x="2562225" y="3900315"/>
            <a:ext cx="85725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273D40-30E1-4CF1-24EA-3E8FDBBC123E}"/>
              </a:ext>
            </a:extLst>
          </p:cNvPr>
          <p:cNvCxnSpPr>
            <a:cxnSpLocks/>
          </p:cNvCxnSpPr>
          <p:nvPr/>
        </p:nvCxnSpPr>
        <p:spPr>
          <a:xfrm flipV="1">
            <a:off x="8508111" y="4146362"/>
            <a:ext cx="2131313" cy="1194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3" grpId="0" animBg="1"/>
      <p:bldP spid="44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5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2FDE1-BCC5-82D5-03C9-8485433CC65F}"/>
              </a:ext>
            </a:extLst>
          </p:cNvPr>
          <p:cNvSpPr txBox="1"/>
          <p:nvPr/>
        </p:nvSpPr>
        <p:spPr>
          <a:xfrm>
            <a:off x="3261868" y="1068062"/>
            <a:ext cx="6117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Line detection Algorithm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528DB-FADC-7233-A2E7-926E33DD8749}"/>
              </a:ext>
            </a:extLst>
          </p:cNvPr>
          <p:cNvSpPr txBox="1"/>
          <p:nvPr/>
        </p:nvSpPr>
        <p:spPr>
          <a:xfrm>
            <a:off x="1141031" y="1878232"/>
            <a:ext cx="48025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Step 1: </a:t>
            </a:r>
            <a:r>
              <a:rPr lang="en-IN" sz="2400" dirty="0"/>
              <a:t>Quantize parameter space(</a:t>
            </a:r>
            <a:r>
              <a:rPr lang="en-IN" sz="2400" dirty="0" err="1"/>
              <a:t>m,c</a:t>
            </a:r>
            <a:r>
              <a:rPr lang="en-IN" sz="2400" dirty="0"/>
              <a:t>)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29FBA-7A5C-9BEF-CBA2-0CB8A201C9FC}"/>
              </a:ext>
            </a:extLst>
          </p:cNvPr>
          <p:cNvSpPr txBox="1"/>
          <p:nvPr/>
        </p:nvSpPr>
        <p:spPr>
          <a:xfrm>
            <a:off x="1141030" y="2322674"/>
            <a:ext cx="51581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Step 2: </a:t>
            </a:r>
            <a:r>
              <a:rPr lang="en-IN" sz="2400" dirty="0"/>
              <a:t>Create Accumulator array A(</a:t>
            </a:r>
            <a:r>
              <a:rPr lang="en-IN" sz="2400" dirty="0" err="1"/>
              <a:t>m,c</a:t>
            </a:r>
            <a:r>
              <a:rPr lang="en-IN" sz="2400" dirty="0"/>
              <a:t>)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A0D37-15AA-1846-2FC8-A4E870E6D085}"/>
              </a:ext>
            </a:extLst>
          </p:cNvPr>
          <p:cNvSpPr txBox="1"/>
          <p:nvPr/>
        </p:nvSpPr>
        <p:spPr>
          <a:xfrm>
            <a:off x="1151189" y="2767116"/>
            <a:ext cx="51581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Step 3: </a:t>
            </a:r>
            <a:r>
              <a:rPr lang="en-IN" sz="2400" dirty="0"/>
              <a:t>Set A(</a:t>
            </a:r>
            <a:r>
              <a:rPr lang="en-IN" sz="2400" dirty="0" err="1"/>
              <a:t>m,c</a:t>
            </a:r>
            <a:r>
              <a:rPr lang="en-IN" sz="2400" dirty="0"/>
              <a:t>)=0 for all (</a:t>
            </a:r>
            <a:r>
              <a:rPr lang="en-IN" sz="2400" dirty="0" err="1"/>
              <a:t>m,c</a:t>
            </a:r>
            <a:r>
              <a:rPr lang="en-IN" sz="2400" dirty="0"/>
              <a:t>)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7C4E1-0FD1-CBAC-47C4-91D3F9597AEA}"/>
              </a:ext>
            </a:extLst>
          </p:cNvPr>
          <p:cNvSpPr txBox="1"/>
          <p:nvPr/>
        </p:nvSpPr>
        <p:spPr>
          <a:xfrm>
            <a:off x="1171508" y="3211558"/>
            <a:ext cx="545281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Step 4:</a:t>
            </a:r>
            <a:r>
              <a:rPr lang="en-IN" sz="2400" dirty="0"/>
              <a:t>For each edge point (</a:t>
            </a:r>
            <a:r>
              <a:rPr lang="en-IN" sz="2400" dirty="0" err="1"/>
              <a:t>x</a:t>
            </a:r>
            <a:r>
              <a:rPr lang="en-IN" sz="1600" dirty="0" err="1"/>
              <a:t>i</a:t>
            </a:r>
            <a:r>
              <a:rPr lang="en-IN" sz="2400" dirty="0" err="1"/>
              <a:t>,y</a:t>
            </a:r>
            <a:r>
              <a:rPr lang="en-IN" sz="1600" dirty="0" err="1"/>
              <a:t>i</a:t>
            </a:r>
            <a:r>
              <a:rPr lang="en-IN" sz="2400" dirty="0"/>
              <a:t>),</a:t>
            </a:r>
          </a:p>
          <a:p>
            <a:r>
              <a:rPr lang="en-IN" sz="2400" b="1" dirty="0"/>
              <a:t>			</a:t>
            </a:r>
            <a:r>
              <a:rPr lang="en-IN" sz="2400" dirty="0"/>
              <a:t> A(</a:t>
            </a:r>
            <a:r>
              <a:rPr lang="en-IN" sz="2400" dirty="0" err="1"/>
              <a:t>m,c</a:t>
            </a:r>
            <a:r>
              <a:rPr lang="en-IN" sz="2400" dirty="0"/>
              <a:t>)= A(</a:t>
            </a:r>
            <a:r>
              <a:rPr lang="en-IN" sz="2400" dirty="0" err="1"/>
              <a:t>m,c</a:t>
            </a:r>
            <a:r>
              <a:rPr lang="en-IN" sz="2400" dirty="0"/>
              <a:t>)+1</a:t>
            </a:r>
          </a:p>
          <a:p>
            <a:r>
              <a:rPr lang="en-IN" sz="2400" b="1" dirty="0"/>
              <a:t>		</a:t>
            </a:r>
            <a:r>
              <a:rPr lang="en-IN" sz="2400" dirty="0"/>
              <a:t>if (</a:t>
            </a:r>
            <a:r>
              <a:rPr lang="en-IN" sz="2400" dirty="0" err="1"/>
              <a:t>m,c</a:t>
            </a:r>
            <a:r>
              <a:rPr lang="en-IN" sz="2400" dirty="0"/>
              <a:t>) lies on the line : c=-</a:t>
            </a:r>
            <a:r>
              <a:rPr lang="en-IN" sz="2400" dirty="0" err="1"/>
              <a:t>mx</a:t>
            </a:r>
            <a:r>
              <a:rPr lang="en-IN" sz="1600" dirty="0" err="1"/>
              <a:t>i</a:t>
            </a:r>
            <a:r>
              <a:rPr lang="en-IN" sz="2400" dirty="0" err="1"/>
              <a:t>+y</a:t>
            </a:r>
            <a:r>
              <a:rPr lang="en-IN" sz="1600" dirty="0" err="1"/>
              <a:t>i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DA417-E9D7-9608-02A6-5D71681740DD}"/>
              </a:ext>
            </a:extLst>
          </p:cNvPr>
          <p:cNvSpPr txBox="1"/>
          <p:nvPr/>
        </p:nvSpPr>
        <p:spPr>
          <a:xfrm>
            <a:off x="1232468" y="4556669"/>
            <a:ext cx="51581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Step 5: </a:t>
            </a:r>
            <a:r>
              <a:rPr lang="en-IN" sz="2400" dirty="0"/>
              <a:t>Find the local maxima in A(</a:t>
            </a:r>
            <a:r>
              <a:rPr lang="en-IN" sz="2400" dirty="0" err="1"/>
              <a:t>m,c</a:t>
            </a:r>
            <a:r>
              <a:rPr lang="en-IN" sz="2400" dirty="0"/>
              <a:t>)</a:t>
            </a:r>
            <a:endParaRPr lang="en-IN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32C5B7-BCBA-C0A6-BF69-CC324C85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685435"/>
            <a:ext cx="2279397" cy="2197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315A0D-6C35-1A74-6D17-84D78B61F3B4}"/>
              </a:ext>
            </a:extLst>
          </p:cNvPr>
          <p:cNvSpPr txBox="1"/>
          <p:nvPr/>
        </p:nvSpPr>
        <p:spPr>
          <a:xfrm>
            <a:off x="9875520" y="1426489"/>
            <a:ext cx="133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A(</a:t>
            </a:r>
            <a:r>
              <a:rPr lang="en-IN" b="1" dirty="0" err="1"/>
              <a:t>m,c</a:t>
            </a:r>
            <a:r>
              <a:rPr lang="en-IN" b="1" dirty="0"/>
              <a:t>)</a:t>
            </a:r>
            <a:r>
              <a:rPr lang="en-IN" sz="1800" b="1" dirty="0"/>
              <a:t> </a:t>
            </a:r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3D9449-65F2-3B8A-EDEA-80279EA28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23229"/>
              </p:ext>
            </p:extLst>
          </p:nvPr>
        </p:nvGraphicFramePr>
        <p:xfrm>
          <a:off x="6390638" y="4327685"/>
          <a:ext cx="13989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94">
                  <a:extLst>
                    <a:ext uri="{9D8B030D-6E8A-4147-A177-3AD203B41FA5}">
                      <a16:colId xmlns:a16="http://schemas.microsoft.com/office/drawing/2014/main" val="3284704737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4217974193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000102751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93975072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765620487"/>
                    </a:ext>
                  </a:extLst>
                </a:gridCol>
              </a:tblGrid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1167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3833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0061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0344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0878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30788F-47C5-B842-4A9F-CF2CB09D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72350"/>
              </p:ext>
            </p:extLst>
          </p:nvPr>
        </p:nvGraphicFramePr>
        <p:xfrm>
          <a:off x="9513697" y="1878232"/>
          <a:ext cx="13989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94">
                  <a:extLst>
                    <a:ext uri="{9D8B030D-6E8A-4147-A177-3AD203B41FA5}">
                      <a16:colId xmlns:a16="http://schemas.microsoft.com/office/drawing/2014/main" val="3284704737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4217974193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000102751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93975072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765620487"/>
                    </a:ext>
                  </a:extLst>
                </a:gridCol>
              </a:tblGrid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1167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33833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40061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344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0878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0B6E047-4432-4756-D61C-44816F78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07765"/>
              </p:ext>
            </p:extLst>
          </p:nvPr>
        </p:nvGraphicFramePr>
        <p:xfrm>
          <a:off x="8048687" y="4295154"/>
          <a:ext cx="13989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94">
                  <a:extLst>
                    <a:ext uri="{9D8B030D-6E8A-4147-A177-3AD203B41FA5}">
                      <a16:colId xmlns:a16="http://schemas.microsoft.com/office/drawing/2014/main" val="3284704737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4217974193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000102751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93975072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765620487"/>
                    </a:ext>
                  </a:extLst>
                </a:gridCol>
              </a:tblGrid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1167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3833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0061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0344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0878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84220CB-54D4-7899-3A5C-D1A4B58C2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33153"/>
              </p:ext>
            </p:extLst>
          </p:nvPr>
        </p:nvGraphicFramePr>
        <p:xfrm>
          <a:off x="9875520" y="4267121"/>
          <a:ext cx="13989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94">
                  <a:extLst>
                    <a:ext uri="{9D8B030D-6E8A-4147-A177-3AD203B41FA5}">
                      <a16:colId xmlns:a16="http://schemas.microsoft.com/office/drawing/2014/main" val="3284704737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4217974193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000102751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93975072"/>
                    </a:ext>
                  </a:extLst>
                </a:gridCol>
                <a:gridCol w="279794">
                  <a:extLst>
                    <a:ext uri="{9D8B030D-6E8A-4147-A177-3AD203B41FA5}">
                      <a16:colId xmlns:a16="http://schemas.microsoft.com/office/drawing/2014/main" val="2765620487"/>
                    </a:ext>
                  </a:extLst>
                </a:gridCol>
              </a:tblGrid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1167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3833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40061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03448"/>
                  </a:ext>
                </a:extLst>
              </a:tr>
              <a:tr h="26425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08789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E4D0E1-E17C-0F56-D4F8-F01D254B341B}"/>
              </a:ext>
            </a:extLst>
          </p:cNvPr>
          <p:cNvCxnSpPr>
            <a:cxnSpLocks/>
          </p:cNvCxnSpPr>
          <p:nvPr/>
        </p:nvCxnSpPr>
        <p:spPr>
          <a:xfrm flipV="1">
            <a:off x="6899020" y="2163210"/>
            <a:ext cx="1568197" cy="10169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3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F4D68-A436-F32D-B67B-115DA990C770}"/>
              </a:ext>
            </a:extLst>
          </p:cNvPr>
          <p:cNvSpPr txBox="1"/>
          <p:nvPr/>
        </p:nvSpPr>
        <p:spPr>
          <a:xfrm>
            <a:off x="3261868" y="1068062"/>
            <a:ext cx="6117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Multiple line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3A3D0-1A3A-2346-1CBB-CFA1614C3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57" y="1977460"/>
            <a:ext cx="2998723" cy="2943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B1A33-E9E0-993D-D90D-F15B3AD0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99" y="1839694"/>
            <a:ext cx="3231442" cy="31786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9F3109-898B-EBB5-E558-C80FC2561DE2}"/>
              </a:ext>
            </a:extLst>
          </p:cNvPr>
          <p:cNvSpPr/>
          <p:nvPr/>
        </p:nvSpPr>
        <p:spPr>
          <a:xfrm>
            <a:off x="4968240" y="3159760"/>
            <a:ext cx="1503680" cy="609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3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10EA3-D17C-BCB9-A454-FA05F7E7297C}"/>
              </a:ext>
            </a:extLst>
          </p:cNvPr>
          <p:cNvSpPr txBox="1"/>
          <p:nvPr/>
        </p:nvSpPr>
        <p:spPr>
          <a:xfrm>
            <a:off x="3282188" y="1068062"/>
            <a:ext cx="6117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Better parameterization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F62CD-12CC-BFD8-50E4-B4F6E2857127}"/>
              </a:ext>
            </a:extLst>
          </p:cNvPr>
          <p:cNvSpPr txBox="1"/>
          <p:nvPr/>
        </p:nvSpPr>
        <p:spPr>
          <a:xfrm>
            <a:off x="1141031" y="1878232"/>
            <a:ext cx="538168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m          </a:t>
            </a:r>
            <a:r>
              <a:rPr lang="en-IN" sz="2400" dirty="0"/>
              <a:t>ranges from –infinity to +infinity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2FAF4C-C2C4-6725-5E44-2C73D2B7957E}"/>
              </a:ext>
            </a:extLst>
          </p:cNvPr>
          <p:cNvCxnSpPr>
            <a:cxnSpLocks/>
          </p:cNvCxnSpPr>
          <p:nvPr/>
        </p:nvCxnSpPr>
        <p:spPr>
          <a:xfrm>
            <a:off x="1534160" y="2153920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B700B4-4B8C-D82E-670E-98CA57CA9601}"/>
              </a:ext>
            </a:extLst>
          </p:cNvPr>
          <p:cNvSpPr txBox="1"/>
          <p:nvPr/>
        </p:nvSpPr>
        <p:spPr>
          <a:xfrm>
            <a:off x="1740471" y="2429609"/>
            <a:ext cx="513784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So we can use  </a:t>
            </a:r>
            <a:r>
              <a:rPr lang="en-IN" sz="2400" b="1" dirty="0" err="1"/>
              <a:t>xsin</a:t>
            </a:r>
            <a:r>
              <a:rPr lang="en-IN" sz="2400" b="1" dirty="0"/>
              <a:t>  – </a:t>
            </a:r>
            <a:r>
              <a:rPr lang="en-IN" sz="2400" b="1" dirty="0" err="1"/>
              <a:t>ycos</a:t>
            </a:r>
            <a:r>
              <a:rPr lang="en-IN" sz="4000" b="1" dirty="0">
                <a:latin typeface="Edwardian Script ITC" panose="030303020407070D0804" pitchFamily="66" charset="0"/>
              </a:rPr>
              <a:t> </a:t>
            </a:r>
            <a:r>
              <a:rPr lang="en-IN" sz="2400" b="1" dirty="0"/>
              <a:t>+ p=0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D742C-FB73-9E49-E03D-FD7FE1BDAA07}"/>
                  </a:ext>
                </a:extLst>
              </p:cNvPr>
              <p:cNvSpPr txBox="1"/>
              <p:nvPr/>
            </p:nvSpPr>
            <p:spPr>
              <a:xfrm>
                <a:off x="2786950" y="3012620"/>
                <a:ext cx="17213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b="1" dirty="0"/>
                  <a:t>Since</a:t>
                </a:r>
                <a:r>
                  <a:rPr lang="en-IN" sz="2000" b="1" dirty="0">
                    <a:latin typeface="Edwardian Script ITC" panose="030303020407070D0804" pitchFamily="66" charset="0"/>
                  </a:rPr>
                  <a:t> 0 &lt; 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b="1" dirty="0">
                    <a:latin typeface="Edwardian Script ITC" panose="030303020407070D0804" pitchFamily="66" charset="0"/>
                  </a:rPr>
                  <a:t>&lt;  </a:t>
                </a:r>
                <a:endParaRPr lang="en-IN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D742C-FB73-9E49-E03D-FD7FE1BD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950" y="3012620"/>
                <a:ext cx="1721346" cy="400110"/>
              </a:xfrm>
              <a:prstGeom prst="rect">
                <a:avLst/>
              </a:prstGeom>
              <a:blipFill>
                <a:blip r:embed="rId2"/>
                <a:stretch>
                  <a:fillRect l="-3534" t="-909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6C8F5E1-94EB-72F7-696B-840578735B65}"/>
              </a:ext>
            </a:extLst>
          </p:cNvPr>
          <p:cNvSpPr/>
          <p:nvPr/>
        </p:nvSpPr>
        <p:spPr>
          <a:xfrm>
            <a:off x="1600200" y="3638550"/>
            <a:ext cx="3505200" cy="200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2C5071-8160-851F-3E90-23D05C96E4ED}"/>
              </a:ext>
            </a:extLst>
          </p:cNvPr>
          <p:cNvCxnSpPr>
            <a:cxnSpLocks/>
          </p:cNvCxnSpPr>
          <p:nvPr/>
        </p:nvCxnSpPr>
        <p:spPr>
          <a:xfrm flipV="1">
            <a:off x="1600200" y="4105275"/>
            <a:ext cx="2790825" cy="15430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DE18950-9A66-B104-7D8A-9A94C98BBE14}"/>
              </a:ext>
            </a:extLst>
          </p:cNvPr>
          <p:cNvSpPr/>
          <p:nvPr/>
        </p:nvSpPr>
        <p:spPr>
          <a:xfrm>
            <a:off x="2995612" y="4831081"/>
            <a:ext cx="85725" cy="45719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0B41FD-C613-2E5D-D22B-01B5872B5649}"/>
                  </a:ext>
                </a:extLst>
              </p:cNvPr>
              <p:cNvSpPr txBox="1"/>
              <p:nvPr/>
            </p:nvSpPr>
            <p:spPr>
              <a:xfrm>
                <a:off x="4286376" y="3055538"/>
                <a:ext cx="2219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0B41FD-C613-2E5D-D22B-01B5872B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76" y="3055538"/>
                <a:ext cx="221920" cy="307777"/>
              </a:xfrm>
              <a:prstGeom prst="rect">
                <a:avLst/>
              </a:prstGeom>
              <a:blipFill>
                <a:blip r:embed="rId3"/>
                <a:stretch>
                  <a:fillRect l="-13514" r="-10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9404C2-E850-F7D2-4130-6F31E626BD63}"/>
                  </a:ext>
                </a:extLst>
              </p:cNvPr>
              <p:cNvSpPr txBox="1"/>
              <p:nvPr/>
            </p:nvSpPr>
            <p:spPr>
              <a:xfrm>
                <a:off x="4215256" y="2671449"/>
                <a:ext cx="6116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9404C2-E850-F7D2-4130-6F31E626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256" y="2671449"/>
                <a:ext cx="6116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720C3B-22A6-82A2-8329-9DB2BA637D58}"/>
                  </a:ext>
                </a:extLst>
              </p:cNvPr>
              <p:cNvSpPr txBox="1"/>
              <p:nvPr/>
            </p:nvSpPr>
            <p:spPr>
              <a:xfrm>
                <a:off x="2258630" y="2656729"/>
                <a:ext cx="6116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1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720C3B-22A6-82A2-8329-9DB2BA63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30" y="2656729"/>
                <a:ext cx="6116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B5F42AF-1888-BEA0-0015-1370C3B46830}"/>
              </a:ext>
            </a:extLst>
          </p:cNvPr>
          <p:cNvSpPr txBox="1"/>
          <p:nvPr/>
        </p:nvSpPr>
        <p:spPr>
          <a:xfrm>
            <a:off x="1141031" y="3504566"/>
            <a:ext cx="48025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99D1F-6CA9-6159-9204-B3A14601D6F6}"/>
              </a:ext>
            </a:extLst>
          </p:cNvPr>
          <p:cNvSpPr txBox="1"/>
          <p:nvPr/>
        </p:nvSpPr>
        <p:spPr>
          <a:xfrm>
            <a:off x="4685317" y="5559105"/>
            <a:ext cx="48025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F5FD4-7222-25DD-9C28-1542E2DF04EA}"/>
              </a:ext>
            </a:extLst>
          </p:cNvPr>
          <p:cNvSpPr txBox="1"/>
          <p:nvPr/>
        </p:nvSpPr>
        <p:spPr>
          <a:xfrm>
            <a:off x="6475032" y="3486913"/>
            <a:ext cx="48025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7AB25-2D0A-5D7B-C24D-33579F3473A1}"/>
              </a:ext>
            </a:extLst>
          </p:cNvPr>
          <p:cNvSpPr txBox="1"/>
          <p:nvPr/>
        </p:nvSpPr>
        <p:spPr>
          <a:xfrm>
            <a:off x="10019318" y="5541452"/>
            <a:ext cx="48025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08C5F5-6F4A-584A-EEE9-FD2C54FA7D79}"/>
                  </a:ext>
                </a:extLst>
              </p:cNvPr>
              <p:cNvSpPr txBox="1"/>
              <p:nvPr/>
            </p:nvSpPr>
            <p:spPr>
              <a:xfrm>
                <a:off x="7437121" y="4596830"/>
                <a:ext cx="6116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1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08C5F5-6F4A-584A-EEE9-FD2C54FA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1" y="4596830"/>
                <a:ext cx="61163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5F1F72-5DA5-B021-4501-97B467EDF955}"/>
              </a:ext>
            </a:extLst>
          </p:cNvPr>
          <p:cNvCxnSpPr>
            <a:cxnSpLocks/>
          </p:cNvCxnSpPr>
          <p:nvPr/>
        </p:nvCxnSpPr>
        <p:spPr>
          <a:xfrm>
            <a:off x="7233920" y="3412730"/>
            <a:ext cx="0" cy="2377208"/>
          </a:xfrm>
          <a:prstGeom prst="line">
            <a:avLst/>
          </a:prstGeom>
          <a:ln>
            <a:solidFill>
              <a:srgbClr val="02020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0183D9-00EF-E2C8-0CA5-E74AD7C06B39}"/>
              </a:ext>
            </a:extLst>
          </p:cNvPr>
          <p:cNvCxnSpPr>
            <a:cxnSpLocks/>
          </p:cNvCxnSpPr>
          <p:nvPr/>
        </p:nvCxnSpPr>
        <p:spPr>
          <a:xfrm>
            <a:off x="7030720" y="4541520"/>
            <a:ext cx="3561080" cy="0"/>
          </a:xfrm>
          <a:prstGeom prst="line">
            <a:avLst/>
          </a:prstGeom>
          <a:ln>
            <a:solidFill>
              <a:srgbClr val="02020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2F5DEE-C7DC-728F-1DFA-CE04C570A985}"/>
              </a:ext>
            </a:extLst>
          </p:cNvPr>
          <p:cNvSpPr/>
          <p:nvPr/>
        </p:nvSpPr>
        <p:spPr>
          <a:xfrm>
            <a:off x="7254240" y="3692242"/>
            <a:ext cx="2479040" cy="1736237"/>
          </a:xfrm>
          <a:custGeom>
            <a:avLst/>
            <a:gdLst>
              <a:gd name="connsiteX0" fmla="*/ 0 w 2479040"/>
              <a:gd name="connsiteY0" fmla="*/ 849278 h 1736237"/>
              <a:gd name="connsiteX1" fmla="*/ 1056640 w 2479040"/>
              <a:gd name="connsiteY1" fmla="*/ 26318 h 1736237"/>
              <a:gd name="connsiteX2" fmla="*/ 1595120 w 2479040"/>
              <a:gd name="connsiteY2" fmla="*/ 1723038 h 1736237"/>
              <a:gd name="connsiteX3" fmla="*/ 2479040 w 2479040"/>
              <a:gd name="connsiteY3" fmla="*/ 859438 h 1736237"/>
              <a:gd name="connsiteX4" fmla="*/ 2479040 w 2479040"/>
              <a:gd name="connsiteY4" fmla="*/ 859438 h 1736237"/>
              <a:gd name="connsiteX5" fmla="*/ 2438400 w 2479040"/>
              <a:gd name="connsiteY5" fmla="*/ 859438 h 1736237"/>
              <a:gd name="connsiteX6" fmla="*/ 2438400 w 2479040"/>
              <a:gd name="connsiteY6" fmla="*/ 859438 h 173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9040" h="1736237">
                <a:moveTo>
                  <a:pt x="0" y="849278"/>
                </a:moveTo>
                <a:cubicBezTo>
                  <a:pt x="395393" y="364984"/>
                  <a:pt x="790787" y="-119309"/>
                  <a:pt x="1056640" y="26318"/>
                </a:cubicBezTo>
                <a:cubicBezTo>
                  <a:pt x="1322493" y="171945"/>
                  <a:pt x="1358053" y="1584185"/>
                  <a:pt x="1595120" y="1723038"/>
                </a:cubicBezTo>
                <a:cubicBezTo>
                  <a:pt x="1832187" y="1861891"/>
                  <a:pt x="2479040" y="859438"/>
                  <a:pt x="2479040" y="859438"/>
                </a:cubicBezTo>
                <a:lnTo>
                  <a:pt x="2479040" y="859438"/>
                </a:lnTo>
                <a:lnTo>
                  <a:pt x="2438400" y="859438"/>
                </a:lnTo>
                <a:lnTo>
                  <a:pt x="2438400" y="859438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2E6CC8-FF93-3D19-783F-480B726F73BB}"/>
              </a:ext>
            </a:extLst>
          </p:cNvPr>
          <p:cNvSpPr/>
          <p:nvPr/>
        </p:nvSpPr>
        <p:spPr>
          <a:xfrm>
            <a:off x="3413759" y="4620577"/>
            <a:ext cx="85725" cy="45719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C81082E-F871-D29D-4392-91800520A792}"/>
              </a:ext>
            </a:extLst>
          </p:cNvPr>
          <p:cNvSpPr/>
          <p:nvPr/>
        </p:nvSpPr>
        <p:spPr>
          <a:xfrm>
            <a:off x="6786881" y="3726154"/>
            <a:ext cx="2479040" cy="1736237"/>
          </a:xfrm>
          <a:custGeom>
            <a:avLst/>
            <a:gdLst>
              <a:gd name="connsiteX0" fmla="*/ 0 w 2479040"/>
              <a:gd name="connsiteY0" fmla="*/ 849278 h 1736237"/>
              <a:gd name="connsiteX1" fmla="*/ 1056640 w 2479040"/>
              <a:gd name="connsiteY1" fmla="*/ 26318 h 1736237"/>
              <a:gd name="connsiteX2" fmla="*/ 1595120 w 2479040"/>
              <a:gd name="connsiteY2" fmla="*/ 1723038 h 1736237"/>
              <a:gd name="connsiteX3" fmla="*/ 2479040 w 2479040"/>
              <a:gd name="connsiteY3" fmla="*/ 859438 h 1736237"/>
              <a:gd name="connsiteX4" fmla="*/ 2479040 w 2479040"/>
              <a:gd name="connsiteY4" fmla="*/ 859438 h 1736237"/>
              <a:gd name="connsiteX5" fmla="*/ 2438400 w 2479040"/>
              <a:gd name="connsiteY5" fmla="*/ 859438 h 1736237"/>
              <a:gd name="connsiteX6" fmla="*/ 2438400 w 2479040"/>
              <a:gd name="connsiteY6" fmla="*/ 859438 h 173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9040" h="1736237">
                <a:moveTo>
                  <a:pt x="0" y="849278"/>
                </a:moveTo>
                <a:cubicBezTo>
                  <a:pt x="395393" y="364984"/>
                  <a:pt x="790787" y="-119309"/>
                  <a:pt x="1056640" y="26318"/>
                </a:cubicBezTo>
                <a:cubicBezTo>
                  <a:pt x="1322493" y="171945"/>
                  <a:pt x="1358053" y="1584185"/>
                  <a:pt x="1595120" y="1723038"/>
                </a:cubicBezTo>
                <a:cubicBezTo>
                  <a:pt x="1832187" y="1861891"/>
                  <a:pt x="2479040" y="859438"/>
                  <a:pt x="2479040" y="859438"/>
                </a:cubicBezTo>
                <a:lnTo>
                  <a:pt x="2479040" y="859438"/>
                </a:lnTo>
                <a:lnTo>
                  <a:pt x="2438400" y="859438"/>
                </a:lnTo>
                <a:lnTo>
                  <a:pt x="2438400" y="859438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B2B13C-DB5A-6F3A-CD6B-6AA27C8C3517}"/>
              </a:ext>
            </a:extLst>
          </p:cNvPr>
          <p:cNvSpPr/>
          <p:nvPr/>
        </p:nvSpPr>
        <p:spPr>
          <a:xfrm>
            <a:off x="7877494" y="3785605"/>
            <a:ext cx="85725" cy="45719"/>
          </a:xfrm>
          <a:prstGeom prst="ellipse">
            <a:avLst/>
          </a:prstGeom>
          <a:ln>
            <a:solidFill>
              <a:srgbClr val="02020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D477D51-C93B-AE8D-9141-EC303D8CE82A}"/>
              </a:ext>
            </a:extLst>
          </p:cNvPr>
          <p:cNvSpPr/>
          <p:nvPr/>
        </p:nvSpPr>
        <p:spPr>
          <a:xfrm>
            <a:off x="8725535" y="5230947"/>
            <a:ext cx="85725" cy="45719"/>
          </a:xfrm>
          <a:prstGeom prst="ellipse">
            <a:avLst/>
          </a:prstGeom>
          <a:ln>
            <a:solidFill>
              <a:srgbClr val="02020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57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9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4" grpId="0" animBg="1"/>
      <p:bldP spid="55" grpId="0" animBg="1"/>
      <p:bldP spid="56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B1F0E-4E31-3CB2-D61C-A6797BB5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83" y="813453"/>
            <a:ext cx="2267858" cy="2494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94E9F-406E-5ED4-53BA-F1B7173F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141" y="756555"/>
            <a:ext cx="2342780" cy="255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558F8-4494-6640-64EC-7592976F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087" y="813453"/>
            <a:ext cx="2433914" cy="2580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7A78AA-FD99-A92C-424C-6FB8B4391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672" y="3601834"/>
            <a:ext cx="2294830" cy="2437595"/>
          </a:xfrm>
          <a:prstGeom prst="rect">
            <a:avLst/>
          </a:prstGeom>
        </p:spPr>
      </p:pic>
      <p:pic>
        <p:nvPicPr>
          <p:cNvPr id="13" name="Picture 12" descr="A close-up of a machine&#10;&#10;AI-generated content may be incorrect.">
            <a:extLst>
              <a:ext uri="{FF2B5EF4-FFF2-40B4-BE49-F238E27FC236}">
                <a16:creationId xmlns:a16="http://schemas.microsoft.com/office/drawing/2014/main" id="{7018BDCC-AF6C-6CED-0B8E-A50F4FC75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3549904"/>
            <a:ext cx="2549843" cy="24895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8C0575A-B143-1303-2EE2-9D18F56E2BDE}"/>
              </a:ext>
            </a:extLst>
          </p:cNvPr>
          <p:cNvSpPr/>
          <p:nvPr/>
        </p:nvSpPr>
        <p:spPr>
          <a:xfrm>
            <a:off x="3525520" y="1818640"/>
            <a:ext cx="1292982" cy="182880"/>
          </a:xfrm>
          <a:prstGeom prst="rightArrow">
            <a:avLst/>
          </a:prstGeom>
          <a:solidFill>
            <a:srgbClr val="020202"/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F50900-ED7E-04BF-C9C1-C02138A4A965}"/>
              </a:ext>
            </a:extLst>
          </p:cNvPr>
          <p:cNvSpPr/>
          <p:nvPr/>
        </p:nvSpPr>
        <p:spPr>
          <a:xfrm>
            <a:off x="7410013" y="1788486"/>
            <a:ext cx="1292982" cy="182880"/>
          </a:xfrm>
          <a:prstGeom prst="rightArrow">
            <a:avLst/>
          </a:prstGeom>
          <a:solidFill>
            <a:srgbClr val="020202"/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10E0D6-F8CE-FF18-7A84-6DEA80441175}"/>
              </a:ext>
            </a:extLst>
          </p:cNvPr>
          <p:cNvSpPr/>
          <p:nvPr/>
        </p:nvSpPr>
        <p:spPr>
          <a:xfrm>
            <a:off x="5069840" y="4439920"/>
            <a:ext cx="1292982" cy="182880"/>
          </a:xfrm>
          <a:prstGeom prst="rightArrow">
            <a:avLst/>
          </a:prstGeom>
          <a:solidFill>
            <a:srgbClr val="020202"/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495</TotalTime>
  <Words>388</Words>
  <Application>Microsoft Office PowerPoint</Application>
  <PresentationFormat>Widescreen</PresentationFormat>
  <Paragraphs>141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Aptos</vt:lpstr>
      <vt:lpstr>Arial</vt:lpstr>
      <vt:lpstr>Arial Black</vt:lpstr>
      <vt:lpstr>Cambria Math</vt:lpstr>
      <vt:lpstr>Edwardian Script ITC</vt:lpstr>
      <vt:lpstr>Garamond</vt:lpstr>
      <vt:lpstr>Organic</vt:lpstr>
      <vt:lpstr>Line Detection using Hough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Kavimani V</dc:creator>
  <cp:lastModifiedBy>Kavimani V</cp:lastModifiedBy>
  <cp:revision>2</cp:revision>
  <dcterms:created xsi:type="dcterms:W3CDTF">2025-05-06T07:10:33Z</dcterms:created>
  <dcterms:modified xsi:type="dcterms:W3CDTF">2025-05-07T03:18:41Z</dcterms:modified>
</cp:coreProperties>
</file>