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0" r:id="rId2"/>
    <p:sldId id="257" r:id="rId3"/>
    <p:sldId id="258" r:id="rId4"/>
    <p:sldId id="259" r:id="rId5"/>
    <p:sldId id="280" r:id="rId6"/>
    <p:sldId id="261" r:id="rId7"/>
    <p:sldId id="262" r:id="rId8"/>
    <p:sldId id="264" r:id="rId9"/>
    <p:sldId id="265" r:id="rId10"/>
    <p:sldId id="279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8"/>
    <p:restoredTop sz="94704"/>
  </p:normalViewPr>
  <p:slideViewPr>
    <p:cSldViewPr snapToGrid="0">
      <p:cViewPr varScale="1">
        <p:scale>
          <a:sx n="180" d="100"/>
          <a:sy n="180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d1f7c07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d1f7c07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d1f7c077e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d1f7c077e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d1f7c077e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d1f7c077e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1f7c077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1f7c077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1f7c077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1f7c077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1f7c077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1f7c077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d1f7c077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d1f7c077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1f7c077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d1f7c077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d1f7c077e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d1f7c077e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d1f7c077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d1f7c077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d1f7c077e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d1f7c077e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29450" y="569450"/>
            <a:ext cx="4551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MODELLO DI BUSINESS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magine 2" descr="Immagine che contiene testo, Viso umano, persona, schermata&#10;&#10;Descrizione generata automaticamente">
            <a:extLst>
              <a:ext uri="{FF2B5EF4-FFF2-40B4-BE49-F238E27FC236}">
                <a16:creationId xmlns:a16="http://schemas.microsoft.com/office/drawing/2014/main" id="{DE00A4DB-5517-E804-7D07-2FDB2206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5550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729450" y="562850"/>
            <a:ext cx="7688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1A1A1A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29450" y="1371436"/>
            <a:ext cx="76887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latin typeface="Montserrat"/>
                <a:ea typeface="Montserrat"/>
                <a:cs typeface="Montserrat"/>
                <a:sym typeface="Montserrat"/>
              </a:rPr>
              <a:t>L’opportunità offerta da verITA, può portare a </a:t>
            </a:r>
            <a:r>
              <a:rPr lang="it" sz="1200" b="1" i="1" dirty="0">
                <a:latin typeface="Montserrat"/>
                <a:ea typeface="Montserrat"/>
                <a:cs typeface="Montserrat"/>
                <a:sym typeface="Montserrat"/>
              </a:rPr>
              <a:t>imporanti vantaggi economici</a:t>
            </a:r>
            <a:r>
              <a:rPr lang="it" sz="1200" dirty="0">
                <a:latin typeface="Montserrat"/>
                <a:ea typeface="Montserrat"/>
                <a:cs typeface="Montserrat"/>
                <a:sym typeface="Montserrat"/>
              </a:rPr>
              <a:t> per </a:t>
            </a:r>
            <a:r>
              <a:rPr lang="it" sz="1200" b="1" i="1" dirty="0">
                <a:latin typeface="Montserrat"/>
                <a:ea typeface="Montserrat"/>
                <a:cs typeface="Montserrat"/>
                <a:sym typeface="Montserrat"/>
              </a:rPr>
              <a:t>ogni produttore</a:t>
            </a:r>
            <a:r>
              <a:rPr lang="it" sz="1200" dirty="0">
                <a:latin typeface="Montserrat"/>
                <a:ea typeface="Montserrat"/>
                <a:cs typeface="Montserrat"/>
                <a:sym typeface="Montserrat"/>
              </a:rPr>
              <a:t> e più in generale per </a:t>
            </a:r>
            <a:r>
              <a:rPr lang="it" sz="1200" b="1" i="1" dirty="0">
                <a:latin typeface="Montserrat"/>
                <a:ea typeface="Montserrat"/>
                <a:cs typeface="Montserrat"/>
                <a:sym typeface="Montserrat"/>
              </a:rPr>
              <a:t>l’intero mercato del Made in Italy</a:t>
            </a:r>
            <a:r>
              <a:rPr lang="it" sz="1200" dirty="0">
                <a:latin typeface="Montserrat"/>
                <a:ea typeface="Montserrat"/>
                <a:cs typeface="Montserrat"/>
                <a:sym typeface="Montserrat"/>
              </a:rPr>
              <a:t>, che come abbiamo analizzato in precedenza è fortemente colpito ogni anno, creando un business illecito che vale 6 punti percentuali del PIL a discapito dello Stato Italiano.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latin typeface="Montserrat"/>
                <a:ea typeface="Montserrat"/>
                <a:cs typeface="Montserrat"/>
                <a:sym typeface="Montserrat"/>
              </a:rPr>
              <a:t>Attraverso la nostra soluzione si può arrivare a creare un vero e proprio 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network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collaborazione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e un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monitoraggio condiviso degli articoli, bloccando </a:t>
            </a:r>
            <a:r>
              <a:rPr lang="it-IT" sz="1200" i="1" dirty="0">
                <a:solidFill>
                  <a:srgbClr val="1F2328"/>
                </a:solidFill>
                <a:effectLst/>
                <a:latin typeface="Montserrat" pitchFamily="2" charset="77"/>
              </a:rPr>
              <a:t>in tal modo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anche in partenza 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il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processo di contraffazione, 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grazie alle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 autorità competenti.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b="1" i="1" dirty="0">
              <a:solidFill>
                <a:srgbClr val="1F2328"/>
              </a:solidFill>
              <a:latin typeface="Montserrat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Inoltre il sistema permette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 al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consumatore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 di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acquisire fiducia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 nei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confronti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 dei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produttori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 attraverso la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trasparenza dell’intera filiera produttiva </a:t>
            </a:r>
            <a:r>
              <a:rPr lang="it-IT" sz="1200" dirty="0">
                <a:solidFill>
                  <a:srgbClr val="1F2328"/>
                </a:solidFill>
                <a:effectLst/>
                <a:latin typeface="Montserrat" pitchFamily="2" charset="77"/>
              </a:rPr>
              <a:t>offerta da quest’ultimi all’interno della Web App verITA.</a:t>
            </a:r>
            <a:endParaRPr sz="1200" dirty="0"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524BF-3D60-4BF8-B905-661D22007FC4}"/>
              </a:ext>
            </a:extLst>
          </p:cNvPr>
          <p:cNvSpPr txBox="1"/>
          <p:nvPr/>
        </p:nvSpPr>
        <p:spPr>
          <a:xfrm>
            <a:off x="723014" y="1413372"/>
            <a:ext cx="7889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Il sistema verITA possiede un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user experience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personalizzata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per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ogni tipo di utente,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partendo dal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produttore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fino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all’utente finale </a:t>
            </a:r>
            <a:r>
              <a:rPr lang="it-IT" sz="1200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(il consumatore)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ed è inoltre di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fondamentale importanza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per 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autorità competenti,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che grazie a una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serie di funzionalità integrate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nella piattaforma, possono avere un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vantaggio chiave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per 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indagini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e per la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lotta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all’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anti-contraffazione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Inoltre più in generale l’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experience facile nell'utilizzo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si propone a </a:t>
            </a:r>
            <a:r>
              <a:rPr lang="it-IT" sz="1200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tutte 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fasce di età</a:t>
            </a:r>
            <a:r>
              <a:rPr lang="it-IT" sz="1200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sul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territorio nazionale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dando la possibilità ad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ogni cittadino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italiano di poter usufruire del servizio.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Di conseguenza il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target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di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mercato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è composto da circa 58 milioni di persone (ossia gli abitanti italiani). Nello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specifico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si propone alle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fasce di età comprese tra i 14 e i 65 anni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(63,5% della popolazione), ossia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coloro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che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mediamente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hanno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più interesse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verso il prodotto, e verso tutte le informazioni dello stesso (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come autenticità, produzione lunga la filiera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e altre informazioni dettagliate),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riducendo così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mercato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ad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un minimo di: 36.830.000 utenti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729450" y="562850"/>
            <a:ext cx="7688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1A1A1A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A6D8F0-8C38-D7A9-5F13-FC5617152C1F}"/>
              </a:ext>
            </a:extLst>
          </p:cNvPr>
          <p:cNvSpPr txBox="1"/>
          <p:nvPr/>
        </p:nvSpPr>
        <p:spPr>
          <a:xfrm>
            <a:off x="725850" y="642939"/>
            <a:ext cx="788549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it-IT" b="1" i="1" dirty="0">
                <a:solidFill>
                  <a:srgbClr val="0E1E30"/>
                </a:solidFill>
                <a:effectLst/>
                <a:latin typeface="proxima-nova"/>
              </a:rPr>
            </a:br>
            <a:r>
              <a:rPr lang="it-IT" sz="16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Stack Tecnologico</a:t>
            </a:r>
          </a:p>
          <a:p>
            <a:pPr algn="l"/>
            <a:endParaRPr lang="it-IT" sz="1600" b="1" i="1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endParaRPr lang="it-IT" sz="1600" b="1" i="1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endParaRPr lang="it-IT" sz="1200" b="1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Hardware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Tag RFid Passivi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(readable-writable)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 tecnologia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PUF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(Physical Unclonable Functions)</a:t>
            </a:r>
          </a:p>
          <a:p>
            <a:pPr marL="457200" lvl="1"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Software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BMS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(Branding Monitoring System) integrato in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WebApp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verITA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Web Framework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Next.js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Database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Postgress SQL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ORM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Prisma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API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: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TRPC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B648A6-56A4-1BA9-E3C6-1C22C7EC0795}"/>
              </a:ext>
            </a:extLst>
          </p:cNvPr>
          <p:cNvSpPr txBox="1"/>
          <p:nvPr/>
        </p:nvSpPr>
        <p:spPr>
          <a:xfrm>
            <a:off x="729451" y="856600"/>
            <a:ext cx="78001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Architettura del Sistema</a:t>
            </a:r>
          </a:p>
          <a:p>
            <a:endParaRPr lang="it-IT" sz="1600" b="1" i="1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r>
              <a:rPr lang="it-IT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Architettura Hardware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Il sistema verITA comprende sul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piano hardware 2 livelli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sicurezza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costituiti da un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Tag RFid Passivo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dall'integrazione di un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chip PUF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permette la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generazioni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chiavi crittografiche on-chip univoche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verranno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associate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ogni singolo 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emesso dal produttore.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Tag RFid Passivi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Gli RFId passivi sono costituiti solamente da un’antenna e da un circuito integrato generalmente miniaturizzato e possono essere inseriti in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piccolissimi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oggetti non metallici e in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etichette adesive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le cosiddette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“etichette intelligenti”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 Sono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privi di batteria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ricavano l’energia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per il loro funzionamento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dal segnale proveniente dal reader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le distanze a cui possono operare sono al massimo di alcuni metri a seconda della frequenza operativa che utilizzano.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171450" lvl="5" indent="-171450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Per la nostra soluzione sono adatti dei Tag RFid passivi di tipo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readble-writeable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permettono al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produttore di inserire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all'interno della memoria dei chip,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tutte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le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informazioni dell'articolo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della filiera per produrre quest'ultimo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verrano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visualizzate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 seguito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ad ogni scansione del RFid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effettuata da una delle qualsiasi parti in causa (consumatori, autorità o dagli stessi produttori)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.</a:t>
            </a:r>
          </a:p>
          <a:p>
            <a:endParaRPr lang="it-IT" sz="1200" b="1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endParaRPr lang="it-IT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641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BBE90B-CEF9-CF13-41BA-A25F3009A493}"/>
              </a:ext>
            </a:extLst>
          </p:cNvPr>
          <p:cNvSpPr txBox="1"/>
          <p:nvPr/>
        </p:nvSpPr>
        <p:spPr>
          <a:xfrm>
            <a:off x="764381" y="902971"/>
            <a:ext cx="82153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PUF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(Physical Unclonable Functions)</a:t>
            </a:r>
          </a:p>
          <a:p>
            <a:pPr algn="l"/>
            <a:endParaRPr lang="it-IT" sz="1200" b="1" i="1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 PUF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(Physical Unclonable Functions)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sono le “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funzioni fisiche non clonabili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” basati sulla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struttura molecolare della materia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cui vengono dotati i chip inseriti all’interno di Tag RFId (passivi, attivi, semi-passivi). La tecnologia PUF costituisce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nuovo approccio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all’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identificazione univoca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dei chip,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l’autenticazione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e la generazione di chiavi “on-chip”.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 Alcune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tipologie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PUF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basate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sul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silicio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sfruttano 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variazioni fisiche intrinseche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esistono nei circuiti integrati. Poiché tali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variazioni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sono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incontrollabili e casuali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la tecnologia PUF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risulta adatta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per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l’identificazione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l’autenticazione dei chip tramite la generazione in maniera completamente casuale di codici identificativi univoci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 Con questi ultimi è possibile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generare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una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firma univoca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per ogni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circuito integrato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consente la successiva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identificazione di circuiti integrati autentici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 Inoltre la tecnologia PUF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consente di rilevare chip clonati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 quanto genera identificativi unici, legati alla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casualità nel processo di fabbricazione dei chip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non può essere controllato o clonato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 Gli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identificativi univoci dei chip originali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possono essere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memorizzati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dal produttore dell'articolo in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database protetto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per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future verifiche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(da parte dei consumatori, dalle autorità o dagli stessi produttori)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attraverso la piattaforma integrata nella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WebApp verITA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16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24EE39-6A65-1C0E-665A-9F5DF7FC4941}"/>
              </a:ext>
            </a:extLst>
          </p:cNvPr>
          <p:cNvSpPr txBox="1"/>
          <p:nvPr/>
        </p:nvSpPr>
        <p:spPr>
          <a:xfrm>
            <a:off x="757240" y="900112"/>
            <a:ext cx="80438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Architettura Software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Web App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BMS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(Branding Monitoring System)</a:t>
            </a:r>
          </a:p>
          <a:p>
            <a:pPr algn="l"/>
            <a:endParaRPr lang="it-IT" sz="1200" b="0" i="1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La webapp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verITA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si sviluppa su più interfacce con funzionalità adatte 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personalizzate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per ogni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tipo utente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creando una user experience unica e facile nell'utilizzo. </a:t>
            </a:r>
          </a:p>
          <a:p>
            <a:pPr algn="l"/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Tale webapp ci permette di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garantire l'autenticità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l'originalità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qualsiasi prodotto,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tracciare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percorso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produzione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distribuzione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lungo la filiera per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garantire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trasparenza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coinvolgere attivamente i consumatori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nella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lotta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contraffazione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809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6F3E01-1E89-2AB4-8629-407C164E9ED1}"/>
              </a:ext>
            </a:extLst>
          </p:cNvPr>
          <p:cNvSpPr txBox="1"/>
          <p:nvPr/>
        </p:nvSpPr>
        <p:spPr>
          <a:xfrm>
            <a:off x="750095" y="887760"/>
            <a:ext cx="750093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Interfaccia Consumatore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Il consumatore attraverso il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proprio smartphone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alle funzionalità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NFC integrate dello stesso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potrà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scansionare l'RFid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 prodotto di cui è interessato conoscere l'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autenticità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l'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intera filiera (certificata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100% Made in Italy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dall'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ITPI Istituto per la Tutela dei Produttori Italiani)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tutte 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informazioni riguardo il prodotto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 sè e un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immagine dello stesso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scansione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reindirizzerà automaticamente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il consumatore sulla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WebApp verITA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grazie a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URL univoco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inoltre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ogni scansione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dell'RFid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reindirizza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dei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dati specifici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piattaforma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importante utilità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soprattutto in caso di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articoli contraffatti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tra cui: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geolocalizzazione della scansione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del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dispositivo "reader"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(smartphone) della relativa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scansione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data e ora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UUID univoco scansionato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94822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A5B30-B2CA-352A-5623-A844AF8C6A0B}"/>
              </a:ext>
            </a:extLst>
          </p:cNvPr>
          <p:cNvSpPr txBox="1"/>
          <p:nvPr/>
        </p:nvSpPr>
        <p:spPr>
          <a:xfrm>
            <a:off x="771524" y="1364455"/>
            <a:ext cx="83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Sono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3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possibili esiti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ed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interfacce visualizzabili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post-scansione da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parte del consumatore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: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Codice Verde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Autentico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Prodotto Autentico 100% Made in Italy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Codice Giallo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Sospetto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elevato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relazione al tipo di articol</a:t>
            </a:r>
            <a:r>
              <a:rPr lang="it-IT" sz="1200" b="1" i="1" dirty="0">
                <a:solidFill>
                  <a:srgbClr val="0E1E30"/>
                </a:solidFill>
                <a:latin typeface="Montserrat" pitchFamily="2" charset="77"/>
              </a:rPr>
              <a:t>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200" b="1" i="1" dirty="0">
              <a:solidFill>
                <a:srgbClr val="0E1E30"/>
              </a:solidFill>
              <a:latin typeface="Montserrat" pitchFamily="2" charset="7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Codice Rosso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Contraffatto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elevato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relazione al tipo di 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conseguente controllo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ha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appurato l'effettiva contraffazione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dell'articolo, 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non presente nel database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endParaRPr lang="it-IT" sz="1200" dirty="0">
              <a:latin typeface="Montserrat" pitchFamily="2" charset="77"/>
            </a:endParaRPr>
          </a:p>
          <a:p>
            <a:br>
              <a:rPr lang="it-IT" sz="1200" dirty="0">
                <a:latin typeface="Montserrat" pitchFamily="2" charset="77"/>
              </a:rPr>
            </a:br>
            <a:endParaRPr lang="it-IT" sz="1200" dirty="0">
              <a:latin typeface="Montserrat" pitchFamily="2" charset="77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6C30BB0-B3DF-58BC-F638-34BE9E16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97" t="1112" r="36463" b="88940"/>
          <a:stretch/>
        </p:blipFill>
        <p:spPr>
          <a:xfrm>
            <a:off x="231054" y="1938517"/>
            <a:ext cx="536895" cy="511729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E6DB92-2337-C01C-BADA-1A1C8061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2" t="1315" r="60567" b="89676"/>
          <a:stretch/>
        </p:blipFill>
        <p:spPr>
          <a:xfrm>
            <a:off x="245898" y="1521772"/>
            <a:ext cx="507206" cy="46345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  <a:softEdge rad="96789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078B2CF-A57D-8051-2C11-25DDD1431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04" t="1546" r="12805" b="89445"/>
          <a:stretch/>
        </p:blipFill>
        <p:spPr>
          <a:xfrm>
            <a:off x="245897" y="2450246"/>
            <a:ext cx="507207" cy="463452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206790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A6E2E1-5AEE-ECC7-7079-1B01A358A865}"/>
              </a:ext>
            </a:extLst>
          </p:cNvPr>
          <p:cNvSpPr txBox="1"/>
          <p:nvPr/>
        </p:nvSpPr>
        <p:spPr>
          <a:xfrm>
            <a:off x="750094" y="1340461"/>
            <a:ext cx="7558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 Nel caso in cui il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prodotto risulti autentico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(Codice Verde)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scansione reindirizzerà il consumatore alla piattaforma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notificandolo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autenticità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permettendogli di visualizzare una serie di informazioni sull'articolo (precedentemente citate), e in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modo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completamente automatico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verranno inviati una serie di dati (precedentemente citati), al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sistema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li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integrerà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all'interno del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report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 Nel caso in cui il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prodotto risulti contraffatto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(Codice Giallo o Rosso)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scansione reindirizzerà il consumatore alla piattaforma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notificandolo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non originalità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e in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modo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completamente automatico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verrà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inviata una segnalazione del prodotto contraffatto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sistema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la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integrerà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all'interno del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report segnalazioni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verrà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successivamente inviato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autorità competenti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potranno in tal modo effettuare ulteriori verifiche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anche in locale.</a:t>
            </a:r>
          </a:p>
          <a:p>
            <a:br>
              <a:rPr lang="it-IT" sz="1200" dirty="0">
                <a:latin typeface="Montserrat" pitchFamily="2" charset="77"/>
              </a:rPr>
            </a:br>
            <a:endParaRPr lang="it-IT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7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3610D0-0C48-1487-A74F-16D32768CA47}"/>
              </a:ext>
            </a:extLst>
          </p:cNvPr>
          <p:cNvSpPr txBox="1"/>
          <p:nvPr/>
        </p:nvSpPr>
        <p:spPr>
          <a:xfrm>
            <a:off x="742952" y="925145"/>
            <a:ext cx="67936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</a:t>
            </a:r>
            <a:r>
              <a:rPr lang="it-IT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Interfaccia Produttore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Il produttore può accedere attraverso delle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credenziali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fornite dall'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ITPI (Istituto per la Tutela dei Produttori Italiani)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numerose funzionalità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gli permettono 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gestire tutti i processi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certificazione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tracciamento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informazione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sensibilizzazione del consumatore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in modo totalmente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semplificato e rapido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principale funzionalità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 disposizione del produttore è 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generazione degli URL univoci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assegnare a ciascun RFid e 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 Gli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URL univoci generati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saranno della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forma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: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verita.ink/v/UUID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saranno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inseriti all'interno della memoria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dell'RFid al momento di writing del chip. </a:t>
            </a:r>
          </a:p>
          <a:p>
            <a:pPr algn="l"/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Inoltre all'interno del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database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verranno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conservate tutte le chiavi "on-chip" generate dal PUF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rendono l'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RFid inclonabile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070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29450" y="569450"/>
            <a:ext cx="26367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9450" y="1353427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sz="13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6B47CA1A-106E-1D82-544B-54B9AEFDF967}"/>
              </a:ext>
            </a:extLst>
          </p:cNvPr>
          <p:cNvSpPr txBox="1"/>
          <p:nvPr/>
        </p:nvSpPr>
        <p:spPr>
          <a:xfrm>
            <a:off x="881850" y="1505827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sz="13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38DBE6B-D9D6-E355-DE93-18D84C113979}"/>
              </a:ext>
            </a:extLst>
          </p:cNvPr>
          <p:cNvSpPr txBox="1"/>
          <p:nvPr/>
        </p:nvSpPr>
        <p:spPr>
          <a:xfrm>
            <a:off x="725850" y="1505827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Il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Made in Italy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rappresenta un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patrimonio inestimabile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riconosciuto in tutto il mondo per la sua eccellenza, tuttavia il fenomeno della contraffazione minaccia l'integrità di questo patrimonio, compromettendo la reputazione e l'economia italiana.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 </a:t>
            </a:r>
          </a:p>
          <a:p>
            <a:endParaRPr lang="it-IT" sz="1200" dirty="0">
              <a:solidFill>
                <a:srgbClr val="1F2328"/>
              </a:solidFill>
              <a:latin typeface="Montserrat" pitchFamily="2" charset="77"/>
              <a:sym typeface="Montserrat"/>
            </a:endParaRPr>
          </a:p>
          <a:p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Nel 2023 è stato calcolato un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giro d’affari illecito 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sulla contraffazione del Made in Italy che si aggira sui </a:t>
            </a:r>
            <a:r>
              <a:rPr lang="it-IT" sz="1200" b="1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90 miliardi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 di euro, ovvero un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business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 che 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  <a:sym typeface="Montserrat"/>
              </a:rPr>
              <a:t>vale 6 punti percentuali del PIL. </a:t>
            </a:r>
          </a:p>
          <a:p>
            <a:endParaRPr lang="it-IT" sz="1200" b="1" i="1" dirty="0">
              <a:solidFill>
                <a:srgbClr val="1F2328"/>
              </a:solidFill>
              <a:latin typeface="Montserrat" pitchFamily="2" charset="77"/>
              <a:sym typeface="Montserrat"/>
            </a:endParaRPr>
          </a:p>
          <a:p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Un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danno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 che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si protrae ormai da anni 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e che sta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provocando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 una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gravissima flessione 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per i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distretti industriali italiani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, a cui va aggiunto il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mancato incasso 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di tasse per lo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  <a:sym typeface="Montserrat"/>
              </a:rPr>
              <a:t>Stato.</a:t>
            </a:r>
          </a:p>
          <a:p>
            <a:endParaRPr lang="it-IT" sz="1200" b="1" i="1" dirty="0">
              <a:solidFill>
                <a:srgbClr val="1F2328"/>
              </a:solidFill>
              <a:effectLst/>
              <a:latin typeface="Montserrat" pitchFamily="2" charset="77"/>
              <a:sym typeface="Montserrat"/>
            </a:endParaRPr>
          </a:p>
          <a:p>
            <a:r>
              <a:rPr lang="it-IT" sz="1200" dirty="0">
                <a:solidFill>
                  <a:srgbClr val="1F2328"/>
                </a:solidFill>
                <a:latin typeface="Montserrat" pitchFamily="2" charset="77"/>
              </a:rPr>
              <a:t>Le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</a:rPr>
              <a:t>categorie merceologiche 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</a:rPr>
              <a:t>più </a:t>
            </a:r>
            <a:r>
              <a:rPr lang="it-IT" sz="1200" b="1" i="1" dirty="0">
                <a:solidFill>
                  <a:srgbClr val="1F2328"/>
                </a:solidFill>
                <a:latin typeface="Montserrat" pitchFamily="2" charset="77"/>
              </a:rPr>
              <a:t>colpite</a:t>
            </a:r>
            <a:r>
              <a:rPr lang="it-IT" sz="1200" dirty="0">
                <a:solidFill>
                  <a:srgbClr val="1F2328"/>
                </a:solidFill>
                <a:latin typeface="Montserrat" pitchFamily="2" charset="77"/>
              </a:rPr>
              <a:t> sono: </a:t>
            </a:r>
            <a:r>
              <a:rPr lang="it-IT" sz="1200" i="1" dirty="0">
                <a:solidFill>
                  <a:srgbClr val="1F2328"/>
                </a:solidFill>
                <a:latin typeface="Montserrat" pitchFamily="2" charset="77"/>
              </a:rPr>
              <a:t>lusso, food &amp; beverage e nuove tecnologie.</a:t>
            </a:r>
          </a:p>
          <a:p>
            <a:endParaRPr lang="it-IT" sz="1200" i="1" dirty="0">
              <a:solidFill>
                <a:srgbClr val="1F2328"/>
              </a:solidFill>
              <a:effectLst/>
              <a:latin typeface="Montserrat" pitchFamily="2" charset="77"/>
            </a:endParaRPr>
          </a:p>
          <a:p>
            <a:endParaRPr lang="it-IT" sz="1200" i="1" dirty="0">
              <a:solidFill>
                <a:srgbClr val="1F2328"/>
              </a:solidFill>
              <a:latin typeface="Montserrat" pitchFamily="2" charset="77"/>
            </a:endParaRPr>
          </a:p>
          <a:p>
            <a:endParaRPr lang="it-IT" sz="1200" i="1" dirty="0">
              <a:solidFill>
                <a:srgbClr val="1F2328"/>
              </a:solidFill>
              <a:effectLst/>
              <a:latin typeface="Montserrat" pitchFamily="2" charset="7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A4FA6-5D69-9ECA-C3DB-68B72D9D8DEF}"/>
              </a:ext>
            </a:extLst>
          </p:cNvPr>
          <p:cNvSpPr txBox="1"/>
          <p:nvPr/>
        </p:nvSpPr>
        <p:spPr>
          <a:xfrm>
            <a:off x="678656" y="1556088"/>
            <a:ext cx="81153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Un'altra delle tante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funzionalità fondamentali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è 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sezione di reporting e analisi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ogni scansione attraverso i seguenti dati: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geolocalizzazione della scansione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 del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dispositivo "reader"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(smartphone),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data e ora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UUID univoco scansionato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/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In base al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un dato articolo, la piattaforma effettua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analisi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attraverso i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dati delle singoli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e 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relazione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tipo di 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può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cambiare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lo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stato di autenticità di quest'ultimo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pPr algn="l"/>
            <a:br>
              <a:rPr lang="it-IT" sz="1600" b="0" i="0" dirty="0">
                <a:solidFill>
                  <a:srgbClr val="0E1E30"/>
                </a:solidFill>
                <a:effectLst/>
                <a:latin typeface="proxima-nova"/>
              </a:rPr>
            </a:br>
            <a:endParaRPr lang="it-IT" sz="1600" b="0" i="0" dirty="0">
              <a:solidFill>
                <a:srgbClr val="0E1E30"/>
              </a:solidFill>
              <a:effectLst/>
              <a:latin typeface="proxima-nova"/>
            </a:endParaRPr>
          </a:p>
          <a:p>
            <a:pPr algn="l"/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7164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175760-AD76-7472-06F8-27F0CCCEB107}"/>
              </a:ext>
            </a:extLst>
          </p:cNvPr>
          <p:cNvSpPr txBox="1"/>
          <p:nvPr/>
        </p:nvSpPr>
        <p:spPr>
          <a:xfrm>
            <a:off x="735809" y="1357134"/>
            <a:ext cx="815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 Sono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4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possibili esiti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risultanti dall'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analisi della piattaforma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visualizzabili dal produttore: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1" i="1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latin typeface="Montserrat" pitchFamily="2" charset="77"/>
              </a:rPr>
              <a:t> 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Codice Verde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Autentico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Prodotto Autentico 100% Made in Italy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b="1" i="1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Codice Giallo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Sospetto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elevato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relazione al tipo di articolo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Codice Rosso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Contraffatto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elevato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relazione al tipo di 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 </a:t>
            </a:r>
            <a:r>
              <a:rPr lang="it-IT" sz="1200" b="1" i="0" dirty="0">
                <a:solidFill>
                  <a:srgbClr val="0E1E30"/>
                </a:solidFill>
                <a:effectLst/>
                <a:latin typeface="Montserrat" pitchFamily="2" charset="77"/>
              </a:rPr>
              <a:t>conseguente controllo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ha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appurato l'effettiva contraffazione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dell'articolo, 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non presente nel database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0E1E30"/>
              </a:solidFill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Codice Grigio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UUID Attivato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-&gt;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Nessuna scansione effettuata dell'RFid dell'articolo</a:t>
            </a: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endParaRPr lang="it-IT" sz="1200" dirty="0">
              <a:latin typeface="Montserrat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A54680-B3BE-4FBC-7426-3B6998B80009}"/>
              </a:ext>
            </a:extLst>
          </p:cNvPr>
          <p:cNvSpPr txBox="1"/>
          <p:nvPr/>
        </p:nvSpPr>
        <p:spPr>
          <a:xfrm>
            <a:off x="607222" y="3665458"/>
            <a:ext cx="802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Ad esempio su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articoli di </a:t>
            </a:r>
            <a:r>
              <a:rPr lang="it-IT" sz="1200" b="1" i="1" dirty="0">
                <a:solidFill>
                  <a:srgbClr val="0E1E30"/>
                </a:solidFill>
                <a:latin typeface="Montserrat" pitchFamily="2" charset="77"/>
              </a:rPr>
              <a:t>«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lusso»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un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elevato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può far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facilmente variare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lo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stato di autenticità dell'articolo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poichè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rispetto ad un articolo di consumo primario o quotidiano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come per il settore del food, il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numero di scansioni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è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statisticamente molto più basso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dovuto dal fatto che i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possessori o gli acquirenti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 un dato </a:t>
            </a:r>
            <a:r>
              <a:rPr lang="it-IT" sz="1200" dirty="0">
                <a:solidFill>
                  <a:srgbClr val="0E1E30"/>
                </a:solidFill>
                <a:latin typeface="Montserrat" pitchFamily="2" charset="77"/>
              </a:rPr>
              <a:t>articolo di </a:t>
            </a:r>
            <a:r>
              <a:rPr lang="it-IT" sz="1200">
                <a:solidFill>
                  <a:srgbClr val="0E1E30"/>
                </a:solidFill>
                <a:latin typeface="Montserrat" pitchFamily="2" charset="77"/>
              </a:rPr>
              <a:t>«lusso» (prodotto </a:t>
            </a:r>
            <a:r>
              <a:rPr lang="it-IT" sz="1200" dirty="0">
                <a:solidFill>
                  <a:srgbClr val="0E1E30"/>
                </a:solidFill>
                <a:latin typeface="Montserrat" pitchFamily="2" charset="77"/>
              </a:rPr>
              <a:t>con un </a:t>
            </a:r>
            <a:r>
              <a:rPr lang="it-IT" sz="1200">
                <a:solidFill>
                  <a:srgbClr val="0E1E30"/>
                </a:solidFill>
                <a:latin typeface="Montserrat" pitchFamily="2" charset="77"/>
              </a:rPr>
              <a:t>seriale univoco)</a:t>
            </a:r>
            <a:r>
              <a:rPr lang="it-IT" sz="1200" b="0" i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saranno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su una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scala numerica nettamente inferiore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se non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unici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  <a:br>
              <a:rPr lang="it-IT" sz="1200" dirty="0">
                <a:latin typeface="Montserrat" pitchFamily="2" charset="77"/>
              </a:rPr>
            </a:br>
            <a:endParaRPr lang="it-IT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697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45238-9A66-5590-B55B-E42948AAE748}"/>
              </a:ext>
            </a:extLst>
          </p:cNvPr>
          <p:cNvSpPr txBox="1"/>
          <p:nvPr/>
        </p:nvSpPr>
        <p:spPr>
          <a:xfrm>
            <a:off x="771524" y="914400"/>
            <a:ext cx="67794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 Interfaccia Autorità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autorità competenti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hanno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accesso privilegiato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alla piattaforma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gli permettono di usufruire di importanti funzionalità per effettuare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verifiche sui prodotti contraffatti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restituire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feedback veloce e attendibile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ai produttori.</a:t>
            </a:r>
          </a:p>
          <a:p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Tutti i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report visualizzabili dai produttori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possono essere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condivisi con le autorità competenti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che andranno ad </a:t>
            </a:r>
            <a:r>
              <a:rPr lang="it-IT" sz="1200" dirty="0">
                <a:solidFill>
                  <a:srgbClr val="0E1E30"/>
                </a:solidFill>
                <a:latin typeface="Montserrat" pitchFamily="2" charset="77"/>
              </a:rPr>
              <a:t>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ffettuare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ulteriori verifiche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locale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sui lotti, e sugli articoli contraffatti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 base alle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segnalazioni contenuti negli stessi report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.</a:t>
            </a:r>
          </a:p>
          <a:p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Le autorità dispongono 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tecnologie avanzate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che gli permetteranno di effettuare una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verifica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ad un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livello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sicurezza superiore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, attraverso la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firma univoca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del circuito integrato,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generata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attraverso la tecnologia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PUF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interna all'RFid, che verrà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confrontata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 il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database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contenenti le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chiavi on-chip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visualizzabili dalle stesse autorità.</a:t>
            </a:r>
          </a:p>
          <a:p>
            <a:endParaRPr lang="it-IT" sz="1200" b="0" i="0" dirty="0">
              <a:solidFill>
                <a:srgbClr val="0E1E30"/>
              </a:solidFill>
              <a:effectLst/>
              <a:latin typeface="Montserrat" pitchFamily="2" charset="77"/>
            </a:endParaRPr>
          </a:p>
          <a:p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Successivamente le autorità potranno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inviare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dei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feedback veloci e attendibili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</a:t>
            </a:r>
            <a:r>
              <a:rPr lang="it-IT" sz="12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riguardo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i </a:t>
            </a:r>
            <a:r>
              <a:rPr lang="it-IT" sz="12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report e le verifiche effettuate</a:t>
            </a:r>
            <a:r>
              <a:rPr lang="it-IT" sz="1200" b="0" i="0" dirty="0">
                <a:solidFill>
                  <a:srgbClr val="0E1E30"/>
                </a:solidFill>
                <a:effectLst/>
                <a:latin typeface="Montserrat" pitchFamily="2" charset="77"/>
              </a:rPr>
              <a:t> attraverso una funzionalità della medesima piattaforma.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069619-F40B-A03F-1EEB-BE50FF6C4AB6}"/>
              </a:ext>
            </a:extLst>
          </p:cNvPr>
          <p:cNvSpPr txBox="1"/>
          <p:nvPr/>
        </p:nvSpPr>
        <p:spPr>
          <a:xfrm>
            <a:off x="678657" y="4560391"/>
            <a:ext cx="7900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700" b="1" i="1" dirty="0">
                <a:solidFill>
                  <a:srgbClr val="0E1E30"/>
                </a:solidFill>
                <a:effectLst/>
                <a:latin typeface="Montserrat" pitchFamily="2" charset="77"/>
              </a:rPr>
              <a:t>Fonte:</a:t>
            </a:r>
            <a:r>
              <a:rPr lang="it-IT" sz="700" b="0" i="1" dirty="0">
                <a:solidFill>
                  <a:srgbClr val="0E1E30"/>
                </a:solidFill>
                <a:effectLst/>
                <a:latin typeface="Montserrat" pitchFamily="2" charset="77"/>
              </a:rPr>
              <a:t> Tutte le informazioni riguardanti le tecnologie di anti-contraffazione sopra menzionate sono state estrapolate dalla "Guida alle Tecnologie Anti-Contraffazione" dell' "UFFICIO ITALIANO BREVETTI E MARCHI DIREZIONE GENERALE PER LA TUTELA DELLA PROPRIETA' INDUSTRIALE (DGTPI-UIBM)"</a:t>
            </a:r>
            <a:endParaRPr lang="it-IT" sz="7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3419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9450" y="569450"/>
            <a:ext cx="26367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SOLUZIONE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29450" y="1091158"/>
            <a:ext cx="8193881" cy="348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Il progetto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verITA</a:t>
            </a:r>
            <a:r>
              <a:rPr lang="it-IT" sz="1200" b="1" i="0" dirty="0">
                <a:solidFill>
                  <a:srgbClr val="1F2328"/>
                </a:solidFill>
                <a:effectLst/>
                <a:latin typeface="Montserrat" pitchFamily="2" charset="77"/>
              </a:rPr>
              <a:t> nasce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dalla necessità di proteggere l'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essenza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 del Made in Italy,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preservando l'autenticità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e la </a:t>
            </a:r>
            <a:r>
              <a:rPr lang="it-IT" sz="1200" b="1" i="1" dirty="0">
                <a:solidFill>
                  <a:srgbClr val="1F2328"/>
                </a:solidFill>
                <a:effectLst/>
                <a:latin typeface="Montserrat" pitchFamily="2" charset="77"/>
              </a:rPr>
              <a:t>qualità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 dei nostri prodotti attraverso l'adozione di </a:t>
            </a:r>
            <a:r>
              <a:rPr lang="it-IT" sz="1200" b="1" i="0" dirty="0">
                <a:solidFill>
                  <a:srgbClr val="1F2328"/>
                </a:solidFill>
                <a:effectLst/>
                <a:latin typeface="Montserrat" pitchFamily="2" charset="77"/>
              </a:rPr>
              <a:t>soluzioni tecnologiche avanzate</a:t>
            </a:r>
            <a:r>
              <a:rPr lang="it-IT" sz="1200" b="0" i="0" dirty="0">
                <a:solidFill>
                  <a:srgbClr val="1F2328"/>
                </a:solidFill>
                <a:effectLst/>
                <a:latin typeface="Montserrat" pitchFamily="2" charset="7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b="0" i="0" dirty="0">
              <a:solidFill>
                <a:schemeClr val="bg2"/>
              </a:solidFill>
              <a:effectLst/>
              <a:latin typeface="Montserrat" pitchFamily="2" charset="77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Il sistema </a:t>
            </a:r>
            <a:r>
              <a:rPr lang="it-IT" sz="12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verITA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comprende sul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piano hardware 2 livelli di sicurezza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costituiti da un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Tag RFid Passivo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e dall'integrazione di un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chip PUF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che permette la generazioni 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chiavi crittografiche on-chip univoche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che verranno associate 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ogni singolo articolo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emesso dal produttore, sul </a:t>
            </a:r>
            <a:r>
              <a:rPr lang="it-IT" sz="12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piano software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abbiamo ideato una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Web App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con un sistema 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Branding Monitoring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Quest’ultima si sviluppa su </a:t>
            </a:r>
            <a:r>
              <a:rPr lang="it-IT" sz="12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più interfacce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funzionalità adatte e personalizzate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per ogni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tipo utente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creando una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 unica e facile nell'utilizzo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Tale sistema ci permette di garantire l'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autenticità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e l'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originalità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qualsiasi prodotto,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tracciare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il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percorso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produzione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distribuzione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lungo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filiera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per garantire trasparenza, e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coinvolgere attivamente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consumatori nella lotta alla contraffazione.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729450" y="569450"/>
            <a:ext cx="2636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MERCATO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9450" y="1109162"/>
            <a:ext cx="7993069" cy="371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verITA grazie ad una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user experience facile nell'utilizzo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si propone a </a:t>
            </a:r>
            <a:r>
              <a:rPr lang="it-IT" sz="1200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tutte 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fasce di età</a:t>
            </a:r>
            <a:r>
              <a:rPr lang="it-IT" sz="1200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sul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territorio nazionale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dando la possibilità ad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ogni cittadino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italiano di poter usufruire del servizio.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Di conseguenza il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target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di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mercato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è composto da circa 58 milioni di persone (ossia gli abitanti italiani).  Nello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specifico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si propone alle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fasce di età comprese tra i 14 e i 65 anni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(63,5% della popolazione), ossia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coloro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che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mediamente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hanno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più interesse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verso il prodotto, e verso tutte le informazioni dello stesso (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come autenticità, produzione lunga la filiera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e altre informazioni dettagliate),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riducendo così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mercato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ad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un minimo di: 36.830.000 utenti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b="0" i="0" u="none" strike="noStrike" dirty="0">
              <a:solidFill>
                <a:schemeClr val="bg2"/>
              </a:solidFill>
              <a:effectLst/>
              <a:latin typeface="Montserrat" pitchFamily="2" charset="77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L'implementazione delle soluzioni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proposte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avverrà in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collaborazione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con produttori, distributori e autorità competenti in modo tale da creare un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ecosistema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che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garantisce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la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compatibilità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con le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esigenze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del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settore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e la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sostenibilità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 </a:t>
            </a:r>
            <a:r>
              <a:rPr lang="it-IT" sz="1200" b="1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lungo termine 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del progetto.</a:t>
            </a:r>
          </a:p>
          <a:p>
            <a:endParaRPr lang="it-IT" sz="1200" dirty="0">
              <a:latin typeface="Montserrat" pitchFamily="2" charset="77"/>
            </a:endParaRPr>
          </a:p>
          <a:p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Inoltre la piattaforma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potrà essere resa disponibile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anche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all’esterno del territorio nazionale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, offrendo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garanzia 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del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Made in Italy anche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 per il </a:t>
            </a:r>
            <a:r>
              <a:rPr lang="it-IT" sz="1200" b="1" i="1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mercato estero</a:t>
            </a:r>
            <a:r>
              <a:rPr lang="it-IT" sz="1200" dirty="0">
                <a:solidFill>
                  <a:schemeClr val="bg2"/>
                </a:solidFill>
                <a:latin typeface="Montserrat" pitchFamily="2" charset="77"/>
                <a:ea typeface="Montserrat"/>
                <a:cs typeface="Montserrat"/>
                <a:sym typeface="Montserrat"/>
              </a:rPr>
              <a:t>.</a:t>
            </a:r>
          </a:p>
          <a:p>
            <a:br>
              <a:rPr lang="it-IT" sz="1200" dirty="0">
                <a:latin typeface="Montserrat" pitchFamily="2" charset="77"/>
              </a:rPr>
            </a:br>
            <a:endParaRPr lang="it-IT" sz="1200" dirty="0">
              <a:solidFill>
                <a:schemeClr val="bg2"/>
              </a:solidFill>
              <a:latin typeface="Montserrat" pitchFamily="2" charset="77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CB6B4-BECC-7934-2858-A8697283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4" name="Immagine 3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BE00FFFD-C2D4-399C-DE87-AA0ADEC51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6" t="4575" r="8089" b="4575"/>
          <a:stretch/>
        </p:blipFill>
        <p:spPr>
          <a:xfrm>
            <a:off x="1" y="-20438"/>
            <a:ext cx="9144000" cy="51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729450" y="569450"/>
            <a:ext cx="5618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UNIQUE VALUE PROPOSITION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29450" y="1353426"/>
            <a:ext cx="7671600" cy="32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possibili competitor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della soluzione ideata, sono sistemi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anti-contraffazione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sviluppati già da alcune aziende che rientrano nel Made in Italy.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Dopo aver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effettuato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analisi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sui vari metodi di verifica dell’autenticità di un prodotto (RFId, Blockchain…) , abbiamo potuto constatare che tali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prodotti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oltre ad esistere già sul mercato sono anche implementati, ma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solo in alcune realtà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fattore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che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non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permette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ridurre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il fenomeno della contraffazione in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modo significativo</a:t>
            </a:r>
            <a:r>
              <a:rPr lang="it-IT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Ciò che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distingue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verITA dai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sui competitor è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l’insieme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dei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metodi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verifica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utilizzati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modo strategico e collaborativo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 la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Web App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un sistema integrato di Branding Monitoring System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che</a:t>
            </a:r>
            <a:r>
              <a:rPr lang="it-IT" sz="12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permette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ogni tipo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di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utente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della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piattaforma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a partire dal consumatore, di vivere un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esperienza personalizzata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(per ogni brand), 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facile nell’utilizzo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 che va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riunire gli articoli di ogni categoria merceologica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del </a:t>
            </a:r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Made in Italy, </a:t>
            </a:r>
            <a:r>
              <a:rPr lang="it-IT" sz="1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cercando in tal modo di avere un</a:t>
            </a:r>
          </a:p>
          <a:p>
            <a:pPr lvl="0"/>
            <a:r>
              <a:rPr lang="it-IT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impatto significativo sul mercato.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729450" y="569450"/>
            <a:ext cx="2636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sz="4100" b="1" dirty="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29450" y="1353427"/>
            <a:ext cx="76887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38000" y="1412007"/>
            <a:ext cx="957600" cy="957600"/>
          </a:xfrm>
          <a:prstGeom prst="snip1Rect">
            <a:avLst>
              <a:gd name="adj" fmla="val 16667"/>
            </a:avLst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25849" y="2369606"/>
            <a:ext cx="2787817" cy="5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CARMINE GALLO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TECH DEVELOPER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TECHNICAL WRITER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06650" y="2022894"/>
            <a:ext cx="10203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38000" y="3139293"/>
            <a:ext cx="957600" cy="957600"/>
          </a:xfrm>
          <a:prstGeom prst="snip1Rect">
            <a:avLst>
              <a:gd name="adj" fmla="val 16667"/>
            </a:avLst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25849" y="4194078"/>
            <a:ext cx="2395833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ANTONIO WALTER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DE FUSCO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TECH DEVELOPER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VIDEOMAKER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281023" y="1641569"/>
            <a:ext cx="2556287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COMPUTER SCIENCE 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STUDENT AT DEPARTMENT OF </a:t>
            </a: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EXCELLENCE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 OF UNISALERNO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175630" y="1219732"/>
            <a:ext cx="957600" cy="957600"/>
          </a:xfrm>
          <a:prstGeom prst="snip1Rect">
            <a:avLst>
              <a:gd name="adj" fmla="val 16667"/>
            </a:avLst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081255" y="2192875"/>
            <a:ext cx="1540565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FRANCESCO 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SARNA’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GRAPHIC DESIGNER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263201" y="1890175"/>
            <a:ext cx="10203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175630" y="3109619"/>
            <a:ext cx="957600" cy="957600"/>
          </a:xfrm>
          <a:prstGeom prst="snip1Rect">
            <a:avLst>
              <a:gd name="adj" fmla="val 16667"/>
            </a:avLst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081255" y="4098244"/>
            <a:ext cx="2116299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VITTORIO D’ALFONSO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WEB CREATIVE DEVELOPER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406702" y="3795544"/>
            <a:ext cx="10203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magine 4" descr="Immagine che contiene persona, Viso umano, collare, cravatta&#10;&#10;Descrizione generata automaticamente">
            <a:extLst>
              <a:ext uri="{FF2B5EF4-FFF2-40B4-BE49-F238E27FC236}">
                <a16:creationId xmlns:a16="http://schemas.microsoft.com/office/drawing/2014/main" id="{E443D456-207D-0F06-1273-F495CD96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50" y="1432841"/>
            <a:ext cx="686000" cy="91466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29CC01-1342-CE0E-3776-96B866F7B27E}"/>
              </a:ext>
            </a:extLst>
          </p:cNvPr>
          <p:cNvSpPr txBox="1"/>
          <p:nvPr/>
        </p:nvSpPr>
        <p:spPr>
          <a:xfrm>
            <a:off x="2274799" y="3482979"/>
            <a:ext cx="25200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COMPUTER SCIENCE 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STUDENT AT DEPARTMENT OF </a:t>
            </a: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EXCELLENCE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 OF UNISALERNO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66B0B8-007D-41A6-1429-5B6B8C4C2CCF}"/>
              </a:ext>
            </a:extLst>
          </p:cNvPr>
          <p:cNvSpPr txBox="1"/>
          <p:nvPr/>
        </p:nvSpPr>
        <p:spPr>
          <a:xfrm>
            <a:off x="6514028" y="3392896"/>
            <a:ext cx="2707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 STUDENT AT DEPARTMENT OF </a:t>
            </a:r>
            <a:r>
              <a:rPr lang="it-IT" sz="1000" b="1" dirty="0">
                <a:latin typeface="Montserrat"/>
                <a:ea typeface="Montserrat"/>
                <a:cs typeface="Montserrat"/>
                <a:sym typeface="Montserrat"/>
              </a:rPr>
              <a:t>EXCELLENCE</a:t>
            </a:r>
            <a:r>
              <a:rPr lang="it-IT" sz="1000" dirty="0">
                <a:latin typeface="Montserrat"/>
                <a:ea typeface="Montserrat"/>
                <a:cs typeface="Montserrat"/>
                <a:sym typeface="Montserrat"/>
              </a:rPr>
              <a:t> OF UNISALERNO</a:t>
            </a:r>
          </a:p>
        </p:txBody>
      </p:sp>
      <p:pic>
        <p:nvPicPr>
          <p:cNvPr id="3" name="Immagine 2" descr="Immagine che contiene vestiti, muro, specchio, interno&#10;&#10;Descrizione generata automaticamente">
            <a:extLst>
              <a:ext uri="{FF2B5EF4-FFF2-40B4-BE49-F238E27FC236}">
                <a16:creationId xmlns:a16="http://schemas.microsoft.com/office/drawing/2014/main" id="{83340479-F2E2-0A82-E713-7E2296FB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845" y="3131085"/>
            <a:ext cx="732448" cy="914667"/>
          </a:xfrm>
          <a:prstGeom prst="rect">
            <a:avLst/>
          </a:prstGeom>
        </p:spPr>
      </p:pic>
      <p:pic>
        <p:nvPicPr>
          <p:cNvPr id="4" name="Immagine 3" descr="Immagine che contiene vestiti, persona, calzature, Pantaloni&#10;&#10;Descrizione generata automaticamente">
            <a:extLst>
              <a:ext uri="{FF2B5EF4-FFF2-40B4-BE49-F238E27FC236}">
                <a16:creationId xmlns:a16="http://schemas.microsoft.com/office/drawing/2014/main" id="{35E70420-F313-DEBF-C0D2-8361C022DF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736"/>
          <a:stretch/>
        </p:blipFill>
        <p:spPr>
          <a:xfrm>
            <a:off x="5206980" y="1247183"/>
            <a:ext cx="770738" cy="914667"/>
          </a:xfrm>
          <a:prstGeom prst="rect">
            <a:avLst/>
          </a:prstGeom>
        </p:spPr>
      </p:pic>
      <p:pic>
        <p:nvPicPr>
          <p:cNvPr id="7" name="Immagine 6" descr="Immagine che contiene Viso umano, persona, Mento, sopracciglio&#10;&#10;Descrizione generata automaticamente">
            <a:extLst>
              <a:ext uri="{FF2B5EF4-FFF2-40B4-BE49-F238E27FC236}">
                <a16:creationId xmlns:a16="http://schemas.microsoft.com/office/drawing/2014/main" id="{32CC0E79-B436-EB2F-B5E4-0159A9C3A9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06" r="7992"/>
          <a:stretch/>
        </p:blipFill>
        <p:spPr>
          <a:xfrm>
            <a:off x="909416" y="3158966"/>
            <a:ext cx="752067" cy="918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729450" y="789975"/>
            <a:ext cx="7688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20212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Quali di questi problemi intende risolvere la soluzione proposta</a:t>
            </a:r>
            <a:endParaRPr sz="4500" b="1" dirty="0">
              <a:solidFill>
                <a:srgbClr val="1A1A1A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130550" y="1441725"/>
            <a:ext cx="72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autenticità e originalità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sistemi avanzati di riconoscibilità dei prodotti che siano difficili da replicare e che garantiscano l'originalità dei prodotti Made in Italy;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130550" y="1934325"/>
            <a:ext cx="72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commercio elettronico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soluzioni che consentano all'acquirente di acquistare prodotti autentici e di verificarne l'autenticità una volta ricevuto, a prescindere dalla piattaforma e-commerce o market place utilizzata;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130550" y="2426925"/>
            <a:ext cx="72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tracciabilità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soluzioni per tracciare il percorso di produzione e distribuzione dei prodotti italiani, facilitando la verifica dell'autenticità lungo l'intera filiera;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130550" y="2919525"/>
            <a:ext cx="72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verificabilità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soluzioni che consentano al consumatore di distinguere un prodotto autentico da uno contraffatto;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130550" y="3412125"/>
            <a:ext cx="7287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coinvolgimento del Consumatore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strumenti e strategie che coinvolgano attivamente i consumatori nel riconoscimento e nella segnalazione di prodotti contraffatti, anche attraverso piattaforme collaborative o sistemi di monitoraggio condiviso, che coinvolgano attivamente le parti interessate, produttori, distributori, autorità e consumatori;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130550" y="4212525"/>
            <a:ext cx="72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altro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: (compilare descrivendo l’eventuale ulteriore problema individuato che si intende risolvere)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51725" y="155032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51725" y="201127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51725" y="250387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51725" y="299647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51725" y="348907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51725" y="4212525"/>
            <a:ext cx="338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729450" y="789975"/>
            <a:ext cx="7688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20212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Quali tecnologie sono state impiegate?</a:t>
            </a:r>
            <a:endParaRPr sz="4500" b="1" dirty="0">
              <a:solidFill>
                <a:srgbClr val="1A1A1A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130550" y="1496025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Mobile app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51725" y="15503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130550" y="1924925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Web app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651724" y="1979213"/>
            <a:ext cx="246901" cy="2301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130550" y="2353825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Realtà aumentata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51725" y="24081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130550" y="27827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Machine/Deep learning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51725" y="28370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130550" y="32116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GenAI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51725" y="32659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130550" y="36405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51725" y="36948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130550" y="4242225"/>
            <a:ext cx="75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Altro: PUF (Physical Unclonable Functions)</a:t>
            </a: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51725" y="42965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094600" y="1550325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IoT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4615775" y="16046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094600" y="1979225"/>
            <a:ext cx="303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Elementi tagganti di sicurezza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615775" y="20335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094600" y="2408125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RFID/NFC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4615775" y="2462425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094600" y="28370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Smart label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4615775" y="28913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/>
                <a:ea typeface="Lato"/>
                <a:cs typeface="Lato"/>
                <a:sym typeface="Lato"/>
              </a:rPr>
              <a:t>✅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094600" y="32659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Smart material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615775" y="33202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094600" y="3694813"/>
            <a:ext cx="193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latin typeface="Montserrat"/>
                <a:ea typeface="Montserrat"/>
                <a:cs typeface="Montserrat"/>
                <a:sym typeface="Montserrat"/>
              </a:rPr>
              <a:t>Blockchain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615775" y="3749113"/>
            <a:ext cx="246900" cy="23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2642</Words>
  <Application>Microsoft Macintosh PowerPoint</Application>
  <PresentationFormat>Presentazione su schermo (16:9)</PresentationFormat>
  <Paragraphs>189</Paragraphs>
  <Slides>22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Lato</vt:lpstr>
      <vt:lpstr>proxima-nova</vt:lpstr>
      <vt:lpstr>Montserrat</vt:lpstr>
      <vt:lpstr>Raleway</vt:lpstr>
      <vt:lpstr>Wingdings</vt:lpstr>
      <vt:lpstr>Streamline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CARMINE GALLO</cp:lastModifiedBy>
  <cp:revision>32</cp:revision>
  <dcterms:modified xsi:type="dcterms:W3CDTF">2024-05-04T15:05:35Z</dcterms:modified>
</cp:coreProperties>
</file>