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acopo Dallafior"/>
  <p:cmAuthor clrIdx="1" id="1" initials="" lastIdx="1" name="Stefano Tonin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2-04T20:44:20.304">
    <p:pos x="6000" y="0"/>
    <p:text>The pouder is brought to the first machine by forklift
Worker responsible for putting the mixed powder int the compression machine
After the pills are created, the conveyor splits into two paths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12-04T22:16:14.333">
    <p:pos x="6000" y="0"/>
    <p:text>Inventory Levels: Evaluating the inventory turnover rate helps ensure optimal stock levels.
NON SO SE METTERLI QUESTI
Throughput: It measures the rate at which loads are processed or completed in the assembly line within a given time frame. Higher throughput signifies greater productivity.
Error or Defect Rates: Monitoring the number of errors or defects in the finished products helps maintain quality standards.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22f024ad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2a22f024adb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b5960254ca_0_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2b5960254ca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b6265c1047_7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2b6265c1047_7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b6265c1047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b6265c1047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b6265c1047_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b6265c1047_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b6acc6e32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b6acc6e32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b6265c1047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2b6265c104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22f024adb_6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a22f024adb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22f024adb_1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a22f024adb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6265c1047_8_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2b6265c1047_8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22f03450a_0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a22f03450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b6265c1047_0_8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b6265c1047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22f03450a_0_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a22f03450a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b6265c1047_0_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2b6265c1047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b6265c1047_4_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b6265c1047_4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p:cSld name="Titelfolie">
    <p:spTree>
      <p:nvGrpSpPr>
        <p:cNvPr id="55" name="Shape 55"/>
        <p:cNvGrpSpPr/>
        <p:nvPr/>
      </p:nvGrpSpPr>
      <p:grpSpPr>
        <a:xfrm>
          <a:off x="0" y="0"/>
          <a:ext cx="0" cy="0"/>
          <a:chOff x="0" y="0"/>
          <a:chExt cx="0" cy="0"/>
        </a:xfrm>
      </p:grpSpPr>
      <p:sp>
        <p:nvSpPr>
          <p:cNvPr id="56" name="Google Shape;56;p14"/>
          <p:cNvSpPr txBox="1"/>
          <p:nvPr>
            <p:ph idx="12" type="sldNum"/>
          </p:nvPr>
        </p:nvSpPr>
        <p:spPr>
          <a:xfrm>
            <a:off x="8107459" y="4749757"/>
            <a:ext cx="548700" cy="39375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pic>
        <p:nvPicPr>
          <p:cNvPr id="58" name="Google Shape;58;p15"/>
          <p:cNvPicPr preferRelativeResize="0"/>
          <p:nvPr/>
        </p:nvPicPr>
        <p:blipFill rotWithShape="1">
          <a:blip r:embed="rId2">
            <a:alphaModFix/>
          </a:blip>
          <a:srcRect b="43333" l="0" r="0" t="0"/>
          <a:stretch/>
        </p:blipFill>
        <p:spPr>
          <a:xfrm>
            <a:off x="0" y="-6862"/>
            <a:ext cx="9144000" cy="2922488"/>
          </a:xfrm>
          <a:prstGeom prst="rect">
            <a:avLst/>
          </a:prstGeom>
          <a:noFill/>
          <a:ln>
            <a:noFill/>
          </a:ln>
        </p:spPr>
      </p:pic>
      <p:sp>
        <p:nvSpPr>
          <p:cNvPr id="59" name="Google Shape;59;p15"/>
          <p:cNvSpPr txBox="1"/>
          <p:nvPr/>
        </p:nvSpPr>
        <p:spPr>
          <a:xfrm>
            <a:off x="3209925" y="4709250"/>
            <a:ext cx="3000000" cy="296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2400"/>
              </a:spcBef>
              <a:spcAft>
                <a:spcPts val="600"/>
              </a:spcAft>
              <a:buClr>
                <a:srgbClr val="000000"/>
              </a:buClr>
              <a:buSzPts val="1300"/>
              <a:buFont typeface="Arial"/>
              <a:buNone/>
            </a:pPr>
            <a:r>
              <a:rPr b="1" i="0" lang="it" sz="1300" u="sng" cap="none" strike="noStrike">
                <a:solidFill>
                  <a:srgbClr val="000000"/>
                </a:solidFill>
                <a:latin typeface="Arial"/>
                <a:ea typeface="Arial"/>
                <a:cs typeface="Arial"/>
                <a:sym typeface="Arial"/>
              </a:rPr>
              <a:t>Intelligent and Interactive Systems</a:t>
            </a:r>
            <a:endParaRPr b="0" i="0" sz="1100" u="sng" cap="none" strike="noStrike">
              <a:solidFill>
                <a:srgbClr val="000000"/>
              </a:solidFill>
              <a:latin typeface="Arial"/>
              <a:ea typeface="Arial"/>
              <a:cs typeface="Arial"/>
              <a:sym typeface="Arial"/>
            </a:endParaRPr>
          </a:p>
        </p:txBody>
      </p:sp>
      <p:sp>
        <p:nvSpPr>
          <p:cNvPr id="60" name="Google Shape;60;p15"/>
          <p:cNvSpPr txBox="1"/>
          <p:nvPr>
            <p:ph idx="12" type="sldNum"/>
          </p:nvPr>
        </p:nvSpPr>
        <p:spPr>
          <a:xfrm>
            <a:off x="8107459" y="4749757"/>
            <a:ext cx="548700" cy="39375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2">
  <p:cSld name="TITLE_AND_BODY_2">
    <p:spTree>
      <p:nvGrpSpPr>
        <p:cNvPr id="61" name="Shape 61"/>
        <p:cNvGrpSpPr/>
        <p:nvPr/>
      </p:nvGrpSpPr>
      <p:grpSpPr>
        <a:xfrm>
          <a:off x="0" y="0"/>
          <a:ext cx="0" cy="0"/>
          <a:chOff x="0" y="0"/>
          <a:chExt cx="0" cy="0"/>
        </a:xfrm>
      </p:grpSpPr>
      <p:pic>
        <p:nvPicPr>
          <p:cNvPr id="62" name="Google Shape;62;p16"/>
          <p:cNvPicPr preferRelativeResize="0"/>
          <p:nvPr/>
        </p:nvPicPr>
        <p:blipFill rotWithShape="1">
          <a:blip r:embed="rId2">
            <a:alphaModFix/>
          </a:blip>
          <a:srcRect b="84537" l="0" r="0" t="0"/>
          <a:stretch/>
        </p:blipFill>
        <p:spPr>
          <a:xfrm>
            <a:off x="0" y="-6862"/>
            <a:ext cx="9144000" cy="797438"/>
          </a:xfrm>
          <a:prstGeom prst="rect">
            <a:avLst/>
          </a:prstGeom>
          <a:noFill/>
          <a:ln>
            <a:noFill/>
          </a:ln>
        </p:spPr>
      </p:pic>
      <p:sp>
        <p:nvSpPr>
          <p:cNvPr id="63" name="Google Shape;63;p16"/>
          <p:cNvSpPr txBox="1"/>
          <p:nvPr/>
        </p:nvSpPr>
        <p:spPr>
          <a:xfrm>
            <a:off x="3209925" y="4709250"/>
            <a:ext cx="3000000" cy="296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2400"/>
              </a:spcBef>
              <a:spcAft>
                <a:spcPts val="600"/>
              </a:spcAft>
              <a:buClr>
                <a:srgbClr val="000000"/>
              </a:buClr>
              <a:buSzPts val="1300"/>
              <a:buFont typeface="Arial"/>
              <a:buNone/>
            </a:pPr>
            <a:r>
              <a:rPr b="1" i="0" lang="it" sz="1300" u="sng" cap="none" strike="noStrike">
                <a:solidFill>
                  <a:srgbClr val="000000"/>
                </a:solidFill>
                <a:latin typeface="Arial"/>
                <a:ea typeface="Arial"/>
                <a:cs typeface="Arial"/>
                <a:sym typeface="Arial"/>
              </a:rPr>
              <a:t>Intelligent and Interactive Systems</a:t>
            </a:r>
            <a:endParaRPr b="0" i="0" sz="1100" u="sng" cap="none" strike="noStrike">
              <a:solidFill>
                <a:srgbClr val="000000"/>
              </a:solidFill>
              <a:latin typeface="Arial"/>
              <a:ea typeface="Arial"/>
              <a:cs typeface="Arial"/>
              <a:sym typeface="Arial"/>
            </a:endParaRPr>
          </a:p>
        </p:txBody>
      </p:sp>
      <p:sp>
        <p:nvSpPr>
          <p:cNvPr id="64" name="Google Shape;64;p16"/>
          <p:cNvSpPr txBox="1"/>
          <p:nvPr>
            <p:ph idx="12" type="sldNum"/>
          </p:nvPr>
        </p:nvSpPr>
        <p:spPr>
          <a:xfrm>
            <a:off x="8107459" y="4749757"/>
            <a:ext cx="548700" cy="39375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65" name="Shape 65"/>
        <p:cNvGrpSpPr/>
        <p:nvPr/>
      </p:nvGrpSpPr>
      <p:grpSpPr>
        <a:xfrm>
          <a:off x="0" y="0"/>
          <a:ext cx="0" cy="0"/>
          <a:chOff x="0" y="0"/>
          <a:chExt cx="0" cy="0"/>
        </a:xfrm>
      </p:grpSpPr>
      <p:sp>
        <p:nvSpPr>
          <p:cNvPr id="66" name="Google Shape;66;p17"/>
          <p:cNvSpPr txBox="1"/>
          <p:nvPr/>
        </p:nvSpPr>
        <p:spPr>
          <a:xfrm>
            <a:off x="2849775" y="4747631"/>
            <a:ext cx="3764700" cy="30937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it" sz="1400" u="none" cap="none" strike="noStrike">
                <a:solidFill>
                  <a:srgbClr val="666666"/>
                </a:solidFill>
                <a:latin typeface="Arial"/>
                <a:ea typeface="Arial"/>
                <a:cs typeface="Arial"/>
                <a:sym typeface="Arial"/>
              </a:rPr>
              <a:t>Extrapolation in robot skill generalization</a:t>
            </a:r>
            <a:endParaRPr b="1" i="0" sz="14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67" name="Google Shape;67;p17"/>
          <p:cNvSpPr txBox="1"/>
          <p:nvPr>
            <p:ph idx="12" type="sldNum"/>
          </p:nvPr>
        </p:nvSpPr>
        <p:spPr>
          <a:xfrm>
            <a:off x="8107459" y="4749757"/>
            <a:ext cx="548700" cy="39375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bschnittsüberschrift">
  <p:cSld name="2_Abschnittsüberschrift">
    <p:spTree>
      <p:nvGrpSpPr>
        <p:cNvPr id="68" name="Shape 68"/>
        <p:cNvGrpSpPr/>
        <p:nvPr/>
      </p:nvGrpSpPr>
      <p:grpSpPr>
        <a:xfrm>
          <a:off x="0" y="0"/>
          <a:ext cx="0" cy="0"/>
          <a:chOff x="0" y="0"/>
          <a:chExt cx="0" cy="0"/>
        </a:xfrm>
      </p:grpSpPr>
      <p:sp>
        <p:nvSpPr>
          <p:cNvPr id="69" name="Google Shape;69;p18"/>
          <p:cNvSpPr txBox="1"/>
          <p:nvPr>
            <p:ph idx="12" type="sldNum"/>
          </p:nvPr>
        </p:nvSpPr>
        <p:spPr>
          <a:xfrm>
            <a:off x="8107459" y="4749757"/>
            <a:ext cx="548700" cy="39375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1">
  <p:cSld name="TITLE_AND_BODY_1">
    <p:spTree>
      <p:nvGrpSpPr>
        <p:cNvPr id="70" name="Shape 70"/>
        <p:cNvGrpSpPr/>
        <p:nvPr/>
      </p:nvGrpSpPr>
      <p:grpSpPr>
        <a:xfrm>
          <a:off x="0" y="0"/>
          <a:ext cx="0" cy="0"/>
          <a:chOff x="0" y="0"/>
          <a:chExt cx="0" cy="0"/>
        </a:xfrm>
      </p:grpSpPr>
      <p:sp>
        <p:nvSpPr>
          <p:cNvPr id="71" name="Google Shape;71;p19"/>
          <p:cNvSpPr txBox="1"/>
          <p:nvPr>
            <p:ph type="title"/>
          </p:nvPr>
        </p:nvSpPr>
        <p:spPr>
          <a:xfrm>
            <a:off x="311700" y="445025"/>
            <a:ext cx="8520600" cy="5726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72" name="Google Shape;72;p19"/>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73" name="Google Shape;73;p19"/>
          <p:cNvSpPr txBox="1"/>
          <p:nvPr>
            <p:ph idx="12" type="sldNum"/>
          </p:nvPr>
        </p:nvSpPr>
        <p:spPr>
          <a:xfrm>
            <a:off x="8472458" y="4663217"/>
            <a:ext cx="548700" cy="393525"/>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0" y="0"/>
            <a:ext cx="6858000" cy="5157216"/>
          </a:xfrm>
          <a:prstGeom prst="rect">
            <a:avLst/>
          </a:prstGeom>
          <a:noFill/>
          <a:ln>
            <a:noFill/>
          </a:ln>
        </p:spPr>
      </p:pic>
      <p:pic>
        <p:nvPicPr>
          <p:cNvPr id="52" name="Google Shape;52;p13"/>
          <p:cNvPicPr preferRelativeResize="0"/>
          <p:nvPr/>
        </p:nvPicPr>
        <p:blipFill rotWithShape="1">
          <a:blip r:embed="rId2">
            <a:alphaModFix amt="61000"/>
          </a:blip>
          <a:srcRect b="0" l="0" r="0" t="0"/>
          <a:stretch/>
        </p:blipFill>
        <p:spPr>
          <a:xfrm>
            <a:off x="8733575" y="4705449"/>
            <a:ext cx="209844" cy="309375"/>
          </a:xfrm>
          <a:prstGeom prst="rect">
            <a:avLst/>
          </a:prstGeom>
          <a:noFill/>
          <a:ln>
            <a:noFill/>
          </a:ln>
        </p:spPr>
      </p:pic>
      <p:sp>
        <p:nvSpPr>
          <p:cNvPr id="53" name="Google Shape;53;p13"/>
          <p:cNvSpPr txBox="1"/>
          <p:nvPr/>
        </p:nvSpPr>
        <p:spPr>
          <a:xfrm>
            <a:off x="3209925" y="4705450"/>
            <a:ext cx="3000000" cy="39375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2400"/>
              </a:spcBef>
              <a:spcAft>
                <a:spcPts val="600"/>
              </a:spcAft>
              <a:buClr>
                <a:srgbClr val="000000"/>
              </a:buClr>
              <a:buSzPts val="1300"/>
              <a:buFont typeface="Arial"/>
              <a:buNone/>
            </a:pPr>
            <a:r>
              <a:rPr b="1" i="0" lang="it" sz="1300" u="none" cap="none" strike="noStrike">
                <a:solidFill>
                  <a:srgbClr val="FFFFFF"/>
                </a:solidFill>
                <a:latin typeface="Arial"/>
                <a:ea typeface="Arial"/>
                <a:cs typeface="Arial"/>
                <a:sym typeface="Arial"/>
              </a:rPr>
              <a:t>Intelligent and Interactive Systems</a:t>
            </a:r>
            <a:endParaRPr b="0" i="0" sz="1100" u="none" cap="none" strike="noStrike">
              <a:solidFill>
                <a:srgbClr val="FFFFFF"/>
              </a:solidFill>
              <a:latin typeface="Arial"/>
              <a:ea typeface="Arial"/>
              <a:cs typeface="Arial"/>
              <a:sym typeface="Arial"/>
            </a:endParaRPr>
          </a:p>
        </p:txBody>
      </p:sp>
      <p:sp>
        <p:nvSpPr>
          <p:cNvPr id="54" name="Google Shape;54;p13"/>
          <p:cNvSpPr txBox="1"/>
          <p:nvPr>
            <p:ph idx="12" type="sldNum"/>
          </p:nvPr>
        </p:nvSpPr>
        <p:spPr>
          <a:xfrm>
            <a:off x="8107459" y="4749757"/>
            <a:ext cx="548700" cy="3937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2.png"/><Relationship Id="rId6"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23.png"/><Relationship Id="rId8"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10" Type="http://schemas.openxmlformats.org/officeDocument/2006/relationships/image" Target="../media/image26.png"/><Relationship Id="rId9" Type="http://schemas.openxmlformats.org/officeDocument/2006/relationships/image" Target="../media/image33.png"/><Relationship Id="rId5" Type="http://schemas.openxmlformats.org/officeDocument/2006/relationships/image" Target="../media/image28.png"/><Relationship Id="rId6" Type="http://schemas.openxmlformats.org/officeDocument/2006/relationships/image" Target="../media/image32.png"/><Relationship Id="rId7" Type="http://schemas.openxmlformats.org/officeDocument/2006/relationships/image" Target="../media/image15.png"/><Relationship Id="rId8"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5.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9.png"/><Relationship Id="rId6" Type="http://schemas.openxmlformats.org/officeDocument/2006/relationships/image" Target="../media/image20.png"/><Relationship Id="rId7" Type="http://schemas.openxmlformats.org/officeDocument/2006/relationships/image" Target="../media/image24.png"/><Relationship Id="rId8"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25.png"/><Relationship Id="rId8"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0"/>
          <p:cNvSpPr txBox="1"/>
          <p:nvPr/>
        </p:nvSpPr>
        <p:spPr>
          <a:xfrm>
            <a:off x="7458400" y="0"/>
            <a:ext cx="1423500" cy="36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9" name="Google Shape;79;p20"/>
          <p:cNvPicPr preferRelativeResize="0"/>
          <p:nvPr/>
        </p:nvPicPr>
        <p:blipFill rotWithShape="1">
          <a:blip r:embed="rId3">
            <a:alphaModFix/>
          </a:blip>
          <a:srcRect b="29804" l="0" r="0" t="0"/>
          <a:stretch/>
        </p:blipFill>
        <p:spPr>
          <a:xfrm>
            <a:off x="152400" y="114300"/>
            <a:ext cx="2208950" cy="748900"/>
          </a:xfrm>
          <a:prstGeom prst="rect">
            <a:avLst/>
          </a:prstGeom>
          <a:noFill/>
          <a:ln>
            <a:noFill/>
          </a:ln>
        </p:spPr>
      </p:pic>
      <p:sp>
        <p:nvSpPr>
          <p:cNvPr id="80" name="Google Shape;80;p20"/>
          <p:cNvSpPr txBox="1"/>
          <p:nvPr/>
        </p:nvSpPr>
        <p:spPr>
          <a:xfrm>
            <a:off x="109650" y="1872563"/>
            <a:ext cx="8924700" cy="186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it" sz="3000">
                <a:solidFill>
                  <a:srgbClr val="666666"/>
                </a:solidFill>
              </a:rPr>
              <a:t>THE B PILLS</a:t>
            </a:r>
            <a:endParaRPr b="1" i="0" sz="3000" u="none" cap="none" strike="noStrike">
              <a:solidFill>
                <a:srgbClr val="666666"/>
              </a:solidFill>
            </a:endParaRPr>
          </a:p>
          <a:p>
            <a:pPr indent="0" lvl="0" marL="0" marR="0" rtl="0" algn="ctr">
              <a:lnSpc>
                <a:spcPct val="100000"/>
              </a:lnSpc>
              <a:spcBef>
                <a:spcPts val="0"/>
              </a:spcBef>
              <a:spcAft>
                <a:spcPts val="0"/>
              </a:spcAft>
              <a:buClr>
                <a:srgbClr val="000000"/>
              </a:buClr>
              <a:buSzPts val="3000"/>
              <a:buFont typeface="Arial"/>
              <a:buNone/>
            </a:pPr>
            <a:r>
              <a:t/>
            </a:r>
            <a:endParaRPr sz="3000">
              <a:solidFill>
                <a:srgbClr val="666666"/>
              </a:solidFill>
            </a:endParaRPr>
          </a:p>
          <a:p>
            <a:pPr indent="0" lvl="0" marL="0" marR="0" rtl="0" algn="ctr">
              <a:lnSpc>
                <a:spcPct val="100000"/>
              </a:lnSpc>
              <a:spcBef>
                <a:spcPts val="0"/>
              </a:spcBef>
              <a:spcAft>
                <a:spcPts val="0"/>
              </a:spcAft>
              <a:buClr>
                <a:schemeClr val="dk1"/>
              </a:buClr>
              <a:buSzPts val="1100"/>
              <a:buFont typeface="Arial"/>
              <a:buNone/>
            </a:pPr>
            <a:r>
              <a:rPr lang="it" sz="2000">
                <a:solidFill>
                  <a:srgbClr val="999999"/>
                </a:solidFill>
              </a:rPr>
              <a:t>Just In Time </a:t>
            </a:r>
            <a:r>
              <a:rPr lang="it" sz="2000">
                <a:solidFill>
                  <a:srgbClr val="999999"/>
                </a:solidFill>
              </a:rPr>
              <a:t>group</a:t>
            </a:r>
            <a:endParaRPr sz="2000">
              <a:solidFill>
                <a:srgbClr val="999999"/>
              </a:solidFill>
            </a:endParaRPr>
          </a:p>
          <a:p>
            <a:pPr indent="0" lvl="0" marL="0" marR="0" rtl="0" algn="ctr">
              <a:lnSpc>
                <a:spcPct val="100000"/>
              </a:lnSpc>
              <a:spcBef>
                <a:spcPts val="0"/>
              </a:spcBef>
              <a:spcAft>
                <a:spcPts val="0"/>
              </a:spcAft>
              <a:buClr>
                <a:schemeClr val="dk1"/>
              </a:buClr>
              <a:buSzPts val="1100"/>
              <a:buFont typeface="Arial"/>
              <a:buNone/>
            </a:pPr>
            <a:r>
              <a:t/>
            </a:r>
            <a:endParaRPr sz="2000">
              <a:solidFill>
                <a:srgbClr val="999999"/>
              </a:solidFill>
            </a:endParaRPr>
          </a:p>
          <a:p>
            <a:pPr indent="0" lvl="0" marL="0" marR="0" rtl="0" algn="ctr">
              <a:lnSpc>
                <a:spcPct val="100000"/>
              </a:lnSpc>
              <a:spcBef>
                <a:spcPts val="0"/>
              </a:spcBef>
              <a:spcAft>
                <a:spcPts val="0"/>
              </a:spcAft>
              <a:buClr>
                <a:schemeClr val="dk1"/>
              </a:buClr>
              <a:buSzPts val="1100"/>
              <a:buFont typeface="Arial"/>
              <a:buNone/>
            </a:pPr>
            <a:r>
              <a:rPr lang="it" sz="1800">
                <a:solidFill>
                  <a:srgbClr val="999999"/>
                </a:solidFill>
              </a:rPr>
              <a:t>Stefano Tonini</a:t>
            </a:r>
            <a:endParaRPr sz="1800">
              <a:solidFill>
                <a:srgbClr val="999999"/>
              </a:solidFill>
            </a:endParaRPr>
          </a:p>
          <a:p>
            <a:pPr indent="0" lvl="0" marL="0" marR="0" rtl="0" algn="ctr">
              <a:lnSpc>
                <a:spcPct val="100000"/>
              </a:lnSpc>
              <a:spcBef>
                <a:spcPts val="0"/>
              </a:spcBef>
              <a:spcAft>
                <a:spcPts val="0"/>
              </a:spcAft>
              <a:buClr>
                <a:schemeClr val="dk1"/>
              </a:buClr>
              <a:buSzPts val="1100"/>
              <a:buFont typeface="Arial"/>
              <a:buNone/>
            </a:pPr>
            <a:r>
              <a:rPr lang="it" sz="1800">
                <a:solidFill>
                  <a:srgbClr val="999999"/>
                </a:solidFill>
              </a:rPr>
              <a:t>Jacopo Dallafior</a:t>
            </a:r>
            <a:endParaRPr sz="1800">
              <a:solidFill>
                <a:srgbClr val="999999"/>
              </a:solidFill>
            </a:endParaRPr>
          </a:p>
          <a:p>
            <a:pPr indent="0" lvl="0" marL="0" marR="0" rtl="0" algn="ctr">
              <a:lnSpc>
                <a:spcPct val="100000"/>
              </a:lnSpc>
              <a:spcBef>
                <a:spcPts val="0"/>
              </a:spcBef>
              <a:spcAft>
                <a:spcPts val="0"/>
              </a:spcAft>
              <a:buClr>
                <a:schemeClr val="dk1"/>
              </a:buClr>
              <a:buSzPts val="1100"/>
              <a:buFont typeface="Arial"/>
              <a:buNone/>
            </a:pPr>
            <a:r>
              <a:rPr lang="it" sz="1800">
                <a:solidFill>
                  <a:srgbClr val="999999"/>
                </a:solidFill>
              </a:rPr>
              <a:t>Lorenzo Sciotto</a:t>
            </a:r>
            <a:endParaRPr b="0" i="0" sz="1800" u="none" cap="none" strike="noStrike">
              <a:solidFill>
                <a:srgbClr val="999999"/>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t/>
            </a:r>
            <a:endParaRPr b="0" i="0" sz="2000" u="none" cap="none" strike="noStrike">
              <a:solidFill>
                <a:srgbClr val="999999"/>
              </a:solidFill>
              <a:latin typeface="Arial"/>
              <a:ea typeface="Arial"/>
              <a:cs typeface="Arial"/>
              <a:sym typeface="Arial"/>
            </a:endParaRPr>
          </a:p>
        </p:txBody>
      </p:sp>
      <p:pic>
        <p:nvPicPr>
          <p:cNvPr id="81" name="Google Shape;81;p20"/>
          <p:cNvPicPr preferRelativeResize="0"/>
          <p:nvPr/>
        </p:nvPicPr>
        <p:blipFill>
          <a:blip r:embed="rId4">
            <a:alphaModFix amt="4000"/>
          </a:blip>
          <a:stretch>
            <a:fillRect/>
          </a:stretch>
        </p:blipFill>
        <p:spPr>
          <a:xfrm>
            <a:off x="4866925" y="-668950"/>
            <a:ext cx="5190300" cy="5190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txBox="1"/>
          <p:nvPr>
            <p:ph idx="12" type="sldNum"/>
          </p:nvPr>
        </p:nvSpPr>
        <p:spPr>
          <a:xfrm>
            <a:off x="8107459" y="4749757"/>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it"/>
              <a:t>‹#›</a:t>
            </a:fld>
            <a:endParaRPr/>
          </a:p>
        </p:txBody>
      </p:sp>
      <p:cxnSp>
        <p:nvCxnSpPr>
          <p:cNvPr id="260" name="Google Shape;260;p29"/>
          <p:cNvCxnSpPr/>
          <p:nvPr/>
        </p:nvCxnSpPr>
        <p:spPr>
          <a:xfrm>
            <a:off x="311250" y="4604213"/>
            <a:ext cx="8521500" cy="0"/>
          </a:xfrm>
          <a:prstGeom prst="straightConnector1">
            <a:avLst/>
          </a:prstGeom>
          <a:noFill/>
          <a:ln cap="flat" cmpd="sng" w="9525">
            <a:solidFill>
              <a:srgbClr val="999999"/>
            </a:solidFill>
            <a:prstDash val="solid"/>
            <a:round/>
            <a:headEnd len="sm" w="sm" type="none"/>
            <a:tailEnd len="sm" w="sm" type="none"/>
          </a:ln>
        </p:spPr>
      </p:cxnSp>
      <p:sp>
        <p:nvSpPr>
          <p:cNvPr id="261" name="Google Shape;261;p29"/>
          <p:cNvSpPr txBox="1"/>
          <p:nvPr/>
        </p:nvSpPr>
        <p:spPr>
          <a:xfrm>
            <a:off x="311250" y="141550"/>
            <a:ext cx="4952400" cy="523200"/>
          </a:xfrm>
          <a:prstGeom prst="rect">
            <a:avLst/>
          </a:prstGeom>
          <a:solidFill>
            <a:srgbClr val="CE0F2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it" sz="3000">
                <a:solidFill>
                  <a:schemeClr val="lt1"/>
                </a:solidFill>
              </a:rPr>
              <a:t>Average Time in the System</a:t>
            </a:r>
            <a:endParaRPr b="0" i="0" sz="3000" u="none" cap="none" strike="noStrike">
              <a:solidFill>
                <a:schemeClr val="lt1"/>
              </a:solidFill>
              <a:latin typeface="Arial"/>
              <a:ea typeface="Arial"/>
              <a:cs typeface="Arial"/>
              <a:sym typeface="Arial"/>
            </a:endParaRPr>
          </a:p>
        </p:txBody>
      </p:sp>
      <p:sp>
        <p:nvSpPr>
          <p:cNvPr id="262" name="Google Shape;262;p29"/>
          <p:cNvSpPr txBox="1"/>
          <p:nvPr/>
        </p:nvSpPr>
        <p:spPr>
          <a:xfrm>
            <a:off x="3785425" y="4774781"/>
            <a:ext cx="37074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dk1"/>
                </a:solidFill>
              </a:rPr>
              <a:t>Average Time in the System</a:t>
            </a:r>
            <a:endParaRPr b="1"/>
          </a:p>
        </p:txBody>
      </p:sp>
      <p:pic>
        <p:nvPicPr>
          <p:cNvPr id="263" name="Google Shape;263;p29"/>
          <p:cNvPicPr preferRelativeResize="0"/>
          <p:nvPr/>
        </p:nvPicPr>
        <p:blipFill rotWithShape="1">
          <a:blip r:embed="rId3">
            <a:alphaModFix/>
          </a:blip>
          <a:srcRect b="0" l="0" r="38525" t="0"/>
          <a:stretch/>
        </p:blipFill>
        <p:spPr>
          <a:xfrm>
            <a:off x="135125" y="4659125"/>
            <a:ext cx="1465476" cy="461700"/>
          </a:xfrm>
          <a:prstGeom prst="rect">
            <a:avLst/>
          </a:prstGeom>
          <a:noFill/>
          <a:ln>
            <a:noFill/>
          </a:ln>
        </p:spPr>
      </p:pic>
      <p:pic>
        <p:nvPicPr>
          <p:cNvPr id="264" name="Google Shape;264;p29"/>
          <p:cNvPicPr preferRelativeResize="0"/>
          <p:nvPr/>
        </p:nvPicPr>
        <p:blipFill>
          <a:blip r:embed="rId4">
            <a:alphaModFix amt="4000"/>
          </a:blip>
          <a:stretch>
            <a:fillRect/>
          </a:stretch>
        </p:blipFill>
        <p:spPr>
          <a:xfrm>
            <a:off x="4866925" y="-668950"/>
            <a:ext cx="5190300" cy="5190300"/>
          </a:xfrm>
          <a:prstGeom prst="rect">
            <a:avLst/>
          </a:prstGeom>
          <a:noFill/>
          <a:ln>
            <a:noFill/>
          </a:ln>
        </p:spPr>
      </p:pic>
      <p:pic>
        <p:nvPicPr>
          <p:cNvPr id="265" name="Google Shape;265;p29"/>
          <p:cNvPicPr preferRelativeResize="0"/>
          <p:nvPr/>
        </p:nvPicPr>
        <p:blipFill>
          <a:blip r:embed="rId5">
            <a:alphaModFix/>
          </a:blip>
          <a:stretch>
            <a:fillRect/>
          </a:stretch>
        </p:blipFill>
        <p:spPr>
          <a:xfrm>
            <a:off x="4796638" y="2145325"/>
            <a:ext cx="4132925" cy="1694775"/>
          </a:xfrm>
          <a:prstGeom prst="rect">
            <a:avLst/>
          </a:prstGeom>
          <a:noFill/>
          <a:ln>
            <a:noFill/>
          </a:ln>
        </p:spPr>
      </p:pic>
      <p:sp>
        <p:nvSpPr>
          <p:cNvPr id="266" name="Google Shape;266;p29"/>
          <p:cNvSpPr txBox="1"/>
          <p:nvPr/>
        </p:nvSpPr>
        <p:spPr>
          <a:xfrm>
            <a:off x="6475350" y="1601475"/>
            <a:ext cx="7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TO-BE</a:t>
            </a:r>
            <a:endParaRPr b="1"/>
          </a:p>
        </p:txBody>
      </p:sp>
      <p:pic>
        <p:nvPicPr>
          <p:cNvPr id="267" name="Google Shape;267;p29"/>
          <p:cNvPicPr preferRelativeResize="0"/>
          <p:nvPr/>
        </p:nvPicPr>
        <p:blipFill>
          <a:blip r:embed="rId6">
            <a:alphaModFix/>
          </a:blip>
          <a:stretch>
            <a:fillRect/>
          </a:stretch>
        </p:blipFill>
        <p:spPr>
          <a:xfrm>
            <a:off x="311250" y="2186113"/>
            <a:ext cx="4412925" cy="1654000"/>
          </a:xfrm>
          <a:prstGeom prst="rect">
            <a:avLst/>
          </a:prstGeom>
          <a:noFill/>
          <a:ln>
            <a:noFill/>
          </a:ln>
        </p:spPr>
      </p:pic>
      <p:sp>
        <p:nvSpPr>
          <p:cNvPr id="268" name="Google Shape;268;p29"/>
          <p:cNvSpPr txBox="1"/>
          <p:nvPr/>
        </p:nvSpPr>
        <p:spPr>
          <a:xfrm>
            <a:off x="2082875" y="1601475"/>
            <a:ext cx="66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AS-IS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idx="12" type="sldNum"/>
          </p:nvPr>
        </p:nvSpPr>
        <p:spPr>
          <a:xfrm>
            <a:off x="8107459" y="4749757"/>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it"/>
              <a:t>‹#›</a:t>
            </a:fld>
            <a:endParaRPr/>
          </a:p>
        </p:txBody>
      </p:sp>
      <p:cxnSp>
        <p:nvCxnSpPr>
          <p:cNvPr id="274" name="Google Shape;274;p30"/>
          <p:cNvCxnSpPr/>
          <p:nvPr/>
        </p:nvCxnSpPr>
        <p:spPr>
          <a:xfrm>
            <a:off x="311250" y="4604213"/>
            <a:ext cx="8521500" cy="0"/>
          </a:xfrm>
          <a:prstGeom prst="straightConnector1">
            <a:avLst/>
          </a:prstGeom>
          <a:noFill/>
          <a:ln cap="flat" cmpd="sng" w="9525">
            <a:solidFill>
              <a:srgbClr val="999999"/>
            </a:solidFill>
            <a:prstDash val="solid"/>
            <a:round/>
            <a:headEnd len="sm" w="sm" type="none"/>
            <a:tailEnd len="sm" w="sm" type="none"/>
          </a:ln>
        </p:spPr>
      </p:cxnSp>
      <p:sp>
        <p:nvSpPr>
          <p:cNvPr id="275" name="Google Shape;275;p30"/>
          <p:cNvSpPr txBox="1"/>
          <p:nvPr/>
        </p:nvSpPr>
        <p:spPr>
          <a:xfrm>
            <a:off x="311250" y="141550"/>
            <a:ext cx="4952400" cy="523200"/>
          </a:xfrm>
          <a:prstGeom prst="rect">
            <a:avLst/>
          </a:prstGeom>
          <a:solidFill>
            <a:srgbClr val="CE0F2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it" sz="3000">
                <a:solidFill>
                  <a:schemeClr val="lt1"/>
                </a:solidFill>
              </a:rPr>
              <a:t>Average Time in the System</a:t>
            </a:r>
            <a:endParaRPr b="0" i="0" sz="3000" u="none" cap="none" strike="noStrike">
              <a:solidFill>
                <a:schemeClr val="lt1"/>
              </a:solidFill>
              <a:latin typeface="Arial"/>
              <a:ea typeface="Arial"/>
              <a:cs typeface="Arial"/>
              <a:sym typeface="Arial"/>
            </a:endParaRPr>
          </a:p>
        </p:txBody>
      </p:sp>
      <p:sp>
        <p:nvSpPr>
          <p:cNvPr id="276" name="Google Shape;276;p30"/>
          <p:cNvSpPr txBox="1"/>
          <p:nvPr/>
        </p:nvSpPr>
        <p:spPr>
          <a:xfrm>
            <a:off x="3785425" y="4774781"/>
            <a:ext cx="37074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dk1"/>
                </a:solidFill>
              </a:rPr>
              <a:t>Average Time in the System</a:t>
            </a:r>
            <a:endParaRPr b="1"/>
          </a:p>
        </p:txBody>
      </p:sp>
      <p:pic>
        <p:nvPicPr>
          <p:cNvPr id="277" name="Google Shape;277;p30"/>
          <p:cNvPicPr preferRelativeResize="0"/>
          <p:nvPr/>
        </p:nvPicPr>
        <p:blipFill rotWithShape="1">
          <a:blip r:embed="rId3">
            <a:alphaModFix/>
          </a:blip>
          <a:srcRect b="0" l="0" r="38525" t="0"/>
          <a:stretch/>
        </p:blipFill>
        <p:spPr>
          <a:xfrm>
            <a:off x="135125" y="4659125"/>
            <a:ext cx="1465476" cy="461700"/>
          </a:xfrm>
          <a:prstGeom prst="rect">
            <a:avLst/>
          </a:prstGeom>
          <a:noFill/>
          <a:ln>
            <a:noFill/>
          </a:ln>
        </p:spPr>
      </p:pic>
      <p:pic>
        <p:nvPicPr>
          <p:cNvPr id="278" name="Google Shape;278;p30"/>
          <p:cNvPicPr preferRelativeResize="0"/>
          <p:nvPr/>
        </p:nvPicPr>
        <p:blipFill>
          <a:blip r:embed="rId4">
            <a:alphaModFix amt="4000"/>
          </a:blip>
          <a:stretch>
            <a:fillRect/>
          </a:stretch>
        </p:blipFill>
        <p:spPr>
          <a:xfrm>
            <a:off x="4866925" y="-668950"/>
            <a:ext cx="5190300" cy="5190300"/>
          </a:xfrm>
          <a:prstGeom prst="rect">
            <a:avLst/>
          </a:prstGeom>
          <a:noFill/>
          <a:ln>
            <a:noFill/>
          </a:ln>
        </p:spPr>
      </p:pic>
      <p:sp>
        <p:nvSpPr>
          <p:cNvPr id="279" name="Google Shape;279;p30"/>
          <p:cNvSpPr txBox="1"/>
          <p:nvPr/>
        </p:nvSpPr>
        <p:spPr>
          <a:xfrm>
            <a:off x="2082875" y="1601475"/>
            <a:ext cx="66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AS-IS</a:t>
            </a:r>
            <a:endParaRPr b="1"/>
          </a:p>
        </p:txBody>
      </p:sp>
      <p:sp>
        <p:nvSpPr>
          <p:cNvPr id="280" name="Google Shape;280;p30"/>
          <p:cNvSpPr txBox="1"/>
          <p:nvPr/>
        </p:nvSpPr>
        <p:spPr>
          <a:xfrm>
            <a:off x="6475350" y="1601475"/>
            <a:ext cx="7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TO-BE</a:t>
            </a:r>
            <a:endParaRPr b="1"/>
          </a:p>
        </p:txBody>
      </p:sp>
      <p:pic>
        <p:nvPicPr>
          <p:cNvPr id="281" name="Google Shape;281;p30"/>
          <p:cNvPicPr preferRelativeResize="0"/>
          <p:nvPr/>
        </p:nvPicPr>
        <p:blipFill>
          <a:blip r:embed="rId5">
            <a:alphaModFix/>
          </a:blip>
          <a:stretch>
            <a:fillRect/>
          </a:stretch>
        </p:blipFill>
        <p:spPr>
          <a:xfrm>
            <a:off x="599663" y="2080588"/>
            <a:ext cx="3633024" cy="1824246"/>
          </a:xfrm>
          <a:prstGeom prst="rect">
            <a:avLst/>
          </a:prstGeom>
          <a:noFill/>
          <a:ln>
            <a:noFill/>
          </a:ln>
        </p:spPr>
      </p:pic>
      <p:pic>
        <p:nvPicPr>
          <p:cNvPr id="282" name="Google Shape;282;p30"/>
          <p:cNvPicPr preferRelativeResize="0"/>
          <p:nvPr/>
        </p:nvPicPr>
        <p:blipFill>
          <a:blip r:embed="rId6">
            <a:alphaModFix/>
          </a:blip>
          <a:stretch>
            <a:fillRect/>
          </a:stretch>
        </p:blipFill>
        <p:spPr>
          <a:xfrm>
            <a:off x="4870150" y="2039565"/>
            <a:ext cx="3985900" cy="190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idx="12" type="sldNum"/>
          </p:nvPr>
        </p:nvSpPr>
        <p:spPr>
          <a:xfrm>
            <a:off x="8107459" y="4749757"/>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it"/>
              <a:t>‹#›</a:t>
            </a:fld>
            <a:endParaRPr/>
          </a:p>
        </p:txBody>
      </p:sp>
      <p:cxnSp>
        <p:nvCxnSpPr>
          <p:cNvPr id="288" name="Google Shape;288;p31"/>
          <p:cNvCxnSpPr/>
          <p:nvPr/>
        </p:nvCxnSpPr>
        <p:spPr>
          <a:xfrm>
            <a:off x="311250" y="4604213"/>
            <a:ext cx="8521500" cy="0"/>
          </a:xfrm>
          <a:prstGeom prst="straightConnector1">
            <a:avLst/>
          </a:prstGeom>
          <a:noFill/>
          <a:ln cap="flat" cmpd="sng" w="9525">
            <a:solidFill>
              <a:srgbClr val="999999"/>
            </a:solidFill>
            <a:prstDash val="solid"/>
            <a:round/>
            <a:headEnd len="sm" w="sm" type="none"/>
            <a:tailEnd len="sm" w="sm" type="none"/>
          </a:ln>
        </p:spPr>
      </p:cxnSp>
      <p:sp>
        <p:nvSpPr>
          <p:cNvPr id="289" name="Google Shape;289;p31"/>
          <p:cNvSpPr txBox="1"/>
          <p:nvPr/>
        </p:nvSpPr>
        <p:spPr>
          <a:xfrm>
            <a:off x="311250" y="141550"/>
            <a:ext cx="4012200" cy="523200"/>
          </a:xfrm>
          <a:prstGeom prst="rect">
            <a:avLst/>
          </a:prstGeom>
          <a:solidFill>
            <a:srgbClr val="CE0F2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3000">
                <a:solidFill>
                  <a:schemeClr val="lt1"/>
                </a:solidFill>
              </a:rPr>
              <a:t>Forklift Utilization Rate</a:t>
            </a:r>
            <a:endParaRPr b="0" i="0" sz="3000" u="none" cap="none" strike="noStrike">
              <a:solidFill>
                <a:schemeClr val="lt1"/>
              </a:solidFill>
              <a:latin typeface="Arial"/>
              <a:ea typeface="Arial"/>
              <a:cs typeface="Arial"/>
              <a:sym typeface="Arial"/>
            </a:endParaRPr>
          </a:p>
        </p:txBody>
      </p:sp>
      <p:sp>
        <p:nvSpPr>
          <p:cNvPr id="290" name="Google Shape;290;p31"/>
          <p:cNvSpPr txBox="1"/>
          <p:nvPr/>
        </p:nvSpPr>
        <p:spPr>
          <a:xfrm>
            <a:off x="3785425" y="4774781"/>
            <a:ext cx="37074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t>Forklift Utilization Rate</a:t>
            </a:r>
            <a:endParaRPr b="1"/>
          </a:p>
        </p:txBody>
      </p:sp>
      <p:pic>
        <p:nvPicPr>
          <p:cNvPr id="291" name="Google Shape;291;p31"/>
          <p:cNvPicPr preferRelativeResize="0"/>
          <p:nvPr/>
        </p:nvPicPr>
        <p:blipFill rotWithShape="1">
          <a:blip r:embed="rId3">
            <a:alphaModFix/>
          </a:blip>
          <a:srcRect b="0" l="0" r="38525" t="0"/>
          <a:stretch/>
        </p:blipFill>
        <p:spPr>
          <a:xfrm>
            <a:off x="135125" y="4659125"/>
            <a:ext cx="1465476" cy="461700"/>
          </a:xfrm>
          <a:prstGeom prst="rect">
            <a:avLst/>
          </a:prstGeom>
          <a:noFill/>
          <a:ln>
            <a:noFill/>
          </a:ln>
        </p:spPr>
      </p:pic>
      <p:pic>
        <p:nvPicPr>
          <p:cNvPr id="292" name="Google Shape;292;p31"/>
          <p:cNvPicPr preferRelativeResize="0"/>
          <p:nvPr/>
        </p:nvPicPr>
        <p:blipFill>
          <a:blip r:embed="rId4">
            <a:alphaModFix amt="4000"/>
          </a:blip>
          <a:stretch>
            <a:fillRect/>
          </a:stretch>
        </p:blipFill>
        <p:spPr>
          <a:xfrm>
            <a:off x="4866925" y="-668950"/>
            <a:ext cx="5190300" cy="5190300"/>
          </a:xfrm>
          <a:prstGeom prst="rect">
            <a:avLst/>
          </a:prstGeom>
          <a:noFill/>
          <a:ln>
            <a:noFill/>
          </a:ln>
        </p:spPr>
      </p:pic>
      <p:pic>
        <p:nvPicPr>
          <p:cNvPr id="293" name="Google Shape;293;p31"/>
          <p:cNvPicPr preferRelativeResize="0"/>
          <p:nvPr/>
        </p:nvPicPr>
        <p:blipFill>
          <a:blip r:embed="rId5">
            <a:alphaModFix/>
          </a:blip>
          <a:stretch>
            <a:fillRect/>
          </a:stretch>
        </p:blipFill>
        <p:spPr>
          <a:xfrm>
            <a:off x="311250" y="1412225"/>
            <a:ext cx="3796935" cy="2265650"/>
          </a:xfrm>
          <a:prstGeom prst="rect">
            <a:avLst/>
          </a:prstGeom>
          <a:noFill/>
          <a:ln>
            <a:noFill/>
          </a:ln>
        </p:spPr>
      </p:pic>
      <p:pic>
        <p:nvPicPr>
          <p:cNvPr id="294" name="Google Shape;294;p31"/>
          <p:cNvPicPr preferRelativeResize="0"/>
          <p:nvPr/>
        </p:nvPicPr>
        <p:blipFill>
          <a:blip r:embed="rId6">
            <a:alphaModFix/>
          </a:blip>
          <a:stretch>
            <a:fillRect/>
          </a:stretch>
        </p:blipFill>
        <p:spPr>
          <a:xfrm>
            <a:off x="2141325" y="2497099"/>
            <a:ext cx="2542503" cy="649751"/>
          </a:xfrm>
          <a:prstGeom prst="rect">
            <a:avLst/>
          </a:prstGeom>
          <a:noFill/>
          <a:ln>
            <a:noFill/>
          </a:ln>
        </p:spPr>
      </p:pic>
      <p:sp>
        <p:nvSpPr>
          <p:cNvPr id="295" name="Google Shape;295;p31"/>
          <p:cNvSpPr txBox="1"/>
          <p:nvPr/>
        </p:nvSpPr>
        <p:spPr>
          <a:xfrm>
            <a:off x="4238700" y="1038725"/>
            <a:ext cx="66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AS-IS</a:t>
            </a:r>
            <a:endParaRPr b="1"/>
          </a:p>
        </p:txBody>
      </p:sp>
      <p:pic>
        <p:nvPicPr>
          <p:cNvPr id="296" name="Google Shape;296;p31"/>
          <p:cNvPicPr preferRelativeResize="0"/>
          <p:nvPr/>
        </p:nvPicPr>
        <p:blipFill>
          <a:blip r:embed="rId7">
            <a:alphaModFix/>
          </a:blip>
          <a:stretch>
            <a:fillRect/>
          </a:stretch>
        </p:blipFill>
        <p:spPr>
          <a:xfrm>
            <a:off x="4572002" y="1438925"/>
            <a:ext cx="3494901" cy="2265649"/>
          </a:xfrm>
          <a:prstGeom prst="rect">
            <a:avLst/>
          </a:prstGeom>
          <a:noFill/>
          <a:ln>
            <a:noFill/>
          </a:ln>
        </p:spPr>
      </p:pic>
      <p:pic>
        <p:nvPicPr>
          <p:cNvPr id="297" name="Google Shape;297;p31"/>
          <p:cNvPicPr preferRelativeResize="0"/>
          <p:nvPr/>
        </p:nvPicPr>
        <p:blipFill>
          <a:blip r:embed="rId8">
            <a:alphaModFix/>
          </a:blip>
          <a:stretch>
            <a:fillRect/>
          </a:stretch>
        </p:blipFill>
        <p:spPr>
          <a:xfrm>
            <a:off x="6304250" y="2497099"/>
            <a:ext cx="2425736" cy="649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2"/>
          <p:cNvSpPr txBox="1"/>
          <p:nvPr>
            <p:ph idx="12" type="sldNum"/>
          </p:nvPr>
        </p:nvSpPr>
        <p:spPr>
          <a:xfrm>
            <a:off x="8107459" y="4749757"/>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it"/>
              <a:t>‹#›</a:t>
            </a:fld>
            <a:endParaRPr/>
          </a:p>
        </p:txBody>
      </p:sp>
      <p:cxnSp>
        <p:nvCxnSpPr>
          <p:cNvPr id="303" name="Google Shape;303;p32"/>
          <p:cNvCxnSpPr/>
          <p:nvPr/>
        </p:nvCxnSpPr>
        <p:spPr>
          <a:xfrm>
            <a:off x="311250" y="4604213"/>
            <a:ext cx="8521500" cy="0"/>
          </a:xfrm>
          <a:prstGeom prst="straightConnector1">
            <a:avLst/>
          </a:prstGeom>
          <a:noFill/>
          <a:ln cap="flat" cmpd="sng" w="9525">
            <a:solidFill>
              <a:srgbClr val="999999"/>
            </a:solidFill>
            <a:prstDash val="solid"/>
            <a:round/>
            <a:headEnd len="sm" w="sm" type="none"/>
            <a:tailEnd len="sm" w="sm" type="none"/>
          </a:ln>
        </p:spPr>
      </p:cxnSp>
      <p:sp>
        <p:nvSpPr>
          <p:cNvPr id="304" name="Google Shape;304;p32"/>
          <p:cNvSpPr txBox="1"/>
          <p:nvPr/>
        </p:nvSpPr>
        <p:spPr>
          <a:xfrm>
            <a:off x="311250" y="141550"/>
            <a:ext cx="4041000" cy="523200"/>
          </a:xfrm>
          <a:prstGeom prst="rect">
            <a:avLst/>
          </a:prstGeom>
          <a:solidFill>
            <a:srgbClr val="CE0F2D"/>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3000">
                <a:solidFill>
                  <a:schemeClr val="lt1"/>
                </a:solidFill>
              </a:rPr>
              <a:t>Forklift Utilization Rate Rate</a:t>
            </a:r>
            <a:endParaRPr sz="3000">
              <a:solidFill>
                <a:schemeClr val="lt1"/>
              </a:solidFill>
            </a:endParaRPr>
          </a:p>
          <a:p>
            <a:pPr indent="0" lvl="0" marL="0" marR="0" rtl="0" algn="l">
              <a:lnSpc>
                <a:spcPct val="100000"/>
              </a:lnSpc>
              <a:spcBef>
                <a:spcPts val="0"/>
              </a:spcBef>
              <a:spcAft>
                <a:spcPts val="0"/>
              </a:spcAft>
              <a:buClr>
                <a:srgbClr val="000000"/>
              </a:buClr>
              <a:buSzPts val="3000"/>
              <a:buFont typeface="Arial"/>
              <a:buNone/>
            </a:pPr>
            <a:r>
              <a:t/>
            </a:r>
            <a:endParaRPr sz="3000">
              <a:solidFill>
                <a:schemeClr val="lt1"/>
              </a:solidFill>
            </a:endParaRPr>
          </a:p>
        </p:txBody>
      </p:sp>
      <p:sp>
        <p:nvSpPr>
          <p:cNvPr id="305" name="Google Shape;305;p32"/>
          <p:cNvSpPr txBox="1"/>
          <p:nvPr/>
        </p:nvSpPr>
        <p:spPr>
          <a:xfrm>
            <a:off x="3785425" y="4774781"/>
            <a:ext cx="37074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dk1"/>
                </a:solidFill>
              </a:rPr>
              <a:t>Forklift Utilization Rate</a:t>
            </a:r>
            <a:endParaRPr b="1"/>
          </a:p>
        </p:txBody>
      </p:sp>
      <p:pic>
        <p:nvPicPr>
          <p:cNvPr id="306" name="Google Shape;306;p32"/>
          <p:cNvPicPr preferRelativeResize="0"/>
          <p:nvPr/>
        </p:nvPicPr>
        <p:blipFill rotWithShape="1">
          <a:blip r:embed="rId3">
            <a:alphaModFix/>
          </a:blip>
          <a:srcRect b="0" l="0" r="38525" t="0"/>
          <a:stretch/>
        </p:blipFill>
        <p:spPr>
          <a:xfrm>
            <a:off x="135125" y="4659125"/>
            <a:ext cx="1465476" cy="461700"/>
          </a:xfrm>
          <a:prstGeom prst="rect">
            <a:avLst/>
          </a:prstGeom>
          <a:noFill/>
          <a:ln>
            <a:noFill/>
          </a:ln>
        </p:spPr>
      </p:pic>
      <p:pic>
        <p:nvPicPr>
          <p:cNvPr id="307" name="Google Shape;307;p32"/>
          <p:cNvPicPr preferRelativeResize="0"/>
          <p:nvPr/>
        </p:nvPicPr>
        <p:blipFill>
          <a:blip r:embed="rId4">
            <a:alphaModFix amt="4000"/>
          </a:blip>
          <a:stretch>
            <a:fillRect/>
          </a:stretch>
        </p:blipFill>
        <p:spPr>
          <a:xfrm>
            <a:off x="4866925" y="-668950"/>
            <a:ext cx="5190300" cy="5190300"/>
          </a:xfrm>
          <a:prstGeom prst="rect">
            <a:avLst/>
          </a:prstGeom>
          <a:noFill/>
          <a:ln>
            <a:noFill/>
          </a:ln>
        </p:spPr>
      </p:pic>
      <p:pic>
        <p:nvPicPr>
          <p:cNvPr id="308" name="Google Shape;308;p32"/>
          <p:cNvPicPr preferRelativeResize="0"/>
          <p:nvPr/>
        </p:nvPicPr>
        <p:blipFill>
          <a:blip r:embed="rId5">
            <a:alphaModFix/>
          </a:blip>
          <a:stretch>
            <a:fillRect/>
          </a:stretch>
        </p:blipFill>
        <p:spPr>
          <a:xfrm>
            <a:off x="311250" y="836125"/>
            <a:ext cx="3289927" cy="2066001"/>
          </a:xfrm>
          <a:prstGeom prst="rect">
            <a:avLst/>
          </a:prstGeom>
          <a:noFill/>
          <a:ln>
            <a:noFill/>
          </a:ln>
        </p:spPr>
      </p:pic>
      <p:pic>
        <p:nvPicPr>
          <p:cNvPr id="309" name="Google Shape;309;p32"/>
          <p:cNvPicPr preferRelativeResize="0"/>
          <p:nvPr/>
        </p:nvPicPr>
        <p:blipFill>
          <a:blip r:embed="rId6">
            <a:alphaModFix/>
          </a:blip>
          <a:stretch>
            <a:fillRect/>
          </a:stretch>
        </p:blipFill>
        <p:spPr>
          <a:xfrm>
            <a:off x="2080595" y="2418575"/>
            <a:ext cx="3465331" cy="2066001"/>
          </a:xfrm>
          <a:prstGeom prst="rect">
            <a:avLst/>
          </a:prstGeom>
          <a:noFill/>
          <a:ln>
            <a:noFill/>
          </a:ln>
        </p:spPr>
      </p:pic>
      <p:pic>
        <p:nvPicPr>
          <p:cNvPr id="310" name="Google Shape;310;p32"/>
          <p:cNvPicPr preferRelativeResize="0"/>
          <p:nvPr/>
        </p:nvPicPr>
        <p:blipFill>
          <a:blip r:embed="rId7">
            <a:alphaModFix/>
          </a:blip>
          <a:stretch>
            <a:fillRect/>
          </a:stretch>
        </p:blipFill>
        <p:spPr>
          <a:xfrm>
            <a:off x="1954875" y="1796050"/>
            <a:ext cx="2397384" cy="622525"/>
          </a:xfrm>
          <a:prstGeom prst="rect">
            <a:avLst/>
          </a:prstGeom>
          <a:noFill/>
          <a:ln>
            <a:noFill/>
          </a:ln>
        </p:spPr>
      </p:pic>
      <p:pic>
        <p:nvPicPr>
          <p:cNvPr id="311" name="Google Shape;311;p32"/>
          <p:cNvPicPr preferRelativeResize="0"/>
          <p:nvPr/>
        </p:nvPicPr>
        <p:blipFill>
          <a:blip r:embed="rId8">
            <a:alphaModFix/>
          </a:blip>
          <a:stretch>
            <a:fillRect/>
          </a:stretch>
        </p:blipFill>
        <p:spPr>
          <a:xfrm>
            <a:off x="3852975" y="3400075"/>
            <a:ext cx="2776692" cy="706213"/>
          </a:xfrm>
          <a:prstGeom prst="rect">
            <a:avLst/>
          </a:prstGeom>
          <a:noFill/>
          <a:ln>
            <a:noFill/>
          </a:ln>
        </p:spPr>
      </p:pic>
      <p:pic>
        <p:nvPicPr>
          <p:cNvPr id="312" name="Google Shape;312;p32"/>
          <p:cNvPicPr preferRelativeResize="0"/>
          <p:nvPr/>
        </p:nvPicPr>
        <p:blipFill>
          <a:blip r:embed="rId9">
            <a:alphaModFix/>
          </a:blip>
          <a:stretch>
            <a:fillRect/>
          </a:stretch>
        </p:blipFill>
        <p:spPr>
          <a:xfrm>
            <a:off x="5071016" y="836125"/>
            <a:ext cx="3361958" cy="2066000"/>
          </a:xfrm>
          <a:prstGeom prst="rect">
            <a:avLst/>
          </a:prstGeom>
          <a:noFill/>
          <a:ln>
            <a:noFill/>
          </a:ln>
        </p:spPr>
      </p:pic>
      <p:pic>
        <p:nvPicPr>
          <p:cNvPr id="313" name="Google Shape;313;p32"/>
          <p:cNvPicPr preferRelativeResize="0"/>
          <p:nvPr/>
        </p:nvPicPr>
        <p:blipFill>
          <a:blip r:embed="rId10">
            <a:alphaModFix/>
          </a:blip>
          <a:stretch>
            <a:fillRect/>
          </a:stretch>
        </p:blipFill>
        <p:spPr>
          <a:xfrm>
            <a:off x="6740675" y="1796050"/>
            <a:ext cx="2291125" cy="664700"/>
          </a:xfrm>
          <a:prstGeom prst="rect">
            <a:avLst/>
          </a:prstGeom>
          <a:noFill/>
          <a:ln>
            <a:noFill/>
          </a:ln>
        </p:spPr>
      </p:pic>
      <p:sp>
        <p:nvSpPr>
          <p:cNvPr id="314" name="Google Shape;314;p32"/>
          <p:cNvSpPr txBox="1"/>
          <p:nvPr/>
        </p:nvSpPr>
        <p:spPr>
          <a:xfrm>
            <a:off x="4184250" y="836125"/>
            <a:ext cx="7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TO-BE</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3"/>
          <p:cNvSpPr txBox="1"/>
          <p:nvPr>
            <p:ph idx="12" type="sldNum"/>
          </p:nvPr>
        </p:nvSpPr>
        <p:spPr>
          <a:xfrm>
            <a:off x="8107459" y="4749757"/>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it"/>
              <a:t>‹#›</a:t>
            </a:fld>
            <a:endParaRPr/>
          </a:p>
        </p:txBody>
      </p:sp>
      <p:cxnSp>
        <p:nvCxnSpPr>
          <p:cNvPr id="320" name="Google Shape;320;p33"/>
          <p:cNvCxnSpPr/>
          <p:nvPr/>
        </p:nvCxnSpPr>
        <p:spPr>
          <a:xfrm>
            <a:off x="311250" y="4604213"/>
            <a:ext cx="8521500" cy="0"/>
          </a:xfrm>
          <a:prstGeom prst="straightConnector1">
            <a:avLst/>
          </a:prstGeom>
          <a:noFill/>
          <a:ln cap="flat" cmpd="sng" w="9525">
            <a:solidFill>
              <a:srgbClr val="999999"/>
            </a:solidFill>
            <a:prstDash val="solid"/>
            <a:round/>
            <a:headEnd len="sm" w="sm" type="none"/>
            <a:tailEnd len="sm" w="sm" type="none"/>
          </a:ln>
        </p:spPr>
      </p:cxnSp>
      <p:sp>
        <p:nvSpPr>
          <p:cNvPr id="321" name="Google Shape;321;p33"/>
          <p:cNvSpPr txBox="1"/>
          <p:nvPr/>
        </p:nvSpPr>
        <p:spPr>
          <a:xfrm>
            <a:off x="311250" y="141550"/>
            <a:ext cx="2397300" cy="523200"/>
          </a:xfrm>
          <a:prstGeom prst="rect">
            <a:avLst/>
          </a:prstGeom>
          <a:solidFill>
            <a:srgbClr val="CE0F2D"/>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3000">
                <a:solidFill>
                  <a:schemeClr val="lt1"/>
                </a:solidFill>
              </a:rPr>
              <a:t>Final Results</a:t>
            </a:r>
            <a:endParaRPr sz="3000">
              <a:solidFill>
                <a:schemeClr val="lt1"/>
              </a:solidFill>
            </a:endParaRPr>
          </a:p>
          <a:p>
            <a:pPr indent="0" lvl="0" marL="0" marR="0" rtl="0" algn="l">
              <a:lnSpc>
                <a:spcPct val="100000"/>
              </a:lnSpc>
              <a:spcBef>
                <a:spcPts val="0"/>
              </a:spcBef>
              <a:spcAft>
                <a:spcPts val="0"/>
              </a:spcAft>
              <a:buClr>
                <a:srgbClr val="000000"/>
              </a:buClr>
              <a:buSzPts val="3000"/>
              <a:buFont typeface="Arial"/>
              <a:buNone/>
            </a:pPr>
            <a:r>
              <a:t/>
            </a:r>
            <a:endParaRPr sz="3000">
              <a:solidFill>
                <a:schemeClr val="lt1"/>
              </a:solidFill>
            </a:endParaRPr>
          </a:p>
        </p:txBody>
      </p:sp>
      <p:sp>
        <p:nvSpPr>
          <p:cNvPr id="322" name="Google Shape;322;p33"/>
          <p:cNvSpPr txBox="1"/>
          <p:nvPr/>
        </p:nvSpPr>
        <p:spPr>
          <a:xfrm>
            <a:off x="3785425" y="4774781"/>
            <a:ext cx="37074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dk1"/>
                </a:solidFill>
              </a:rPr>
              <a:t>Forklift Utilization Rate</a:t>
            </a:r>
            <a:endParaRPr b="1"/>
          </a:p>
        </p:txBody>
      </p:sp>
      <p:pic>
        <p:nvPicPr>
          <p:cNvPr id="323" name="Google Shape;323;p33"/>
          <p:cNvPicPr preferRelativeResize="0"/>
          <p:nvPr/>
        </p:nvPicPr>
        <p:blipFill rotWithShape="1">
          <a:blip r:embed="rId3">
            <a:alphaModFix/>
          </a:blip>
          <a:srcRect b="0" l="0" r="38525" t="0"/>
          <a:stretch/>
        </p:blipFill>
        <p:spPr>
          <a:xfrm>
            <a:off x="135125" y="4659125"/>
            <a:ext cx="1465476" cy="461700"/>
          </a:xfrm>
          <a:prstGeom prst="rect">
            <a:avLst/>
          </a:prstGeom>
          <a:noFill/>
          <a:ln>
            <a:noFill/>
          </a:ln>
        </p:spPr>
      </p:pic>
      <p:pic>
        <p:nvPicPr>
          <p:cNvPr id="324" name="Google Shape;324;p33"/>
          <p:cNvPicPr preferRelativeResize="0"/>
          <p:nvPr/>
        </p:nvPicPr>
        <p:blipFill>
          <a:blip r:embed="rId4">
            <a:alphaModFix amt="4000"/>
          </a:blip>
          <a:stretch>
            <a:fillRect/>
          </a:stretch>
        </p:blipFill>
        <p:spPr>
          <a:xfrm>
            <a:off x="4866925" y="-668950"/>
            <a:ext cx="5190300" cy="5190300"/>
          </a:xfrm>
          <a:prstGeom prst="rect">
            <a:avLst/>
          </a:prstGeom>
          <a:noFill/>
          <a:ln>
            <a:noFill/>
          </a:ln>
        </p:spPr>
      </p:pic>
      <p:pic>
        <p:nvPicPr>
          <p:cNvPr id="325" name="Google Shape;325;p33"/>
          <p:cNvPicPr preferRelativeResize="0"/>
          <p:nvPr/>
        </p:nvPicPr>
        <p:blipFill>
          <a:blip r:embed="rId5">
            <a:alphaModFix/>
          </a:blip>
          <a:stretch>
            <a:fillRect/>
          </a:stretch>
        </p:blipFill>
        <p:spPr>
          <a:xfrm>
            <a:off x="1440200" y="1715398"/>
            <a:ext cx="6263598" cy="171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txBox="1"/>
          <p:nvPr>
            <p:ph idx="12" type="sldNum"/>
          </p:nvPr>
        </p:nvSpPr>
        <p:spPr>
          <a:xfrm>
            <a:off x="8107459" y="4749757"/>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it"/>
              <a:t>‹#›</a:t>
            </a:fld>
            <a:endParaRPr/>
          </a:p>
        </p:txBody>
      </p:sp>
      <p:cxnSp>
        <p:nvCxnSpPr>
          <p:cNvPr id="331" name="Google Shape;331;p34"/>
          <p:cNvCxnSpPr/>
          <p:nvPr/>
        </p:nvCxnSpPr>
        <p:spPr>
          <a:xfrm>
            <a:off x="311250" y="4604213"/>
            <a:ext cx="8521500" cy="0"/>
          </a:xfrm>
          <a:prstGeom prst="straightConnector1">
            <a:avLst/>
          </a:prstGeom>
          <a:noFill/>
          <a:ln cap="flat" cmpd="sng" w="9525">
            <a:solidFill>
              <a:srgbClr val="999999"/>
            </a:solidFill>
            <a:prstDash val="solid"/>
            <a:round/>
            <a:headEnd len="sm" w="sm" type="none"/>
            <a:tailEnd len="sm" w="sm" type="none"/>
          </a:ln>
        </p:spPr>
      </p:cxnSp>
      <p:sp>
        <p:nvSpPr>
          <p:cNvPr id="332" name="Google Shape;332;p34"/>
          <p:cNvSpPr txBox="1"/>
          <p:nvPr/>
        </p:nvSpPr>
        <p:spPr>
          <a:xfrm>
            <a:off x="3785425" y="4774781"/>
            <a:ext cx="37074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pic>
        <p:nvPicPr>
          <p:cNvPr id="333" name="Google Shape;333;p34"/>
          <p:cNvPicPr preferRelativeResize="0"/>
          <p:nvPr/>
        </p:nvPicPr>
        <p:blipFill rotWithShape="1">
          <a:blip r:embed="rId3">
            <a:alphaModFix/>
          </a:blip>
          <a:srcRect b="0" l="0" r="38525" t="0"/>
          <a:stretch/>
        </p:blipFill>
        <p:spPr>
          <a:xfrm>
            <a:off x="135125" y="4659125"/>
            <a:ext cx="1465476" cy="461700"/>
          </a:xfrm>
          <a:prstGeom prst="rect">
            <a:avLst/>
          </a:prstGeom>
          <a:noFill/>
          <a:ln>
            <a:noFill/>
          </a:ln>
        </p:spPr>
      </p:pic>
      <p:pic>
        <p:nvPicPr>
          <p:cNvPr id="334" name="Google Shape;334;p34"/>
          <p:cNvPicPr preferRelativeResize="0"/>
          <p:nvPr/>
        </p:nvPicPr>
        <p:blipFill>
          <a:blip r:embed="rId4">
            <a:alphaModFix amt="4000"/>
          </a:blip>
          <a:stretch>
            <a:fillRect/>
          </a:stretch>
        </p:blipFill>
        <p:spPr>
          <a:xfrm>
            <a:off x="4866925" y="-668950"/>
            <a:ext cx="5190300" cy="5190300"/>
          </a:xfrm>
          <a:prstGeom prst="rect">
            <a:avLst/>
          </a:prstGeom>
          <a:noFill/>
          <a:ln>
            <a:noFill/>
          </a:ln>
        </p:spPr>
      </p:pic>
      <p:sp>
        <p:nvSpPr>
          <p:cNvPr id="335" name="Google Shape;335;p34"/>
          <p:cNvSpPr txBox="1"/>
          <p:nvPr/>
        </p:nvSpPr>
        <p:spPr>
          <a:xfrm>
            <a:off x="3038550" y="1900350"/>
            <a:ext cx="3066900" cy="67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lang="it" sz="4000">
                <a:solidFill>
                  <a:srgbClr val="666666"/>
                </a:solidFill>
              </a:rPr>
              <a:t>THANKS</a:t>
            </a:r>
            <a:r>
              <a:rPr b="0" i="0" lang="it" sz="4000" u="none" cap="none" strike="noStrike">
                <a:solidFill>
                  <a:srgbClr val="666666"/>
                </a:solidFill>
                <a:latin typeface="Arial"/>
                <a:ea typeface="Arial"/>
                <a:cs typeface="Arial"/>
                <a:sym typeface="Arial"/>
              </a:rPr>
              <a:t>	</a:t>
            </a:r>
            <a:endParaRPr b="0" i="0" sz="4000" u="none" cap="none" strike="noStrike">
              <a:solidFill>
                <a:srgbClr val="666666"/>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sz="3000">
              <a:solidFill>
                <a:srgbClr val="666666"/>
              </a:solidFill>
            </a:endParaRPr>
          </a:p>
          <a:p>
            <a:pPr indent="0" lvl="0" marL="0" marR="0" rtl="0" algn="ctr">
              <a:lnSpc>
                <a:spcPct val="100000"/>
              </a:lnSpc>
              <a:spcBef>
                <a:spcPts val="0"/>
              </a:spcBef>
              <a:spcAft>
                <a:spcPts val="0"/>
              </a:spcAft>
              <a:buClr>
                <a:schemeClr val="dk1"/>
              </a:buClr>
              <a:buSzPts val="1100"/>
              <a:buFont typeface="Arial"/>
              <a:buNone/>
            </a:pPr>
            <a:r>
              <a:t/>
            </a:r>
            <a:endParaRPr b="0" i="0" sz="2000" u="none" cap="none" strike="noStrike">
              <a:solidFill>
                <a:srgbClr val="99999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21"/>
          <p:cNvPicPr preferRelativeResize="0"/>
          <p:nvPr/>
        </p:nvPicPr>
        <p:blipFill>
          <a:blip r:embed="rId4">
            <a:alphaModFix amt="4000"/>
          </a:blip>
          <a:stretch>
            <a:fillRect/>
          </a:stretch>
        </p:blipFill>
        <p:spPr>
          <a:xfrm>
            <a:off x="4866925" y="-668950"/>
            <a:ext cx="5190300" cy="5190300"/>
          </a:xfrm>
          <a:prstGeom prst="rect">
            <a:avLst/>
          </a:prstGeom>
          <a:noFill/>
          <a:ln>
            <a:noFill/>
          </a:ln>
        </p:spPr>
      </p:pic>
      <p:sp>
        <p:nvSpPr>
          <p:cNvPr id="87" name="Google Shape;87;p21"/>
          <p:cNvSpPr txBox="1"/>
          <p:nvPr>
            <p:ph idx="12" type="sldNum"/>
          </p:nvPr>
        </p:nvSpPr>
        <p:spPr>
          <a:xfrm>
            <a:off x="8107459" y="4749757"/>
            <a:ext cx="548700" cy="3937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it"/>
              <a:t>‹#›</a:t>
            </a:fld>
            <a:endParaRPr/>
          </a:p>
        </p:txBody>
      </p:sp>
      <p:pic>
        <p:nvPicPr>
          <p:cNvPr id="88" name="Google Shape;88;p21"/>
          <p:cNvPicPr preferRelativeResize="0"/>
          <p:nvPr/>
        </p:nvPicPr>
        <p:blipFill rotWithShape="1">
          <a:blip r:embed="rId5">
            <a:alphaModFix/>
          </a:blip>
          <a:srcRect b="0" l="0" r="38525" t="0"/>
          <a:stretch/>
        </p:blipFill>
        <p:spPr>
          <a:xfrm>
            <a:off x="135125" y="4659125"/>
            <a:ext cx="1465476" cy="461700"/>
          </a:xfrm>
          <a:prstGeom prst="rect">
            <a:avLst/>
          </a:prstGeom>
          <a:noFill/>
          <a:ln>
            <a:noFill/>
          </a:ln>
        </p:spPr>
      </p:pic>
      <p:cxnSp>
        <p:nvCxnSpPr>
          <p:cNvPr id="89" name="Google Shape;89;p21"/>
          <p:cNvCxnSpPr/>
          <p:nvPr/>
        </p:nvCxnSpPr>
        <p:spPr>
          <a:xfrm>
            <a:off x="311250" y="4604213"/>
            <a:ext cx="8521500" cy="0"/>
          </a:xfrm>
          <a:prstGeom prst="straightConnector1">
            <a:avLst/>
          </a:prstGeom>
          <a:noFill/>
          <a:ln cap="flat" cmpd="sng" w="9525">
            <a:solidFill>
              <a:srgbClr val="999999"/>
            </a:solidFill>
            <a:prstDash val="solid"/>
            <a:round/>
            <a:headEnd len="sm" w="sm" type="none"/>
            <a:tailEnd len="sm" w="sm" type="none"/>
          </a:ln>
        </p:spPr>
      </p:cxnSp>
      <p:sp>
        <p:nvSpPr>
          <p:cNvPr id="90" name="Google Shape;90;p21"/>
          <p:cNvSpPr txBox="1"/>
          <p:nvPr/>
        </p:nvSpPr>
        <p:spPr>
          <a:xfrm>
            <a:off x="311250" y="141550"/>
            <a:ext cx="960300" cy="523200"/>
          </a:xfrm>
          <a:prstGeom prst="rect">
            <a:avLst/>
          </a:prstGeom>
          <a:solidFill>
            <a:srgbClr val="CE0F2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it" sz="3000">
                <a:solidFill>
                  <a:schemeClr val="lt1"/>
                </a:solidFill>
              </a:rPr>
              <a:t>Idea</a:t>
            </a:r>
            <a:endParaRPr b="0" i="0" sz="3000" u="none" cap="none" strike="noStrike">
              <a:solidFill>
                <a:schemeClr val="lt1"/>
              </a:solidFill>
              <a:latin typeface="Arial"/>
              <a:ea typeface="Arial"/>
              <a:cs typeface="Arial"/>
              <a:sym typeface="Arial"/>
            </a:endParaRPr>
          </a:p>
        </p:txBody>
      </p:sp>
      <p:sp>
        <p:nvSpPr>
          <p:cNvPr id="91" name="Google Shape;91;p21"/>
          <p:cNvSpPr txBox="1"/>
          <p:nvPr/>
        </p:nvSpPr>
        <p:spPr>
          <a:xfrm>
            <a:off x="3785425" y="4774781"/>
            <a:ext cx="37074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t>The B pills</a:t>
            </a:r>
            <a:endParaRPr b="1"/>
          </a:p>
        </p:txBody>
      </p:sp>
      <p:sp>
        <p:nvSpPr>
          <p:cNvPr id="92" name="Google Shape;92;p21"/>
          <p:cNvSpPr txBox="1"/>
          <p:nvPr/>
        </p:nvSpPr>
        <p:spPr>
          <a:xfrm>
            <a:off x="2666550" y="197260"/>
            <a:ext cx="3707400" cy="52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sz="1800"/>
              <a:t>The B pills</a:t>
            </a:r>
            <a:endParaRPr b="1" sz="1800"/>
          </a:p>
        </p:txBody>
      </p:sp>
      <p:sp>
        <p:nvSpPr>
          <p:cNvPr id="93" name="Google Shape;93;p21"/>
          <p:cNvSpPr/>
          <p:nvPr/>
        </p:nvSpPr>
        <p:spPr>
          <a:xfrm>
            <a:off x="332500" y="2128475"/>
            <a:ext cx="99600" cy="91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21"/>
          <p:cNvSpPr/>
          <p:nvPr/>
        </p:nvSpPr>
        <p:spPr>
          <a:xfrm>
            <a:off x="291025" y="2523675"/>
            <a:ext cx="7815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MIXING STATION</a:t>
            </a:r>
            <a:endParaRPr sz="1000"/>
          </a:p>
        </p:txBody>
      </p:sp>
      <p:cxnSp>
        <p:nvCxnSpPr>
          <p:cNvPr id="95" name="Google Shape;95;p21"/>
          <p:cNvCxnSpPr/>
          <p:nvPr/>
        </p:nvCxnSpPr>
        <p:spPr>
          <a:xfrm>
            <a:off x="1072525" y="2722275"/>
            <a:ext cx="558900" cy="600"/>
          </a:xfrm>
          <a:prstGeom prst="straightConnector1">
            <a:avLst/>
          </a:prstGeom>
          <a:noFill/>
          <a:ln cap="flat" cmpd="sng" w="9525">
            <a:solidFill>
              <a:schemeClr val="dk1"/>
            </a:solidFill>
            <a:prstDash val="solid"/>
            <a:round/>
            <a:headEnd len="med" w="med" type="none"/>
            <a:tailEnd len="med" w="med" type="triangle"/>
          </a:ln>
        </p:spPr>
      </p:cxnSp>
      <p:sp>
        <p:nvSpPr>
          <p:cNvPr id="96" name="Google Shape;96;p21"/>
          <p:cNvSpPr/>
          <p:nvPr/>
        </p:nvSpPr>
        <p:spPr>
          <a:xfrm>
            <a:off x="1631425" y="2523675"/>
            <a:ext cx="12309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COMPRESSION MACHINE</a:t>
            </a:r>
            <a:endParaRPr sz="1000"/>
          </a:p>
        </p:txBody>
      </p:sp>
      <p:cxnSp>
        <p:nvCxnSpPr>
          <p:cNvPr id="97" name="Google Shape;97;p21"/>
          <p:cNvCxnSpPr>
            <a:stCxn id="96" idx="3"/>
          </p:cNvCxnSpPr>
          <p:nvPr/>
        </p:nvCxnSpPr>
        <p:spPr>
          <a:xfrm flipH="1" rot="10800000">
            <a:off x="2862325" y="1992675"/>
            <a:ext cx="312300" cy="727800"/>
          </a:xfrm>
          <a:prstGeom prst="straightConnector1">
            <a:avLst/>
          </a:prstGeom>
          <a:noFill/>
          <a:ln cap="flat" cmpd="sng" w="9525">
            <a:solidFill>
              <a:schemeClr val="dk1"/>
            </a:solidFill>
            <a:prstDash val="solid"/>
            <a:round/>
            <a:headEnd len="med" w="med" type="none"/>
            <a:tailEnd len="med" w="med" type="triangle"/>
          </a:ln>
        </p:spPr>
      </p:cxnSp>
      <p:cxnSp>
        <p:nvCxnSpPr>
          <p:cNvPr id="98" name="Google Shape;98;p21"/>
          <p:cNvCxnSpPr/>
          <p:nvPr/>
        </p:nvCxnSpPr>
        <p:spPr>
          <a:xfrm>
            <a:off x="2862325" y="2738325"/>
            <a:ext cx="312300" cy="727800"/>
          </a:xfrm>
          <a:prstGeom prst="straightConnector1">
            <a:avLst/>
          </a:prstGeom>
          <a:noFill/>
          <a:ln cap="flat" cmpd="sng" w="9525">
            <a:solidFill>
              <a:schemeClr val="dk1"/>
            </a:solidFill>
            <a:prstDash val="solid"/>
            <a:round/>
            <a:headEnd len="med" w="med" type="none"/>
            <a:tailEnd len="med" w="med" type="triangle"/>
          </a:ln>
        </p:spPr>
      </p:cxnSp>
      <p:sp>
        <p:nvSpPr>
          <p:cNvPr id="99" name="Google Shape;99;p21"/>
          <p:cNvSpPr/>
          <p:nvPr/>
        </p:nvSpPr>
        <p:spPr>
          <a:xfrm>
            <a:off x="2774150" y="1677550"/>
            <a:ext cx="1377300" cy="35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BOTTLE</a:t>
            </a:r>
            <a:r>
              <a:rPr lang="it" sz="1000"/>
              <a:t> FILLING MACHINE</a:t>
            </a:r>
            <a:endParaRPr sz="1000"/>
          </a:p>
        </p:txBody>
      </p:sp>
      <p:sp>
        <p:nvSpPr>
          <p:cNvPr id="100" name="Google Shape;100;p21"/>
          <p:cNvSpPr/>
          <p:nvPr/>
        </p:nvSpPr>
        <p:spPr>
          <a:xfrm>
            <a:off x="2607300" y="3484000"/>
            <a:ext cx="1377300" cy="35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dk1"/>
                </a:solidFill>
              </a:rPr>
              <a:t>BLISTER</a:t>
            </a:r>
            <a:r>
              <a:rPr lang="it" sz="1000">
                <a:solidFill>
                  <a:schemeClr val="dk1"/>
                </a:solidFill>
              </a:rPr>
              <a:t> FILLING MACHINE</a:t>
            </a:r>
            <a:endParaRPr sz="1000"/>
          </a:p>
        </p:txBody>
      </p:sp>
      <p:cxnSp>
        <p:nvCxnSpPr>
          <p:cNvPr id="101" name="Google Shape;101;p21"/>
          <p:cNvCxnSpPr>
            <a:stCxn id="99" idx="3"/>
            <a:endCxn id="102" idx="1"/>
          </p:cNvCxnSpPr>
          <p:nvPr/>
        </p:nvCxnSpPr>
        <p:spPr>
          <a:xfrm>
            <a:off x="4151450" y="1855900"/>
            <a:ext cx="397200" cy="0"/>
          </a:xfrm>
          <a:prstGeom prst="straightConnector1">
            <a:avLst/>
          </a:prstGeom>
          <a:noFill/>
          <a:ln cap="flat" cmpd="sng" w="9525">
            <a:solidFill>
              <a:schemeClr val="dk1"/>
            </a:solidFill>
            <a:prstDash val="solid"/>
            <a:round/>
            <a:headEnd len="med" w="med" type="none"/>
            <a:tailEnd len="med" w="med" type="triangle"/>
          </a:ln>
        </p:spPr>
      </p:cxnSp>
      <p:sp>
        <p:nvSpPr>
          <p:cNvPr id="103" name="Google Shape;103;p21"/>
          <p:cNvSpPr/>
          <p:nvPr/>
        </p:nvSpPr>
        <p:spPr>
          <a:xfrm>
            <a:off x="7041663" y="3465550"/>
            <a:ext cx="11781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SHIPPING</a:t>
            </a:r>
            <a:endParaRPr sz="1000"/>
          </a:p>
        </p:txBody>
      </p:sp>
      <p:cxnSp>
        <p:nvCxnSpPr>
          <p:cNvPr id="104" name="Google Shape;104;p21"/>
          <p:cNvCxnSpPr>
            <a:stCxn id="100" idx="3"/>
            <a:endCxn id="105" idx="1"/>
          </p:cNvCxnSpPr>
          <p:nvPr/>
        </p:nvCxnSpPr>
        <p:spPr>
          <a:xfrm>
            <a:off x="3984600" y="3662350"/>
            <a:ext cx="564000" cy="3600"/>
          </a:xfrm>
          <a:prstGeom prst="straightConnector1">
            <a:avLst/>
          </a:prstGeom>
          <a:noFill/>
          <a:ln cap="flat" cmpd="sng" w="9525">
            <a:solidFill>
              <a:schemeClr val="dk1"/>
            </a:solidFill>
            <a:prstDash val="solid"/>
            <a:round/>
            <a:headEnd len="med" w="med" type="none"/>
            <a:tailEnd len="med" w="med" type="triangle"/>
          </a:ln>
        </p:spPr>
      </p:cxnSp>
      <p:sp>
        <p:nvSpPr>
          <p:cNvPr id="102" name="Google Shape;102;p21"/>
          <p:cNvSpPr/>
          <p:nvPr/>
        </p:nvSpPr>
        <p:spPr>
          <a:xfrm>
            <a:off x="4548625" y="1659100"/>
            <a:ext cx="1037100" cy="393600"/>
          </a:xfrm>
          <a:prstGeom prst="roundRect">
            <a:avLst>
              <a:gd fmla="val 16667" name="adj"/>
            </a:avLst>
          </a:prstGeom>
          <a:solidFill>
            <a:srgbClr val="C9503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CARTONING MACHINE</a:t>
            </a:r>
            <a:endParaRPr sz="1000"/>
          </a:p>
        </p:txBody>
      </p:sp>
      <p:sp>
        <p:nvSpPr>
          <p:cNvPr id="106" name="Google Shape;106;p21"/>
          <p:cNvSpPr/>
          <p:nvPr/>
        </p:nvSpPr>
        <p:spPr>
          <a:xfrm>
            <a:off x="7124925" y="1659100"/>
            <a:ext cx="1178100" cy="393600"/>
          </a:xfrm>
          <a:prstGeom prst="roundRect">
            <a:avLst>
              <a:gd fmla="val 16667" name="adj"/>
            </a:avLst>
          </a:prstGeom>
          <a:solidFill>
            <a:srgbClr val="C9503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SHIPPING</a:t>
            </a:r>
            <a:endParaRPr sz="1000"/>
          </a:p>
        </p:txBody>
      </p:sp>
      <p:sp>
        <p:nvSpPr>
          <p:cNvPr id="107" name="Google Shape;107;p21"/>
          <p:cNvSpPr/>
          <p:nvPr/>
        </p:nvSpPr>
        <p:spPr>
          <a:xfrm>
            <a:off x="291025" y="1921963"/>
            <a:ext cx="364800" cy="230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21"/>
          <p:cNvSpPr/>
          <p:nvPr/>
        </p:nvSpPr>
        <p:spPr>
          <a:xfrm>
            <a:off x="527625" y="2128475"/>
            <a:ext cx="99600" cy="91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9" name="Google Shape;109;p21"/>
          <p:cNvCxnSpPr/>
          <p:nvPr/>
        </p:nvCxnSpPr>
        <p:spPr>
          <a:xfrm flipH="1" rot="10800000">
            <a:off x="287525" y="2344075"/>
            <a:ext cx="423000" cy="8400"/>
          </a:xfrm>
          <a:prstGeom prst="straightConnector1">
            <a:avLst/>
          </a:prstGeom>
          <a:noFill/>
          <a:ln cap="flat" cmpd="sng" w="9525">
            <a:solidFill>
              <a:schemeClr val="dk1"/>
            </a:solidFill>
            <a:prstDash val="solid"/>
            <a:round/>
            <a:headEnd len="med" w="med" type="none"/>
            <a:tailEnd len="med" w="med" type="triangle"/>
          </a:ln>
        </p:spPr>
      </p:cxnSp>
      <p:sp>
        <p:nvSpPr>
          <p:cNvPr id="110" name="Google Shape;110;p21"/>
          <p:cNvSpPr txBox="1"/>
          <p:nvPr/>
        </p:nvSpPr>
        <p:spPr>
          <a:xfrm>
            <a:off x="3174625" y="2344075"/>
            <a:ext cx="11781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
        <p:nvSpPr>
          <p:cNvPr id="111" name="Google Shape;111;p21"/>
          <p:cNvSpPr txBox="1"/>
          <p:nvPr/>
        </p:nvSpPr>
        <p:spPr>
          <a:xfrm>
            <a:off x="3390100" y="1159525"/>
            <a:ext cx="10371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BOTTLES</a:t>
            </a:r>
            <a:endParaRPr/>
          </a:p>
        </p:txBody>
      </p:sp>
      <p:sp>
        <p:nvSpPr>
          <p:cNvPr id="112" name="Google Shape;112;p21"/>
          <p:cNvSpPr txBox="1"/>
          <p:nvPr/>
        </p:nvSpPr>
        <p:spPr>
          <a:xfrm>
            <a:off x="3344725" y="2991350"/>
            <a:ext cx="10371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BLISTER</a:t>
            </a:r>
            <a:endParaRPr/>
          </a:p>
        </p:txBody>
      </p:sp>
      <p:sp>
        <p:nvSpPr>
          <p:cNvPr id="113" name="Google Shape;113;p21"/>
          <p:cNvSpPr/>
          <p:nvPr/>
        </p:nvSpPr>
        <p:spPr>
          <a:xfrm rot="7234754">
            <a:off x="607905" y="3062773"/>
            <a:ext cx="99660" cy="91325"/>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21"/>
          <p:cNvSpPr/>
          <p:nvPr/>
        </p:nvSpPr>
        <p:spPr>
          <a:xfrm rot="7237330">
            <a:off x="470342" y="2817363"/>
            <a:ext cx="422872" cy="356706"/>
          </a:xfrm>
          <a:prstGeom prst="arc">
            <a:avLst>
              <a:gd fmla="val 17453258" name="adj1"/>
              <a:gd fmla="val 1421729"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21"/>
          <p:cNvSpPr/>
          <p:nvPr/>
        </p:nvSpPr>
        <p:spPr>
          <a:xfrm>
            <a:off x="8413250" y="1599063"/>
            <a:ext cx="364800" cy="230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21"/>
          <p:cNvSpPr/>
          <p:nvPr/>
        </p:nvSpPr>
        <p:spPr>
          <a:xfrm>
            <a:off x="8454725" y="1805575"/>
            <a:ext cx="99600" cy="91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21"/>
          <p:cNvSpPr/>
          <p:nvPr/>
        </p:nvSpPr>
        <p:spPr>
          <a:xfrm>
            <a:off x="8649850" y="1805575"/>
            <a:ext cx="99600" cy="91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8" name="Google Shape;118;p21"/>
          <p:cNvCxnSpPr/>
          <p:nvPr/>
        </p:nvCxnSpPr>
        <p:spPr>
          <a:xfrm flipH="1" rot="10800000">
            <a:off x="8409750" y="2021175"/>
            <a:ext cx="423000" cy="8400"/>
          </a:xfrm>
          <a:prstGeom prst="straightConnector1">
            <a:avLst/>
          </a:prstGeom>
          <a:noFill/>
          <a:ln cap="flat" cmpd="sng" w="9525">
            <a:solidFill>
              <a:schemeClr val="dk1"/>
            </a:solidFill>
            <a:prstDash val="solid"/>
            <a:round/>
            <a:headEnd len="med" w="med" type="none"/>
            <a:tailEnd len="med" w="med" type="triangle"/>
          </a:ln>
        </p:spPr>
      </p:cxnSp>
      <p:sp>
        <p:nvSpPr>
          <p:cNvPr id="119" name="Google Shape;119;p21"/>
          <p:cNvSpPr/>
          <p:nvPr/>
        </p:nvSpPr>
        <p:spPr>
          <a:xfrm>
            <a:off x="5771625" y="2530963"/>
            <a:ext cx="10371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TAG MACHINE</a:t>
            </a:r>
            <a:endParaRPr sz="1000"/>
          </a:p>
        </p:txBody>
      </p:sp>
      <p:cxnSp>
        <p:nvCxnSpPr>
          <p:cNvPr id="120" name="Google Shape;120;p21"/>
          <p:cNvCxnSpPr>
            <a:stCxn id="102" idx="3"/>
            <a:endCxn id="119" idx="1"/>
          </p:cNvCxnSpPr>
          <p:nvPr/>
        </p:nvCxnSpPr>
        <p:spPr>
          <a:xfrm>
            <a:off x="5585725" y="1855900"/>
            <a:ext cx="186000" cy="871800"/>
          </a:xfrm>
          <a:prstGeom prst="straightConnector1">
            <a:avLst/>
          </a:prstGeom>
          <a:noFill/>
          <a:ln cap="flat" cmpd="sng" w="9525">
            <a:solidFill>
              <a:schemeClr val="dk1"/>
            </a:solidFill>
            <a:prstDash val="solid"/>
            <a:round/>
            <a:headEnd len="med" w="med" type="none"/>
            <a:tailEnd len="med" w="med" type="triangle"/>
          </a:ln>
        </p:spPr>
      </p:cxnSp>
      <p:cxnSp>
        <p:nvCxnSpPr>
          <p:cNvPr id="121" name="Google Shape;121;p21"/>
          <p:cNvCxnSpPr>
            <a:stCxn id="119" idx="3"/>
            <a:endCxn id="103" idx="1"/>
          </p:cNvCxnSpPr>
          <p:nvPr/>
        </p:nvCxnSpPr>
        <p:spPr>
          <a:xfrm>
            <a:off x="6808725" y="2727763"/>
            <a:ext cx="232800" cy="934500"/>
          </a:xfrm>
          <a:prstGeom prst="straightConnector1">
            <a:avLst/>
          </a:prstGeom>
          <a:noFill/>
          <a:ln cap="flat" cmpd="sng" w="9525">
            <a:solidFill>
              <a:schemeClr val="dk1"/>
            </a:solidFill>
            <a:prstDash val="solid"/>
            <a:round/>
            <a:headEnd len="med" w="med" type="none"/>
            <a:tailEnd len="med" w="med" type="triangle"/>
          </a:ln>
        </p:spPr>
      </p:cxnSp>
      <p:cxnSp>
        <p:nvCxnSpPr>
          <p:cNvPr id="122" name="Google Shape;122;p21"/>
          <p:cNvCxnSpPr>
            <a:stCxn id="119" idx="3"/>
            <a:endCxn id="106" idx="1"/>
          </p:cNvCxnSpPr>
          <p:nvPr/>
        </p:nvCxnSpPr>
        <p:spPr>
          <a:xfrm flipH="1" rot="10800000">
            <a:off x="6808725" y="1855963"/>
            <a:ext cx="316200" cy="871800"/>
          </a:xfrm>
          <a:prstGeom prst="straightConnector1">
            <a:avLst/>
          </a:prstGeom>
          <a:noFill/>
          <a:ln cap="flat" cmpd="sng" w="9525">
            <a:solidFill>
              <a:schemeClr val="dk1"/>
            </a:solidFill>
            <a:prstDash val="solid"/>
            <a:round/>
            <a:headEnd len="med" w="med" type="none"/>
            <a:tailEnd len="med" w="med" type="triangle"/>
          </a:ln>
        </p:spPr>
      </p:cxnSp>
      <p:sp>
        <p:nvSpPr>
          <p:cNvPr id="105" name="Google Shape;105;p21"/>
          <p:cNvSpPr/>
          <p:nvPr/>
        </p:nvSpPr>
        <p:spPr>
          <a:xfrm>
            <a:off x="4548613" y="3469150"/>
            <a:ext cx="1037100" cy="393600"/>
          </a:xfrm>
          <a:prstGeom prst="roundRect">
            <a:avLst>
              <a:gd fmla="val 16667" name="adj"/>
            </a:avLst>
          </a:prstGeom>
          <a:solidFill>
            <a:srgbClr val="C9503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CARTONING MACHINE</a:t>
            </a:r>
            <a:endParaRPr sz="1000"/>
          </a:p>
        </p:txBody>
      </p:sp>
      <p:cxnSp>
        <p:nvCxnSpPr>
          <p:cNvPr id="123" name="Google Shape;123;p21"/>
          <p:cNvCxnSpPr>
            <a:stCxn id="105" idx="3"/>
            <a:endCxn id="119" idx="1"/>
          </p:cNvCxnSpPr>
          <p:nvPr/>
        </p:nvCxnSpPr>
        <p:spPr>
          <a:xfrm flipH="1" rot="10800000">
            <a:off x="5585713" y="2727850"/>
            <a:ext cx="186000" cy="938100"/>
          </a:xfrm>
          <a:prstGeom prst="straightConnector1">
            <a:avLst/>
          </a:prstGeom>
          <a:noFill/>
          <a:ln cap="flat" cmpd="sng" w="9525">
            <a:solidFill>
              <a:schemeClr val="dk1"/>
            </a:solidFill>
            <a:prstDash val="solid"/>
            <a:round/>
            <a:headEnd len="med" w="med" type="none"/>
            <a:tailEnd len="med" w="med" type="triangle"/>
          </a:ln>
        </p:spPr>
      </p:cxnSp>
      <p:sp>
        <p:nvSpPr>
          <p:cNvPr id="124" name="Google Shape;124;p21"/>
          <p:cNvSpPr/>
          <p:nvPr/>
        </p:nvSpPr>
        <p:spPr>
          <a:xfrm>
            <a:off x="8387650" y="3462788"/>
            <a:ext cx="364800" cy="230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21"/>
          <p:cNvSpPr/>
          <p:nvPr/>
        </p:nvSpPr>
        <p:spPr>
          <a:xfrm>
            <a:off x="8429125" y="3669300"/>
            <a:ext cx="99600" cy="91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21"/>
          <p:cNvSpPr/>
          <p:nvPr/>
        </p:nvSpPr>
        <p:spPr>
          <a:xfrm>
            <a:off x="8624250" y="3669300"/>
            <a:ext cx="99600" cy="91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7" name="Google Shape;127;p21"/>
          <p:cNvCxnSpPr/>
          <p:nvPr/>
        </p:nvCxnSpPr>
        <p:spPr>
          <a:xfrm flipH="1" rot="10800000">
            <a:off x="8384150" y="3884900"/>
            <a:ext cx="423000" cy="8400"/>
          </a:xfrm>
          <a:prstGeom prst="straightConnector1">
            <a:avLst/>
          </a:prstGeom>
          <a:noFill/>
          <a:ln cap="flat" cmpd="sng" w="9525">
            <a:solidFill>
              <a:schemeClr val="dk1"/>
            </a:solidFill>
            <a:prstDash val="solid"/>
            <a:round/>
            <a:headEnd len="med" w="med" type="none"/>
            <a:tailEnd len="med" w="med" type="triangle"/>
          </a:ln>
        </p:spPr>
      </p:cxnSp>
      <p:sp>
        <p:nvSpPr>
          <p:cNvPr id="128" name="Google Shape;128;p21"/>
          <p:cNvSpPr/>
          <p:nvPr/>
        </p:nvSpPr>
        <p:spPr>
          <a:xfrm rot="7234754">
            <a:off x="2173005" y="3062773"/>
            <a:ext cx="99660" cy="91325"/>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21"/>
          <p:cNvSpPr/>
          <p:nvPr/>
        </p:nvSpPr>
        <p:spPr>
          <a:xfrm rot="7237330">
            <a:off x="2035442" y="2817363"/>
            <a:ext cx="422872" cy="356706"/>
          </a:xfrm>
          <a:prstGeom prst="arc">
            <a:avLst>
              <a:gd fmla="val 17453258" name="adj1"/>
              <a:gd fmla="val 1421729"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21"/>
          <p:cNvSpPr/>
          <p:nvPr/>
        </p:nvSpPr>
        <p:spPr>
          <a:xfrm rot="7234754">
            <a:off x="3222080" y="4043198"/>
            <a:ext cx="99660" cy="91325"/>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21"/>
          <p:cNvSpPr/>
          <p:nvPr/>
        </p:nvSpPr>
        <p:spPr>
          <a:xfrm rot="7237330">
            <a:off x="3084517" y="3797788"/>
            <a:ext cx="422872" cy="356706"/>
          </a:xfrm>
          <a:prstGeom prst="arc">
            <a:avLst>
              <a:gd fmla="val 17453258" name="adj1"/>
              <a:gd fmla="val 1421729"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21"/>
          <p:cNvSpPr/>
          <p:nvPr/>
        </p:nvSpPr>
        <p:spPr>
          <a:xfrm rot="7234754">
            <a:off x="3388930" y="2169273"/>
            <a:ext cx="99660" cy="91325"/>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21"/>
          <p:cNvSpPr/>
          <p:nvPr/>
        </p:nvSpPr>
        <p:spPr>
          <a:xfrm rot="7237330">
            <a:off x="3251367" y="1923863"/>
            <a:ext cx="422872" cy="356706"/>
          </a:xfrm>
          <a:prstGeom prst="arc">
            <a:avLst>
              <a:gd fmla="val 17453258" name="adj1"/>
              <a:gd fmla="val 1421729"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1"/>
          <p:cNvSpPr/>
          <p:nvPr/>
        </p:nvSpPr>
        <p:spPr>
          <a:xfrm rot="7234754">
            <a:off x="4993305" y="4043198"/>
            <a:ext cx="99660" cy="91325"/>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21"/>
          <p:cNvSpPr/>
          <p:nvPr/>
        </p:nvSpPr>
        <p:spPr>
          <a:xfrm rot="7237330">
            <a:off x="4855742" y="3797788"/>
            <a:ext cx="422872" cy="356706"/>
          </a:xfrm>
          <a:prstGeom prst="arc">
            <a:avLst>
              <a:gd fmla="val 17453258" name="adj1"/>
              <a:gd fmla="val 1421729"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1"/>
          <p:cNvSpPr/>
          <p:nvPr/>
        </p:nvSpPr>
        <p:spPr>
          <a:xfrm rot="7234754">
            <a:off x="4993318" y="2161848"/>
            <a:ext cx="99660" cy="91325"/>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1"/>
          <p:cNvSpPr/>
          <p:nvPr/>
        </p:nvSpPr>
        <p:spPr>
          <a:xfrm rot="7237330">
            <a:off x="4855755" y="1916438"/>
            <a:ext cx="422872" cy="356706"/>
          </a:xfrm>
          <a:prstGeom prst="arc">
            <a:avLst>
              <a:gd fmla="val 17453258" name="adj1"/>
              <a:gd fmla="val 1421729"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8" name="Google Shape;138;p21"/>
          <p:cNvPicPr preferRelativeResize="0"/>
          <p:nvPr/>
        </p:nvPicPr>
        <p:blipFill>
          <a:blip r:embed="rId4">
            <a:alphaModFix amt="4000"/>
          </a:blip>
          <a:stretch>
            <a:fillRect/>
          </a:stretch>
        </p:blipFill>
        <p:spPr>
          <a:xfrm>
            <a:off x="4855800" y="-668950"/>
            <a:ext cx="5190300" cy="5190300"/>
          </a:xfrm>
          <a:prstGeom prst="rect">
            <a:avLst/>
          </a:prstGeom>
          <a:noFill/>
          <a:ln>
            <a:noFill/>
          </a:ln>
        </p:spPr>
      </p:pic>
      <p:sp>
        <p:nvSpPr>
          <p:cNvPr id="139" name="Google Shape;139;p21"/>
          <p:cNvSpPr/>
          <p:nvPr/>
        </p:nvSpPr>
        <p:spPr>
          <a:xfrm rot="7234754">
            <a:off x="7640105" y="2169273"/>
            <a:ext cx="99660" cy="91325"/>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21"/>
          <p:cNvSpPr/>
          <p:nvPr/>
        </p:nvSpPr>
        <p:spPr>
          <a:xfrm rot="7237330">
            <a:off x="7502542" y="1923863"/>
            <a:ext cx="422872" cy="356706"/>
          </a:xfrm>
          <a:prstGeom prst="arc">
            <a:avLst>
              <a:gd fmla="val 17453258" name="adj1"/>
              <a:gd fmla="val 1421729"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21"/>
          <p:cNvSpPr/>
          <p:nvPr/>
        </p:nvSpPr>
        <p:spPr>
          <a:xfrm rot="7234754">
            <a:off x="7560130" y="3956148"/>
            <a:ext cx="99660" cy="91325"/>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21"/>
          <p:cNvSpPr/>
          <p:nvPr/>
        </p:nvSpPr>
        <p:spPr>
          <a:xfrm rot="7237330">
            <a:off x="7422567" y="3710738"/>
            <a:ext cx="422872" cy="356706"/>
          </a:xfrm>
          <a:prstGeom prst="arc">
            <a:avLst>
              <a:gd fmla="val 17453258" name="adj1"/>
              <a:gd fmla="val 1421729"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idx="12" type="sldNum"/>
          </p:nvPr>
        </p:nvSpPr>
        <p:spPr>
          <a:xfrm>
            <a:off x="8107459" y="4749757"/>
            <a:ext cx="548700" cy="3937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it"/>
              <a:t>‹#›</a:t>
            </a:fld>
            <a:endParaRPr/>
          </a:p>
        </p:txBody>
      </p:sp>
      <p:cxnSp>
        <p:nvCxnSpPr>
          <p:cNvPr id="148" name="Google Shape;148;p22"/>
          <p:cNvCxnSpPr/>
          <p:nvPr/>
        </p:nvCxnSpPr>
        <p:spPr>
          <a:xfrm>
            <a:off x="311250" y="4604213"/>
            <a:ext cx="8521500" cy="0"/>
          </a:xfrm>
          <a:prstGeom prst="straightConnector1">
            <a:avLst/>
          </a:prstGeom>
          <a:noFill/>
          <a:ln cap="flat" cmpd="sng" w="9525">
            <a:solidFill>
              <a:srgbClr val="999999"/>
            </a:solidFill>
            <a:prstDash val="solid"/>
            <a:round/>
            <a:headEnd len="sm" w="sm" type="none"/>
            <a:tailEnd len="sm" w="sm" type="none"/>
          </a:ln>
        </p:spPr>
      </p:cxnSp>
      <p:sp>
        <p:nvSpPr>
          <p:cNvPr id="149" name="Google Shape;149;p22"/>
          <p:cNvSpPr txBox="1"/>
          <p:nvPr/>
        </p:nvSpPr>
        <p:spPr>
          <a:xfrm>
            <a:off x="311250" y="141550"/>
            <a:ext cx="3514500" cy="523200"/>
          </a:xfrm>
          <a:prstGeom prst="rect">
            <a:avLst/>
          </a:prstGeom>
          <a:solidFill>
            <a:srgbClr val="CE0F2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it" sz="3000">
                <a:solidFill>
                  <a:schemeClr val="lt1"/>
                </a:solidFill>
              </a:rPr>
              <a:t>Model configuration</a:t>
            </a:r>
            <a:endParaRPr b="0" i="0" sz="3000" u="none" cap="none" strike="noStrike">
              <a:solidFill>
                <a:schemeClr val="lt1"/>
              </a:solidFill>
              <a:latin typeface="Arial"/>
              <a:ea typeface="Arial"/>
              <a:cs typeface="Arial"/>
              <a:sym typeface="Arial"/>
            </a:endParaRPr>
          </a:p>
        </p:txBody>
      </p:sp>
      <p:sp>
        <p:nvSpPr>
          <p:cNvPr id="150" name="Google Shape;150;p22"/>
          <p:cNvSpPr txBox="1"/>
          <p:nvPr/>
        </p:nvSpPr>
        <p:spPr>
          <a:xfrm>
            <a:off x="3785425" y="4774781"/>
            <a:ext cx="37074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t>AS-IS</a:t>
            </a:r>
            <a:endParaRPr b="1"/>
          </a:p>
        </p:txBody>
      </p:sp>
      <p:pic>
        <p:nvPicPr>
          <p:cNvPr id="151" name="Google Shape;151;p22"/>
          <p:cNvPicPr preferRelativeResize="0"/>
          <p:nvPr/>
        </p:nvPicPr>
        <p:blipFill rotWithShape="1">
          <a:blip r:embed="rId3">
            <a:alphaModFix/>
          </a:blip>
          <a:srcRect b="0" l="0" r="38525" t="0"/>
          <a:stretch/>
        </p:blipFill>
        <p:spPr>
          <a:xfrm>
            <a:off x="135125" y="4659125"/>
            <a:ext cx="1465476" cy="461700"/>
          </a:xfrm>
          <a:prstGeom prst="rect">
            <a:avLst/>
          </a:prstGeom>
          <a:noFill/>
          <a:ln>
            <a:noFill/>
          </a:ln>
        </p:spPr>
      </p:pic>
      <p:pic>
        <p:nvPicPr>
          <p:cNvPr id="152" name="Google Shape;152;p22"/>
          <p:cNvPicPr preferRelativeResize="0"/>
          <p:nvPr/>
        </p:nvPicPr>
        <p:blipFill>
          <a:blip r:embed="rId4">
            <a:alphaModFix amt="4000"/>
          </a:blip>
          <a:stretch>
            <a:fillRect/>
          </a:stretch>
        </p:blipFill>
        <p:spPr>
          <a:xfrm>
            <a:off x="4866925" y="-668950"/>
            <a:ext cx="5190300" cy="5190300"/>
          </a:xfrm>
          <a:prstGeom prst="rect">
            <a:avLst/>
          </a:prstGeom>
          <a:noFill/>
          <a:ln>
            <a:noFill/>
          </a:ln>
        </p:spPr>
      </p:pic>
      <p:pic>
        <p:nvPicPr>
          <p:cNvPr id="153" name="Google Shape;153;p22"/>
          <p:cNvPicPr preferRelativeResize="0"/>
          <p:nvPr/>
        </p:nvPicPr>
        <p:blipFill>
          <a:blip r:embed="rId5">
            <a:alphaModFix/>
          </a:blip>
          <a:stretch>
            <a:fillRect/>
          </a:stretch>
        </p:blipFill>
        <p:spPr>
          <a:xfrm>
            <a:off x="1509713" y="1442738"/>
            <a:ext cx="6124575" cy="243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idx="12" type="sldNum"/>
          </p:nvPr>
        </p:nvSpPr>
        <p:spPr>
          <a:xfrm>
            <a:off x="8107459" y="4749757"/>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it"/>
              <a:t>‹#›</a:t>
            </a:fld>
            <a:endParaRPr/>
          </a:p>
        </p:txBody>
      </p:sp>
      <p:cxnSp>
        <p:nvCxnSpPr>
          <p:cNvPr id="159" name="Google Shape;159;p23"/>
          <p:cNvCxnSpPr/>
          <p:nvPr/>
        </p:nvCxnSpPr>
        <p:spPr>
          <a:xfrm>
            <a:off x="311250" y="4604213"/>
            <a:ext cx="8521500" cy="0"/>
          </a:xfrm>
          <a:prstGeom prst="straightConnector1">
            <a:avLst/>
          </a:prstGeom>
          <a:noFill/>
          <a:ln cap="flat" cmpd="sng" w="9525">
            <a:solidFill>
              <a:srgbClr val="999999"/>
            </a:solidFill>
            <a:prstDash val="solid"/>
            <a:round/>
            <a:headEnd len="sm" w="sm" type="none"/>
            <a:tailEnd len="sm" w="sm" type="none"/>
          </a:ln>
        </p:spPr>
      </p:cxnSp>
      <p:sp>
        <p:nvSpPr>
          <p:cNvPr id="160" name="Google Shape;160;p23"/>
          <p:cNvSpPr txBox="1"/>
          <p:nvPr/>
        </p:nvSpPr>
        <p:spPr>
          <a:xfrm>
            <a:off x="311250" y="141550"/>
            <a:ext cx="2746500" cy="523200"/>
          </a:xfrm>
          <a:prstGeom prst="rect">
            <a:avLst/>
          </a:prstGeom>
          <a:solidFill>
            <a:srgbClr val="CE0F2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it" sz="3000">
                <a:solidFill>
                  <a:schemeClr val="lt1"/>
                </a:solidFill>
              </a:rPr>
              <a:t>Automod Code</a:t>
            </a:r>
            <a:endParaRPr b="0" i="0" sz="3000" u="none" cap="none" strike="noStrike">
              <a:solidFill>
                <a:schemeClr val="lt1"/>
              </a:solidFill>
              <a:latin typeface="Arial"/>
              <a:ea typeface="Arial"/>
              <a:cs typeface="Arial"/>
              <a:sym typeface="Arial"/>
            </a:endParaRPr>
          </a:p>
        </p:txBody>
      </p:sp>
      <p:sp>
        <p:nvSpPr>
          <p:cNvPr id="161" name="Google Shape;161;p23"/>
          <p:cNvSpPr txBox="1"/>
          <p:nvPr/>
        </p:nvSpPr>
        <p:spPr>
          <a:xfrm>
            <a:off x="3785425" y="4774781"/>
            <a:ext cx="37074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t>Automod Code</a:t>
            </a:r>
            <a:endParaRPr b="1"/>
          </a:p>
        </p:txBody>
      </p:sp>
      <p:pic>
        <p:nvPicPr>
          <p:cNvPr id="162" name="Google Shape;162;p23"/>
          <p:cNvPicPr preferRelativeResize="0"/>
          <p:nvPr/>
        </p:nvPicPr>
        <p:blipFill rotWithShape="1">
          <a:blip r:embed="rId3">
            <a:alphaModFix/>
          </a:blip>
          <a:srcRect b="0" l="0" r="38525" t="0"/>
          <a:stretch/>
        </p:blipFill>
        <p:spPr>
          <a:xfrm>
            <a:off x="135125" y="4659125"/>
            <a:ext cx="1465476" cy="461700"/>
          </a:xfrm>
          <a:prstGeom prst="rect">
            <a:avLst/>
          </a:prstGeom>
          <a:noFill/>
          <a:ln>
            <a:noFill/>
          </a:ln>
        </p:spPr>
      </p:pic>
      <p:pic>
        <p:nvPicPr>
          <p:cNvPr id="163" name="Google Shape;163;p23"/>
          <p:cNvPicPr preferRelativeResize="0"/>
          <p:nvPr/>
        </p:nvPicPr>
        <p:blipFill>
          <a:blip r:embed="rId4">
            <a:alphaModFix amt="4000"/>
          </a:blip>
          <a:stretch>
            <a:fillRect/>
          </a:stretch>
        </p:blipFill>
        <p:spPr>
          <a:xfrm>
            <a:off x="4866925" y="-668950"/>
            <a:ext cx="5190300" cy="5190300"/>
          </a:xfrm>
          <a:prstGeom prst="rect">
            <a:avLst/>
          </a:prstGeom>
          <a:noFill/>
          <a:ln>
            <a:noFill/>
          </a:ln>
        </p:spPr>
      </p:pic>
      <p:sp>
        <p:nvSpPr>
          <p:cNvPr id="164" name="Google Shape;164;p23"/>
          <p:cNvSpPr txBox="1"/>
          <p:nvPr/>
        </p:nvSpPr>
        <p:spPr>
          <a:xfrm>
            <a:off x="311250" y="924824"/>
            <a:ext cx="7064700" cy="2232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t/>
            </a:r>
            <a:endParaRPr/>
          </a:p>
          <a:p>
            <a:pPr indent="-317500" lvl="0" marL="457200" rtl="0" algn="l">
              <a:lnSpc>
                <a:spcPct val="150000"/>
              </a:lnSpc>
              <a:spcBef>
                <a:spcPts val="0"/>
              </a:spcBef>
              <a:spcAft>
                <a:spcPts val="0"/>
              </a:spcAft>
              <a:buClr>
                <a:schemeClr val="dk1"/>
              </a:buClr>
              <a:buSzPts val="1400"/>
              <a:buChar char="●"/>
            </a:pPr>
            <a:r>
              <a:rPr b="1" lang="it">
                <a:solidFill>
                  <a:schemeClr val="dk1"/>
                </a:solidFill>
              </a:rPr>
              <a:t>P_read</a:t>
            </a:r>
            <a:r>
              <a:rPr lang="it">
                <a:solidFill>
                  <a:schemeClr val="dk1"/>
                </a:solidFill>
              </a:rPr>
              <a:t>: Read csv input file</a:t>
            </a:r>
            <a:endParaRPr b="1">
              <a:solidFill>
                <a:schemeClr val="dk1"/>
              </a:solidFill>
            </a:endParaRPr>
          </a:p>
          <a:p>
            <a:pPr indent="-317500" lvl="0" marL="457200" rtl="0" algn="l">
              <a:lnSpc>
                <a:spcPct val="150000"/>
              </a:lnSpc>
              <a:spcBef>
                <a:spcPts val="0"/>
              </a:spcBef>
              <a:spcAft>
                <a:spcPts val="0"/>
              </a:spcAft>
              <a:buClr>
                <a:schemeClr val="dk1"/>
              </a:buClr>
              <a:buSzPts val="1400"/>
              <a:buChar char="●"/>
            </a:pPr>
            <a:r>
              <a:rPr b="1" lang="it">
                <a:solidFill>
                  <a:schemeClr val="dk1"/>
                </a:solidFill>
              </a:rPr>
              <a:t>P_powder</a:t>
            </a:r>
            <a:r>
              <a:rPr lang="it">
                <a:solidFill>
                  <a:schemeClr val="dk1"/>
                </a:solidFill>
              </a:rPr>
              <a:t>: Retrieve raw powder</a:t>
            </a:r>
            <a:endParaRPr b="1">
              <a:solidFill>
                <a:schemeClr val="dk1"/>
              </a:solidFill>
            </a:endParaRPr>
          </a:p>
          <a:p>
            <a:pPr indent="-317500" lvl="0" marL="457200" rtl="0" algn="l">
              <a:lnSpc>
                <a:spcPct val="150000"/>
              </a:lnSpc>
              <a:spcBef>
                <a:spcPts val="0"/>
              </a:spcBef>
              <a:spcAft>
                <a:spcPts val="0"/>
              </a:spcAft>
              <a:buClr>
                <a:schemeClr val="dk1"/>
              </a:buClr>
              <a:buSzPts val="1400"/>
              <a:buChar char="●"/>
            </a:pPr>
            <a:r>
              <a:rPr b="1" lang="it">
                <a:solidFill>
                  <a:schemeClr val="dk1"/>
                </a:solidFill>
              </a:rPr>
              <a:t>P_rawB</a:t>
            </a:r>
            <a:r>
              <a:rPr lang="it">
                <a:solidFill>
                  <a:schemeClr val="dk1"/>
                </a:solidFill>
              </a:rPr>
              <a:t>: Retrieve empty bottle and blister and deliver to </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b="1" lang="it">
                <a:solidFill>
                  <a:schemeClr val="dk1"/>
                </a:solidFill>
              </a:rPr>
              <a:t>P_mixing</a:t>
            </a:r>
            <a:r>
              <a:rPr lang="it">
                <a:solidFill>
                  <a:schemeClr val="dk1"/>
                </a:solidFill>
              </a:rPr>
              <a:t>: Compress raw powder </a:t>
            </a:r>
            <a:endParaRPr b="1">
              <a:solidFill>
                <a:schemeClr val="dk1"/>
              </a:solidFill>
            </a:endParaRPr>
          </a:p>
          <a:p>
            <a:pPr indent="-317500" lvl="0" marL="457200" rtl="0" algn="l">
              <a:lnSpc>
                <a:spcPct val="150000"/>
              </a:lnSpc>
              <a:spcBef>
                <a:spcPts val="0"/>
              </a:spcBef>
              <a:spcAft>
                <a:spcPts val="0"/>
              </a:spcAft>
              <a:buClr>
                <a:schemeClr val="dk1"/>
              </a:buClr>
              <a:buSzPts val="1400"/>
              <a:buChar char="●"/>
            </a:pPr>
            <a:r>
              <a:rPr b="1" lang="it">
                <a:solidFill>
                  <a:schemeClr val="dk1"/>
                </a:solidFill>
              </a:rPr>
              <a:t>P_conv</a:t>
            </a:r>
            <a:r>
              <a:rPr lang="it">
                <a:solidFill>
                  <a:schemeClr val="dk1"/>
                </a:solidFill>
              </a:rPr>
              <a:t>: Fill bottle and blister and cartoned them</a:t>
            </a:r>
            <a:endParaRPr b="1">
              <a:solidFill>
                <a:schemeClr val="dk1"/>
              </a:solidFill>
            </a:endParaRPr>
          </a:p>
          <a:p>
            <a:pPr indent="-317500" lvl="0" marL="457200" rtl="0" algn="l">
              <a:lnSpc>
                <a:spcPct val="150000"/>
              </a:lnSpc>
              <a:spcBef>
                <a:spcPts val="0"/>
              </a:spcBef>
              <a:spcAft>
                <a:spcPts val="0"/>
              </a:spcAft>
              <a:buClr>
                <a:schemeClr val="dk1"/>
              </a:buClr>
              <a:buSzPts val="1400"/>
              <a:buChar char="●"/>
            </a:pPr>
            <a:r>
              <a:rPr b="1" lang="it">
                <a:solidFill>
                  <a:schemeClr val="dk1"/>
                </a:solidFill>
              </a:rPr>
              <a:t>P_ship</a:t>
            </a:r>
            <a:r>
              <a:rPr lang="it">
                <a:solidFill>
                  <a:schemeClr val="dk1"/>
                </a:solidFill>
              </a:rPr>
              <a:t>: Tag and deliver finished box to the depot</a:t>
            </a:r>
            <a:endParaRPr>
              <a:solidFill>
                <a:schemeClr val="dk1"/>
              </a:solidFill>
            </a:endParaRPr>
          </a:p>
        </p:txBody>
      </p:sp>
      <p:sp>
        <p:nvSpPr>
          <p:cNvPr id="165" name="Google Shape;165;p23"/>
          <p:cNvSpPr/>
          <p:nvPr/>
        </p:nvSpPr>
        <p:spPr>
          <a:xfrm>
            <a:off x="1231434" y="3362757"/>
            <a:ext cx="674400" cy="282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23"/>
          <p:cNvSpPr/>
          <p:nvPr/>
        </p:nvSpPr>
        <p:spPr>
          <a:xfrm>
            <a:off x="1949564" y="3441087"/>
            <a:ext cx="174000" cy="12540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3"/>
          <p:cNvSpPr/>
          <p:nvPr/>
        </p:nvSpPr>
        <p:spPr>
          <a:xfrm>
            <a:off x="2167163" y="3362757"/>
            <a:ext cx="674400" cy="282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23"/>
          <p:cNvSpPr/>
          <p:nvPr/>
        </p:nvSpPr>
        <p:spPr>
          <a:xfrm>
            <a:off x="2885293" y="3441087"/>
            <a:ext cx="174000" cy="12540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3"/>
          <p:cNvSpPr/>
          <p:nvPr/>
        </p:nvSpPr>
        <p:spPr>
          <a:xfrm>
            <a:off x="3102892" y="3362757"/>
            <a:ext cx="674400" cy="282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3"/>
          <p:cNvSpPr/>
          <p:nvPr/>
        </p:nvSpPr>
        <p:spPr>
          <a:xfrm>
            <a:off x="3821022" y="3441087"/>
            <a:ext cx="174000" cy="12540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23"/>
          <p:cNvSpPr/>
          <p:nvPr/>
        </p:nvSpPr>
        <p:spPr>
          <a:xfrm>
            <a:off x="4038621" y="3362757"/>
            <a:ext cx="674400" cy="282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23"/>
          <p:cNvSpPr/>
          <p:nvPr/>
        </p:nvSpPr>
        <p:spPr>
          <a:xfrm>
            <a:off x="4756751" y="3441087"/>
            <a:ext cx="174000" cy="12540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3"/>
          <p:cNvSpPr/>
          <p:nvPr/>
        </p:nvSpPr>
        <p:spPr>
          <a:xfrm>
            <a:off x="4974350" y="3362757"/>
            <a:ext cx="674400" cy="282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3"/>
          <p:cNvSpPr/>
          <p:nvPr/>
        </p:nvSpPr>
        <p:spPr>
          <a:xfrm>
            <a:off x="5692480" y="3441087"/>
            <a:ext cx="174000" cy="12540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3"/>
          <p:cNvSpPr/>
          <p:nvPr/>
        </p:nvSpPr>
        <p:spPr>
          <a:xfrm>
            <a:off x="5910079" y="3362757"/>
            <a:ext cx="674400" cy="282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23"/>
          <p:cNvSpPr/>
          <p:nvPr/>
        </p:nvSpPr>
        <p:spPr>
          <a:xfrm>
            <a:off x="6628208" y="3441087"/>
            <a:ext cx="174000" cy="12540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3"/>
          <p:cNvSpPr/>
          <p:nvPr/>
        </p:nvSpPr>
        <p:spPr>
          <a:xfrm>
            <a:off x="6845807" y="3362757"/>
            <a:ext cx="674400" cy="282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23"/>
          <p:cNvSpPr txBox="1"/>
          <p:nvPr/>
        </p:nvSpPr>
        <p:spPr>
          <a:xfrm>
            <a:off x="2182565" y="3314625"/>
            <a:ext cx="598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900"/>
              <a:t>P_read</a:t>
            </a:r>
            <a:endParaRPr b="1" sz="900"/>
          </a:p>
        </p:txBody>
      </p:sp>
      <p:sp>
        <p:nvSpPr>
          <p:cNvPr id="179" name="Google Shape;179;p23"/>
          <p:cNvSpPr txBox="1"/>
          <p:nvPr/>
        </p:nvSpPr>
        <p:spPr>
          <a:xfrm>
            <a:off x="3057723" y="3314625"/>
            <a:ext cx="765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900"/>
              <a:t>P_powder</a:t>
            </a:r>
            <a:endParaRPr b="1"/>
          </a:p>
        </p:txBody>
      </p:sp>
      <p:sp>
        <p:nvSpPr>
          <p:cNvPr id="180" name="Google Shape;180;p23"/>
          <p:cNvSpPr txBox="1"/>
          <p:nvPr/>
        </p:nvSpPr>
        <p:spPr>
          <a:xfrm>
            <a:off x="4065435" y="3314625"/>
            <a:ext cx="765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900"/>
              <a:t>P_rawB</a:t>
            </a:r>
            <a:endParaRPr b="1"/>
          </a:p>
        </p:txBody>
      </p:sp>
      <p:sp>
        <p:nvSpPr>
          <p:cNvPr id="181" name="Google Shape;181;p23"/>
          <p:cNvSpPr txBox="1"/>
          <p:nvPr/>
        </p:nvSpPr>
        <p:spPr>
          <a:xfrm>
            <a:off x="4987743" y="3314625"/>
            <a:ext cx="765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900"/>
              <a:t>P_mixing</a:t>
            </a:r>
            <a:endParaRPr b="1"/>
          </a:p>
        </p:txBody>
      </p:sp>
      <p:sp>
        <p:nvSpPr>
          <p:cNvPr id="182" name="Google Shape;182;p23"/>
          <p:cNvSpPr txBox="1"/>
          <p:nvPr/>
        </p:nvSpPr>
        <p:spPr>
          <a:xfrm>
            <a:off x="5950193" y="3314625"/>
            <a:ext cx="85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900"/>
              <a:t>P_conv</a:t>
            </a:r>
            <a:endParaRPr b="1"/>
          </a:p>
        </p:txBody>
      </p:sp>
      <p:sp>
        <p:nvSpPr>
          <p:cNvPr id="183" name="Google Shape;183;p23"/>
          <p:cNvSpPr txBox="1"/>
          <p:nvPr/>
        </p:nvSpPr>
        <p:spPr>
          <a:xfrm>
            <a:off x="6917791" y="3314625"/>
            <a:ext cx="641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900"/>
              <a:t>P_ship</a:t>
            </a:r>
            <a:endParaRPr b="1" sz="900"/>
          </a:p>
        </p:txBody>
      </p:sp>
      <p:sp>
        <p:nvSpPr>
          <p:cNvPr id="184" name="Google Shape;184;p23"/>
          <p:cNvSpPr txBox="1"/>
          <p:nvPr/>
        </p:nvSpPr>
        <p:spPr>
          <a:xfrm>
            <a:off x="1202625" y="3314625"/>
            <a:ext cx="792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900"/>
              <a:t>L_dummy</a:t>
            </a:r>
            <a:endParaRPr b="1"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idx="12" type="sldNum"/>
          </p:nvPr>
        </p:nvSpPr>
        <p:spPr>
          <a:xfrm>
            <a:off x="8107459" y="4749757"/>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it"/>
              <a:t>‹#›</a:t>
            </a:fld>
            <a:endParaRPr/>
          </a:p>
        </p:txBody>
      </p:sp>
      <p:cxnSp>
        <p:nvCxnSpPr>
          <p:cNvPr id="190" name="Google Shape;190;p24"/>
          <p:cNvCxnSpPr/>
          <p:nvPr/>
        </p:nvCxnSpPr>
        <p:spPr>
          <a:xfrm>
            <a:off x="311250" y="4604213"/>
            <a:ext cx="8521500" cy="0"/>
          </a:xfrm>
          <a:prstGeom prst="straightConnector1">
            <a:avLst/>
          </a:prstGeom>
          <a:noFill/>
          <a:ln cap="flat" cmpd="sng" w="9525">
            <a:solidFill>
              <a:srgbClr val="999999"/>
            </a:solidFill>
            <a:prstDash val="solid"/>
            <a:round/>
            <a:headEnd len="sm" w="sm" type="none"/>
            <a:tailEnd len="sm" w="sm" type="none"/>
          </a:ln>
        </p:spPr>
      </p:cxnSp>
      <p:sp>
        <p:nvSpPr>
          <p:cNvPr id="191" name="Google Shape;191;p24"/>
          <p:cNvSpPr txBox="1"/>
          <p:nvPr/>
        </p:nvSpPr>
        <p:spPr>
          <a:xfrm>
            <a:off x="311250" y="141550"/>
            <a:ext cx="3514500" cy="523200"/>
          </a:xfrm>
          <a:prstGeom prst="rect">
            <a:avLst/>
          </a:prstGeom>
          <a:solidFill>
            <a:srgbClr val="CE0F2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it" sz="3000">
                <a:solidFill>
                  <a:schemeClr val="lt1"/>
                </a:solidFill>
              </a:rPr>
              <a:t>Model configuration</a:t>
            </a:r>
            <a:endParaRPr b="0" i="0" sz="3000" u="none" cap="none" strike="noStrike">
              <a:solidFill>
                <a:schemeClr val="lt1"/>
              </a:solidFill>
              <a:latin typeface="Arial"/>
              <a:ea typeface="Arial"/>
              <a:cs typeface="Arial"/>
              <a:sym typeface="Arial"/>
            </a:endParaRPr>
          </a:p>
        </p:txBody>
      </p:sp>
      <p:sp>
        <p:nvSpPr>
          <p:cNvPr id="192" name="Google Shape;192;p24"/>
          <p:cNvSpPr txBox="1"/>
          <p:nvPr/>
        </p:nvSpPr>
        <p:spPr>
          <a:xfrm>
            <a:off x="3785425" y="4774781"/>
            <a:ext cx="37074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t>TO-BE</a:t>
            </a:r>
            <a:endParaRPr b="1"/>
          </a:p>
        </p:txBody>
      </p:sp>
      <p:pic>
        <p:nvPicPr>
          <p:cNvPr id="193" name="Google Shape;193;p24"/>
          <p:cNvPicPr preferRelativeResize="0"/>
          <p:nvPr/>
        </p:nvPicPr>
        <p:blipFill rotWithShape="1">
          <a:blip r:embed="rId3">
            <a:alphaModFix/>
          </a:blip>
          <a:srcRect b="0" l="0" r="38525" t="0"/>
          <a:stretch/>
        </p:blipFill>
        <p:spPr>
          <a:xfrm>
            <a:off x="135125" y="4659125"/>
            <a:ext cx="1465476" cy="461700"/>
          </a:xfrm>
          <a:prstGeom prst="rect">
            <a:avLst/>
          </a:prstGeom>
          <a:noFill/>
          <a:ln>
            <a:noFill/>
          </a:ln>
        </p:spPr>
      </p:pic>
      <p:pic>
        <p:nvPicPr>
          <p:cNvPr id="194" name="Google Shape;194;p24"/>
          <p:cNvPicPr preferRelativeResize="0"/>
          <p:nvPr/>
        </p:nvPicPr>
        <p:blipFill>
          <a:blip r:embed="rId4">
            <a:alphaModFix amt="4000"/>
          </a:blip>
          <a:stretch>
            <a:fillRect/>
          </a:stretch>
        </p:blipFill>
        <p:spPr>
          <a:xfrm>
            <a:off x="4866925" y="-668950"/>
            <a:ext cx="5190300" cy="5190300"/>
          </a:xfrm>
          <a:prstGeom prst="rect">
            <a:avLst/>
          </a:prstGeom>
          <a:noFill/>
          <a:ln>
            <a:noFill/>
          </a:ln>
        </p:spPr>
      </p:pic>
      <p:sp>
        <p:nvSpPr>
          <p:cNvPr id="195" name="Google Shape;195;p24"/>
          <p:cNvSpPr/>
          <p:nvPr/>
        </p:nvSpPr>
        <p:spPr>
          <a:xfrm>
            <a:off x="3210700" y="2775475"/>
            <a:ext cx="113100" cy="1233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24"/>
          <p:cNvSpPr/>
          <p:nvPr/>
        </p:nvSpPr>
        <p:spPr>
          <a:xfrm>
            <a:off x="2464600" y="2775475"/>
            <a:ext cx="113100" cy="1233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7" name="Google Shape;197;p24"/>
          <p:cNvPicPr preferRelativeResize="0"/>
          <p:nvPr/>
        </p:nvPicPr>
        <p:blipFill>
          <a:blip r:embed="rId5">
            <a:alphaModFix/>
          </a:blip>
          <a:stretch>
            <a:fillRect/>
          </a:stretch>
        </p:blipFill>
        <p:spPr>
          <a:xfrm>
            <a:off x="1509700" y="1324350"/>
            <a:ext cx="6124575" cy="279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idx="12" type="sldNum"/>
          </p:nvPr>
        </p:nvSpPr>
        <p:spPr>
          <a:xfrm>
            <a:off x="8107459" y="4749757"/>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it"/>
              <a:t>‹#›</a:t>
            </a:fld>
            <a:endParaRPr/>
          </a:p>
        </p:txBody>
      </p:sp>
      <p:cxnSp>
        <p:nvCxnSpPr>
          <p:cNvPr id="203" name="Google Shape;203;p25"/>
          <p:cNvCxnSpPr/>
          <p:nvPr/>
        </p:nvCxnSpPr>
        <p:spPr>
          <a:xfrm>
            <a:off x="311250" y="4604213"/>
            <a:ext cx="8521500" cy="0"/>
          </a:xfrm>
          <a:prstGeom prst="straightConnector1">
            <a:avLst/>
          </a:prstGeom>
          <a:noFill/>
          <a:ln cap="flat" cmpd="sng" w="9525">
            <a:solidFill>
              <a:srgbClr val="999999"/>
            </a:solidFill>
            <a:prstDash val="solid"/>
            <a:round/>
            <a:headEnd len="sm" w="sm" type="none"/>
            <a:tailEnd len="sm" w="sm" type="none"/>
          </a:ln>
        </p:spPr>
      </p:cxnSp>
      <p:sp>
        <p:nvSpPr>
          <p:cNvPr id="204" name="Google Shape;204;p25"/>
          <p:cNvSpPr txBox="1"/>
          <p:nvPr/>
        </p:nvSpPr>
        <p:spPr>
          <a:xfrm>
            <a:off x="311250" y="554763"/>
            <a:ext cx="7064700" cy="2986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t/>
            </a:r>
            <a:endParaRPr/>
          </a:p>
          <a:p>
            <a:pPr indent="-317500" lvl="0" marL="457200" rtl="0" algn="l">
              <a:spcBef>
                <a:spcPts val="0"/>
              </a:spcBef>
              <a:spcAft>
                <a:spcPts val="0"/>
              </a:spcAft>
              <a:buClr>
                <a:schemeClr val="dk1"/>
              </a:buClr>
              <a:buSzPts val="1400"/>
              <a:buChar char="●"/>
            </a:pPr>
            <a:r>
              <a:rPr b="1" lang="it">
                <a:solidFill>
                  <a:schemeClr val="dk1"/>
                </a:solidFill>
              </a:rPr>
              <a:t>Resource Utilization Rate</a:t>
            </a:r>
            <a:r>
              <a:rPr lang="it">
                <a:solidFill>
                  <a:schemeClr val="dk1"/>
                </a:solidFill>
              </a:rPr>
              <a:t>: This KPI measures the percentage of time the resource are actively engaged in processing loads versus idle time. High utilization rates indicate efficient use of resources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b="1" lang="it">
                <a:solidFill>
                  <a:schemeClr val="dk1"/>
                </a:solidFill>
              </a:rPr>
              <a:t>Average Time in the System</a:t>
            </a:r>
            <a:r>
              <a:rPr lang="it">
                <a:solidFill>
                  <a:schemeClr val="dk1"/>
                </a:solidFill>
              </a:rPr>
              <a:t>: It measures the average time a load spends inside the different queues assembly line, from entry to exit.</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b="1" lang="it">
                <a:solidFill>
                  <a:schemeClr val="dk1"/>
                </a:solidFill>
              </a:rPr>
              <a:t>Forklift Utilization Rate</a:t>
            </a:r>
            <a:r>
              <a:rPr lang="it">
                <a:solidFill>
                  <a:schemeClr val="dk1"/>
                </a:solidFill>
              </a:rPr>
              <a:t>: This KPI measures the percentage of time the forklifts are actively engaged in moving loads versus idle time. High utilization rates indicate efficient use of equipment</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05" name="Google Shape;205;p25"/>
          <p:cNvSpPr txBox="1"/>
          <p:nvPr/>
        </p:nvSpPr>
        <p:spPr>
          <a:xfrm>
            <a:off x="311250" y="141550"/>
            <a:ext cx="5683200" cy="523200"/>
          </a:xfrm>
          <a:prstGeom prst="rect">
            <a:avLst/>
          </a:prstGeom>
          <a:solidFill>
            <a:srgbClr val="CE0F2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it" sz="3000">
                <a:solidFill>
                  <a:schemeClr val="lt1"/>
                </a:solidFill>
              </a:rPr>
              <a:t>Evaluation with Business graphs</a:t>
            </a:r>
            <a:endParaRPr b="0" i="0" sz="3000" u="none" cap="none" strike="noStrike">
              <a:solidFill>
                <a:schemeClr val="lt1"/>
              </a:solidFill>
              <a:latin typeface="Arial"/>
              <a:ea typeface="Arial"/>
              <a:cs typeface="Arial"/>
              <a:sym typeface="Arial"/>
            </a:endParaRPr>
          </a:p>
        </p:txBody>
      </p:sp>
      <p:sp>
        <p:nvSpPr>
          <p:cNvPr id="206" name="Google Shape;206;p25"/>
          <p:cNvSpPr txBox="1"/>
          <p:nvPr/>
        </p:nvSpPr>
        <p:spPr>
          <a:xfrm>
            <a:off x="3785425" y="4774781"/>
            <a:ext cx="37074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t>Business Graphs</a:t>
            </a:r>
            <a:endParaRPr b="1"/>
          </a:p>
        </p:txBody>
      </p:sp>
      <p:pic>
        <p:nvPicPr>
          <p:cNvPr id="207" name="Google Shape;207;p25"/>
          <p:cNvPicPr preferRelativeResize="0"/>
          <p:nvPr/>
        </p:nvPicPr>
        <p:blipFill rotWithShape="1">
          <a:blip r:embed="rId3">
            <a:alphaModFix/>
          </a:blip>
          <a:srcRect b="0" l="0" r="38525" t="0"/>
          <a:stretch/>
        </p:blipFill>
        <p:spPr>
          <a:xfrm>
            <a:off x="135125" y="4659125"/>
            <a:ext cx="1465476" cy="461700"/>
          </a:xfrm>
          <a:prstGeom prst="rect">
            <a:avLst/>
          </a:prstGeom>
          <a:noFill/>
          <a:ln>
            <a:noFill/>
          </a:ln>
        </p:spPr>
      </p:pic>
      <p:pic>
        <p:nvPicPr>
          <p:cNvPr id="208" name="Google Shape;208;p25"/>
          <p:cNvPicPr preferRelativeResize="0"/>
          <p:nvPr/>
        </p:nvPicPr>
        <p:blipFill>
          <a:blip r:embed="rId4">
            <a:alphaModFix amt="4000"/>
          </a:blip>
          <a:stretch>
            <a:fillRect/>
          </a:stretch>
        </p:blipFill>
        <p:spPr>
          <a:xfrm>
            <a:off x="4866925" y="-668950"/>
            <a:ext cx="5190300" cy="519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idx="12" type="sldNum"/>
          </p:nvPr>
        </p:nvSpPr>
        <p:spPr>
          <a:xfrm>
            <a:off x="8107459" y="4749757"/>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it"/>
              <a:t>‹#›</a:t>
            </a:fld>
            <a:endParaRPr/>
          </a:p>
        </p:txBody>
      </p:sp>
      <p:cxnSp>
        <p:nvCxnSpPr>
          <p:cNvPr id="214" name="Google Shape;214;p26"/>
          <p:cNvCxnSpPr/>
          <p:nvPr/>
        </p:nvCxnSpPr>
        <p:spPr>
          <a:xfrm>
            <a:off x="311250" y="4604213"/>
            <a:ext cx="8521500" cy="0"/>
          </a:xfrm>
          <a:prstGeom prst="straightConnector1">
            <a:avLst/>
          </a:prstGeom>
          <a:noFill/>
          <a:ln cap="flat" cmpd="sng" w="9525">
            <a:solidFill>
              <a:srgbClr val="999999"/>
            </a:solidFill>
            <a:prstDash val="solid"/>
            <a:round/>
            <a:headEnd len="sm" w="sm" type="none"/>
            <a:tailEnd len="sm" w="sm" type="none"/>
          </a:ln>
        </p:spPr>
      </p:cxnSp>
      <p:sp>
        <p:nvSpPr>
          <p:cNvPr id="215" name="Google Shape;215;p26"/>
          <p:cNvSpPr txBox="1"/>
          <p:nvPr/>
        </p:nvSpPr>
        <p:spPr>
          <a:xfrm>
            <a:off x="311250" y="141550"/>
            <a:ext cx="4562100" cy="523200"/>
          </a:xfrm>
          <a:prstGeom prst="rect">
            <a:avLst/>
          </a:prstGeom>
          <a:solidFill>
            <a:srgbClr val="CE0F2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it" sz="3000">
                <a:solidFill>
                  <a:schemeClr val="lt1"/>
                </a:solidFill>
              </a:rPr>
              <a:t>Resource Utilization Rate</a:t>
            </a:r>
            <a:endParaRPr b="0" i="0" sz="3000" u="none" cap="none" strike="noStrike">
              <a:solidFill>
                <a:schemeClr val="lt1"/>
              </a:solidFill>
              <a:latin typeface="Arial"/>
              <a:ea typeface="Arial"/>
              <a:cs typeface="Arial"/>
              <a:sym typeface="Arial"/>
            </a:endParaRPr>
          </a:p>
        </p:txBody>
      </p:sp>
      <p:sp>
        <p:nvSpPr>
          <p:cNvPr id="216" name="Google Shape;216;p26"/>
          <p:cNvSpPr txBox="1"/>
          <p:nvPr/>
        </p:nvSpPr>
        <p:spPr>
          <a:xfrm>
            <a:off x="3785425" y="4774781"/>
            <a:ext cx="37074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t>Resource Utilization Rate</a:t>
            </a:r>
            <a:endParaRPr b="1"/>
          </a:p>
        </p:txBody>
      </p:sp>
      <p:pic>
        <p:nvPicPr>
          <p:cNvPr id="217" name="Google Shape;217;p26"/>
          <p:cNvPicPr preferRelativeResize="0"/>
          <p:nvPr/>
        </p:nvPicPr>
        <p:blipFill rotWithShape="1">
          <a:blip r:embed="rId4">
            <a:alphaModFix/>
          </a:blip>
          <a:srcRect b="0" l="0" r="38525" t="0"/>
          <a:stretch/>
        </p:blipFill>
        <p:spPr>
          <a:xfrm>
            <a:off x="135125" y="4659125"/>
            <a:ext cx="1465476" cy="461700"/>
          </a:xfrm>
          <a:prstGeom prst="rect">
            <a:avLst/>
          </a:prstGeom>
          <a:noFill/>
          <a:ln>
            <a:noFill/>
          </a:ln>
        </p:spPr>
      </p:pic>
      <p:pic>
        <p:nvPicPr>
          <p:cNvPr id="218" name="Google Shape;218;p26"/>
          <p:cNvPicPr preferRelativeResize="0"/>
          <p:nvPr/>
        </p:nvPicPr>
        <p:blipFill>
          <a:blip r:embed="rId5">
            <a:alphaModFix amt="4000"/>
          </a:blip>
          <a:stretch>
            <a:fillRect/>
          </a:stretch>
        </p:blipFill>
        <p:spPr>
          <a:xfrm>
            <a:off x="5786650" y="-531175"/>
            <a:ext cx="5190300" cy="5190300"/>
          </a:xfrm>
          <a:prstGeom prst="rect">
            <a:avLst/>
          </a:prstGeom>
          <a:noFill/>
          <a:ln>
            <a:noFill/>
          </a:ln>
        </p:spPr>
      </p:pic>
      <p:pic>
        <p:nvPicPr>
          <p:cNvPr id="219" name="Google Shape;219;p26"/>
          <p:cNvPicPr preferRelativeResize="0"/>
          <p:nvPr/>
        </p:nvPicPr>
        <p:blipFill>
          <a:blip r:embed="rId6">
            <a:alphaModFix/>
          </a:blip>
          <a:stretch>
            <a:fillRect/>
          </a:stretch>
        </p:blipFill>
        <p:spPr>
          <a:xfrm>
            <a:off x="135125" y="1975125"/>
            <a:ext cx="4562125" cy="1769552"/>
          </a:xfrm>
          <a:prstGeom prst="rect">
            <a:avLst/>
          </a:prstGeom>
          <a:noFill/>
          <a:ln>
            <a:noFill/>
          </a:ln>
        </p:spPr>
      </p:pic>
      <p:pic>
        <p:nvPicPr>
          <p:cNvPr id="220" name="Google Shape;220;p26"/>
          <p:cNvPicPr preferRelativeResize="0"/>
          <p:nvPr/>
        </p:nvPicPr>
        <p:blipFill rotWithShape="1">
          <a:blip r:embed="rId7">
            <a:alphaModFix/>
          </a:blip>
          <a:srcRect b="1437" l="0" r="0" t="1437"/>
          <a:stretch/>
        </p:blipFill>
        <p:spPr>
          <a:xfrm>
            <a:off x="4572000" y="1941588"/>
            <a:ext cx="4473309" cy="1836637"/>
          </a:xfrm>
          <a:prstGeom prst="rect">
            <a:avLst/>
          </a:prstGeom>
          <a:noFill/>
          <a:ln>
            <a:noFill/>
          </a:ln>
        </p:spPr>
      </p:pic>
      <p:sp>
        <p:nvSpPr>
          <p:cNvPr id="221" name="Google Shape;221;p26"/>
          <p:cNvSpPr txBox="1"/>
          <p:nvPr/>
        </p:nvSpPr>
        <p:spPr>
          <a:xfrm>
            <a:off x="2082875" y="1601475"/>
            <a:ext cx="66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AS-IS</a:t>
            </a:r>
            <a:endParaRPr b="1"/>
          </a:p>
        </p:txBody>
      </p:sp>
      <p:sp>
        <p:nvSpPr>
          <p:cNvPr id="222" name="Google Shape;222;p26"/>
          <p:cNvSpPr txBox="1"/>
          <p:nvPr/>
        </p:nvSpPr>
        <p:spPr>
          <a:xfrm>
            <a:off x="6475350" y="1601475"/>
            <a:ext cx="7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TO</a:t>
            </a:r>
            <a:r>
              <a:rPr b="1" lang="it"/>
              <a:t>-BE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idx="12" type="sldNum"/>
          </p:nvPr>
        </p:nvSpPr>
        <p:spPr>
          <a:xfrm>
            <a:off x="8107459" y="4749757"/>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it"/>
              <a:t>‹#›</a:t>
            </a:fld>
            <a:endParaRPr/>
          </a:p>
        </p:txBody>
      </p:sp>
      <p:cxnSp>
        <p:nvCxnSpPr>
          <p:cNvPr id="228" name="Google Shape;228;p27"/>
          <p:cNvCxnSpPr/>
          <p:nvPr/>
        </p:nvCxnSpPr>
        <p:spPr>
          <a:xfrm>
            <a:off x="311250" y="4604213"/>
            <a:ext cx="8521500" cy="0"/>
          </a:xfrm>
          <a:prstGeom prst="straightConnector1">
            <a:avLst/>
          </a:prstGeom>
          <a:noFill/>
          <a:ln cap="flat" cmpd="sng" w="9525">
            <a:solidFill>
              <a:srgbClr val="999999"/>
            </a:solidFill>
            <a:prstDash val="solid"/>
            <a:round/>
            <a:headEnd len="sm" w="sm" type="none"/>
            <a:tailEnd len="sm" w="sm" type="none"/>
          </a:ln>
        </p:spPr>
      </p:cxnSp>
      <p:sp>
        <p:nvSpPr>
          <p:cNvPr id="229" name="Google Shape;229;p27"/>
          <p:cNvSpPr txBox="1"/>
          <p:nvPr/>
        </p:nvSpPr>
        <p:spPr>
          <a:xfrm>
            <a:off x="3785425" y="4774781"/>
            <a:ext cx="37074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dk1"/>
                </a:solidFill>
              </a:rPr>
              <a:t>Resource Utilization Rate</a:t>
            </a:r>
            <a:endParaRPr b="1"/>
          </a:p>
        </p:txBody>
      </p:sp>
      <p:pic>
        <p:nvPicPr>
          <p:cNvPr id="230" name="Google Shape;230;p27"/>
          <p:cNvPicPr preferRelativeResize="0"/>
          <p:nvPr/>
        </p:nvPicPr>
        <p:blipFill rotWithShape="1">
          <a:blip r:embed="rId3">
            <a:alphaModFix/>
          </a:blip>
          <a:srcRect b="0" l="0" r="38525" t="0"/>
          <a:stretch/>
        </p:blipFill>
        <p:spPr>
          <a:xfrm>
            <a:off x="135125" y="4659125"/>
            <a:ext cx="1465476" cy="461700"/>
          </a:xfrm>
          <a:prstGeom prst="rect">
            <a:avLst/>
          </a:prstGeom>
          <a:noFill/>
          <a:ln>
            <a:noFill/>
          </a:ln>
        </p:spPr>
      </p:pic>
      <p:pic>
        <p:nvPicPr>
          <p:cNvPr id="231" name="Google Shape;231;p27"/>
          <p:cNvPicPr preferRelativeResize="0"/>
          <p:nvPr/>
        </p:nvPicPr>
        <p:blipFill>
          <a:blip r:embed="rId4">
            <a:alphaModFix amt="4000"/>
          </a:blip>
          <a:stretch>
            <a:fillRect/>
          </a:stretch>
        </p:blipFill>
        <p:spPr>
          <a:xfrm>
            <a:off x="4866925" y="-668950"/>
            <a:ext cx="5190300" cy="5190300"/>
          </a:xfrm>
          <a:prstGeom prst="rect">
            <a:avLst/>
          </a:prstGeom>
          <a:noFill/>
          <a:ln>
            <a:noFill/>
          </a:ln>
        </p:spPr>
      </p:pic>
      <p:sp>
        <p:nvSpPr>
          <p:cNvPr id="232" name="Google Shape;232;p27"/>
          <p:cNvSpPr txBox="1"/>
          <p:nvPr/>
        </p:nvSpPr>
        <p:spPr>
          <a:xfrm>
            <a:off x="2020275" y="588613"/>
            <a:ext cx="66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AS-IS</a:t>
            </a:r>
            <a:endParaRPr b="1"/>
          </a:p>
        </p:txBody>
      </p:sp>
      <p:sp>
        <p:nvSpPr>
          <p:cNvPr id="233" name="Google Shape;233;p27"/>
          <p:cNvSpPr txBox="1"/>
          <p:nvPr/>
        </p:nvSpPr>
        <p:spPr>
          <a:xfrm>
            <a:off x="6410125" y="588625"/>
            <a:ext cx="7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TO-BE</a:t>
            </a:r>
            <a:endParaRPr b="1"/>
          </a:p>
        </p:txBody>
      </p:sp>
      <p:pic>
        <p:nvPicPr>
          <p:cNvPr id="234" name="Google Shape;234;p27"/>
          <p:cNvPicPr preferRelativeResize="0"/>
          <p:nvPr/>
        </p:nvPicPr>
        <p:blipFill>
          <a:blip r:embed="rId5">
            <a:alphaModFix/>
          </a:blip>
          <a:stretch>
            <a:fillRect/>
          </a:stretch>
        </p:blipFill>
        <p:spPr>
          <a:xfrm>
            <a:off x="59338" y="972513"/>
            <a:ext cx="4588453" cy="1907362"/>
          </a:xfrm>
          <a:prstGeom prst="rect">
            <a:avLst/>
          </a:prstGeom>
          <a:noFill/>
          <a:ln>
            <a:noFill/>
          </a:ln>
        </p:spPr>
      </p:pic>
      <p:pic>
        <p:nvPicPr>
          <p:cNvPr id="235" name="Google Shape;235;p27"/>
          <p:cNvPicPr preferRelativeResize="0"/>
          <p:nvPr/>
        </p:nvPicPr>
        <p:blipFill>
          <a:blip r:embed="rId6">
            <a:alphaModFix/>
          </a:blip>
          <a:stretch>
            <a:fillRect/>
          </a:stretch>
        </p:blipFill>
        <p:spPr>
          <a:xfrm>
            <a:off x="4866924" y="947475"/>
            <a:ext cx="4218152" cy="1743888"/>
          </a:xfrm>
          <a:prstGeom prst="rect">
            <a:avLst/>
          </a:prstGeom>
          <a:noFill/>
          <a:ln>
            <a:noFill/>
          </a:ln>
        </p:spPr>
      </p:pic>
      <p:pic>
        <p:nvPicPr>
          <p:cNvPr id="236" name="Google Shape;236;p27"/>
          <p:cNvPicPr preferRelativeResize="0"/>
          <p:nvPr/>
        </p:nvPicPr>
        <p:blipFill>
          <a:blip r:embed="rId7">
            <a:alphaModFix/>
          </a:blip>
          <a:stretch>
            <a:fillRect/>
          </a:stretch>
        </p:blipFill>
        <p:spPr>
          <a:xfrm>
            <a:off x="135113" y="2795163"/>
            <a:ext cx="4238624" cy="1726175"/>
          </a:xfrm>
          <a:prstGeom prst="rect">
            <a:avLst/>
          </a:prstGeom>
          <a:noFill/>
          <a:ln>
            <a:noFill/>
          </a:ln>
        </p:spPr>
      </p:pic>
      <p:pic>
        <p:nvPicPr>
          <p:cNvPr id="237" name="Google Shape;237;p27"/>
          <p:cNvPicPr preferRelativeResize="0"/>
          <p:nvPr/>
        </p:nvPicPr>
        <p:blipFill>
          <a:blip r:embed="rId8">
            <a:alphaModFix/>
          </a:blip>
          <a:stretch>
            <a:fillRect/>
          </a:stretch>
        </p:blipFill>
        <p:spPr>
          <a:xfrm>
            <a:off x="4722075" y="2722844"/>
            <a:ext cx="4238602" cy="1735854"/>
          </a:xfrm>
          <a:prstGeom prst="rect">
            <a:avLst/>
          </a:prstGeom>
          <a:noFill/>
          <a:ln>
            <a:noFill/>
          </a:ln>
        </p:spPr>
      </p:pic>
      <p:sp>
        <p:nvSpPr>
          <p:cNvPr id="238" name="Google Shape;238;p27"/>
          <p:cNvSpPr txBox="1"/>
          <p:nvPr/>
        </p:nvSpPr>
        <p:spPr>
          <a:xfrm>
            <a:off x="311250" y="141550"/>
            <a:ext cx="4562100" cy="523200"/>
          </a:xfrm>
          <a:prstGeom prst="rect">
            <a:avLst/>
          </a:prstGeom>
          <a:solidFill>
            <a:srgbClr val="CE0F2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it" sz="3000">
                <a:solidFill>
                  <a:schemeClr val="lt1"/>
                </a:solidFill>
              </a:rPr>
              <a:t>Resource Utilization Rate</a:t>
            </a:r>
            <a:endParaRPr b="0" i="0" sz="30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idx="12" type="sldNum"/>
          </p:nvPr>
        </p:nvSpPr>
        <p:spPr>
          <a:xfrm>
            <a:off x="8107459" y="4749757"/>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it"/>
              <a:t>‹#›</a:t>
            </a:fld>
            <a:endParaRPr/>
          </a:p>
        </p:txBody>
      </p:sp>
      <p:cxnSp>
        <p:nvCxnSpPr>
          <p:cNvPr id="244" name="Google Shape;244;p28"/>
          <p:cNvCxnSpPr/>
          <p:nvPr/>
        </p:nvCxnSpPr>
        <p:spPr>
          <a:xfrm>
            <a:off x="311250" y="4604213"/>
            <a:ext cx="8521500" cy="0"/>
          </a:xfrm>
          <a:prstGeom prst="straightConnector1">
            <a:avLst/>
          </a:prstGeom>
          <a:noFill/>
          <a:ln cap="flat" cmpd="sng" w="9525">
            <a:solidFill>
              <a:srgbClr val="999999"/>
            </a:solidFill>
            <a:prstDash val="solid"/>
            <a:round/>
            <a:headEnd len="sm" w="sm" type="none"/>
            <a:tailEnd len="sm" w="sm" type="none"/>
          </a:ln>
        </p:spPr>
      </p:cxnSp>
      <p:sp>
        <p:nvSpPr>
          <p:cNvPr id="245" name="Google Shape;245;p28"/>
          <p:cNvSpPr txBox="1"/>
          <p:nvPr/>
        </p:nvSpPr>
        <p:spPr>
          <a:xfrm>
            <a:off x="311250" y="141550"/>
            <a:ext cx="4952400" cy="523200"/>
          </a:xfrm>
          <a:prstGeom prst="rect">
            <a:avLst/>
          </a:prstGeom>
          <a:solidFill>
            <a:srgbClr val="CE0F2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it" sz="3000">
                <a:solidFill>
                  <a:schemeClr val="lt1"/>
                </a:solidFill>
              </a:rPr>
              <a:t>Average Time in the System</a:t>
            </a:r>
            <a:endParaRPr b="0" i="0" sz="3000" u="none" cap="none" strike="noStrike">
              <a:solidFill>
                <a:schemeClr val="lt1"/>
              </a:solidFill>
              <a:latin typeface="Arial"/>
              <a:ea typeface="Arial"/>
              <a:cs typeface="Arial"/>
              <a:sym typeface="Arial"/>
            </a:endParaRPr>
          </a:p>
        </p:txBody>
      </p:sp>
      <p:sp>
        <p:nvSpPr>
          <p:cNvPr id="246" name="Google Shape;246;p28"/>
          <p:cNvSpPr txBox="1"/>
          <p:nvPr/>
        </p:nvSpPr>
        <p:spPr>
          <a:xfrm>
            <a:off x="3785425" y="4774781"/>
            <a:ext cx="37074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t>Average Time in the System</a:t>
            </a:r>
            <a:endParaRPr b="1"/>
          </a:p>
        </p:txBody>
      </p:sp>
      <p:pic>
        <p:nvPicPr>
          <p:cNvPr id="247" name="Google Shape;247;p28"/>
          <p:cNvPicPr preferRelativeResize="0"/>
          <p:nvPr/>
        </p:nvPicPr>
        <p:blipFill rotWithShape="1">
          <a:blip r:embed="rId3">
            <a:alphaModFix/>
          </a:blip>
          <a:srcRect b="0" l="0" r="38525" t="0"/>
          <a:stretch/>
        </p:blipFill>
        <p:spPr>
          <a:xfrm>
            <a:off x="135125" y="4659125"/>
            <a:ext cx="1465476" cy="461700"/>
          </a:xfrm>
          <a:prstGeom prst="rect">
            <a:avLst/>
          </a:prstGeom>
          <a:noFill/>
          <a:ln>
            <a:noFill/>
          </a:ln>
        </p:spPr>
      </p:pic>
      <p:pic>
        <p:nvPicPr>
          <p:cNvPr id="248" name="Google Shape;248;p28"/>
          <p:cNvPicPr preferRelativeResize="0"/>
          <p:nvPr/>
        </p:nvPicPr>
        <p:blipFill>
          <a:blip r:embed="rId4">
            <a:alphaModFix amt="4000"/>
          </a:blip>
          <a:stretch>
            <a:fillRect/>
          </a:stretch>
        </p:blipFill>
        <p:spPr>
          <a:xfrm>
            <a:off x="4866925" y="-668950"/>
            <a:ext cx="5190300" cy="5190300"/>
          </a:xfrm>
          <a:prstGeom prst="rect">
            <a:avLst/>
          </a:prstGeom>
          <a:noFill/>
          <a:ln>
            <a:noFill/>
          </a:ln>
        </p:spPr>
      </p:pic>
      <p:sp>
        <p:nvSpPr>
          <p:cNvPr id="249" name="Google Shape;249;p28"/>
          <p:cNvSpPr txBox="1"/>
          <p:nvPr/>
        </p:nvSpPr>
        <p:spPr>
          <a:xfrm>
            <a:off x="1912325" y="664738"/>
            <a:ext cx="66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AS-IS</a:t>
            </a:r>
            <a:endParaRPr b="1"/>
          </a:p>
        </p:txBody>
      </p:sp>
      <p:sp>
        <p:nvSpPr>
          <p:cNvPr id="250" name="Google Shape;250;p28"/>
          <p:cNvSpPr txBox="1"/>
          <p:nvPr/>
        </p:nvSpPr>
        <p:spPr>
          <a:xfrm>
            <a:off x="6490675" y="588625"/>
            <a:ext cx="7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t>TO-BE</a:t>
            </a:r>
            <a:endParaRPr b="1"/>
          </a:p>
        </p:txBody>
      </p:sp>
      <p:pic>
        <p:nvPicPr>
          <p:cNvPr id="251" name="Google Shape;251;p28"/>
          <p:cNvPicPr preferRelativeResize="0"/>
          <p:nvPr/>
        </p:nvPicPr>
        <p:blipFill>
          <a:blip r:embed="rId5">
            <a:alphaModFix/>
          </a:blip>
          <a:stretch>
            <a:fillRect/>
          </a:stretch>
        </p:blipFill>
        <p:spPr>
          <a:xfrm>
            <a:off x="4866925" y="1031151"/>
            <a:ext cx="4248950" cy="1627126"/>
          </a:xfrm>
          <a:prstGeom prst="rect">
            <a:avLst/>
          </a:prstGeom>
          <a:noFill/>
          <a:ln>
            <a:noFill/>
          </a:ln>
        </p:spPr>
      </p:pic>
      <p:pic>
        <p:nvPicPr>
          <p:cNvPr id="252" name="Google Shape;252;p28"/>
          <p:cNvPicPr preferRelativeResize="0"/>
          <p:nvPr/>
        </p:nvPicPr>
        <p:blipFill>
          <a:blip r:embed="rId6">
            <a:alphaModFix/>
          </a:blip>
          <a:stretch>
            <a:fillRect/>
          </a:stretch>
        </p:blipFill>
        <p:spPr>
          <a:xfrm>
            <a:off x="4866925" y="2851826"/>
            <a:ext cx="4248952" cy="1735147"/>
          </a:xfrm>
          <a:prstGeom prst="rect">
            <a:avLst/>
          </a:prstGeom>
          <a:noFill/>
          <a:ln>
            <a:noFill/>
          </a:ln>
        </p:spPr>
      </p:pic>
      <p:pic>
        <p:nvPicPr>
          <p:cNvPr id="253" name="Google Shape;253;p28"/>
          <p:cNvPicPr preferRelativeResize="0"/>
          <p:nvPr/>
        </p:nvPicPr>
        <p:blipFill>
          <a:blip r:embed="rId7">
            <a:alphaModFix/>
          </a:blip>
          <a:stretch>
            <a:fillRect/>
          </a:stretch>
        </p:blipFill>
        <p:spPr>
          <a:xfrm>
            <a:off x="311250" y="1031150"/>
            <a:ext cx="4248962" cy="1642875"/>
          </a:xfrm>
          <a:prstGeom prst="rect">
            <a:avLst/>
          </a:prstGeom>
          <a:noFill/>
          <a:ln>
            <a:noFill/>
          </a:ln>
        </p:spPr>
      </p:pic>
      <p:pic>
        <p:nvPicPr>
          <p:cNvPr id="254" name="Google Shape;254;p28"/>
          <p:cNvPicPr preferRelativeResize="0"/>
          <p:nvPr/>
        </p:nvPicPr>
        <p:blipFill>
          <a:blip r:embed="rId8">
            <a:alphaModFix/>
          </a:blip>
          <a:stretch>
            <a:fillRect/>
          </a:stretch>
        </p:blipFill>
        <p:spPr>
          <a:xfrm>
            <a:off x="311250" y="2822975"/>
            <a:ext cx="4022998" cy="16441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C95038"/>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