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presProps.xml" ContentType="application/vnd.openxmlformats-officedocument.presentationml.pres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9" d="100"/>
          <a:sy n="89" d="100"/>
        </p:scale>
        <p:origin x="68" y="15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1E534D-7FF9-E020-5163-A743601BFC0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188993-92CB-DBB9-9AA7-722AB54B64A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E621DC-D62D-9EF6-BDBE-E4789852F74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EE178C-F862-B821-967A-3657F56383A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E4483F-03A9-D1A9-0AF1-1B83B6C108D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0273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4867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95249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9AF62D-99C5-226D-6197-92988845B5B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A425BF-EB6A-FCB1-2A14-BFFDAB8E277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3BF76C-ED70-9B42-4BD1-F9F3A23B081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96B60-7C35-5626-464C-6E65EB4015D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416500" y="329307"/>
            <a:ext cx="4973915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37664" y="798973"/>
            <a:ext cx="811019" cy="503578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2417780" y="3528541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444672" y="798973"/>
            <a:ext cx="7828830" cy="465988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9217" y="804889"/>
            <a:ext cx="9605635" cy="105930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47331" y="2010878"/>
            <a:ext cx="4645152" cy="3448595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3771" y="2017343"/>
            <a:ext cx="4645152" cy="344152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7191" y="804163"/>
            <a:ext cx="9607661" cy="10563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447191" y="2824269"/>
            <a:ext cx="4645152" cy="264445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2361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2361" y="2821491"/>
            <a:ext cx="4645152" cy="263737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43714" y="798974"/>
            <a:ext cx="6012470" cy="4658826"/>
          </a:xfrm>
        </p:spPr>
        <p:txBody>
          <a:bodyPr anchor="ctr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7477386" y="482170"/>
            <a:ext cx="4074533" cy="5149101"/>
            <a:chOff x="7477386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6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447382" y="318640"/>
            <a:ext cx="5541004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rcRect l="0" t="1538" r="0" b="-1537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554138" y="330370"/>
            <a:ext cx="350071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A87A34-81AB-432B-8DAE-1953F412C126}" type="datetimeFigureOut">
              <a:rPr lang="en-US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3200" b="0" i="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800" cap="none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400" cap="none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417779" y="337954"/>
            <a:ext cx="8637073" cy="254143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4000"/>
              <a:t>Презентация к практическому занятию №13 по дисциплине «моделирование бизнес-процессов»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2417780" y="3071814"/>
            <a:ext cx="8637072" cy="28432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Рассматриваемое блюдо: </a:t>
            </a:r>
            <a:r>
              <a:rPr lang="ru-RU" i="1"/>
              <a:t>пицца «маргарита»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Выполнил студент группы икбо-04-22 </a:t>
            </a:r>
            <a:r>
              <a:rPr lang="ru-RU" i="1"/>
              <a:t>Егоров Леонид Александрович</a:t>
            </a:r>
            <a:endParaRPr/>
          </a:p>
          <a:p>
            <a:pPr>
              <a:defRPr/>
            </a:pPr>
            <a:r>
              <a:rPr lang="ru-RU"/>
              <a:t>Преподаватель: </a:t>
            </a:r>
            <a:r>
              <a:rPr lang="ru-RU" i="1"/>
              <a:t>к.т.н.,  доцент Геращенко Людмила Андреевна</a:t>
            </a:r>
            <a:endParaRPr/>
          </a:p>
          <a:p>
            <a:pPr>
              <a:defRPr/>
            </a:pPr>
            <a:endParaRPr lang="ru-RU"/>
          </a:p>
          <a:p>
            <a:pPr algn="ctr">
              <a:defRPr/>
            </a:pPr>
            <a:r>
              <a:rPr lang="ru-RU" sz="1400"/>
              <a:t>Москва 2024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Цель работы, постановка задачи и результат занятия</a:t>
            </a:r>
            <a:endParaRPr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/>
              <a:t>Цель занятия: </a:t>
            </a:r>
            <a:r>
              <a:rPr>
                <a:cs typeface="Times New Roman"/>
              </a:rPr>
              <a:t>отработка применения типизации событий и элемента «Задача», а также маркеров действий при создании моделей процессов в методологии BPMN</a:t>
            </a:r>
            <a:r>
              <a:rPr>
                <a:cs typeface="Times New Roman"/>
              </a:rPr>
              <a:t>.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 lang="ru-RU"/>
              <a:t>Постановка задачи:</a:t>
            </a:r>
            <a:endParaRPr/>
          </a:p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/>
              <a:t>а) сформировать текстовое описание бизнес-процесса, </a:t>
            </a:r>
            <a:endParaRPr/>
          </a:p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/>
              <a:t>б) построить бизнес-процесс в нотации BPMN, </a:t>
            </a:r>
            <a:endParaRPr/>
          </a:p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/>
              <a:t>в) подготовить презентацию для публичной защиты бизнес-процесса, защитить полученную модель.</a:t>
            </a:r>
            <a:endParaRPr/>
          </a:p>
          <a:p>
            <a:pPr>
              <a:defRPr/>
            </a:pPr>
            <a:r>
              <a:rPr lang="ru-RU"/>
              <a:t>Результат занятия: </a:t>
            </a:r>
            <a:r>
              <a:rPr/>
              <a:t>построенные и сохраненные в</a:t>
            </a:r>
            <a:r>
              <a:rPr/>
              <a:t> файле текстового формата текстовое описание бизнес-процесса, модели бизнес-процесса, презентация бизнес-процесса, представленные преподавателю в конце практического занятия в виде отчета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Описание рецепта</a:t>
            </a:r>
            <a:endParaRPr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 bwMode="auto"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  <a:defRPr/>
            </a:pPr>
            <a:r>
              <a:rPr lang="ru-RU" b="0" i="0">
                <a:solidFill>
                  <a:srgbClr val="222222"/>
                </a:solidFill>
                <a:latin typeface="Open Sans"/>
              </a:rPr>
              <a:t>Для основы нужно взять большую миску и добавить муку, дрожжи и соль, размешать их и влить в смесь воду, после чего размешать для однородной массы</a:t>
            </a:r>
            <a:endParaRPr/>
          </a:p>
          <a:p>
            <a:pPr algn="l">
              <a:buFont typeface="+mj-lt"/>
              <a:buAutoNum type="arabicPeriod"/>
              <a:defRPr/>
            </a:pPr>
            <a:r>
              <a:rPr lang="ru-RU" b="0" i="0">
                <a:solidFill>
                  <a:srgbClr val="222222"/>
                </a:solidFill>
                <a:latin typeface="Open Sans"/>
              </a:rPr>
              <a:t>Перенести тесто на предварительно посыпанную мукой поверхность и месить в течение 5 минут.</a:t>
            </a:r>
            <a:endParaRPr/>
          </a:p>
          <a:p>
            <a:pPr algn="l">
              <a:buFont typeface="+mj-lt"/>
              <a:buAutoNum type="arabicPeriod"/>
              <a:defRPr/>
            </a:pPr>
            <a:r>
              <a:rPr lang="ru-RU" b="0" i="0">
                <a:solidFill>
                  <a:srgbClr val="222222"/>
                </a:solidFill>
                <a:latin typeface="Open Sans"/>
              </a:rPr>
              <a:t>Аккуратно намазать на тесто кетчуп</a:t>
            </a:r>
            <a:endParaRPr/>
          </a:p>
          <a:p>
            <a:pPr algn="l">
              <a:buFont typeface="+mj-lt"/>
              <a:buAutoNum type="arabicPeriod"/>
              <a:defRPr/>
            </a:pPr>
            <a:r>
              <a:rPr lang="ru-RU" b="0" i="0">
                <a:solidFill>
                  <a:srgbClr val="222222"/>
                </a:solidFill>
                <a:latin typeface="Open Sans"/>
              </a:rPr>
              <a:t>Мелко натереть сыр, после чего посыпать его на заготовку пиццы</a:t>
            </a:r>
            <a:endParaRPr/>
          </a:p>
          <a:p>
            <a:pPr algn="l">
              <a:buFont typeface="+mj-lt"/>
              <a:buAutoNum type="arabicPeriod"/>
              <a:defRPr/>
            </a:pPr>
            <a:r>
              <a:rPr lang="ru-RU">
                <a:solidFill>
                  <a:srgbClr val="222222"/>
                </a:solidFill>
                <a:latin typeface="Open Sans"/>
              </a:rPr>
              <a:t>Поместить заготовку на противень в духовке, предварительно разогретой до 220-240 градусов и выпекать в течение 8-10 минут</a:t>
            </a:r>
            <a:endParaRPr lang="ru-RU" b="0" i="0">
              <a:solidFill>
                <a:srgbClr val="222222"/>
              </a:solidFill>
              <a:latin typeface="Open Sans"/>
            </a:endParaRPr>
          </a:p>
          <a:p>
            <a:pPr>
              <a:defRPr/>
            </a:pPr>
            <a:endParaRPr lang="ru-RU"/>
          </a:p>
        </p:txBody>
      </p:sp>
      <p:pic>
        <p:nvPicPr>
          <p:cNvPr id="1028" name="Picture 4" descr="Пицца Маргарита: рецепт с домашним соусом от Шефмаркет"/>
          <p:cNvPicPr>
            <a:picLocks noChangeAspect="1" noChangeArrowheads="1" noGrp="1"/>
          </p:cNvPicPr>
          <p:nvPr>
            <p:ph sz="half" idx="2"/>
          </p:nvPr>
        </p:nvPicPr>
        <p:blipFill>
          <a:blip r:embed="rId3"/>
          <a:stretch/>
        </p:blipFill>
        <p:spPr bwMode="auto">
          <a:xfrm>
            <a:off x="6413500" y="2199898"/>
            <a:ext cx="4645025" cy="307732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 flipH="0" flipV="0">
            <a:off x="97916" y="296862"/>
            <a:ext cx="12094083" cy="1049337"/>
          </a:xfrm>
        </p:spPr>
        <p:txBody>
          <a:bodyPr/>
          <a:lstStyle/>
          <a:p>
            <a:pPr algn="ctr">
              <a:defRPr/>
            </a:pPr>
            <a:r>
              <a:rPr lang="ru-RU"/>
              <a:t>Диаграмма </a:t>
            </a:r>
            <a:r>
              <a:rPr lang="en-US"/>
              <a:t>BPMN </a:t>
            </a:r>
            <a:r>
              <a:rPr lang="ru-RU"/>
              <a:t>процесса</a:t>
            </a:r>
            <a:r>
              <a:rPr lang="ru-RU"/>
              <a:t> «Приготовить пиццу </a:t>
            </a:r>
            <a:r>
              <a:rPr lang="en-US"/>
              <a:t>“</a:t>
            </a:r>
            <a:r>
              <a:rPr lang="ru-RU"/>
              <a:t>Маргарита</a:t>
            </a:r>
            <a:r>
              <a:rPr lang="en-US"/>
              <a:t>”</a:t>
            </a:r>
            <a:r>
              <a:rPr lang="ru-RU"/>
              <a:t>»</a:t>
            </a:r>
            <a:endParaRPr/>
          </a:p>
        </p:txBody>
      </p:sp>
      <p:pic>
        <p:nvPicPr>
          <p:cNvPr id="112618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12947" y="2475088"/>
            <a:ext cx="11464022" cy="2549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 flipH="0" flipV="0">
            <a:off x="406595" y="311150"/>
            <a:ext cx="11321059" cy="1049337"/>
          </a:xfrm>
        </p:spPr>
        <p:txBody>
          <a:bodyPr/>
          <a:lstStyle/>
          <a:p>
            <a:pPr algn="ctr">
              <a:defRPr/>
            </a:pPr>
            <a:r>
              <a:rPr lang="ru-RU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Первая часть Диаграммы </a:t>
            </a:r>
            <a:r>
              <a:rPr lang="en-US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BPMN 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процесса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«Приготовить пиццу </a:t>
            </a:r>
            <a:r>
              <a:rPr lang="en-US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Маргарита</a:t>
            </a:r>
            <a:r>
              <a:rPr lang="en-US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»</a:t>
            </a:r>
            <a:endParaRPr/>
          </a:p>
        </p:txBody>
      </p:sp>
      <p:pic>
        <p:nvPicPr>
          <p:cNvPr id="11430751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40138" y="1446388"/>
            <a:ext cx="8176527" cy="4591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654953" name="Заголовок 1"/>
          <p:cNvSpPr>
            <a:spLocks noGrp="1"/>
          </p:cNvSpPr>
          <p:nvPr>
            <p:ph type="title" idx="4294967295"/>
          </p:nvPr>
        </p:nvSpPr>
        <p:spPr bwMode="auto">
          <a:xfrm flipH="0" flipV="0">
            <a:off x="406595" y="311149"/>
            <a:ext cx="11321058" cy="1049337"/>
          </a:xfrm>
        </p:spPr>
        <p:txBody>
          <a:bodyPr/>
          <a:lstStyle/>
          <a:p>
            <a:pPr algn="ctr">
              <a:defRPr/>
            </a:pP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Декомпозиция процесса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 «Добавить сухие ингредиенты для теста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»</a:t>
            </a:r>
            <a:endParaRPr/>
          </a:p>
        </p:txBody>
      </p:sp>
      <p:pic>
        <p:nvPicPr>
          <p:cNvPr id="840510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28587" y="1728610"/>
            <a:ext cx="7077074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 flipH="0" flipV="0">
            <a:off x="358697" y="311150"/>
            <a:ext cx="11368959" cy="1049337"/>
          </a:xfrm>
        </p:spPr>
        <p:txBody>
          <a:bodyPr/>
          <a:lstStyle/>
          <a:p>
            <a:pPr algn="ctr">
              <a:defRPr/>
            </a:pP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Вторая часть Диаграммы </a:t>
            </a:r>
            <a:r>
              <a:rPr lang="en-US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BPMN 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процесса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 «Приготовить пиццу </a:t>
            </a:r>
            <a:r>
              <a:rPr lang="en-US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“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Маргарита</a:t>
            </a:r>
            <a:r>
              <a:rPr lang="en-US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”</a:t>
            </a: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»</a:t>
            </a:r>
            <a:endParaRPr/>
          </a:p>
        </p:txBody>
      </p:sp>
      <p:pic>
        <p:nvPicPr>
          <p:cNvPr id="12638999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58697" y="1455208"/>
            <a:ext cx="11474605" cy="4421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Вывод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 ходе данной практической работы были получены навыки изучения предметной области (приготовление блюда по рецепту) и построения диаграммы бизнес-процесса в нотации </a:t>
            </a:r>
            <a:r>
              <a:rPr lang="en-US"/>
              <a:t>BPMN</a:t>
            </a:r>
            <a:r>
              <a:rPr lang="ru-RU"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451579" y="2015732"/>
            <a:ext cx="9603275" cy="390643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1. «Моделирование бизнес-процессов»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2. 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Юрайт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, 2020. - 289 с – Режим доступа: https://urait.ru/bcode/450550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3. 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Каменнова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 М. С., Крохин В. В., Машков И. В. Моделирование 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бизнеспроцессов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. В 2 ч. Часть 1 [Электронный ресурс]: Учебник и практикум для вузов. - Москва: 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Юрайт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, 2021. - 282 с – Режим доступа: https://urait.ru/bcode/469152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4. 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Юрайт</a:t>
            </a: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, 2020. - 385 с – Режим доступа: https://urait.ru/bcode/450997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Gallery">
      <a:fillStyleLst>
        <a:solidFill>
          <a:schemeClr val="phClr"/>
        </a:solidFill>
        <a:gradFill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Gallery">
      <a:fillStyleLst>
        <a:solidFill>
          <a:schemeClr val="phClr"/>
        </a:solidFill>
        <a:gradFill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0</TotalTime>
  <Words>0</Words>
  <Application>ONLYOFFICE/8.2.0.143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Егоров</dc:creator>
  <cp:lastModifiedBy/>
  <cp:revision>3</cp:revision>
  <dcterms:created xsi:type="dcterms:W3CDTF">2024-09-03T16:35:04Z</dcterms:created>
  <dcterms:modified xsi:type="dcterms:W3CDTF">2024-10-27T16:55:45Z</dcterms:modified>
</cp:coreProperties>
</file>