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469152" TargetMode="External"/><Relationship Id="rId2" Type="http://schemas.openxmlformats.org/officeDocument/2006/relationships/hyperlink" Target="https://urait.ru/bcode/45055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rait.ru/bcode/45099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9F0F3-793E-11FF-FBB5-04882D06E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642938"/>
            <a:ext cx="8361229" cy="3243742"/>
          </a:xfrm>
        </p:spPr>
        <p:txBody>
          <a:bodyPr/>
          <a:lstStyle/>
          <a:p>
            <a:r>
              <a:rPr lang="ru-RU" sz="2800" dirty="0"/>
              <a:t>Доклад по дисциплине «Моделирование бизнес-процессов»</a:t>
            </a:r>
            <a:br>
              <a:rPr lang="ru-RU" sz="2800" dirty="0"/>
            </a:br>
            <a:r>
              <a:rPr lang="ru-RU" sz="2800" dirty="0"/>
              <a:t>Тема: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назначение исследования деятельности организации и моделирования бизнес-процессов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55C76-9552-4DCC-ED79-CC19D906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556354"/>
            <a:ext cx="6831673" cy="173014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Подготовил студент ИКБО-04-22 Егоров Л.А.</a:t>
            </a:r>
          </a:p>
          <a:p>
            <a:r>
              <a:rPr lang="ru-RU" dirty="0"/>
              <a:t>Преподаватель: к.т.н. Геращенко Л.А.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sz="1400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118569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A5E60-042A-9363-33CE-29349BD9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28F99-33FB-630B-CD94-F3AAC3B8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Моделирование бизнес-процессов и исследование организации деятельности компаний оказывает отличную поддержку в контроле над деятельностью организации и в улучшении качества предоставляемых услуг, поэтому их ценность нельзя переоценить</a:t>
            </a:r>
          </a:p>
        </p:txBody>
      </p:sp>
    </p:spTree>
    <p:extLst>
      <p:ext uri="{BB962C8B-B14F-4D97-AF65-F5344CB8AC3E}">
        <p14:creationId xmlns:p14="http://schemas.microsoft.com/office/powerpoint/2010/main" val="208785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5D96D-22C2-AD37-6DF6-D9CA4E07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7D6A1-46C5-AB77-2DF1-3795CC51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Размещенное в СДО как «Моделирование бизнес-</a:t>
            </a:r>
            <a:r>
              <a:rPr lang="ru-RU" sz="1900" kern="100" dirty="0" err="1">
                <a:effectLst/>
                <a:ea typeface="Droid Sans Fallback"/>
                <a:cs typeface="Mangal" panose="02040503050203030202" pitchFamily="18" charset="0"/>
              </a:rPr>
              <a:t>процессов_Лекция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kern="100" dirty="0" err="1">
                <a:effectLst/>
                <a:ea typeface="Droid Sans Fallback"/>
                <a:cs typeface="Mangal" panose="02040503050203030202" pitchFamily="18" charset="0"/>
              </a:rPr>
              <a:t>Юрайт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, 2020. - 289 с – Режим доступа: </a:t>
            </a:r>
            <a:r>
              <a:rPr lang="ru-RU" sz="1900" u="sng" kern="100" dirty="0">
                <a:solidFill>
                  <a:srgbClr val="0563C1"/>
                </a:solidFill>
                <a:effectLst/>
                <a:ea typeface="Droid Sans Fallback"/>
                <a:cs typeface="Mangal" panose="02040503050203030202" pitchFamily="18" charset="0"/>
                <a:hlinkClick r:id="rId2"/>
              </a:rPr>
              <a:t>https://urait.ru/bcode/450550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kern="100" dirty="0" err="1">
                <a:effectLst/>
                <a:ea typeface="Droid Sans Fallback"/>
                <a:cs typeface="Mangal" panose="02040503050203030202" pitchFamily="18" charset="0"/>
              </a:rPr>
              <a:t>Каменнова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 М. С., Крохин В. В., Машков И. В. Моделирование </a:t>
            </a:r>
            <a:r>
              <a:rPr lang="ru-RU" sz="1900" kern="100" dirty="0" err="1">
                <a:effectLst/>
                <a:ea typeface="Droid Sans Fallback"/>
                <a:cs typeface="Mangal" panose="02040503050203030202" pitchFamily="18" charset="0"/>
              </a:rPr>
              <a:t>бизнеспроцессов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kern="100" dirty="0" err="1">
                <a:effectLst/>
                <a:ea typeface="Droid Sans Fallback"/>
                <a:cs typeface="Mangal" panose="02040503050203030202" pitchFamily="18" charset="0"/>
              </a:rPr>
              <a:t>Юрайт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, 2021. - 282 с – Режим доступа: </a:t>
            </a:r>
            <a:r>
              <a:rPr lang="ru-RU" sz="1900" u="sng" kern="100" dirty="0">
                <a:solidFill>
                  <a:srgbClr val="0563C1"/>
                </a:solidFill>
                <a:effectLst/>
                <a:ea typeface="Droid Sans Fallback"/>
                <a:cs typeface="Mangal" panose="02040503050203030202" pitchFamily="18" charset="0"/>
                <a:hlinkClick r:id="rId3"/>
              </a:rPr>
              <a:t>https://urait.ru/bcode/469152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kern="100" dirty="0" err="1">
                <a:effectLst/>
                <a:ea typeface="Droid Sans Fallback"/>
                <a:cs typeface="Mangal" panose="02040503050203030202" pitchFamily="18" charset="0"/>
              </a:rPr>
              <a:t>Юрайт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, 2020. - 385 с – Режим доступа: </a:t>
            </a:r>
            <a:r>
              <a:rPr lang="ru-RU" sz="1900" u="sng" kern="100" dirty="0">
                <a:solidFill>
                  <a:srgbClr val="0563C1"/>
                </a:solidFill>
                <a:effectLst/>
                <a:ea typeface="Droid Sans Fallback"/>
                <a:cs typeface="Mangal" panose="02040503050203030202" pitchFamily="18" charset="0"/>
                <a:hlinkClick r:id="rId4"/>
              </a:rPr>
              <a:t>https://urait.ru/bcode/450997</a:t>
            </a:r>
            <a:endParaRPr lang="ru-RU" sz="1900" kern="100" dirty="0">
              <a:effectLst/>
              <a:ea typeface="Droid Sans Fallback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kern="100" dirty="0">
                <a:effectLst/>
                <a:ea typeface="Droid Sans Fallback"/>
                <a:cs typeface="Mangal" panose="02040503050203030202" pitchFamily="18" charset="0"/>
              </a:rPr>
              <a:t>Business Process Management Market by Component, Deployment Type, Organization Size, Business Function (Sales and Marketing, HRM, Procurement and SCM, and Customer Service Support), Industry, and Region - Global Forecast to 2025 // </a:t>
            </a:r>
            <a:r>
              <a:rPr lang="en-US" sz="1900" kern="100" dirty="0" err="1">
                <a:effectLst/>
                <a:ea typeface="Droid Sans Fallback"/>
                <a:cs typeface="Mangal" panose="02040503050203030202" pitchFamily="18" charset="0"/>
              </a:rPr>
              <a:t>MarketsandMarkets</a:t>
            </a:r>
            <a:r>
              <a:rPr lang="en-US" sz="1900" kern="100" dirty="0">
                <a:effectLst/>
                <a:ea typeface="Droid Sans Fallback"/>
                <a:cs typeface="Mangal" panose="02040503050203030202" pitchFamily="18" charset="0"/>
              </a:rPr>
              <a:t> URL: https://www.marketsandmarkets.com/Market-Reports/business-process-management-market-157890056.html (</a:t>
            </a:r>
            <a:r>
              <a:rPr lang="ru-RU" sz="1900" kern="100" dirty="0">
                <a:effectLst/>
                <a:ea typeface="Droid Sans Fallback"/>
                <a:cs typeface="Mangal" panose="02040503050203030202" pitchFamily="18" charset="0"/>
              </a:rPr>
              <a:t>дата обращения</a:t>
            </a:r>
            <a:r>
              <a:rPr lang="en-US" sz="1900" kern="100" dirty="0">
                <a:effectLst/>
                <a:ea typeface="Droid Sans Fallback"/>
                <a:cs typeface="Mangal" panose="02040503050203030202" pitchFamily="18" charset="0"/>
              </a:rPr>
              <a:t>: 30.09.2024).</a:t>
            </a:r>
            <a:endParaRPr lang="ru-RU" sz="1900" kern="100" dirty="0">
              <a:effectLst/>
              <a:ea typeface="Droid Sans Fallback"/>
              <a:cs typeface="Mangal" panose="02040503050203030202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0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FB933-5C03-51CF-00C0-77A931D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ED688-DDDE-478D-1933-2CA91D50B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kern="100" dirty="0">
                <a:effectLst/>
                <a:ea typeface="Droid Sans Fallback"/>
                <a:cs typeface="FreeSans"/>
              </a:rPr>
              <a:t>В условиях растущей конкуренции и динамичного изменения рыночных условий, компании стремятся повысить свою эффективность, улучшить качество обслуживания клиентов и оптимизировать использование ресурсов. В этом контексте моделирование бизнес-процессов выступает как мощный инструмент для анализа текущей ситуации, выявления узких мест и поиска путей для улучшения.</a:t>
            </a:r>
          </a:p>
        </p:txBody>
      </p:sp>
      <p:pic>
        <p:nvPicPr>
          <p:cNvPr id="4098" name="Picture 2" descr="Бизнес картинки для презентаций - 80 фото">
            <a:extLst>
              <a:ext uri="{FF2B5EF4-FFF2-40B4-BE49-F238E27FC236}">
                <a16:creationId xmlns:a16="http://schemas.microsoft.com/office/drawing/2014/main" id="{0AAA0206-5FB2-B2C1-35C6-0C07732AB3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2286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AA7CC-B1F3-43BA-D813-7C643B1D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06E54-B503-681E-E873-1C3303B5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изучение влияние исследований и моделирования бизнес-процессов на деятельность организаций</a:t>
            </a:r>
          </a:p>
          <a:p>
            <a:r>
              <a:rPr lang="ru-RU" dirty="0"/>
              <a:t>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Описать основные цели исследования деятельности организации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Объяснить роль моделирования бизнес-процессов в организации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Показать, как моделирование помогает выявлять проблемы и оптимизировать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235527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F04E1-26DE-ACCE-1688-A81426C8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бизнес-процессов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1FFF5EC-BB5B-D052-4080-470592DA8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1792102"/>
            <a:ext cx="4448175" cy="244035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D857BC9-9972-5AED-3321-A96DDE5C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9796" y="2271711"/>
            <a:ext cx="4447786" cy="3581401"/>
          </a:xfrm>
        </p:spPr>
        <p:txBody>
          <a:bodyPr/>
          <a:lstStyle/>
          <a:p>
            <a:pPr marL="0" indent="0">
              <a:buNone/>
            </a:pPr>
            <a:r>
              <a:rPr lang="ru-RU" sz="1800" kern="100" dirty="0">
                <a:ea typeface="Droid Sans Fallback"/>
              </a:rPr>
              <a:t>Моделирование</a:t>
            </a:r>
            <a:r>
              <a:rPr lang="en-US" sz="1800" kern="100" dirty="0">
                <a:ea typeface="Droid Sans Fallback"/>
              </a:rPr>
              <a:t> </a:t>
            </a:r>
            <a:r>
              <a:rPr lang="ru-RU" sz="1800" kern="100" dirty="0">
                <a:ea typeface="Droid Sans Fallback"/>
              </a:rPr>
              <a:t>бизнес-процессов - п</a:t>
            </a:r>
            <a:r>
              <a:rPr lang="ru-RU" sz="1800" kern="100" dirty="0">
                <a:effectLst/>
                <a:ea typeface="Droid Sans Fallback"/>
              </a:rPr>
              <a:t>роцесс описания и визуализации работы компании через создание моделей, которые показывают, как проходят те или иные операции, взаимодействуют различные подразделения и используются ресурсы. Модели могут представлять процессы в виде схем, блоков или графиков, отражающих последовательность действий и взаимосвязь между ними.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725FF9-7314-AE45-9AFA-F774F344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36268"/>
            <a:ext cx="5857875" cy="19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CB3B9-24E1-1209-5856-D504B955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9F51-9166-B6F5-20A2-FB36A10B09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Оптимизация процессов</a:t>
            </a:r>
          </a:p>
          <a:p>
            <a:r>
              <a:rPr lang="ru-RU" dirty="0"/>
              <a:t>Улучшение качества обслуживания</a:t>
            </a:r>
          </a:p>
          <a:p>
            <a:r>
              <a:rPr lang="ru-RU" dirty="0"/>
              <a:t>Снижение затрат</a:t>
            </a:r>
          </a:p>
          <a:p>
            <a:r>
              <a:rPr lang="ru-RU" dirty="0"/>
              <a:t>Поддержка внедрения информационных систем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188D589-FB3C-1B85-DCE8-D41054742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575441"/>
            <a:ext cx="4448175" cy="30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C9D1-D47B-D883-11F2-2AD15F47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моделирования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7727DF-93F6-3F42-DCFE-866FE858A6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975" y="1745788"/>
            <a:ext cx="5229225" cy="2675417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196A3CC-6C8B-F934-DD94-A8D90D628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отчёте компании </a:t>
            </a:r>
            <a:r>
              <a:rPr lang="en-US" dirty="0" err="1"/>
              <a:t>MarketsandMarkets</a:t>
            </a:r>
            <a:r>
              <a:rPr lang="en-US" dirty="0"/>
              <a:t> </a:t>
            </a:r>
            <a:r>
              <a:rPr lang="ru-RU" dirty="0"/>
              <a:t>прогнозируется, что объём мирового рынка программного обеспечения для управления бизнес-процессами к 2025 году составит 14.4 млрд долларов.</a:t>
            </a:r>
          </a:p>
        </p:txBody>
      </p:sp>
    </p:spTree>
    <p:extLst>
      <p:ext uri="{BB962C8B-B14F-4D97-AF65-F5344CB8AC3E}">
        <p14:creationId xmlns:p14="http://schemas.microsoft.com/office/powerpoint/2010/main" val="24207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D9511-FA17-7F12-7CE6-DDC75E86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деятельности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45CF7-303D-7461-2777-08EBAC018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586288" cy="371475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kern="100" dirty="0">
                <a:effectLst/>
                <a:ea typeface="Droid Sans Fallback"/>
                <a:cs typeface="FreeSans"/>
              </a:rPr>
              <a:t>Исследование деятельности организации представляет собой процесс сбора, анализа и интерпретации данных о работе компании с целью улучшения ее функционирования. Цели исследования могут включать в себя: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kern="100" dirty="0">
                <a:effectLst/>
                <a:ea typeface="Droid Sans Fallback"/>
                <a:cs typeface="FreeSans"/>
              </a:rPr>
              <a:t>- Изучение структуры и взаимодействия различных подразделений.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kern="100" dirty="0">
                <a:effectLst/>
                <a:ea typeface="Droid Sans Fallback"/>
                <a:cs typeface="FreeSans"/>
              </a:rPr>
              <a:t>- Оценку производительности и эффективности отдельных процессов.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kern="100" dirty="0">
                <a:effectLst/>
                <a:ea typeface="Droid Sans Fallback"/>
                <a:cs typeface="FreeSans"/>
              </a:rPr>
              <a:t>- Определение факторов, влияющих на достижение стратегических целей.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600" kern="100" dirty="0">
                <a:effectLst/>
                <a:ea typeface="Droid Sans Fallback"/>
                <a:cs typeface="FreeSans"/>
              </a:rPr>
              <a:t>- Анализ потребностей клиентов и качество предоставляемых услуг.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0D83424-6FBD-6F5C-7255-8D705192E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479389"/>
            <a:ext cx="4725988" cy="32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630B-8CB1-7F7F-F6B0-00834B64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 деятельности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A001C90-1D5E-BC2E-8D06-5B097D558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34428"/>
            <a:ext cx="4448175" cy="2684543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A134552D-5D2B-B9FF-520F-C65D8F661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100" dirty="0">
                <a:effectLst/>
                <a:ea typeface="Droid Sans Fallback"/>
                <a:cs typeface="FreeSans"/>
              </a:rPr>
              <a:t>- Анализ текущего состояния бизнеса и выявление проблемных областей.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100" dirty="0">
                <a:effectLst/>
                <a:ea typeface="Droid Sans Fallback"/>
                <a:cs typeface="FreeSans"/>
              </a:rPr>
              <a:t>- Определение основных и вспомогательных процессов.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100" dirty="0">
                <a:effectLst/>
                <a:ea typeface="Droid Sans Fallback"/>
                <a:cs typeface="FreeSans"/>
              </a:rPr>
              <a:t>- Оценка затрат времени, ресурсов и финансирования на выполнение операций.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100" dirty="0">
                <a:effectLst/>
                <a:ea typeface="Droid Sans Fallback"/>
                <a:cs typeface="FreeSans"/>
              </a:rPr>
              <a:t>- Определение ключевых показателей эффективности (KPI).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kern="100" dirty="0">
                <a:effectLst/>
                <a:ea typeface="Droid Sans Fallback"/>
              </a:rPr>
              <a:t>- Оценка возможностей для внедрения инноваций и улучшения бизнес-процессов.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60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EAAC8-635E-1B44-1058-6694A72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исследования в реальных компаниях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C662F-C55A-89F0-515E-CDA924EDE0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Toyota Kaizen</a:t>
            </a:r>
          </a:p>
          <a:p>
            <a:r>
              <a:rPr lang="en-US" dirty="0"/>
              <a:t>Google (Project Aristotle)</a:t>
            </a:r>
          </a:p>
        </p:txBody>
      </p:sp>
      <p:pic>
        <p:nvPicPr>
          <p:cNvPr id="3074" name="Picture 2" descr="Kaizen cycle">
            <a:extLst>
              <a:ext uri="{FF2B5EF4-FFF2-40B4-BE49-F238E27FC236}">
                <a16:creationId xmlns:a16="http://schemas.microsoft.com/office/drawing/2014/main" id="{30B484E6-5A7F-2D82-7990-5354939482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91" y="1395880"/>
            <a:ext cx="4448175" cy="26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B2BB260-BE46-0F30-4844-160A0954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2" y="4076699"/>
            <a:ext cx="2303463" cy="262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3172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339</TotalTime>
  <Words>641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Droid Sans Fallback</vt:lpstr>
      <vt:lpstr>Franklin Gothic Book</vt:lpstr>
      <vt:lpstr>Уголки</vt:lpstr>
      <vt:lpstr>Доклад по дисциплине «Моделирование бизнес-процессов» Тема: назначение исследования деятельности организации и моделирования бизнес-процессов</vt:lpstr>
      <vt:lpstr>Введение</vt:lpstr>
      <vt:lpstr>Цель и задачи</vt:lpstr>
      <vt:lpstr>Моделирование бизнес-процессов</vt:lpstr>
      <vt:lpstr>Назначение моделирования</vt:lpstr>
      <vt:lpstr>Назначение моделирования</vt:lpstr>
      <vt:lpstr>Исследование деятельности организации</vt:lpstr>
      <vt:lpstr>Задачи исследования деятельности</vt:lpstr>
      <vt:lpstr>Примеры исследования в реальных компаниях</vt:lpstr>
      <vt:lpstr>Вывод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>Леонид Егоров</cp:lastModifiedBy>
  <cp:revision>4</cp:revision>
  <dcterms:created xsi:type="dcterms:W3CDTF">2024-09-30T16:52:39Z</dcterms:created>
  <dcterms:modified xsi:type="dcterms:W3CDTF">2024-10-01T09:41:37Z</dcterms:modified>
</cp:coreProperties>
</file>