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2" d="100"/>
          <a:sy n="92" d="100"/>
        </p:scale>
        <p:origin x="64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1E534D-7FF9-E020-5163-A743601BFC01}" type="slidenum">
              <a:rPr/>
              <a:t>1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FDF988-3A13-6DCA-5A28-5D09632AB3B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F4D3C5-D2F8-BC49-D415-04B4968E37F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EE178C-F862-B821-967A-3657F56383A6}" type="slidenum">
              <a:rPr/>
              <a:t>3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E4483F-03A9-D1A9-0AF1-1B83B6C108DB}" type="slidenum">
              <a:rPr/>
              <a:t>4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7529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92067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12285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887686-C0E5-6AB6-90D0-0E713D78A91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5CEDCE-B8A8-1DA1-ACE3-CFFAD82D50C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96B60-7C35-5626-464C-6E65EB4015D1}" type="slidenum">
              <a:rPr/>
              <a:t>6</a:t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2417780" y="3528541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44672" y="798973"/>
            <a:ext cx="7828830" cy="465988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9217" y="804889"/>
            <a:ext cx="9605635" cy="105930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47331" y="2010878"/>
            <a:ext cx="4645152" cy="344859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3771" y="2017343"/>
            <a:ext cx="4645152" cy="344152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7191" y="804163"/>
            <a:ext cx="9607661" cy="10563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47191" y="2824269"/>
            <a:ext cx="4645152" cy="264445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2361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2361" y="2821491"/>
            <a:ext cx="4645152" cy="263737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43714" y="798974"/>
            <a:ext cx="6012470" cy="4658826"/>
          </a:xfrm>
        </p:spPr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7477386" y="482170"/>
            <a:ext cx="4074533" cy="5149101"/>
            <a:chOff x="7477386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6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rcRect l="0" t="1538" r="0" b="-1537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54138" y="330370"/>
            <a:ext cx="350071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200" b="0" i="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800" cap="none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400" cap="none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417779" y="337955"/>
            <a:ext cx="8637073" cy="21004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000"/>
              <a:t>Презентация к практическому занятию №23</a:t>
            </a:r>
            <a:r>
              <a:rPr lang="ru-RU" sz="4000"/>
              <a:t> по дисциплине «моделирование бизнес-процессов»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92727" y="2563092"/>
            <a:ext cx="11291455" cy="33519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/>
              <a:t>Рассматриваемый процесс: </a:t>
            </a:r>
            <a:r>
              <a:rPr lang="ru-RU" sz="1800" b="1" i="0" u="none" strike="noStrike" cap="all" spc="0">
                <a:solidFill>
                  <a:schemeClr val="tx1"/>
                </a:solidFill>
                <a:latin typeface="Gill Sans MT"/>
                <a:ea typeface="Gill Sans MT"/>
                <a:cs typeface="Gill Sans MT"/>
              </a:rPr>
              <a:t>Организовать обновления основных фондов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ru-RU"/>
              <a:t>Выполнил студент группы икбо-04-22 </a:t>
            </a:r>
            <a:r>
              <a:rPr lang="ru-RU" i="1"/>
              <a:t>Егоров Леонид Александрович</a:t>
            </a:r>
            <a:endParaRPr/>
          </a:p>
          <a:p>
            <a:pPr>
              <a:defRPr/>
            </a:pPr>
            <a:r>
              <a:rPr lang="ru-RU"/>
              <a:t>Преподаватель: </a:t>
            </a:r>
            <a:r>
              <a:rPr lang="ru-RU" i="1"/>
              <a:t>к.т.н.,  доцент Геращенко Людмила Андреевна</a:t>
            </a:r>
            <a:endParaRPr/>
          </a:p>
          <a:p>
            <a:pPr>
              <a:defRPr/>
            </a:pPr>
            <a:endParaRPr lang="ru-RU"/>
          </a:p>
          <a:p>
            <a:pPr algn="ctr">
              <a:defRPr/>
            </a:pPr>
            <a:r>
              <a:rPr lang="ru-RU" sz="1400"/>
              <a:t>Москва 2024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743200" y="609600"/>
            <a:ext cx="6530802" cy="132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400">
                <a:solidFill>
                  <a:schemeClr val="tx1"/>
                </a:solidFill>
              </a:rPr>
              <a:t>Цель работы и постановка задачи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526211" y="2160589"/>
            <a:ext cx="4037164" cy="38807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>
                <a:solidFill>
                  <a:schemeClr val="tx1"/>
                </a:solidFill>
              </a:rPr>
              <a:t>Цель</a:t>
            </a:r>
            <a:r>
              <a:rPr lang="ru-RU">
                <a:solidFill>
                  <a:schemeClr val="tx1"/>
                </a:solidFill>
              </a:rPr>
              <a:t>: </a:t>
            </a:r>
            <a:r>
              <a:rPr sz="1800">
                <a:latin typeface="Times New Roman"/>
                <a:ea typeface="Times New Roman"/>
                <a:cs typeface="Times New Roman"/>
              </a:rPr>
              <a:t>о</a:t>
            </a:r>
            <a:r>
              <a:rPr sz="1800" b="0">
                <a:latin typeface="Times New Roman"/>
                <a:ea typeface="Times New Roman"/>
                <a:cs typeface="Times New Roman"/>
              </a:rPr>
              <a:t>писание бизнес-процесса с помощью DFD-диаграммы</a:t>
            </a:r>
            <a:endParaRPr sz="1800" b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1">
                <a:solidFill>
                  <a:schemeClr val="tx1"/>
                </a:solidFill>
                <a:latin typeface="Times New Roman"/>
              </a:rPr>
              <a:t>Процесс: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организовать обновления основных фондов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32385" y="2160589"/>
            <a:ext cx="6312706" cy="45335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Постановка задачи</a:t>
            </a: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endParaRPr/>
          </a:p>
          <a:p>
            <a:pPr>
              <a:defRPr/>
            </a:pPr>
            <a:r>
              <a:rPr sz="1600">
                <a:latin typeface="Times New Roman"/>
                <a:ea typeface="Times New Roman"/>
                <a:cs typeface="Times New Roman"/>
              </a:rPr>
              <a:t>сформировать текстовое описание на основе наименования процесса </a:t>
            </a:r>
            <a:r>
              <a:rPr sz="1600">
                <a:latin typeface="Times New Roman"/>
                <a:ea typeface="Times New Roman"/>
                <a:cs typeface="Times New Roman"/>
              </a:rPr>
              <a:t>и трех его подпроцессов, определив внешние сущности, потоки, </a:t>
            </a:r>
            <a:r>
              <a:rPr sz="1600">
                <a:latin typeface="Times New Roman"/>
                <a:ea typeface="Times New Roman"/>
                <a:cs typeface="Times New Roman"/>
              </a:rPr>
              <a:t>инициирующие процесс и потоки, являющиеся результатом процесса</a:t>
            </a:r>
            <a:r>
              <a:rPr sz="1600">
                <a:latin typeface="Times New Roman"/>
                <a:ea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>
              <a:defRPr/>
            </a:pPr>
            <a:r>
              <a:rPr sz="1600">
                <a:latin typeface="Times New Roman"/>
                <a:ea typeface="Times New Roman"/>
                <a:cs typeface="Times New Roman"/>
              </a:rPr>
              <a:t>построить бизнес-процесс в нотации Йордана-де Марко</a:t>
            </a:r>
            <a:endParaRPr sz="1600">
              <a:latin typeface="Times New Roman"/>
              <a:cs typeface="Times New Roman"/>
            </a:endParaRPr>
          </a:p>
          <a:p>
            <a:pPr>
              <a:defRPr/>
            </a:pPr>
            <a:r>
              <a:rPr sz="1600">
                <a:latin typeface="Times New Roman"/>
                <a:ea typeface="Times New Roman"/>
                <a:cs typeface="Times New Roman"/>
              </a:rPr>
              <a:t>подготовить презентацию для публичной защиты бизнес-процесса, </a:t>
            </a:r>
            <a:r>
              <a:rPr sz="1600">
                <a:latin typeface="Times New Roman"/>
                <a:ea typeface="Times New Roman"/>
                <a:cs typeface="Times New Roman"/>
              </a:rPr>
              <a:t>защитить полученную модель.</a:t>
            </a:r>
            <a:endParaRPr sz="14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 lang="ru-RU" sz="1800" b="1">
                <a:solidFill>
                  <a:schemeClr val="tx1"/>
                </a:solidFill>
                <a:latin typeface="Times New Roman"/>
                <a:ea typeface="Droid Sans Fallback"/>
                <a:cs typeface="Times New Roman"/>
              </a:rPr>
              <a:t>Результат работы</a:t>
            </a:r>
            <a:r>
              <a:rPr lang="ru-RU" sz="1800" b="1">
                <a:latin typeface="Times New Roman"/>
                <a:ea typeface="Droid Sans Fallback"/>
                <a:cs typeface="Times New Roman"/>
              </a:rPr>
              <a:t>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отчета.</a:t>
            </a:r>
            <a:endParaRPr lang="ru-RU" sz="1800">
              <a:solidFill>
                <a:schemeClr val="tx1"/>
              </a:solidFill>
              <a:latin typeface="Times New Roman"/>
              <a:ea typeface="Droid Sans Fallback"/>
              <a:cs typeface="Free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4002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Текстовое описание процесса</a:t>
            </a:r>
            <a:endParaRPr/>
          </a:p>
        </p:txBody>
      </p:sp>
      <p:sp>
        <p:nvSpPr>
          <p:cNvPr id="595732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 lang="ru-RU" sz="1800" b="0">
                <a:latin typeface="Times New Roman"/>
                <a:ea typeface="Times New Roman"/>
                <a:cs typeface="Times New Roman"/>
              </a:rPr>
              <a:t>Цель процесса: </a:t>
            </a:r>
            <a:r>
              <a:rPr lang="ru-RU" sz="1800" b="0">
                <a:latin typeface="Times New Roman"/>
                <a:ea typeface="Times New Roman"/>
                <a:cs typeface="Times New Roman"/>
              </a:rPr>
              <a:t>организация обновления основных фондов путем оценки их текущего состояния, изменения состава и обеспечения эксплуатации новых фондов.</a:t>
            </a:r>
            <a:endParaRPr lang="ru-RU" sz="1800" b="0">
              <a:latin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 lang="ru-RU" sz="1800" b="0">
                <a:latin typeface="Times New Roman"/>
                <a:ea typeface="Times New Roman"/>
                <a:cs typeface="Times New Roman"/>
              </a:rPr>
              <a:t>Этапы процесса</a:t>
            </a:r>
            <a:r>
              <a:rPr lang="ru-RU" sz="1800" b="0">
                <a:latin typeface="Times New Roman"/>
                <a:ea typeface="Times New Roman"/>
                <a:cs typeface="Times New Roman"/>
              </a:rPr>
              <a:t>:</a:t>
            </a:r>
            <a:endParaRPr lang="ru-RU" sz="1800" b="0">
              <a:latin typeface="Times New Roman"/>
              <a:ea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 lang="ru-RU" sz="1800" b="0">
                <a:latin typeface="Times New Roman"/>
                <a:ea typeface="Times New Roman"/>
                <a:cs typeface="Times New Roman"/>
              </a:rPr>
              <a:t>1.</a:t>
            </a:r>
            <a:r>
              <a:rPr lang="ru-RU" sz="1800" b="0">
                <a:latin typeface="Times New Roman"/>
                <a:ea typeface="Times New Roman"/>
                <a:cs typeface="Times New Roman"/>
              </a:rPr>
              <a:t>Оценить </a:t>
            </a:r>
            <a:r>
              <a:rPr lang="ru-RU" sz="1800" b="0">
                <a:latin typeface="Times New Roman"/>
                <a:ea typeface="Times New Roman"/>
                <a:cs typeface="Times New Roman"/>
              </a:rPr>
              <a:t>состояние </a:t>
            </a:r>
            <a:r>
              <a:rPr lang="ru-RU" sz="1800" b="0">
                <a:latin typeface="Times New Roman"/>
                <a:ea typeface="Times New Roman"/>
                <a:cs typeface="Times New Roman"/>
              </a:rPr>
              <a:t>основных фондов</a:t>
            </a:r>
            <a:r>
              <a:rPr lang="ru-RU" sz="1800" b="0">
                <a:latin typeface="Times New Roman"/>
                <a:ea typeface="Times New Roman"/>
                <a:cs typeface="Times New Roman"/>
              </a:rPr>
              <a:t>.</a:t>
            </a:r>
            <a:endParaRPr lang="ru-RU" sz="1800" b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>
                <a:latin typeface="Times New Roman"/>
                <a:ea typeface="Times New Roman"/>
                <a:cs typeface="Times New Roman"/>
              </a:rPr>
              <a:t>собрать данные о текущем состоянии основных фондов;</a:t>
            </a:r>
            <a:endParaRPr lang="ru-RU" sz="1800" b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>
                <a:latin typeface="Times New Roman"/>
                <a:ea typeface="Times New Roman"/>
                <a:cs typeface="Times New Roman"/>
              </a:rPr>
              <a:t>провести анализ состояния оборудования, определить износ и необходимость замены;</a:t>
            </a:r>
            <a:endParaRPr lang="ru-RU" sz="1800" b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>
                <a:latin typeface="Times New Roman"/>
                <a:ea typeface="Times New Roman"/>
                <a:cs typeface="Times New Roman"/>
              </a:rPr>
              <a:t>подготовить отчет о состоянии основных фондов с рекомендациями по обновлению.</a:t>
            </a:r>
            <a:endParaRPr lang="ru-RU" sz="1800" b="0">
              <a:latin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 lang="ru-RU" sz="1800" b="0">
                <a:latin typeface="Times New Roman"/>
                <a:ea typeface="Times New Roman"/>
                <a:cs typeface="Times New Roman"/>
              </a:rPr>
              <a:t>2. </a:t>
            </a:r>
            <a:r>
              <a:rPr lang="ru-RU" sz="1800" b="0">
                <a:latin typeface="Times New Roman"/>
                <a:ea typeface="Times New Roman"/>
                <a:cs typeface="Times New Roman"/>
              </a:rPr>
              <a:t>Изменить состав основных фондов</a:t>
            </a:r>
            <a:r>
              <a:rPr lang="ru-RU" sz="1800" b="0">
                <a:latin typeface="Times New Roman"/>
                <a:ea typeface="Times New Roman"/>
                <a:cs typeface="Times New Roman"/>
              </a:rPr>
              <a:t>.</a:t>
            </a:r>
            <a:endParaRPr lang="ru-RU" sz="1800" b="0">
              <a:latin typeface="Times New Roman"/>
              <a:cs typeface="Times New Roman"/>
            </a:endParaRPr>
          </a:p>
          <a:p>
            <a:pPr marL="0" indent="0"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 lang="ru-RU" sz="1800" b="0">
                <a:latin typeface="Times New Roman"/>
                <a:ea typeface="Times New Roman"/>
                <a:cs typeface="Times New Roman"/>
              </a:rPr>
              <a:t>3. Обеспечить эксплуатацию новых основных фондов</a:t>
            </a:r>
            <a:r>
              <a:rPr lang="ru-RU" sz="1800">
                <a:latin typeface="Times New Roman"/>
                <a:ea typeface="Times New Roman"/>
                <a:cs typeface="Times New Roman"/>
              </a:rPr>
              <a:t>.</a:t>
            </a:r>
            <a:endParaRPr lang="ru-RU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97916" y="296862"/>
            <a:ext cx="12094083" cy="1049337"/>
          </a:xfrm>
        </p:spPr>
        <p:txBody>
          <a:bodyPr/>
          <a:lstStyle/>
          <a:p>
            <a:pPr algn="ctr">
              <a:defRPr/>
            </a:pPr>
            <a:r>
              <a:rPr lang="ru-RU"/>
              <a:t>Контекстная диаграмма</a:t>
            </a:r>
            <a:endParaRPr/>
          </a:p>
        </p:txBody>
      </p:sp>
      <p:pic>
        <p:nvPicPr>
          <p:cNvPr id="7034285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506703" y="2028472"/>
            <a:ext cx="7276508" cy="3429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sz="3200" b="0" i="0" u="none" strike="noStrike" cap="all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Диаграмма декомпозиции основного процесса</a:t>
            </a:r>
            <a:endParaRPr/>
          </a:p>
        </p:txBody>
      </p:sp>
      <p:pic>
        <p:nvPicPr>
          <p:cNvPr id="11643166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559809" y="2504721"/>
            <a:ext cx="7485784" cy="333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621606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sz="3200" b="0" i="0" u="none" strike="noStrike" cap="all" spc="0">
                <a:solidFill>
                  <a:schemeClr val="tx1"/>
                </a:solidFill>
                <a:latin typeface="Gill Sans MT"/>
                <a:ea typeface="Arial"/>
                <a:cs typeface="Arial"/>
              </a:rPr>
              <a:t>Диаграмма декомпозиции процесса</a:t>
            </a:r>
            <a:r>
              <a:rPr/>
              <a:t> “</a:t>
            </a:r>
            <a:r>
              <a:rPr/>
              <a:t>Оценить состояние основных фондов”</a:t>
            </a:r>
            <a:endParaRPr/>
          </a:p>
        </p:txBody>
      </p:sp>
      <p:pic>
        <p:nvPicPr>
          <p:cNvPr id="16743030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815390" y="2487083"/>
            <a:ext cx="6875651" cy="3556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50472" y="609600"/>
            <a:ext cx="7223529" cy="1320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400">
                <a:solidFill>
                  <a:schemeClr val="tx1"/>
                </a:solidFill>
              </a:rPr>
              <a:t>Вывод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lnSpc>
                <a:spcPts val="2187"/>
              </a:lnSpc>
              <a:buClr>
                <a:schemeClr val="accent1"/>
              </a:buClr>
              <a:buSzPct val="100000"/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Классическая (универсальная) DFD-диаграмма состоит из функциональных блоков, представляющих собой функции и операции описываемого процесса, и линий со стрелками (далее — стрелки), которые показывают движение данных между этими функциями и операциями, отсюда как раз возникает правило о том, что выполняемые функции (операции) должны быть связаны между собой информационными (материальными потоками). Кроме классической DFD-диаграммы также существуют две графические нотации представления DFD-диаграмм: Гейна-Сарсона и Йордана-де Марко.</a:t>
            </a:r>
            <a:endParaRPr lang="en-US" sz="1800">
              <a:solidFill>
                <a:schemeClr val="tx1"/>
              </a:solidFill>
              <a:latin typeface="Source Sans Pro"/>
              <a:ea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451579" y="2015732"/>
            <a:ext cx="9603275" cy="39064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1. «Моделирование бизнес-процессов»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2. Долганова О. И., Виноградова Е. В., Лобанова А. М. Моделирование бизнес-процессов [Электронный ресурс]: Учебник и практикум для вузов. - Москва: Юрайт, 2020. - 289 с – Режим доступа: https://urait.ru/bcode/450550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3. Каменнова М. С., Крохин В. В., Машков И. В. Моделирование бизнеспроцессов. В 2 ч. Часть 1 [Электронный ресурс]: Учебник и практикум для вузов. - Москва: Юрайт, 2021. - 282 с – Режим доступа: https://urait.ru/bcode/469152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4. Грекул В. И., Коровкина Н. Л., Левочкина Г. А. Проектирование информационных систем [Электронный ресурс]: Учебник и практикум для вузов. - Москва: Юрайт, 2020. - 385 с – Режим доступа: https://urait.ru/bcode/450997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0</Words>
  <Application>ONLYOFFICE/8.2.2.22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Егоров</dc:creator>
  <cp:lastModifiedBy/>
  <cp:revision>8</cp:revision>
  <dcterms:created xsi:type="dcterms:W3CDTF">2024-09-03T16:35:04Z</dcterms:created>
  <dcterms:modified xsi:type="dcterms:W3CDTF">2024-12-10T12:28:18Z</dcterms:modified>
</cp:coreProperties>
</file>