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4694"/>
  </p:normalViewPr>
  <p:slideViewPr>
    <p:cSldViewPr snapToGrid="0" snapToObjects="1">
      <p:cViewPr varScale="1">
        <p:scale>
          <a:sx n="144" d="100"/>
          <a:sy n="144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E967-2AD5-2948-9FE4-E328240DC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OCR </a:t>
            </a:r>
            <a:br>
              <a:rPr lang="en-US" dirty="0"/>
            </a:br>
            <a:r>
              <a:rPr lang="en-US" dirty="0"/>
              <a:t>Post-Processing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93224-A6E8-7A4A-B3E6-12AEE0098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Applied Data Science</a:t>
            </a:r>
          </a:p>
          <a:p>
            <a:r>
              <a:rPr lang="en-US" dirty="0"/>
              <a:t>Group 6</a:t>
            </a:r>
          </a:p>
        </p:txBody>
      </p:sp>
    </p:spTree>
    <p:extLst>
      <p:ext uri="{BB962C8B-B14F-4D97-AF65-F5344CB8AC3E}">
        <p14:creationId xmlns:p14="http://schemas.microsoft.com/office/powerpoint/2010/main" val="4123271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9CAC-41E9-784A-A6BC-F5657552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C2E8-8735-9D49-881E-6C7EED1B2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948649"/>
            <a:ext cx="3282694" cy="3581400"/>
          </a:xfrm>
        </p:spPr>
        <p:txBody>
          <a:bodyPr>
            <a:normAutofit/>
          </a:bodyPr>
          <a:lstStyle/>
          <a:p>
            <a:r>
              <a:rPr lang="en-US" sz="2800" dirty="0"/>
              <a:t>Evaluation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Recall</a:t>
            </a:r>
          </a:p>
          <a:p>
            <a:pPr marL="530352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C5F2E-84D6-C94A-B4E3-3FE54050D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130" y="1948649"/>
            <a:ext cx="5981700" cy="1206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A5F6F3-6CB3-2D4C-AA50-895621CBD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130" y="3429000"/>
            <a:ext cx="5981700" cy="113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9A0791-E059-6846-A419-FCFB60153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129" y="4833151"/>
            <a:ext cx="598169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44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ED38-E2B0-C44A-9C25-A4492316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706732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9CF0A-C296-EE47-B558-68798EE0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23351"/>
            <a:ext cx="9601200" cy="3581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2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9CAC-41E9-784A-A6BC-F5657552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59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C2E8-8735-9D49-881E-6C7EED1B2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5913"/>
            <a:ext cx="9601200" cy="4416287"/>
          </a:xfrm>
        </p:spPr>
        <p:txBody>
          <a:bodyPr>
            <a:normAutofit/>
          </a:bodyPr>
          <a:lstStyle/>
          <a:p>
            <a:r>
              <a:rPr lang="en-US" sz="3200" dirty="0"/>
              <a:t>Labelling</a:t>
            </a:r>
          </a:p>
          <a:p>
            <a:r>
              <a:rPr lang="en-US" sz="3200" dirty="0"/>
              <a:t>Feature engineering</a:t>
            </a:r>
          </a:p>
          <a:p>
            <a:r>
              <a:rPr lang="en-US" sz="3200" dirty="0"/>
              <a:t>Support Vector Machine (SVM) training</a:t>
            </a:r>
          </a:p>
          <a:p>
            <a:r>
              <a:rPr lang="en-US" sz="3200" dirty="0"/>
              <a:t>Classification</a:t>
            </a:r>
          </a:p>
          <a:p>
            <a:r>
              <a:rPr lang="en-US" sz="32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68096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B67E15-4912-3640-8527-B8BD23C5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53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Detection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46A29C-D0D2-2C42-8BA2-0E79C7678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6689"/>
            <a:ext cx="9601200" cy="4297362"/>
          </a:xfrm>
        </p:spPr>
        <p:txBody>
          <a:bodyPr>
            <a:normAutofit/>
          </a:bodyPr>
          <a:lstStyle/>
          <a:p>
            <a:r>
              <a:rPr lang="en-US" sz="3200" dirty="0"/>
              <a:t>Labelling</a:t>
            </a:r>
          </a:p>
          <a:p>
            <a:pPr lvl="1"/>
            <a:r>
              <a:rPr lang="en-US" sz="3200" dirty="0"/>
              <a:t>Pre-processing the data</a:t>
            </a:r>
          </a:p>
          <a:p>
            <a:pPr lvl="2"/>
            <a:r>
              <a:rPr lang="en-US" sz="3000" dirty="0"/>
              <a:t>Files with different number of lines</a:t>
            </a:r>
          </a:p>
          <a:p>
            <a:pPr lvl="2"/>
            <a:r>
              <a:rPr lang="en-US" sz="3000" dirty="0"/>
              <a:t>Line with different number of words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194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9CAC-41E9-784A-A6BC-F5657552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59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C2E8-8735-9D49-881E-6C7EED1B2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5913"/>
            <a:ext cx="9601200" cy="4416287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Feature engineering</a:t>
            </a:r>
          </a:p>
          <a:p>
            <a:pPr lvl="1"/>
            <a:r>
              <a:rPr lang="en-US" sz="2400" dirty="0"/>
              <a:t>Length of the word</a:t>
            </a:r>
          </a:p>
          <a:p>
            <a:pPr lvl="1"/>
            <a:r>
              <a:rPr lang="en-US" sz="2400" dirty="0"/>
              <a:t>Number of vowels and consonants</a:t>
            </a:r>
          </a:p>
          <a:p>
            <a:pPr lvl="1"/>
            <a:r>
              <a:rPr lang="en-US" sz="2400" dirty="0"/>
              <a:t>Number of non-alphanumerical symbols</a:t>
            </a:r>
          </a:p>
          <a:p>
            <a:pPr lvl="1"/>
            <a:r>
              <a:rPr lang="en-US" sz="2400" dirty="0"/>
              <a:t>Number of digits</a:t>
            </a:r>
          </a:p>
          <a:p>
            <a:pPr lvl="1"/>
            <a:r>
              <a:rPr lang="en-US" sz="2400" dirty="0"/>
              <a:t>Number of lower/upper cases</a:t>
            </a:r>
          </a:p>
          <a:p>
            <a:pPr lvl="1"/>
            <a:r>
              <a:rPr lang="en-US" sz="2400" dirty="0"/>
              <a:t>Consecutive appearance of the symbol</a:t>
            </a:r>
          </a:p>
          <a:p>
            <a:pPr lvl="1"/>
            <a:r>
              <a:rPr lang="en-US" sz="2400" dirty="0"/>
              <a:t>Infix (after deleting the first/last character)</a:t>
            </a:r>
          </a:p>
          <a:p>
            <a:pPr lvl="1"/>
            <a:r>
              <a:rPr lang="en-US" sz="2400" dirty="0"/>
              <a:t>Letter-bigram</a:t>
            </a:r>
          </a:p>
          <a:p>
            <a:pPr lvl="1"/>
            <a:r>
              <a:rPr lang="en-US" sz="2400" dirty="0" err="1"/>
              <a:t>Levenshtein</a:t>
            </a:r>
            <a:r>
              <a:rPr lang="en-US" sz="2400" dirty="0"/>
              <a:t> Distance (did not implement)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409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9CAC-41E9-784A-A6BC-F5657552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59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C2E8-8735-9D49-881E-6C7EED1B2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5913"/>
            <a:ext cx="9601200" cy="4416287"/>
          </a:xfrm>
        </p:spPr>
        <p:txBody>
          <a:bodyPr>
            <a:normAutofit/>
          </a:bodyPr>
          <a:lstStyle/>
          <a:p>
            <a:r>
              <a:rPr lang="en-US" sz="3200" dirty="0"/>
              <a:t>Letter-bigram</a:t>
            </a:r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F98A9-CEB9-EB47-A937-B1D95C08C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518" y="3079750"/>
            <a:ext cx="5730964" cy="131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B67E15-4912-3640-8527-B8BD23C5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/>
              <a:t>Detection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46A29C-D0D2-2C42-8BA2-0E79C7678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Support Vector Machine (SVM)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FCCE87-F28C-5F41-9C24-32006C2F2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4" y="877330"/>
            <a:ext cx="6906595" cy="51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9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9CAC-41E9-784A-A6BC-F5657552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59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Correction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C2E8-8735-9D49-881E-6C7EED1B2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5913"/>
            <a:ext cx="9601200" cy="4416287"/>
          </a:xfrm>
        </p:spPr>
        <p:txBody>
          <a:bodyPr>
            <a:normAutofit/>
          </a:bodyPr>
          <a:lstStyle/>
          <a:p>
            <a:r>
              <a:rPr lang="en-US" sz="3200" dirty="0"/>
              <a:t>Load data from detection</a:t>
            </a:r>
          </a:p>
          <a:p>
            <a:r>
              <a:rPr lang="en-US" sz="3200" dirty="0"/>
              <a:t>Clean number/punctuation</a:t>
            </a:r>
          </a:p>
          <a:p>
            <a:r>
              <a:rPr lang="en-US" sz="3200" dirty="0"/>
              <a:t>Find candidates</a:t>
            </a:r>
          </a:p>
          <a:p>
            <a:r>
              <a:rPr lang="en-US" sz="3200" dirty="0"/>
              <a:t>Calculate all the probability </a:t>
            </a:r>
          </a:p>
          <a:p>
            <a:pPr lvl="1"/>
            <a:r>
              <a:rPr lang="en-US" sz="2400" dirty="0"/>
              <a:t>prior (ELE method) and likelihood</a:t>
            </a:r>
          </a:p>
          <a:p>
            <a:r>
              <a:rPr lang="en-US" sz="3200" dirty="0"/>
              <a:t>Maximum probability</a:t>
            </a:r>
          </a:p>
          <a:p>
            <a:r>
              <a:rPr lang="en-US" sz="32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11498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9CAC-41E9-784A-A6BC-F5657552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/>
              <a:t>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C2E8-8735-9D49-881E-6C7EED1B2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3448975" cy="3581400"/>
          </a:xfrm>
        </p:spPr>
        <p:txBody>
          <a:bodyPr>
            <a:normAutofit/>
          </a:bodyPr>
          <a:lstStyle/>
          <a:p>
            <a:r>
              <a:rPr lang="en-US" sz="2400" dirty="0"/>
              <a:t>Probability Calculation</a:t>
            </a:r>
          </a:p>
          <a:p>
            <a:pPr lvl="1"/>
            <a:r>
              <a:rPr lang="en-US" dirty="0"/>
              <a:t>Prior using ELE</a:t>
            </a:r>
          </a:p>
          <a:p>
            <a:pPr lvl="1"/>
            <a:r>
              <a:rPr lang="en-US" dirty="0"/>
              <a:t>ELE: Expected Likelihood Estimate</a:t>
            </a:r>
          </a:p>
          <a:p>
            <a:pPr marL="530352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16872-09DF-4541-9A46-BDBBF6BF2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845" y="2959530"/>
            <a:ext cx="5551354" cy="6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9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9CAC-41E9-784A-A6BC-F5657552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/>
              <a:t>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C2E8-8735-9D49-881E-6C7EED1B2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431219" cy="3581400"/>
          </a:xfrm>
        </p:spPr>
        <p:txBody>
          <a:bodyPr>
            <a:normAutofit/>
          </a:bodyPr>
          <a:lstStyle/>
          <a:p>
            <a:r>
              <a:rPr lang="en-US" sz="2400" dirty="0"/>
              <a:t>Probability Calculation</a:t>
            </a:r>
          </a:p>
          <a:p>
            <a:pPr lvl="1"/>
            <a:r>
              <a:rPr lang="en-US" dirty="0"/>
              <a:t>Likelihood (</a:t>
            </a:r>
            <a:r>
              <a:rPr lang="en-US" dirty="0" err="1"/>
              <a:t>Pr</a:t>
            </a:r>
            <a:r>
              <a:rPr lang="en-US" dirty="0"/>
              <a:t>[</a:t>
            </a:r>
            <a:r>
              <a:rPr lang="en-US" dirty="0" err="1"/>
              <a:t>t|c</a:t>
            </a:r>
            <a:r>
              <a:rPr lang="en-US" dirty="0"/>
              <a:t>])</a:t>
            </a:r>
          </a:p>
          <a:p>
            <a:pPr marL="530352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9C1BC-A06F-A94B-A7FC-7154E801E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2535809"/>
            <a:ext cx="6517065" cy="196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1237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147</Words>
  <Application>Microsoft Macintosh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OCR  Post-Processing</vt:lpstr>
      <vt:lpstr>Detection</vt:lpstr>
      <vt:lpstr>Detection</vt:lpstr>
      <vt:lpstr>Detection</vt:lpstr>
      <vt:lpstr>Detection</vt:lpstr>
      <vt:lpstr>Detection</vt:lpstr>
      <vt:lpstr>Correction</vt:lpstr>
      <vt:lpstr>Correction</vt:lpstr>
      <vt:lpstr>Correction</vt:lpstr>
      <vt:lpstr>Correction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  Post-Processing</dc:title>
  <dc:creator>HyunBin Yoo</dc:creator>
  <cp:lastModifiedBy>HyunBin Yoo</cp:lastModifiedBy>
  <cp:revision>3</cp:revision>
  <dcterms:created xsi:type="dcterms:W3CDTF">2019-04-15T20:25:32Z</dcterms:created>
  <dcterms:modified xsi:type="dcterms:W3CDTF">2019-04-16T02:04:12Z</dcterms:modified>
</cp:coreProperties>
</file>