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  <p:sldMasterId id="2147483685" r:id="rId5"/>
  </p:sldMasterIdLst>
  <p:notesMasterIdLst>
    <p:notesMasterId r:id="rId76"/>
  </p:notesMasterIdLst>
  <p:handoutMasterIdLst>
    <p:handoutMasterId r:id="rId77"/>
  </p:handoutMasterIdLst>
  <p:sldIdLst>
    <p:sldId id="314" r:id="rId6"/>
    <p:sldId id="328" r:id="rId7"/>
    <p:sldId id="315" r:id="rId8"/>
    <p:sldId id="329" r:id="rId9"/>
    <p:sldId id="316" r:id="rId10"/>
    <p:sldId id="350" r:id="rId11"/>
    <p:sldId id="318" r:id="rId12"/>
    <p:sldId id="319" r:id="rId13"/>
    <p:sldId id="320" r:id="rId14"/>
    <p:sldId id="330" r:id="rId15"/>
    <p:sldId id="331" r:id="rId16"/>
    <p:sldId id="375" r:id="rId17"/>
    <p:sldId id="343" r:id="rId18"/>
    <p:sldId id="346" r:id="rId19"/>
    <p:sldId id="351" r:id="rId20"/>
    <p:sldId id="336" r:id="rId21"/>
    <p:sldId id="342" r:id="rId22"/>
    <p:sldId id="352" r:id="rId23"/>
    <p:sldId id="353" r:id="rId24"/>
    <p:sldId id="355" r:id="rId25"/>
    <p:sldId id="338" r:id="rId26"/>
    <p:sldId id="344" r:id="rId27"/>
    <p:sldId id="345" r:id="rId28"/>
    <p:sldId id="339" r:id="rId29"/>
    <p:sldId id="354" r:id="rId30"/>
    <p:sldId id="347" r:id="rId31"/>
    <p:sldId id="337" r:id="rId32"/>
    <p:sldId id="348" r:id="rId33"/>
    <p:sldId id="349" r:id="rId34"/>
    <p:sldId id="341" r:id="rId35"/>
    <p:sldId id="358" r:id="rId36"/>
    <p:sldId id="359" r:id="rId37"/>
    <p:sldId id="360" r:id="rId38"/>
    <p:sldId id="356" r:id="rId39"/>
    <p:sldId id="357" r:id="rId40"/>
    <p:sldId id="376" r:id="rId41"/>
    <p:sldId id="361" r:id="rId42"/>
    <p:sldId id="362" r:id="rId43"/>
    <p:sldId id="371" r:id="rId44"/>
    <p:sldId id="370" r:id="rId45"/>
    <p:sldId id="327" r:id="rId46"/>
    <p:sldId id="381" r:id="rId47"/>
    <p:sldId id="379" r:id="rId48"/>
    <p:sldId id="380" r:id="rId49"/>
    <p:sldId id="364" r:id="rId50"/>
    <p:sldId id="365" r:id="rId51"/>
    <p:sldId id="374" r:id="rId52"/>
    <p:sldId id="366" r:id="rId53"/>
    <p:sldId id="368" r:id="rId54"/>
    <p:sldId id="369" r:id="rId55"/>
    <p:sldId id="335" r:id="rId56"/>
    <p:sldId id="306" r:id="rId57"/>
    <p:sldId id="373" r:id="rId58"/>
    <p:sldId id="372" r:id="rId59"/>
    <p:sldId id="309" r:id="rId60"/>
    <p:sldId id="282" r:id="rId61"/>
    <p:sldId id="283" r:id="rId62"/>
    <p:sldId id="285" r:id="rId63"/>
    <p:sldId id="275" r:id="rId64"/>
    <p:sldId id="287" r:id="rId65"/>
    <p:sldId id="288" r:id="rId66"/>
    <p:sldId id="274" r:id="rId67"/>
    <p:sldId id="289" r:id="rId68"/>
    <p:sldId id="311" r:id="rId69"/>
    <p:sldId id="310" r:id="rId70"/>
    <p:sldId id="308" r:id="rId71"/>
    <p:sldId id="312" r:id="rId72"/>
    <p:sldId id="302" r:id="rId73"/>
    <p:sldId id="377" r:id="rId74"/>
    <p:sldId id="378" r:id="rId75"/>
  </p:sldIdLst>
  <p:sldSz cx="9144000" cy="6858000" type="screen4x3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9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9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9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9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D9DE"/>
    <a:srgbClr val="FF7300"/>
    <a:srgbClr val="F56600"/>
    <a:srgbClr val="63544A"/>
    <a:srgbClr val="DFD27C"/>
    <a:srgbClr val="AADAE5"/>
    <a:srgbClr val="62524E"/>
    <a:srgbClr val="E0D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8352" autoAdjust="0"/>
  </p:normalViewPr>
  <p:slideViewPr>
    <p:cSldViewPr>
      <p:cViewPr varScale="1">
        <p:scale>
          <a:sx n="76" d="100"/>
          <a:sy n="76" d="100"/>
        </p:scale>
        <p:origin x="51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656"/>
    </p:cViewPr>
  </p:sorter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49D8B-E029-47E7-8BBC-EE48AE86514C}" type="datetimeFigureOut">
              <a:rPr lang="es-ES" smtClean="0"/>
              <a:pPr/>
              <a:t>11/01/2016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7C734-8E7B-471A-A4F1-E3539F28C8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422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_tradnl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D6B05A-8D66-4867-B070-C9DFD87D8C9B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1696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9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9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9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9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9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F5AFA-4501-4116-B284-4600C7DE2195}" type="slidenum">
              <a:rPr lang="es-ES_tradnl" smtClean="0">
                <a:solidFill>
                  <a:prstClr val="black"/>
                </a:solidFill>
                <a:ea typeface="ＭＳ Ｐゴシック" pitchFamily="34" charset="-128"/>
              </a:rPr>
              <a:pPr/>
              <a:t>1</a:t>
            </a:fld>
            <a:endParaRPr lang="es-ES_tradnl" smtClean="0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7761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6B05A-8D66-4867-B070-C9DFD87D8C9B}" type="slidenum">
              <a:rPr lang="es-ES_tradnl" smtClean="0"/>
              <a:pPr/>
              <a:t>56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9945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6B05A-8D66-4867-B070-C9DFD87D8C9B}" type="slidenum">
              <a:rPr lang="es-ES_tradnl" smtClean="0"/>
              <a:pPr/>
              <a:t>57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504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6B05A-8D66-4867-B070-C9DFD87D8C9B}" type="slidenum">
              <a:rPr lang="es-ES_tradnl" smtClean="0"/>
              <a:pPr/>
              <a:t>58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6745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7997D-CD74-4FDA-89F4-CD318FCCC67F}" type="slidenum">
              <a:rPr lang="es-ES_tradnl" smtClean="0"/>
              <a:pPr>
                <a:defRPr/>
              </a:pPr>
              <a:t>59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7553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6B05A-8D66-4867-B070-C9DFD87D8C9B}" type="slidenum">
              <a:rPr lang="es-ES_tradnl" smtClean="0"/>
              <a:pPr/>
              <a:t>60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44221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6B05A-8D66-4867-B070-C9DFD87D8C9B}" type="slidenum">
              <a:rPr lang="es-ES_tradnl" smtClean="0"/>
              <a:pPr/>
              <a:t>61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77974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7997D-CD74-4FDA-89F4-CD318FCCC67F}" type="slidenum">
              <a:rPr lang="es-ES_tradnl" smtClean="0"/>
              <a:pPr>
                <a:defRPr/>
              </a:pPr>
              <a:t>62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2567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6B05A-8D66-4867-B070-C9DFD87D8C9B}" type="slidenum">
              <a:rPr lang="es-ES_tradnl" smtClean="0"/>
              <a:pPr/>
              <a:t>63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575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6B05A-8D66-4867-B070-C9DFD87D8C9B}" type="slidenum">
              <a:rPr lang="es-ES_tradnl" smtClean="0"/>
              <a:pPr/>
              <a:t>64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5275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6B05A-8D66-4867-B070-C9DFD87D8C9B}" type="slidenum">
              <a:rPr lang="es-ES_tradnl" smtClean="0"/>
              <a:pPr/>
              <a:t>65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250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Nace del plan</a:t>
            </a:r>
            <a:r>
              <a:rPr lang="es-ES" baseline="0" dirty="0" smtClean="0"/>
              <a:t> de arquitectura y transformación, siendo uno de los principales pilares de este plan la creación de una nueva arquitectura de aplicaciones Web y enfocar nuestras aplicaciones a Servicios y Procesos</a:t>
            </a:r>
          </a:p>
          <a:p>
            <a:endParaRPr lang="es-ES" baseline="0" dirty="0" smtClean="0"/>
          </a:p>
          <a:p>
            <a:r>
              <a:rPr lang="es-ES" baseline="0" dirty="0" smtClean="0"/>
              <a:t>Desde el 2000 estamos utilizando la misma arquitectura java, sobre la cual se construyó </a:t>
            </a:r>
            <a:r>
              <a:rPr lang="es-ES" baseline="0" dirty="0" err="1" smtClean="0"/>
              <a:t>ebankinter-broker</a:t>
            </a:r>
            <a:r>
              <a:rPr lang="es-ES" baseline="0" dirty="0" smtClean="0"/>
              <a:t> …… que en su momento nos permitió despuntar, pero la tecnología ha evolucionado y nosotros no hemos ido al mismo ritmo</a:t>
            </a:r>
          </a:p>
          <a:p>
            <a:endParaRPr lang="es-ES" baseline="0" dirty="0" smtClean="0"/>
          </a:p>
          <a:p>
            <a:r>
              <a:rPr lang="es-ES" baseline="0" dirty="0" smtClean="0"/>
              <a:t>No hemos realizado un cambio en la estructura general de nuestra Web, el principal cambio han sido las adaptaciones a la nueva marca en 2007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7997D-CD74-4FDA-89F4-CD318FCCC67F}" type="slidenum">
              <a:rPr lang="es-ES_tradnl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s-ES_trad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739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6B05A-8D66-4867-B070-C9DFD87D8C9B}" type="slidenum">
              <a:rPr lang="es-ES_tradnl" smtClean="0"/>
              <a:pPr/>
              <a:t>66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6188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6B05A-8D66-4867-B070-C9DFD87D8C9B}" type="slidenum">
              <a:rPr lang="es-ES_tradnl" smtClean="0"/>
              <a:pPr/>
              <a:t>67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8624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6B05A-8D66-4867-B070-C9DFD87D8C9B}" type="slidenum">
              <a:rPr lang="es-ES_tradnl" smtClean="0"/>
              <a:pPr/>
              <a:t>68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07806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Mejorar el proceso de desarrollo de aplicaciones</a:t>
            </a:r>
            <a:r>
              <a:rPr lang="es-ES" baseline="0" dirty="0" smtClean="0"/>
              <a:t> Web y poder incorporar de una manera relativamente sencilla los nuevos diseños que se están definiendo, para dar una mayor vistosidad a nuestras webs y hacerlas más usables.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Ser más rápidos en las implantaciones de productos una vez construidos</a:t>
            </a:r>
          </a:p>
          <a:p>
            <a:endParaRPr lang="es-ES" baseline="0" dirty="0" smtClean="0"/>
          </a:p>
          <a:p>
            <a:r>
              <a:rPr lang="es-ES" baseline="0" dirty="0" smtClean="0"/>
              <a:t>Mantener los mismos niveles de </a:t>
            </a:r>
            <a:r>
              <a:rPr lang="es-ES" baseline="0" dirty="0" err="1" smtClean="0"/>
              <a:t>disponibildad</a:t>
            </a:r>
            <a:r>
              <a:rPr lang="es-ES" baseline="0" dirty="0" smtClean="0"/>
              <a:t> y tiempo de respuesta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7997D-CD74-4FDA-89F4-CD318FCCC67F}" type="slidenum">
              <a:rPr lang="es-ES_tradnl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s-ES_trad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4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7997D-CD74-4FDA-89F4-CD318FCCC67F}" type="slidenum">
              <a:rPr lang="es-ES_tradnl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s-ES_trad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710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2 objetivos compatibles:</a:t>
            </a:r>
            <a:r>
              <a:rPr lang="es-ES" baseline="0" dirty="0" smtClean="0"/>
              <a:t> Simplificar el desarrollo, por lo que disminuimos los tiempos y costes de desarrollo, pero por otro lado podemos dar cobertura a especificaciones y necesidades de negocio más sofisticadas</a:t>
            </a:r>
          </a:p>
          <a:p>
            <a:r>
              <a:rPr lang="es-ES" baseline="0" dirty="0" smtClean="0"/>
              <a:t> Bueno, bonito y barato, aplicaciones más atractivas y más fáciles de usar para el cliente </a:t>
            </a:r>
            <a:r>
              <a:rPr lang="es-ES" dirty="0" smtClean="0"/>
              <a:t> </a:t>
            </a:r>
          </a:p>
          <a:p>
            <a:endParaRPr lang="es-ES" dirty="0" smtClean="0"/>
          </a:p>
          <a:p>
            <a:pPr>
              <a:buFontTx/>
              <a:buChar char="-"/>
            </a:pPr>
            <a:r>
              <a:rPr lang="es-ES" dirty="0" smtClean="0"/>
              <a:t> HTML simplificado,</a:t>
            </a:r>
            <a:r>
              <a:rPr lang="es-ES" baseline="0" dirty="0" smtClean="0"/>
              <a:t> facilita la construcción de las páginas tanto para las maquetas como para la aplicación de producción</a:t>
            </a:r>
          </a:p>
          <a:p>
            <a:pPr>
              <a:buFontTx/>
              <a:buChar char="-"/>
            </a:pPr>
            <a:r>
              <a:rPr lang="es-ES" baseline="0" dirty="0" smtClean="0"/>
              <a:t> Reutilización de estos componentes y estilos </a:t>
            </a:r>
          </a:p>
          <a:p>
            <a:r>
              <a:rPr lang="es-ES" baseline="0" dirty="0" smtClean="0"/>
              <a:t>- Mismos estilos en maquetas y producción, el resultado de la maqueta y la aplicación final es el mismo</a:t>
            </a:r>
          </a:p>
          <a:p>
            <a:r>
              <a:rPr lang="es-ES" baseline="0" dirty="0" smtClean="0"/>
              <a:t>- La complejidad de la página se extrae del desarrollo estándar y se realiza por un equipo especializado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7997D-CD74-4FDA-89F4-CD318FCCC67F}" type="slidenum">
              <a:rPr lang="es-ES_tradnl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s-ES_trad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1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Homogeneizar</a:t>
            </a:r>
            <a:r>
              <a:rPr lang="es-ES" baseline="0" dirty="0" smtClean="0"/>
              <a:t> las páginas y estilos, en definitiva que tenga una misma estructura interna lo que nos va a permitir fácilmente reutilizar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7997D-CD74-4FDA-89F4-CD318FCCC67F}" type="slidenum">
              <a:rPr lang="es-ES_tradnl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s-ES_trad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81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98E89E-4CBC-496C-A8F7-6D387A87A093}" type="slidenum">
              <a:rPr lang="es-ES_tradnl" smtClean="0">
                <a:ea typeface="ＭＳ Ｐゴシック" pitchFamily="34" charset="-128"/>
              </a:rPr>
              <a:pPr/>
              <a:t>10</a:t>
            </a:fld>
            <a:endParaRPr lang="es-ES_tradnl" smtClean="0">
              <a:ea typeface="ＭＳ Ｐゴシック" pitchFamily="34" charset="-128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2875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6B05A-8D66-4867-B070-C9DFD87D8C9B}" type="slidenum">
              <a:rPr lang="es-ES_tradnl" smtClean="0"/>
              <a:pPr/>
              <a:t>52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46851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6B05A-8D66-4867-B070-C9DFD87D8C9B}" type="slidenum">
              <a:rPr lang="es-ES_tradnl" smtClean="0"/>
              <a:pPr/>
              <a:t>55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2181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31BD-7011-4CBE-9BCB-BAB333E37FA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5947-15C6-48F2-9CE0-083FB8FB9C24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6309320"/>
            <a:ext cx="117784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7B8F-EC0E-429D-A9AD-FCE4786C0D94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6309320"/>
            <a:ext cx="117784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s-ES" smtClean="0"/>
              <a:t>Haga clic en el icono para agregar una tabla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85800" y="5638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85800" y="64008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36E1F2CB-243A-4867-B824-DF1ACF8252E1}" type="slidenum">
              <a:rPr lang="es-ES_tradnl"/>
              <a:pPr/>
              <a:t>‹Nº›</a:t>
            </a:fld>
            <a:endParaRPr lang="es-ES_tradnl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6309320"/>
            <a:ext cx="117784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 userDrawn="1"/>
        </p:nvCxnSpPr>
        <p:spPr>
          <a:xfrm>
            <a:off x="8730041" y="6551293"/>
            <a:ext cx="0" cy="180790"/>
          </a:xfrm>
          <a:prstGeom prst="line">
            <a:avLst/>
          </a:prstGeom>
          <a:ln w="9525">
            <a:solidFill>
              <a:srgbClr val="635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 userDrawn="1"/>
        </p:nvSpPr>
        <p:spPr>
          <a:xfrm>
            <a:off x="8810472" y="6564744"/>
            <a:ext cx="22602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fld id="{B079E358-1842-428B-8703-1460AA205F33}" type="slidenum">
              <a:rPr lang="es-ES" sz="1000" smtClean="0">
                <a:solidFill>
                  <a:srgbClr val="5E6167"/>
                </a:solidFill>
                <a:latin typeface="Bankinter"/>
              </a:rPr>
              <a:pPr/>
              <a:t>‹Nº›</a:t>
            </a:fld>
            <a:endParaRPr lang="es-ES" sz="1000" dirty="0">
              <a:solidFill>
                <a:srgbClr val="5E6167"/>
              </a:solidFill>
              <a:latin typeface="Bankinter"/>
            </a:endParaRPr>
          </a:p>
        </p:txBody>
      </p:sp>
      <p:sp>
        <p:nvSpPr>
          <p:cNvPr id="9" name="1 Marcador de título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135421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aseline="0">
                <a:latin typeface="Bankinter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6309320"/>
            <a:ext cx="117784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 userDrawn="1"/>
        </p:nvSpPr>
        <p:spPr>
          <a:xfrm>
            <a:off x="6012160" y="6564744"/>
            <a:ext cx="269945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000" dirty="0" smtClean="0">
                <a:solidFill>
                  <a:srgbClr val="5E6167"/>
                </a:solidFill>
                <a:latin typeface="Bankinter"/>
              </a:rPr>
              <a:t>© Gneis Global Services (Grupo </a:t>
            </a:r>
            <a:r>
              <a:rPr lang="es-ES" sz="1000" dirty="0" smtClean="0">
                <a:solidFill>
                  <a:srgbClr val="F56600"/>
                </a:solidFill>
                <a:latin typeface="Bankinter"/>
              </a:rPr>
              <a:t>Bankinter</a:t>
            </a:r>
            <a:r>
              <a:rPr lang="es-ES" sz="1000" dirty="0" smtClean="0">
                <a:solidFill>
                  <a:srgbClr val="5E6167"/>
                </a:solidFill>
                <a:latin typeface="Bankinter"/>
              </a:rPr>
              <a:t>)</a:t>
            </a:r>
            <a:endParaRPr lang="es-ES" sz="1000" dirty="0">
              <a:solidFill>
                <a:srgbClr val="5E6167"/>
              </a:solidFill>
              <a:latin typeface="Bankinter"/>
            </a:endParaRPr>
          </a:p>
        </p:txBody>
      </p:sp>
    </p:spTree>
    <p:extLst>
      <p:ext uri="{BB962C8B-B14F-4D97-AF65-F5344CB8AC3E}">
        <p14:creationId xmlns:p14="http://schemas.microsoft.com/office/powerpoint/2010/main" val="15585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 userDrawn="1"/>
        </p:nvCxnSpPr>
        <p:spPr>
          <a:xfrm>
            <a:off x="8730041" y="6551293"/>
            <a:ext cx="0" cy="180790"/>
          </a:xfrm>
          <a:prstGeom prst="line">
            <a:avLst/>
          </a:prstGeom>
          <a:ln w="9525">
            <a:solidFill>
              <a:srgbClr val="635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 userDrawn="1"/>
        </p:nvSpPr>
        <p:spPr>
          <a:xfrm>
            <a:off x="8810472" y="6564744"/>
            <a:ext cx="22602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fld id="{B079E358-1842-428B-8703-1460AA205F33}" type="slidenum">
              <a:rPr lang="es-ES" sz="1000" smtClean="0">
                <a:solidFill>
                  <a:srgbClr val="5E6167"/>
                </a:solidFill>
                <a:latin typeface="Bankinter"/>
              </a:rPr>
              <a:pPr/>
              <a:t>‹Nº›</a:t>
            </a:fld>
            <a:endParaRPr lang="es-ES" sz="1000" dirty="0">
              <a:solidFill>
                <a:srgbClr val="5E6167"/>
              </a:solidFill>
              <a:latin typeface="Bankinter"/>
            </a:endParaRPr>
          </a:p>
        </p:txBody>
      </p:sp>
      <p:sp>
        <p:nvSpPr>
          <p:cNvPr id="9" name="1 Marcador de título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6309320"/>
            <a:ext cx="117784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 userDrawn="1"/>
        </p:nvSpPr>
        <p:spPr>
          <a:xfrm>
            <a:off x="6012160" y="6564744"/>
            <a:ext cx="269945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000" dirty="0" smtClean="0">
                <a:solidFill>
                  <a:srgbClr val="5E6167"/>
                </a:solidFill>
                <a:latin typeface="Bankinter"/>
              </a:rPr>
              <a:t>© Gneis Global Services (Grupo </a:t>
            </a:r>
            <a:r>
              <a:rPr lang="es-ES" sz="1000" dirty="0" smtClean="0">
                <a:solidFill>
                  <a:srgbClr val="F56600"/>
                </a:solidFill>
                <a:latin typeface="Bankinter"/>
              </a:rPr>
              <a:t>Bankinter</a:t>
            </a:r>
            <a:r>
              <a:rPr lang="es-ES" sz="1000" dirty="0" smtClean="0">
                <a:solidFill>
                  <a:srgbClr val="5E6167"/>
                </a:solidFill>
                <a:latin typeface="Bankinter"/>
              </a:rPr>
              <a:t>)</a:t>
            </a:r>
            <a:endParaRPr lang="es-ES" sz="1000" dirty="0">
              <a:solidFill>
                <a:srgbClr val="5E6167"/>
              </a:solidFill>
              <a:latin typeface="Bankinter"/>
            </a:endParaRPr>
          </a:p>
        </p:txBody>
      </p:sp>
    </p:spTree>
    <p:extLst>
      <p:ext uri="{BB962C8B-B14F-4D97-AF65-F5344CB8AC3E}">
        <p14:creationId xmlns:p14="http://schemas.microsoft.com/office/powerpoint/2010/main" val="15585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 userDrawn="1"/>
        </p:nvCxnSpPr>
        <p:spPr>
          <a:xfrm>
            <a:off x="8730041" y="6551293"/>
            <a:ext cx="0" cy="180790"/>
          </a:xfrm>
          <a:prstGeom prst="line">
            <a:avLst/>
          </a:prstGeom>
          <a:ln w="9525">
            <a:solidFill>
              <a:srgbClr val="635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 userDrawn="1"/>
        </p:nvSpPr>
        <p:spPr>
          <a:xfrm>
            <a:off x="8810472" y="6564744"/>
            <a:ext cx="22602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fld id="{B079E358-1842-428B-8703-1460AA205F33}" type="slidenum">
              <a:rPr lang="es-ES" sz="1000" smtClean="0">
                <a:solidFill>
                  <a:srgbClr val="5E6167"/>
                </a:solidFill>
                <a:latin typeface="Bankinter"/>
              </a:rPr>
              <a:pPr/>
              <a:t>‹Nº›</a:t>
            </a:fld>
            <a:endParaRPr lang="es-ES" sz="1000" dirty="0">
              <a:solidFill>
                <a:srgbClr val="5E6167"/>
              </a:solidFill>
              <a:latin typeface="Bankinter"/>
            </a:endParaRPr>
          </a:p>
        </p:txBody>
      </p:sp>
      <p:sp>
        <p:nvSpPr>
          <p:cNvPr id="9" name="1 Marcador de título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6309320"/>
            <a:ext cx="117784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 userDrawn="1"/>
        </p:nvSpPr>
        <p:spPr>
          <a:xfrm>
            <a:off x="6012160" y="6564744"/>
            <a:ext cx="269945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000" dirty="0" smtClean="0">
                <a:solidFill>
                  <a:srgbClr val="5E6167"/>
                </a:solidFill>
                <a:latin typeface="Bankinter"/>
              </a:rPr>
              <a:t>© Gneis Global Services (Grupo </a:t>
            </a:r>
            <a:r>
              <a:rPr lang="es-ES" sz="1000" dirty="0" smtClean="0">
                <a:solidFill>
                  <a:srgbClr val="F56600"/>
                </a:solidFill>
                <a:latin typeface="Bankinter"/>
              </a:rPr>
              <a:t>Bankinter</a:t>
            </a:r>
            <a:r>
              <a:rPr lang="es-ES" sz="1000" dirty="0" smtClean="0">
                <a:solidFill>
                  <a:srgbClr val="5E6167"/>
                </a:solidFill>
                <a:latin typeface="Bankinter"/>
              </a:rPr>
              <a:t>)</a:t>
            </a:r>
            <a:endParaRPr lang="es-ES" sz="1000" dirty="0">
              <a:solidFill>
                <a:srgbClr val="5E6167"/>
              </a:solidFill>
              <a:latin typeface="Bankinter"/>
            </a:endParaRPr>
          </a:p>
        </p:txBody>
      </p:sp>
    </p:spTree>
    <p:extLst>
      <p:ext uri="{BB962C8B-B14F-4D97-AF65-F5344CB8AC3E}">
        <p14:creationId xmlns:p14="http://schemas.microsoft.com/office/powerpoint/2010/main" val="15585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 userDrawn="1"/>
        </p:nvCxnSpPr>
        <p:spPr>
          <a:xfrm>
            <a:off x="8730041" y="6551293"/>
            <a:ext cx="0" cy="180790"/>
          </a:xfrm>
          <a:prstGeom prst="line">
            <a:avLst/>
          </a:prstGeom>
          <a:ln w="9525">
            <a:solidFill>
              <a:srgbClr val="635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 userDrawn="1"/>
        </p:nvSpPr>
        <p:spPr>
          <a:xfrm>
            <a:off x="8810472" y="6564744"/>
            <a:ext cx="22602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fld id="{B079E358-1842-428B-8703-1460AA205F33}" type="slidenum">
              <a:rPr lang="es-ES" sz="1000" smtClean="0">
                <a:solidFill>
                  <a:srgbClr val="5E6167"/>
                </a:solidFill>
                <a:latin typeface="Bankinter"/>
              </a:rPr>
              <a:pPr/>
              <a:t>‹Nº›</a:t>
            </a:fld>
            <a:endParaRPr lang="es-ES" sz="1000" dirty="0">
              <a:solidFill>
                <a:srgbClr val="5E6167"/>
              </a:solidFill>
              <a:latin typeface="Bankinter"/>
            </a:endParaRPr>
          </a:p>
        </p:txBody>
      </p:sp>
      <p:sp>
        <p:nvSpPr>
          <p:cNvPr id="9" name="1 Marcador de título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6309320"/>
            <a:ext cx="117784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 userDrawn="1"/>
        </p:nvSpPr>
        <p:spPr>
          <a:xfrm>
            <a:off x="6012160" y="6564744"/>
            <a:ext cx="269945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000" dirty="0" smtClean="0">
                <a:solidFill>
                  <a:srgbClr val="5E6167"/>
                </a:solidFill>
                <a:latin typeface="Bankinter"/>
              </a:rPr>
              <a:t>© Gneis Global Services (Grupo </a:t>
            </a:r>
            <a:r>
              <a:rPr lang="es-ES" sz="1000" dirty="0" smtClean="0">
                <a:solidFill>
                  <a:srgbClr val="F56600"/>
                </a:solidFill>
                <a:latin typeface="Bankinter"/>
              </a:rPr>
              <a:t>Bankinter</a:t>
            </a:r>
            <a:r>
              <a:rPr lang="es-ES" sz="1000" dirty="0" smtClean="0">
                <a:solidFill>
                  <a:srgbClr val="5E6167"/>
                </a:solidFill>
                <a:latin typeface="Bankinter"/>
              </a:rPr>
              <a:t>)</a:t>
            </a:r>
            <a:endParaRPr lang="es-ES" sz="1000" dirty="0">
              <a:solidFill>
                <a:srgbClr val="5E6167"/>
              </a:solidFill>
              <a:latin typeface="Bankinter"/>
            </a:endParaRPr>
          </a:p>
        </p:txBody>
      </p:sp>
    </p:spTree>
    <p:extLst>
      <p:ext uri="{BB962C8B-B14F-4D97-AF65-F5344CB8AC3E}">
        <p14:creationId xmlns:p14="http://schemas.microsoft.com/office/powerpoint/2010/main" val="155854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 userDrawn="1"/>
        </p:nvCxnSpPr>
        <p:spPr>
          <a:xfrm>
            <a:off x="8730041" y="6551293"/>
            <a:ext cx="0" cy="180790"/>
          </a:xfrm>
          <a:prstGeom prst="line">
            <a:avLst/>
          </a:prstGeom>
          <a:ln w="9525">
            <a:solidFill>
              <a:srgbClr val="635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 userDrawn="1"/>
        </p:nvSpPr>
        <p:spPr>
          <a:xfrm>
            <a:off x="8810472" y="6564744"/>
            <a:ext cx="22602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fld id="{B079E358-1842-428B-8703-1460AA205F33}" type="slidenum">
              <a:rPr lang="es-ES" sz="1000" smtClean="0">
                <a:solidFill>
                  <a:srgbClr val="5E6167"/>
                </a:solidFill>
                <a:latin typeface="Bankinter"/>
              </a:rPr>
              <a:pPr/>
              <a:t>‹Nº›</a:t>
            </a:fld>
            <a:endParaRPr lang="es-ES" sz="1000" dirty="0">
              <a:solidFill>
                <a:srgbClr val="5E6167"/>
              </a:solidFill>
              <a:latin typeface="Bankinter"/>
            </a:endParaRPr>
          </a:p>
        </p:txBody>
      </p:sp>
      <p:sp>
        <p:nvSpPr>
          <p:cNvPr id="9" name="1 Marcador de título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6309320"/>
            <a:ext cx="117784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 userDrawn="1"/>
        </p:nvSpPr>
        <p:spPr>
          <a:xfrm>
            <a:off x="6012160" y="6564744"/>
            <a:ext cx="269945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000" dirty="0" smtClean="0">
                <a:solidFill>
                  <a:srgbClr val="5E6167"/>
                </a:solidFill>
                <a:latin typeface="Bankinter"/>
              </a:rPr>
              <a:t>© Gneis Global Services (Grupo </a:t>
            </a:r>
            <a:r>
              <a:rPr lang="es-ES" sz="1000" dirty="0" smtClean="0">
                <a:solidFill>
                  <a:srgbClr val="F56600"/>
                </a:solidFill>
                <a:latin typeface="Bankinter"/>
              </a:rPr>
              <a:t>Bankinter</a:t>
            </a:r>
            <a:r>
              <a:rPr lang="es-ES" sz="1000" dirty="0" smtClean="0">
                <a:solidFill>
                  <a:srgbClr val="5E6167"/>
                </a:solidFill>
                <a:latin typeface="Bankinter"/>
              </a:rPr>
              <a:t>)</a:t>
            </a:r>
            <a:endParaRPr lang="es-ES" sz="1000" dirty="0">
              <a:solidFill>
                <a:srgbClr val="5E6167"/>
              </a:solidFill>
              <a:latin typeface="Bankinter"/>
            </a:endParaRPr>
          </a:p>
        </p:txBody>
      </p:sp>
    </p:spTree>
    <p:extLst>
      <p:ext uri="{BB962C8B-B14F-4D97-AF65-F5344CB8AC3E}">
        <p14:creationId xmlns:p14="http://schemas.microsoft.com/office/powerpoint/2010/main" val="155854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 userDrawn="1"/>
        </p:nvCxnSpPr>
        <p:spPr>
          <a:xfrm>
            <a:off x="8730041" y="6551293"/>
            <a:ext cx="0" cy="180790"/>
          </a:xfrm>
          <a:prstGeom prst="line">
            <a:avLst/>
          </a:prstGeom>
          <a:ln w="9525">
            <a:solidFill>
              <a:srgbClr val="635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 userDrawn="1"/>
        </p:nvSpPr>
        <p:spPr>
          <a:xfrm>
            <a:off x="8810472" y="6564744"/>
            <a:ext cx="22602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fld id="{B079E358-1842-428B-8703-1460AA205F33}" type="slidenum">
              <a:rPr lang="es-ES" sz="1000" smtClean="0">
                <a:solidFill>
                  <a:srgbClr val="5E6167"/>
                </a:solidFill>
                <a:latin typeface="Bankinter"/>
              </a:rPr>
              <a:pPr/>
              <a:t>‹Nº›</a:t>
            </a:fld>
            <a:endParaRPr lang="es-ES" sz="1000" dirty="0">
              <a:solidFill>
                <a:srgbClr val="5E6167"/>
              </a:solidFill>
              <a:latin typeface="Bankinter"/>
            </a:endParaRPr>
          </a:p>
        </p:txBody>
      </p:sp>
      <p:sp>
        <p:nvSpPr>
          <p:cNvPr id="9" name="1 Marcador de título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6309320"/>
            <a:ext cx="117784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 userDrawn="1"/>
        </p:nvSpPr>
        <p:spPr>
          <a:xfrm>
            <a:off x="6012160" y="6564744"/>
            <a:ext cx="269945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000" dirty="0" smtClean="0">
                <a:solidFill>
                  <a:srgbClr val="5E6167"/>
                </a:solidFill>
                <a:latin typeface="Bankinter"/>
              </a:rPr>
              <a:t>© Gneis Global Services (Grupo </a:t>
            </a:r>
            <a:r>
              <a:rPr lang="es-ES" sz="1000" dirty="0" smtClean="0">
                <a:solidFill>
                  <a:srgbClr val="F56600"/>
                </a:solidFill>
                <a:latin typeface="Bankinter"/>
              </a:rPr>
              <a:t>Bankinter</a:t>
            </a:r>
            <a:r>
              <a:rPr lang="es-ES" sz="1000" dirty="0" smtClean="0">
                <a:solidFill>
                  <a:srgbClr val="5E6167"/>
                </a:solidFill>
                <a:latin typeface="Bankinter"/>
              </a:rPr>
              <a:t>)</a:t>
            </a:r>
            <a:endParaRPr lang="es-ES" sz="1000" dirty="0">
              <a:solidFill>
                <a:srgbClr val="5E6167"/>
              </a:solidFill>
              <a:latin typeface="Bankinter"/>
            </a:endParaRPr>
          </a:p>
        </p:txBody>
      </p:sp>
    </p:spTree>
    <p:extLst>
      <p:ext uri="{BB962C8B-B14F-4D97-AF65-F5344CB8AC3E}">
        <p14:creationId xmlns:p14="http://schemas.microsoft.com/office/powerpoint/2010/main" val="15585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 userDrawn="1"/>
        </p:nvCxnSpPr>
        <p:spPr>
          <a:xfrm>
            <a:off x="8730041" y="6551293"/>
            <a:ext cx="0" cy="180790"/>
          </a:xfrm>
          <a:prstGeom prst="line">
            <a:avLst/>
          </a:prstGeom>
          <a:ln w="9525">
            <a:solidFill>
              <a:srgbClr val="635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 userDrawn="1"/>
        </p:nvSpPr>
        <p:spPr>
          <a:xfrm>
            <a:off x="8810472" y="6564744"/>
            <a:ext cx="22602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fld id="{B079E358-1842-428B-8703-1460AA205F33}" type="slidenum">
              <a:rPr lang="es-ES" sz="1000" smtClean="0">
                <a:solidFill>
                  <a:srgbClr val="5E6167"/>
                </a:solidFill>
                <a:latin typeface="Bankinter"/>
              </a:rPr>
              <a:pPr/>
              <a:t>‹Nº›</a:t>
            </a:fld>
            <a:endParaRPr lang="es-ES" sz="1000" dirty="0">
              <a:solidFill>
                <a:srgbClr val="5E6167"/>
              </a:solidFill>
              <a:latin typeface="Bankinter"/>
            </a:endParaRPr>
          </a:p>
        </p:txBody>
      </p:sp>
      <p:sp>
        <p:nvSpPr>
          <p:cNvPr id="9" name="1 Marcador de título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6309320"/>
            <a:ext cx="117784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 userDrawn="1"/>
        </p:nvSpPr>
        <p:spPr>
          <a:xfrm>
            <a:off x="6012160" y="6564744"/>
            <a:ext cx="269945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1000" dirty="0" smtClean="0">
                <a:solidFill>
                  <a:srgbClr val="5E6167"/>
                </a:solidFill>
                <a:latin typeface="Bankinter"/>
              </a:rPr>
              <a:t>© Gneis Global Services (Grupo </a:t>
            </a:r>
            <a:r>
              <a:rPr lang="es-ES" sz="1000" dirty="0" smtClean="0">
                <a:solidFill>
                  <a:srgbClr val="F56600"/>
                </a:solidFill>
                <a:latin typeface="Bankinter"/>
              </a:rPr>
              <a:t>Bankinter</a:t>
            </a:r>
            <a:r>
              <a:rPr lang="es-ES" sz="1000" dirty="0" smtClean="0">
                <a:solidFill>
                  <a:srgbClr val="5E6167"/>
                </a:solidFill>
                <a:latin typeface="Bankinter"/>
              </a:rPr>
              <a:t>)</a:t>
            </a:r>
            <a:endParaRPr lang="es-ES" sz="1000" dirty="0">
              <a:solidFill>
                <a:srgbClr val="5E6167"/>
              </a:solidFill>
              <a:latin typeface="Bankinter"/>
            </a:endParaRPr>
          </a:p>
        </p:txBody>
      </p:sp>
    </p:spTree>
    <p:extLst>
      <p:ext uri="{BB962C8B-B14F-4D97-AF65-F5344CB8AC3E}">
        <p14:creationId xmlns:p14="http://schemas.microsoft.com/office/powerpoint/2010/main" val="15585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rgbClr val="F5660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85B4-89DD-4CAD-BAF9-4544F406EF4E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C96B-55C2-4757-8D23-E9F7C80E971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11/01/2016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71A3-0D54-4E59-84CF-8BB0E933525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70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C96B-55C2-4757-8D23-E9F7C80E971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11/01/2016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71A3-0D54-4E59-84CF-8BB0E933525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10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C96B-55C2-4757-8D23-E9F7C80E971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11/01/2016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71A3-0D54-4E59-84CF-8BB0E933525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54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C96B-55C2-4757-8D23-E9F7C80E971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11/01/2016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71A3-0D54-4E59-84CF-8BB0E933525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107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C96B-55C2-4757-8D23-E9F7C80E971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11/01/2016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71A3-0D54-4E59-84CF-8BB0E933525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995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C96B-55C2-4757-8D23-E9F7C80E971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11/01/2016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71A3-0D54-4E59-84CF-8BB0E933525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533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C96B-55C2-4757-8D23-E9F7C80E971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11/01/2016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71A3-0D54-4E59-84CF-8BB0E933525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853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C96B-55C2-4757-8D23-E9F7C80E971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11/01/2016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71A3-0D54-4E59-84CF-8BB0E933525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4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C96B-55C2-4757-8D23-E9F7C80E971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11/01/2016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71A3-0D54-4E59-84CF-8BB0E933525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526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C96B-55C2-4757-8D23-E9F7C80E971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11/01/2016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71A3-0D54-4E59-84CF-8BB0E933525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8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412C-84F5-4534-AAAB-1A52AD31FF3E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C96B-55C2-4757-8D23-E9F7C80E971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11/01/2016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71A3-0D54-4E59-84CF-8BB0E933525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FFC9-3D1B-4045-B47B-320817A2358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D878-CA64-4E39-B468-814F57900C6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BDAC-ABBB-4BD1-A69F-5010F48FC09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28E-F99F-431C-B4AF-8B45D87CCB38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6309320"/>
            <a:ext cx="117784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B5D6-CD9C-4938-A346-EC9AB1922DA6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6309320"/>
            <a:ext cx="117784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A344-4A8A-4826-92F5-5936BECAC794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6309320"/>
            <a:ext cx="117784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8F97F-9048-4F82-A169-2364E89EA499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07505" y="6309320"/>
            <a:ext cx="117784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4" r:id="rId1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rgbClr val="F566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754AC96B-55C2-4757-8D23-E9F7C80E9711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11/01/2016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FE6571A3-0D54-4E59-84CF-8BB0E933525C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610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nkinter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subversion.bankinter.bk:8081/artifactory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980728"/>
            <a:ext cx="9144000" cy="11430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s-ES_tradnl" altLang="ja-JP" dirty="0" smtClean="0">
                <a:solidFill>
                  <a:srgbClr val="F56600"/>
                </a:solidFill>
              </a:rPr>
              <a:t/>
            </a:r>
            <a:br>
              <a:rPr lang="es-ES_tradnl" altLang="ja-JP" dirty="0" smtClean="0">
                <a:solidFill>
                  <a:srgbClr val="F56600"/>
                </a:solidFill>
              </a:rPr>
            </a:br>
            <a:r>
              <a:rPr lang="es-ES_tradnl" altLang="ja-JP" sz="6000" dirty="0" smtClean="0">
                <a:solidFill>
                  <a:srgbClr val="F56600"/>
                </a:solidFill>
              </a:rPr>
              <a:t/>
            </a:r>
            <a:br>
              <a:rPr lang="es-ES_tradnl" altLang="ja-JP" sz="6000" dirty="0" smtClean="0">
                <a:solidFill>
                  <a:srgbClr val="F56600"/>
                </a:solidFill>
              </a:rPr>
            </a:br>
            <a:r>
              <a:rPr lang="es-ES_tradnl" altLang="ja-JP" sz="6000" dirty="0" smtClean="0">
                <a:solidFill>
                  <a:srgbClr val="F56600"/>
                </a:solidFill>
              </a:rPr>
              <a:t> Arquitectura Online 2013</a:t>
            </a:r>
            <a:endParaRPr lang="es-ES_tradnl" altLang="ja-JP" sz="4800" dirty="0" smtClean="0">
              <a:solidFill>
                <a:srgbClr val="F56600"/>
              </a:solidFill>
            </a:endParaRPr>
          </a:p>
        </p:txBody>
      </p:sp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1403648" y="5229200"/>
            <a:ext cx="6400800" cy="1752600"/>
          </a:xfrm>
        </p:spPr>
        <p:txBody>
          <a:bodyPr/>
          <a:lstStyle/>
          <a:p>
            <a:r>
              <a:rPr lang="es-ES" dirty="0" smtClean="0"/>
              <a:t>10 de mayo de 2013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44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251520" y="1208559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</a:p>
          <a:p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El infierno DIV</a:t>
            </a:r>
          </a:p>
          <a:p>
            <a:pPr marL="457200" indent="-457200">
              <a:buFont typeface="+mj-lt"/>
              <a:buAutoNum type="arabicPeriod"/>
            </a:pP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Tags semánticos HTML5</a:t>
            </a:r>
          </a:p>
          <a:p>
            <a:pPr marL="457200" indent="-457200">
              <a:buFont typeface="+mj-lt"/>
              <a:buAutoNum type="arabicPeriod"/>
            </a:pP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Convention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Configuration</a:t>
            </a:r>
            <a:endParaRPr lang="es-ES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489448"/>
            <a:ext cx="29337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7800" y="2993504"/>
            <a:ext cx="251460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4369668"/>
            <a:ext cx="18097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85259" y="4376911"/>
            <a:ext cx="5429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5385023"/>
            <a:ext cx="2286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24128" y="5385023"/>
            <a:ext cx="4857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Buscamos HTML limpio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74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996952"/>
            <a:ext cx="8640960" cy="677108"/>
          </a:xfrm>
        </p:spPr>
        <p:txBody>
          <a:bodyPr/>
          <a:lstStyle/>
          <a:p>
            <a:r>
              <a:rPr lang="es-ES" dirty="0" smtClean="0"/>
              <a:t>Java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02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852936"/>
            <a:ext cx="8640960" cy="677108"/>
          </a:xfrm>
        </p:spPr>
        <p:txBody>
          <a:bodyPr/>
          <a:lstStyle/>
          <a:p>
            <a:r>
              <a:rPr lang="es-ES" dirty="0" smtClean="0"/>
              <a:t>¿Qué es un </a:t>
            </a:r>
            <a:r>
              <a:rPr lang="es-ES" dirty="0" err="1" smtClean="0"/>
              <a:t>framework</a:t>
            </a:r>
            <a:r>
              <a:rPr lang="es-ES" dirty="0" smtClean="0"/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37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Decisiones de arquitectura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El </a:t>
            </a:r>
            <a:r>
              <a:rPr lang="es-ES" dirty="0" err="1" smtClean="0"/>
              <a:t>framework</a:t>
            </a:r>
            <a:r>
              <a:rPr lang="es-ES" dirty="0" smtClean="0"/>
              <a:t> MVC es el de JEE6 (JSF)</a:t>
            </a:r>
          </a:p>
          <a:p>
            <a:pPr lvl="1"/>
            <a:r>
              <a:rPr lang="es-ES" dirty="0"/>
              <a:t>Restringimos la presentación a </a:t>
            </a:r>
            <a:r>
              <a:rPr lang="es-ES" dirty="0" err="1" smtClean="0"/>
              <a:t>facelets</a:t>
            </a:r>
            <a:endParaRPr lang="es-ES" dirty="0" smtClean="0"/>
          </a:p>
          <a:p>
            <a:r>
              <a:rPr lang="es-ES" dirty="0" smtClean="0"/>
              <a:t>Usamos los mecanismos normales de JEE6 para acceso a datos (EJB/JPA)</a:t>
            </a:r>
          </a:p>
          <a:p>
            <a:r>
              <a:rPr lang="es-ES" dirty="0" smtClean="0"/>
              <a:t>Usamos anotaciones evitando archivos XML de configuración</a:t>
            </a:r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@</a:t>
            </a:r>
            <a:r>
              <a:rPr lang="es-ES" dirty="0" err="1" smtClean="0"/>
              <a:t>stateless</a:t>
            </a:r>
            <a:r>
              <a:rPr lang="es-ES" dirty="0" smtClean="0"/>
              <a:t>, @</a:t>
            </a:r>
            <a:r>
              <a:rPr lang="es-ES" dirty="0" err="1" smtClean="0"/>
              <a:t>webservice</a:t>
            </a:r>
            <a:r>
              <a:rPr lang="es-ES" dirty="0" smtClean="0"/>
              <a:t>, @</a:t>
            </a:r>
            <a:r>
              <a:rPr lang="es-ES" dirty="0" err="1" smtClean="0"/>
              <a:t>managedbean</a:t>
            </a:r>
            <a:r>
              <a:rPr lang="es-ES" dirty="0" smtClean="0"/>
              <a:t> …</a:t>
            </a:r>
          </a:p>
          <a:p>
            <a:r>
              <a:rPr lang="es-ES" dirty="0" smtClean="0"/>
              <a:t>No hay prácticas propietarias en el desarrollo.</a:t>
            </a:r>
          </a:p>
          <a:p>
            <a:r>
              <a:rPr lang="es-ES" dirty="0" smtClean="0"/>
              <a:t>Desplegamos archivos WAR (que tienen además del java, los estáticos)</a:t>
            </a:r>
          </a:p>
          <a:p>
            <a:r>
              <a:rPr lang="es-ES" dirty="0" smtClean="0"/>
              <a:t>GNEISNT.JAR es una dependencia obligatoria</a:t>
            </a:r>
          </a:p>
          <a:p>
            <a:r>
              <a:rPr lang="es-ES" dirty="0" smtClean="0"/>
              <a:t>Libertad de IDE, pero orientación a producto (MAVEN)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65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GNEISNT.JAR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435280" cy="5141168"/>
          </a:xfrm>
        </p:spPr>
        <p:txBody>
          <a:bodyPr>
            <a:normAutofit fontScale="55000" lnSpcReduction="20000"/>
          </a:bodyPr>
          <a:lstStyle/>
          <a:p>
            <a:r>
              <a:rPr lang="es-ES" dirty="0"/>
              <a:t>Inicialización de sistema de </a:t>
            </a:r>
            <a:r>
              <a:rPr lang="es-ES" dirty="0" err="1"/>
              <a:t>logs</a:t>
            </a:r>
            <a:r>
              <a:rPr lang="es-ES" dirty="0"/>
              <a:t> (</a:t>
            </a:r>
            <a:r>
              <a:rPr lang="es-ES" dirty="0" err="1"/>
              <a:t>logback</a:t>
            </a:r>
            <a:r>
              <a:rPr lang="es-ES" dirty="0"/>
              <a:t>). </a:t>
            </a:r>
            <a:endParaRPr lang="es-ES" dirty="0" smtClean="0"/>
          </a:p>
          <a:p>
            <a:r>
              <a:rPr lang="es-ES" dirty="0" smtClean="0"/>
              <a:t>Navegación integrada</a:t>
            </a:r>
          </a:p>
          <a:p>
            <a:r>
              <a:rPr lang="es-ES" dirty="0" smtClean="0"/>
              <a:t>SSO</a:t>
            </a:r>
            <a:endParaRPr lang="es-ES" dirty="0"/>
          </a:p>
          <a:p>
            <a:r>
              <a:rPr lang="es-ES" dirty="0"/>
              <a:t>Capacidades de modificación en caliente </a:t>
            </a:r>
            <a:r>
              <a:rPr lang="es-ES" dirty="0" smtClean="0"/>
              <a:t>(JMX</a:t>
            </a:r>
            <a:r>
              <a:rPr lang="es-ES" dirty="0"/>
              <a:t>) de forma selectiva los niveles de log </a:t>
            </a:r>
          </a:p>
          <a:p>
            <a:r>
              <a:rPr lang="es-ES" dirty="0"/>
              <a:t>Grabación del log de actividad y cálculo de tiempos intermedios. </a:t>
            </a:r>
          </a:p>
          <a:p>
            <a:r>
              <a:rPr lang="es-ES" dirty="0"/>
              <a:t>Grabación de los </a:t>
            </a:r>
            <a:r>
              <a:rPr lang="es-ES" dirty="0" err="1"/>
              <a:t>logs</a:t>
            </a:r>
            <a:r>
              <a:rPr lang="es-ES" dirty="0"/>
              <a:t> de errores. </a:t>
            </a:r>
          </a:p>
          <a:p>
            <a:r>
              <a:rPr lang="es-ES" dirty="0" err="1"/>
              <a:t>Servlet</a:t>
            </a:r>
            <a:r>
              <a:rPr lang="es-ES" dirty="0"/>
              <a:t> de captura de errores </a:t>
            </a:r>
            <a:r>
              <a:rPr lang="es-ES" dirty="0" err="1"/>
              <a:t>javascript</a:t>
            </a:r>
            <a:r>
              <a:rPr lang="es-ES" dirty="0"/>
              <a:t> </a:t>
            </a:r>
          </a:p>
          <a:p>
            <a:r>
              <a:rPr lang="es-ES" dirty="0"/>
              <a:t>Control de cookies registradas </a:t>
            </a:r>
          </a:p>
          <a:p>
            <a:r>
              <a:rPr lang="es-ES" dirty="0"/>
              <a:t>Extensiones transparentes de JSF de Gneis </a:t>
            </a:r>
          </a:p>
          <a:p>
            <a:r>
              <a:rPr lang="es-ES" dirty="0"/>
              <a:t>Mecanismos para que sea posible parada selectiva de </a:t>
            </a:r>
            <a:r>
              <a:rPr lang="es-ES" dirty="0" err="1"/>
              <a:t>URLs</a:t>
            </a:r>
            <a:r>
              <a:rPr lang="es-ES" dirty="0"/>
              <a:t> y entidades JPA </a:t>
            </a:r>
            <a:r>
              <a:rPr lang="es-ES" dirty="0" smtClean="0"/>
              <a:t>(JMX</a:t>
            </a:r>
            <a:r>
              <a:rPr lang="es-ES" dirty="0"/>
              <a:t>) </a:t>
            </a:r>
          </a:p>
          <a:p>
            <a:r>
              <a:rPr lang="es-ES" dirty="0"/>
              <a:t>Gestión de propiedades de </a:t>
            </a:r>
            <a:r>
              <a:rPr lang="es-ES" dirty="0" err="1"/>
              <a:t>runtime</a:t>
            </a:r>
            <a:r>
              <a:rPr lang="es-ES" dirty="0"/>
              <a:t> en caliente. </a:t>
            </a:r>
          </a:p>
          <a:p>
            <a:r>
              <a:rPr lang="es-ES" dirty="0"/>
              <a:t>Forzado de validación en </a:t>
            </a:r>
            <a:r>
              <a:rPr lang="es-ES" dirty="0" err="1"/>
              <a:t>facelets</a:t>
            </a:r>
            <a:r>
              <a:rPr lang="es-ES" dirty="0"/>
              <a:t> </a:t>
            </a:r>
          </a:p>
          <a:p>
            <a:r>
              <a:rPr lang="es-ES" dirty="0"/>
              <a:t>Forzado de </a:t>
            </a:r>
            <a:r>
              <a:rPr lang="es-ES" dirty="0" err="1"/>
              <a:t>managed</a:t>
            </a:r>
            <a:r>
              <a:rPr lang="es-ES" dirty="0"/>
              <a:t> </a:t>
            </a:r>
            <a:r>
              <a:rPr lang="es-ES" dirty="0" err="1"/>
              <a:t>beans</a:t>
            </a:r>
            <a:r>
              <a:rPr lang="es-ES" dirty="0"/>
              <a:t> de sesión </a:t>
            </a:r>
            <a:r>
              <a:rPr lang="es-ES" dirty="0" err="1"/>
              <a:t>serializables</a:t>
            </a:r>
            <a:r>
              <a:rPr lang="es-ES" dirty="0"/>
              <a:t> </a:t>
            </a:r>
          </a:p>
          <a:p>
            <a:r>
              <a:rPr lang="es-ES" dirty="0"/>
              <a:t>Instanciación de servidor de aplicaciones embebido para automatización de </a:t>
            </a:r>
            <a:r>
              <a:rPr lang="es-ES" dirty="0" smtClean="0"/>
              <a:t>pruebas</a:t>
            </a:r>
          </a:p>
          <a:p>
            <a:r>
              <a:rPr lang="es-ES" dirty="0" smtClean="0"/>
              <a:t>…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970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¿Desplegamos .WAR?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¿No será muy grande? ¿Cómo hago desarrollo concurrente?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s-ES" dirty="0" smtClean="0"/>
              <a:t>Una aplicación gigante como </a:t>
            </a:r>
            <a:r>
              <a:rPr lang="es-ES" dirty="0" smtClean="0">
                <a:hlinkClick r:id="rId2"/>
              </a:rPr>
              <a:t>www.bankinter.com</a:t>
            </a:r>
            <a:r>
              <a:rPr lang="es-ES" dirty="0" smtClean="0"/>
              <a:t> hay que partirla en varios WAR </a:t>
            </a:r>
            <a:r>
              <a:rPr lang="es-ES" sz="2000" dirty="0" smtClean="0"/>
              <a:t>(</a:t>
            </a:r>
            <a:r>
              <a:rPr lang="es-ES" sz="2000" dirty="0" err="1" smtClean="0"/>
              <a:t>ej</a:t>
            </a:r>
            <a:r>
              <a:rPr lang="es-ES" sz="2000" dirty="0" smtClean="0"/>
              <a:t>: tarjetas, transferencias, hipotecas, …) </a:t>
            </a:r>
            <a:r>
              <a:rPr lang="es-ES" dirty="0" smtClean="0"/>
              <a:t>porque cuando se pasa a un entorno, se pasa todo el </a:t>
            </a:r>
            <a:r>
              <a:rPr lang="es-ES" dirty="0" err="1" smtClean="0"/>
              <a:t>war</a:t>
            </a:r>
            <a:r>
              <a:rPr lang="es-ES" dirty="0"/>
              <a:t> </a:t>
            </a:r>
            <a:r>
              <a:rPr lang="es-ES" dirty="0" smtClean="0">
                <a:sym typeface="Wingdings" pitchFamily="2" charset="2"/>
              </a:rPr>
              <a:t> Buscar unidad ni muy pequeño ni muy grande.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62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DreamWeaver</a:t>
            </a:r>
            <a:r>
              <a:rPr lang="es-ES" dirty="0" smtClean="0"/>
              <a:t> (para plataformas)</a:t>
            </a:r>
          </a:p>
          <a:p>
            <a:r>
              <a:rPr lang="es-ES" dirty="0" smtClean="0"/>
              <a:t>Subversion (repositorio de código)</a:t>
            </a:r>
          </a:p>
          <a:p>
            <a:r>
              <a:rPr lang="es-ES" dirty="0" smtClean="0"/>
              <a:t>Eclipse (u otro IDE)</a:t>
            </a:r>
          </a:p>
          <a:p>
            <a:r>
              <a:rPr lang="es-ES" dirty="0" smtClean="0"/>
              <a:t>Maven (creación de ejecutables)</a:t>
            </a:r>
          </a:p>
          <a:p>
            <a:r>
              <a:rPr lang="es-ES" dirty="0" smtClean="0"/>
              <a:t>Jenkins (integración continua y </a:t>
            </a:r>
            <a:r>
              <a:rPr lang="es-ES" dirty="0" err="1" smtClean="0"/>
              <a:t>PaP</a:t>
            </a:r>
            <a:r>
              <a:rPr lang="es-ES" dirty="0" smtClean="0"/>
              <a:t>)</a:t>
            </a:r>
          </a:p>
          <a:p>
            <a:r>
              <a:rPr lang="es-ES" dirty="0" smtClean="0"/>
              <a:t>Sonar (control de calidad)</a:t>
            </a:r>
          </a:p>
          <a:p>
            <a:r>
              <a:rPr lang="es-ES" dirty="0" err="1" smtClean="0"/>
              <a:t>Artifactory</a:t>
            </a:r>
            <a:r>
              <a:rPr lang="es-ES" dirty="0" smtClean="0"/>
              <a:t> (repositorio </a:t>
            </a:r>
            <a:r>
              <a:rPr lang="es-ES" dirty="0" err="1" smtClean="0"/>
              <a:t>JARs</a:t>
            </a:r>
            <a:r>
              <a:rPr lang="es-ES" dirty="0" smtClean="0"/>
              <a:t>)</a:t>
            </a:r>
          </a:p>
          <a:p>
            <a:r>
              <a:rPr lang="es-ES" dirty="0" smtClean="0"/>
              <a:t>Glassfish (servidor JEE)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13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Dreamweaver</a:t>
            </a:r>
            <a:r>
              <a:rPr lang="es-ES" dirty="0" smtClean="0"/>
              <a:t> y HTML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Edita plataformas</a:t>
            </a:r>
          </a:p>
          <a:p>
            <a:r>
              <a:rPr lang="es-ES" dirty="0" smtClean="0"/>
              <a:t>Guarda en subversion</a:t>
            </a:r>
          </a:p>
          <a:p>
            <a:r>
              <a:rPr lang="es-ES" dirty="0" smtClean="0"/>
              <a:t>El HTML, lo coge desarrollo y lo evoluciona a XHTML (</a:t>
            </a:r>
            <a:r>
              <a:rPr lang="es-ES" dirty="0" err="1" smtClean="0"/>
              <a:t>facelets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¿retroalimentación?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00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Gestión de configuración: </a:t>
            </a:r>
            <a:br>
              <a:rPr lang="es-ES" dirty="0" smtClean="0"/>
            </a:br>
            <a:r>
              <a:rPr lang="es-ES" dirty="0" smtClean="0"/>
              <a:t>Código fuente (hoy)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979712" y="1988840"/>
            <a:ext cx="1296144" cy="576064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Integración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851920" y="1988840"/>
            <a:ext cx="1296144" cy="576064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724128" y="1985522"/>
            <a:ext cx="1296144" cy="576064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6 Cilindro"/>
          <p:cNvSpPr/>
          <p:nvPr/>
        </p:nvSpPr>
        <p:spPr>
          <a:xfrm>
            <a:off x="539552" y="1844824"/>
            <a:ext cx="792088" cy="864096"/>
          </a:xfrm>
          <a:prstGeom prst="can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CVS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8 Terminador"/>
          <p:cNvSpPr/>
          <p:nvPr/>
        </p:nvSpPr>
        <p:spPr>
          <a:xfrm>
            <a:off x="539552" y="3495446"/>
            <a:ext cx="936104" cy="504056"/>
          </a:xfrm>
          <a:prstGeom prst="flowChartTerminator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PC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243312" y="2708920"/>
            <a:ext cx="6163545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Compila??</a:t>
            </a:r>
          </a:p>
          <a:p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Está en curso??</a:t>
            </a:r>
          </a:p>
          <a:p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Está en pro??</a:t>
            </a:r>
          </a:p>
          <a:p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Está abandonado??</a:t>
            </a:r>
          </a:p>
          <a:p>
            <a:endParaRPr lang="es-E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Existen herramientas para, fichero a fichero, ver cual es la versión en cada entorno y que se deben usar frecuentemente.</a:t>
            </a:r>
          </a:p>
          <a:p>
            <a:endParaRPr lang="es-E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Algunos ficheros es </a:t>
            </a:r>
            <a:r>
              <a:rPr lang="es-E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Sourcesafe</a:t>
            </a:r>
            <a:endParaRPr lang="es-E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12 Flecha derecha"/>
          <p:cNvSpPr/>
          <p:nvPr/>
        </p:nvSpPr>
        <p:spPr>
          <a:xfrm>
            <a:off x="1331640" y="2132856"/>
            <a:ext cx="648072" cy="360040"/>
          </a:xfrm>
          <a:prstGeom prst="rightArrow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13 Flecha derecha"/>
          <p:cNvSpPr/>
          <p:nvPr/>
        </p:nvSpPr>
        <p:spPr>
          <a:xfrm>
            <a:off x="3262146" y="2169734"/>
            <a:ext cx="648072" cy="207640"/>
          </a:xfrm>
          <a:prstGeom prst="rightArrow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5148064" y="2173052"/>
            <a:ext cx="648072" cy="139824"/>
          </a:xfrm>
          <a:prstGeom prst="rightArrow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15 Flecha abajo"/>
          <p:cNvSpPr/>
          <p:nvPr/>
        </p:nvSpPr>
        <p:spPr>
          <a:xfrm rot="10800000">
            <a:off x="719572" y="2708920"/>
            <a:ext cx="576064" cy="786526"/>
          </a:xfrm>
          <a:prstGeom prst="downArrow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16 Terminador"/>
          <p:cNvSpPr/>
          <p:nvPr/>
        </p:nvSpPr>
        <p:spPr>
          <a:xfrm>
            <a:off x="1977126" y="3523231"/>
            <a:ext cx="936104" cy="504056"/>
          </a:xfrm>
          <a:prstGeom prst="flowChartTerminator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PC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1295636" y="2708920"/>
            <a:ext cx="1044116" cy="786526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Terminador"/>
          <p:cNvSpPr/>
          <p:nvPr/>
        </p:nvSpPr>
        <p:spPr>
          <a:xfrm>
            <a:off x="691952" y="3647846"/>
            <a:ext cx="936104" cy="504056"/>
          </a:xfrm>
          <a:prstGeom prst="flowChartTerminator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PC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19 Terminador"/>
          <p:cNvSpPr/>
          <p:nvPr/>
        </p:nvSpPr>
        <p:spPr>
          <a:xfrm>
            <a:off x="844352" y="3800246"/>
            <a:ext cx="936104" cy="504056"/>
          </a:xfrm>
          <a:prstGeom prst="flowChartTerminator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PC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6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Gestión de configuración:</a:t>
            </a:r>
            <a:br>
              <a:rPr lang="es-ES" dirty="0" smtClean="0"/>
            </a:br>
            <a:r>
              <a:rPr lang="es-ES" dirty="0" smtClean="0"/>
              <a:t>Código fuente (nuevo)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979712" y="1988840"/>
            <a:ext cx="1296144" cy="576064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Integración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851920" y="1988840"/>
            <a:ext cx="1296144" cy="576064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724128" y="1985522"/>
            <a:ext cx="1296144" cy="576064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6 Cilindro"/>
          <p:cNvSpPr/>
          <p:nvPr/>
        </p:nvSpPr>
        <p:spPr>
          <a:xfrm>
            <a:off x="539552" y="1844824"/>
            <a:ext cx="792088" cy="864096"/>
          </a:xfrm>
          <a:prstGeom prst="can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SVN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8 Terminador"/>
          <p:cNvSpPr/>
          <p:nvPr/>
        </p:nvSpPr>
        <p:spPr>
          <a:xfrm>
            <a:off x="539552" y="3495446"/>
            <a:ext cx="936104" cy="504056"/>
          </a:xfrm>
          <a:prstGeom prst="flowChartTerminator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PC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51923" y="4311616"/>
            <a:ext cx="77815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“engordado” va en ramas.</a:t>
            </a:r>
          </a:p>
          <a:p>
            <a:r>
              <a:rPr lang="es-ES" dirty="0" smtClean="0"/>
              <a:t>Siempre parto de código limpio (pro)</a:t>
            </a:r>
          </a:p>
          <a:p>
            <a:endParaRPr lang="es-ES" dirty="0" smtClean="0"/>
          </a:p>
          <a:p>
            <a:r>
              <a:rPr lang="es-ES" dirty="0" smtClean="0"/>
              <a:t>Dispongo de herramientas para ver si me han pisado algo de todo el proyecto</a:t>
            </a:r>
          </a:p>
        </p:txBody>
      </p:sp>
      <p:sp>
        <p:nvSpPr>
          <p:cNvPr id="13" name="12 Flecha derecha"/>
          <p:cNvSpPr/>
          <p:nvPr/>
        </p:nvSpPr>
        <p:spPr>
          <a:xfrm>
            <a:off x="1331640" y="2132856"/>
            <a:ext cx="648072" cy="360040"/>
          </a:xfrm>
          <a:prstGeom prst="rightArrow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13 Flecha derecha"/>
          <p:cNvSpPr/>
          <p:nvPr/>
        </p:nvSpPr>
        <p:spPr>
          <a:xfrm>
            <a:off x="3262146" y="2169734"/>
            <a:ext cx="648072" cy="207640"/>
          </a:xfrm>
          <a:prstGeom prst="rightArrow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5148064" y="2173052"/>
            <a:ext cx="648072" cy="139824"/>
          </a:xfrm>
          <a:prstGeom prst="rightArrow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15 Flecha abajo"/>
          <p:cNvSpPr/>
          <p:nvPr/>
        </p:nvSpPr>
        <p:spPr>
          <a:xfrm rot="10800000">
            <a:off x="719572" y="2708920"/>
            <a:ext cx="576064" cy="786526"/>
          </a:xfrm>
          <a:prstGeom prst="downArrow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16 Terminador"/>
          <p:cNvSpPr/>
          <p:nvPr/>
        </p:nvSpPr>
        <p:spPr>
          <a:xfrm>
            <a:off x="1977126" y="3523231"/>
            <a:ext cx="936104" cy="504056"/>
          </a:xfrm>
          <a:prstGeom prst="flowChartTerminator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PC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18 Conector recto de flecha"/>
          <p:cNvCxnSpPr>
            <a:stCxn id="6" idx="2"/>
            <a:endCxn id="17" idx="3"/>
          </p:cNvCxnSpPr>
          <p:nvPr/>
        </p:nvCxnSpPr>
        <p:spPr>
          <a:xfrm flipH="1">
            <a:off x="2913230" y="2561586"/>
            <a:ext cx="3458970" cy="1213673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17" idx="0"/>
            <a:endCxn id="4" idx="2"/>
          </p:cNvCxnSpPr>
          <p:nvPr/>
        </p:nvCxnSpPr>
        <p:spPr>
          <a:xfrm flipV="1">
            <a:off x="2445178" y="2564904"/>
            <a:ext cx="182606" cy="958327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7" idx="0"/>
            <a:endCxn id="5" idx="2"/>
          </p:cNvCxnSpPr>
          <p:nvPr/>
        </p:nvCxnSpPr>
        <p:spPr>
          <a:xfrm flipV="1">
            <a:off x="2445178" y="2564904"/>
            <a:ext cx="2054814" cy="958327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17" idx="0"/>
            <a:endCxn id="6" idx="2"/>
          </p:cNvCxnSpPr>
          <p:nvPr/>
        </p:nvCxnSpPr>
        <p:spPr>
          <a:xfrm flipV="1">
            <a:off x="2445178" y="2561586"/>
            <a:ext cx="3927022" cy="961645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Terminador"/>
          <p:cNvSpPr/>
          <p:nvPr/>
        </p:nvSpPr>
        <p:spPr>
          <a:xfrm>
            <a:off x="691952" y="3647846"/>
            <a:ext cx="936104" cy="504056"/>
          </a:xfrm>
          <a:prstGeom prst="flowChartTerminator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PC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21 Terminador"/>
          <p:cNvSpPr/>
          <p:nvPr/>
        </p:nvSpPr>
        <p:spPr>
          <a:xfrm>
            <a:off x="844352" y="3800246"/>
            <a:ext cx="936104" cy="504056"/>
          </a:xfrm>
          <a:prstGeom prst="flowChartTerminator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PC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0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s-ES" b="1" dirty="0" smtClean="0">
                <a:solidFill>
                  <a:srgbClr val="F56600"/>
                </a:solidFill>
              </a:rPr>
              <a:t>Objetivos</a:t>
            </a:r>
            <a:endParaRPr lang="es-ES" b="1" dirty="0">
              <a:solidFill>
                <a:srgbClr val="F566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12776"/>
            <a:ext cx="8507288" cy="4853136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Conocer el contexto en nuestra arquitectura</a:t>
            </a:r>
          </a:p>
          <a:p>
            <a:r>
              <a:rPr lang="es-ES" dirty="0" smtClean="0"/>
              <a:t>Entender los cambios en el proceso de desarrollo</a:t>
            </a:r>
          </a:p>
          <a:p>
            <a:r>
              <a:rPr lang="es-ES" dirty="0" smtClean="0"/>
              <a:t>Conocer los nuevas componentes/herramientas de desarrollo</a:t>
            </a:r>
          </a:p>
          <a:p>
            <a:r>
              <a:rPr lang="es-ES" dirty="0" smtClean="0"/>
              <a:t>Entender los elementos de la arquitectura de sistemas</a:t>
            </a:r>
          </a:p>
          <a:p>
            <a:r>
              <a:rPr lang="es-ES" dirty="0" smtClean="0"/>
              <a:t>Entender convivencia con lo viejo</a:t>
            </a:r>
          </a:p>
          <a:p>
            <a:endParaRPr lang="es-ES" dirty="0" smtClean="0"/>
          </a:p>
          <a:p>
            <a:r>
              <a:rPr lang="es-ES" dirty="0" smtClean="0"/>
              <a:t>No es objetivo</a:t>
            </a:r>
          </a:p>
          <a:p>
            <a:pPr lvl="1"/>
            <a:r>
              <a:rPr lang="es-ES" dirty="0" smtClean="0"/>
              <a:t>Un curso de programación de JSF</a:t>
            </a:r>
          </a:p>
          <a:p>
            <a:pPr lvl="1"/>
            <a:r>
              <a:rPr lang="es-ES" dirty="0" smtClean="0"/>
              <a:t>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528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 de pasos entre entornos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79512" y="1988840"/>
            <a:ext cx="1296144" cy="576064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Integración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771800" y="1988840"/>
            <a:ext cx="1296144" cy="576064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44008" y="1985522"/>
            <a:ext cx="1296144" cy="576064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6 Flecha derecha"/>
          <p:cNvSpPr/>
          <p:nvPr/>
        </p:nvSpPr>
        <p:spPr>
          <a:xfrm>
            <a:off x="1475656" y="2173052"/>
            <a:ext cx="1354442" cy="204322"/>
          </a:xfrm>
          <a:prstGeom prst="rightArrow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7 Flecha derecha"/>
          <p:cNvSpPr/>
          <p:nvPr/>
        </p:nvSpPr>
        <p:spPr>
          <a:xfrm>
            <a:off x="4067944" y="2173052"/>
            <a:ext cx="648072" cy="139824"/>
          </a:xfrm>
          <a:prstGeom prst="rightArrow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3509640" y="3356992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Rama</a:t>
            </a:r>
            <a:endParaRPr lang="es-E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4121708" y="2564904"/>
            <a:ext cx="11703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13 Conector curvado"/>
          <p:cNvCxnSpPr>
            <a:stCxn id="9" idx="4"/>
          </p:cNvCxnSpPr>
          <p:nvPr/>
        </p:nvCxnSpPr>
        <p:spPr>
          <a:xfrm rot="5400000" flipH="1">
            <a:off x="3939408" y="4038788"/>
            <a:ext cx="72008" cy="292593"/>
          </a:xfrm>
          <a:prstGeom prst="curvedConnector4">
            <a:avLst>
              <a:gd name="adj1" fmla="val -317465"/>
              <a:gd name="adj2" fmla="val 2335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9" idx="2"/>
            <a:endCxn id="4" idx="2"/>
          </p:cNvCxnSpPr>
          <p:nvPr/>
        </p:nvCxnSpPr>
        <p:spPr>
          <a:xfrm flipH="1" flipV="1">
            <a:off x="827584" y="2564904"/>
            <a:ext cx="2682056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24 Conector curvado"/>
          <p:cNvCxnSpPr>
            <a:stCxn id="4" idx="2"/>
            <a:endCxn id="5" idx="2"/>
          </p:cNvCxnSpPr>
          <p:nvPr/>
        </p:nvCxnSpPr>
        <p:spPr>
          <a:xfrm rot="16200000" flipH="1">
            <a:off x="2123728" y="1268760"/>
            <a:ext cx="12700" cy="259228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41 Conector curvado"/>
          <p:cNvCxnSpPr>
            <a:stCxn id="5" idx="2"/>
            <a:endCxn id="6" idx="2"/>
          </p:cNvCxnSpPr>
          <p:nvPr/>
        </p:nvCxnSpPr>
        <p:spPr>
          <a:xfrm rot="5400000" flipH="1" flipV="1">
            <a:off x="4354317" y="1627141"/>
            <a:ext cx="3318" cy="1872208"/>
          </a:xfrm>
          <a:prstGeom prst="curvedConnector3">
            <a:avLst>
              <a:gd name="adj1" fmla="val -688969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43 Elipse"/>
          <p:cNvSpPr/>
          <p:nvPr/>
        </p:nvSpPr>
        <p:spPr>
          <a:xfrm>
            <a:off x="3517045" y="4509120"/>
            <a:ext cx="576064" cy="432048"/>
          </a:xfrm>
          <a:prstGeom prst="ellipse">
            <a:avLst/>
          </a:prstGeom>
          <a:solidFill>
            <a:srgbClr val="B5D9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E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º</a:t>
            </a:r>
            <a:endParaRPr lang="es-E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46 Llamada de flecha cuádruple"/>
          <p:cNvSpPr/>
          <p:nvPr/>
        </p:nvSpPr>
        <p:spPr>
          <a:xfrm>
            <a:off x="1515477" y="1985522"/>
            <a:ext cx="614600" cy="546410"/>
          </a:xfrm>
          <a:prstGeom prst="quadArrow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QA</a:t>
            </a:r>
            <a:endParaRPr lang="es-ES" sz="1600" dirty="0"/>
          </a:p>
        </p:txBody>
      </p:sp>
      <p:sp>
        <p:nvSpPr>
          <p:cNvPr id="48" name="47 Elipse"/>
          <p:cNvSpPr/>
          <p:nvPr/>
        </p:nvSpPr>
        <p:spPr>
          <a:xfrm>
            <a:off x="1691680" y="3140022"/>
            <a:ext cx="576064" cy="432048"/>
          </a:xfrm>
          <a:prstGeom prst="ellipse">
            <a:avLst/>
          </a:prstGeom>
          <a:solidFill>
            <a:srgbClr val="B5D9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3º</a:t>
            </a:r>
            <a:endParaRPr lang="es-E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48 Elipse"/>
          <p:cNvSpPr/>
          <p:nvPr/>
        </p:nvSpPr>
        <p:spPr>
          <a:xfrm>
            <a:off x="3853636" y="2571254"/>
            <a:ext cx="576064" cy="432048"/>
          </a:xfrm>
          <a:prstGeom prst="ellipse">
            <a:avLst/>
          </a:prstGeom>
          <a:solidFill>
            <a:srgbClr val="B5D9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4º</a:t>
            </a:r>
            <a:endParaRPr lang="es-E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4734768" y="3233767"/>
            <a:ext cx="44102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000" dirty="0" smtClean="0"/>
              <a:t>Los desarrollos empiezan siempre copiando PRO a una rama de desarrollo y esa rama es la que se despliega.</a:t>
            </a:r>
          </a:p>
          <a:p>
            <a:pPr marL="342900" indent="-342900">
              <a:buFontTx/>
              <a:buChar char="-"/>
            </a:pPr>
            <a:r>
              <a:rPr lang="es-ES" sz="2000" dirty="0" smtClean="0"/>
              <a:t>Puede haber varias ramas en paralelo, pero desplegada, sólo una</a:t>
            </a:r>
            <a:endParaRPr lang="es-ES" sz="2000" dirty="0"/>
          </a:p>
        </p:txBody>
      </p:sp>
      <p:sp>
        <p:nvSpPr>
          <p:cNvPr id="51" name="50 Elipse"/>
          <p:cNvSpPr/>
          <p:nvPr/>
        </p:nvSpPr>
        <p:spPr>
          <a:xfrm>
            <a:off x="4706894" y="2773006"/>
            <a:ext cx="576064" cy="432048"/>
          </a:xfrm>
          <a:prstGeom prst="ellipse">
            <a:avLst/>
          </a:prstGeom>
          <a:solidFill>
            <a:srgbClr val="B5D9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1º</a:t>
            </a:r>
            <a:endParaRPr lang="es-E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312564" y="5480536"/>
            <a:ext cx="866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000" dirty="0" smtClean="0"/>
              <a:t>Debería de vez en cuando actualizar mi rama con los cambios de PRO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2139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825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Subversion: 3 repositorios</a:t>
            </a:r>
            <a:endParaRPr lang="es-ES" dirty="0"/>
          </a:p>
        </p:txBody>
      </p:sp>
      <p:pic>
        <p:nvPicPr>
          <p:cNvPr id="6" name="5 Marcador de contenido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44460"/>
            <a:ext cx="3780017" cy="1152128"/>
          </a:xfrm>
        </p:spPr>
      </p:pic>
      <p:pic>
        <p:nvPicPr>
          <p:cNvPr id="9" name="8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48" y="1052736"/>
            <a:ext cx="4230817" cy="5706682"/>
          </a:xfrm>
          <a:prstGeom prst="rect">
            <a:avLst/>
          </a:prstGeom>
        </p:spPr>
      </p:pic>
      <p:pic>
        <p:nvPicPr>
          <p:cNvPr id="10" name="9 Imagen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61695"/>
            <a:ext cx="4712178" cy="21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2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Subversion: </a:t>
            </a:r>
            <a:r>
              <a:rPr lang="es-ES" dirty="0" err="1" smtClean="0"/>
              <a:t>JARs</a:t>
            </a:r>
            <a:r>
              <a:rPr lang="es-ES" dirty="0" smtClean="0"/>
              <a:t> y </a:t>
            </a:r>
            <a:r>
              <a:rPr lang="es-ES" dirty="0" err="1" smtClean="0"/>
              <a:t>JARs</a:t>
            </a:r>
            <a:endParaRPr lang="es-ES" dirty="0"/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3675487" cy="5191777"/>
          </a:xfrm>
          <a:prstGeom prst="rect">
            <a:avLst/>
          </a:prstGeom>
        </p:spPr>
      </p:pic>
      <p:pic>
        <p:nvPicPr>
          <p:cNvPr id="5" name="4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00808"/>
            <a:ext cx="4131912" cy="36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260648"/>
            <a:ext cx="4042792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Subversion: </a:t>
            </a:r>
            <a:r>
              <a:rPr lang="es-ES" dirty="0" err="1" smtClean="0"/>
              <a:t>WARs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448" y="0"/>
            <a:ext cx="4817157" cy="724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Maven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Utiliza un Project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(POM.XML) para describir un proyecto Java y sus dependencias y controla un ciclo de vida </a:t>
            </a:r>
            <a:r>
              <a:rPr lang="es-ES" dirty="0" err="1" smtClean="0"/>
              <a:t>estandar</a:t>
            </a:r>
            <a:r>
              <a:rPr lang="es-ES" dirty="0" smtClean="0"/>
              <a:t> de construcción</a:t>
            </a:r>
          </a:p>
          <a:p>
            <a:pPr lvl="1"/>
            <a:r>
              <a:rPr lang="es-ES" dirty="0" smtClean="0"/>
              <a:t>Compile</a:t>
            </a:r>
          </a:p>
          <a:p>
            <a:pPr lvl="1"/>
            <a:r>
              <a:rPr lang="es-ES" dirty="0" smtClean="0"/>
              <a:t>Test</a:t>
            </a:r>
          </a:p>
          <a:p>
            <a:pPr lvl="1"/>
            <a:r>
              <a:rPr lang="es-ES" dirty="0" err="1" smtClean="0"/>
              <a:t>Package</a:t>
            </a:r>
            <a:endParaRPr lang="es-ES" dirty="0" smtClean="0"/>
          </a:p>
          <a:p>
            <a:pPr lvl="1"/>
            <a:r>
              <a:rPr lang="es-ES" dirty="0" err="1" smtClean="0"/>
              <a:t>Deploy</a:t>
            </a:r>
            <a:endParaRPr lang="es-ES" dirty="0" smtClean="0"/>
          </a:p>
          <a:p>
            <a:pPr lvl="1"/>
            <a:r>
              <a:rPr lang="es-ES" dirty="0" smtClean="0"/>
              <a:t>…</a:t>
            </a:r>
          </a:p>
          <a:p>
            <a:r>
              <a:rPr lang="es-ES" dirty="0" smtClean="0"/>
              <a:t>Acepta </a:t>
            </a:r>
            <a:r>
              <a:rPr lang="es-ES" dirty="0" err="1" smtClean="0"/>
              <a:t>plugins</a:t>
            </a:r>
            <a:r>
              <a:rPr lang="es-ES" dirty="0" smtClean="0"/>
              <a:t> para funcionalidades especiales (</a:t>
            </a:r>
            <a:r>
              <a:rPr lang="es-ES" dirty="0" err="1" smtClean="0"/>
              <a:t>ej</a:t>
            </a:r>
            <a:r>
              <a:rPr lang="es-ES" dirty="0" smtClean="0"/>
              <a:t>: integración con eclipse, sonar, …)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960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implica Maven?</a:t>
            </a:r>
            <a:endParaRPr lang="es-ES" dirty="0"/>
          </a:p>
        </p:txBody>
      </p:sp>
      <p:sp>
        <p:nvSpPr>
          <p:cNvPr id="4" name="3 Marcador de contenido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73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Ya no tratamos ficheros como fuentes, si no que elevamos el nivel de abstracción a producto (</a:t>
            </a:r>
            <a:r>
              <a:rPr lang="es-ES" dirty="0" err="1"/>
              <a:t>e</a:t>
            </a:r>
            <a:r>
              <a:rPr lang="es-ES" dirty="0" err="1" smtClean="0"/>
              <a:t>j</a:t>
            </a:r>
            <a:r>
              <a:rPr lang="es-ES" dirty="0" smtClean="0"/>
              <a:t>: aplicación, …)</a:t>
            </a:r>
          </a:p>
          <a:p>
            <a:endParaRPr lang="es-ES" dirty="0"/>
          </a:p>
          <a:p>
            <a:r>
              <a:rPr lang="es-ES" dirty="0" smtClean="0"/>
              <a:t>Me permite aplicar el ciclo hasta el punto que quiera en cualquier lugar y tantas veces como quiera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68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¿Por qué necesitamos Maven?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Para tener una forma de construir los .WAR sin depender del estado de un </a:t>
            </a:r>
            <a:r>
              <a:rPr lang="es-ES" dirty="0" err="1" smtClean="0"/>
              <a:t>workspace</a:t>
            </a:r>
            <a:endParaRPr lang="es-ES" dirty="0" smtClean="0"/>
          </a:p>
          <a:p>
            <a:r>
              <a:rPr lang="es-ES" dirty="0" smtClean="0"/>
              <a:t>Para poder ejecutar la integración continua</a:t>
            </a:r>
          </a:p>
          <a:p>
            <a:r>
              <a:rPr lang="es-ES" dirty="0" smtClean="0"/>
              <a:t>Hace los </a:t>
            </a:r>
            <a:r>
              <a:rPr lang="es-ES" dirty="0" err="1" smtClean="0"/>
              <a:t>workspaces</a:t>
            </a:r>
            <a:r>
              <a:rPr lang="es-ES" dirty="0" smtClean="0"/>
              <a:t> mucho más pequeños a encargarse de gestionar las dependencias (.</a:t>
            </a:r>
            <a:r>
              <a:rPr lang="es-ES" dirty="0" err="1" smtClean="0"/>
              <a:t>jar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s-ES" dirty="0" smtClean="0"/>
              <a:t>Además nos permite independencia de IDE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867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Jenkins y ciclo de vida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Jenkins es una herramienta de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Además la hemos “forzado” para resolver el </a:t>
            </a:r>
            <a:r>
              <a:rPr lang="es-ES" dirty="0" err="1" smtClean="0"/>
              <a:t>PaP</a:t>
            </a:r>
            <a:endParaRPr lang="es-ES" dirty="0" smtClean="0"/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48" y="2204864"/>
            <a:ext cx="8568952" cy="176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1.bp.blogspot.com/_oJNOumhkLZQ/SZ0zd0tSjkI/AAAAAAAAAHM/12X6PksnfcI/s1600/Figure0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" t="4614" r="3746" b="4370"/>
          <a:stretch/>
        </p:blipFill>
        <p:spPr bwMode="auto">
          <a:xfrm>
            <a:off x="-180528" y="1484784"/>
            <a:ext cx="5824895" cy="420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se despliega en WAS?</a:t>
            </a:r>
            <a:endParaRPr lang="es-ES" dirty="0"/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4"/>
          </p:nvPr>
        </p:nvSpPr>
        <p:spPr>
          <a:xfrm>
            <a:off x="5672066" y="1844824"/>
            <a:ext cx="3466728" cy="46531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b="1" dirty="0" smtClean="0"/>
              <a:t>Arquitectura nueva:</a:t>
            </a:r>
          </a:p>
          <a:p>
            <a:pPr>
              <a:buFontTx/>
              <a:buChar char="-"/>
            </a:pPr>
            <a:r>
              <a:rPr lang="es-ES" dirty="0" smtClean="0"/>
              <a:t>Introspección en despliegue</a:t>
            </a:r>
          </a:p>
          <a:p>
            <a:pPr>
              <a:buFontTx/>
              <a:buChar char="-"/>
            </a:pPr>
            <a:r>
              <a:rPr lang="es-ES" dirty="0" smtClean="0"/>
              <a:t>Se configuran recursos en DM.</a:t>
            </a:r>
          </a:p>
          <a:p>
            <a:pPr>
              <a:buFontTx/>
              <a:buChar char="-"/>
            </a:pPr>
            <a:r>
              <a:rPr lang="es-ES" dirty="0" smtClean="0"/>
              <a:t>Se despliega .WAR en DM</a:t>
            </a:r>
          </a:p>
          <a:p>
            <a:pPr>
              <a:buFontTx/>
              <a:buChar char="-"/>
            </a:pPr>
            <a:r>
              <a:rPr lang="es-ES" dirty="0" smtClean="0"/>
              <a:t>En un Server conviven varias aplicaciones</a:t>
            </a:r>
          </a:p>
          <a:p>
            <a:pPr>
              <a:buFontTx/>
              <a:buChar char="-"/>
            </a:pPr>
            <a:r>
              <a:rPr lang="es-ES" dirty="0" smtClean="0"/>
              <a:t>En despliegue se </a:t>
            </a:r>
            <a:r>
              <a:rPr lang="es-ES" dirty="0" err="1" smtClean="0"/>
              <a:t>rearrancan</a:t>
            </a:r>
            <a:r>
              <a:rPr lang="es-ES" dirty="0" smtClean="0"/>
              <a:t> aplicaciones</a:t>
            </a:r>
          </a:p>
          <a:p>
            <a:pPr marL="0" indent="0">
              <a:buNone/>
            </a:pPr>
            <a:r>
              <a:rPr lang="es-ES" b="1" dirty="0" smtClean="0"/>
              <a:t>Arquitectura antigua</a:t>
            </a:r>
          </a:p>
          <a:p>
            <a:pPr>
              <a:buFontTx/>
              <a:buChar char="-"/>
            </a:pPr>
            <a:r>
              <a:rPr lang="es-ES" dirty="0" smtClean="0"/>
              <a:t>manejamos </a:t>
            </a:r>
            <a:r>
              <a:rPr lang="es-ES" dirty="0" err="1"/>
              <a:t>JVMs</a:t>
            </a:r>
            <a:r>
              <a:rPr lang="es-ES" dirty="0"/>
              <a:t> </a:t>
            </a:r>
            <a:r>
              <a:rPr lang="es-ES" dirty="0" smtClean="0"/>
              <a:t>como entes independientes</a:t>
            </a:r>
          </a:p>
          <a:p>
            <a:pPr>
              <a:buFontTx/>
              <a:buChar char="-"/>
            </a:pPr>
            <a:r>
              <a:rPr lang="es-ES" dirty="0" err="1" smtClean="0"/>
              <a:t>Configuación</a:t>
            </a:r>
            <a:r>
              <a:rPr lang="es-ES" dirty="0" smtClean="0"/>
              <a:t> </a:t>
            </a:r>
            <a:r>
              <a:rPr lang="es-ES" dirty="0"/>
              <a:t>en cada </a:t>
            </a:r>
            <a:r>
              <a:rPr lang="es-ES" dirty="0" smtClean="0"/>
              <a:t>nodo</a:t>
            </a:r>
          </a:p>
          <a:p>
            <a:pPr>
              <a:buFontTx/>
              <a:buChar char="-"/>
            </a:pPr>
            <a:r>
              <a:rPr lang="es-ES" dirty="0" smtClean="0"/>
              <a:t>Copiamos </a:t>
            </a:r>
            <a:r>
              <a:rPr lang="es-ES" dirty="0"/>
              <a:t>.</a:t>
            </a:r>
            <a:r>
              <a:rPr lang="es-ES" dirty="0" err="1"/>
              <a:t>class</a:t>
            </a:r>
            <a:r>
              <a:rPr lang="es-ES" dirty="0"/>
              <a:t> por la puerta de atrás y tenemos que </a:t>
            </a:r>
            <a:r>
              <a:rPr lang="es-ES" dirty="0" err="1"/>
              <a:t>rearrancar</a:t>
            </a:r>
            <a:r>
              <a:rPr lang="es-ES" dirty="0"/>
              <a:t> cada </a:t>
            </a:r>
            <a:r>
              <a:rPr lang="es-ES" dirty="0" smtClean="0"/>
              <a:t>nodo</a:t>
            </a:r>
          </a:p>
          <a:p>
            <a:pPr>
              <a:buFontTx/>
              <a:buChar char="-"/>
            </a:pPr>
            <a:r>
              <a:rPr lang="es-ES" dirty="0" smtClean="0"/>
              <a:t>Se </a:t>
            </a:r>
            <a:r>
              <a:rPr lang="es-ES" dirty="0" err="1" smtClean="0"/>
              <a:t>rearrancan</a:t>
            </a:r>
            <a:r>
              <a:rPr lang="es-ES" dirty="0" smtClean="0"/>
              <a:t> los servers enteros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618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hay en Jenkins?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Por cada producto</a:t>
            </a:r>
          </a:p>
          <a:p>
            <a:pPr lvl="1"/>
            <a:r>
              <a:rPr lang="es-ES" dirty="0" smtClean="0"/>
              <a:t>Tareas de paso a </a:t>
            </a:r>
            <a:r>
              <a:rPr lang="es-ES" dirty="0" err="1" smtClean="0"/>
              <a:t>int</a:t>
            </a:r>
            <a:r>
              <a:rPr lang="es-ES" dirty="0" smtClean="0"/>
              <a:t>/pre/pro o </a:t>
            </a:r>
            <a:r>
              <a:rPr lang="es-ES" dirty="0" err="1" smtClean="0"/>
              <a:t>snapshot</a:t>
            </a:r>
            <a:r>
              <a:rPr lang="es-ES" dirty="0" smtClean="0"/>
              <a:t>/</a:t>
            </a:r>
            <a:r>
              <a:rPr lang="es-ES" dirty="0" err="1" smtClean="0"/>
              <a:t>release</a:t>
            </a:r>
            <a:endParaRPr lang="es-ES" dirty="0" smtClean="0"/>
          </a:p>
          <a:p>
            <a:pPr lvl="1"/>
            <a:r>
              <a:rPr lang="es-ES" dirty="0" smtClean="0"/>
              <a:t>Tareas Sonar</a:t>
            </a:r>
          </a:p>
          <a:p>
            <a:r>
              <a:rPr lang="es-ES" dirty="0" smtClean="0"/>
              <a:t>Por cada proyecto</a:t>
            </a:r>
          </a:p>
          <a:p>
            <a:pPr lvl="1"/>
            <a:r>
              <a:rPr lang="es-ES" dirty="0" smtClean="0"/>
              <a:t>Tareas de integración continua</a:t>
            </a:r>
          </a:p>
          <a:p>
            <a:pPr lvl="1"/>
            <a:endParaRPr lang="es-ES" dirty="0"/>
          </a:p>
          <a:p>
            <a:r>
              <a:rPr lang="es-ES" dirty="0" smtClean="0"/>
              <a:t>Tareas de administración (creación de producto/proyecto, desbloqueo entorno, ….)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006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51" y="1455607"/>
            <a:ext cx="7776864" cy="486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38 Flecha derecha"/>
          <p:cNvSpPr/>
          <p:nvPr/>
        </p:nvSpPr>
        <p:spPr>
          <a:xfrm>
            <a:off x="1331640" y="770322"/>
            <a:ext cx="6192688" cy="721536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600" dirty="0" smtClean="0">
              <a:solidFill>
                <a:schemeClr val="tx1"/>
              </a:solidFill>
            </a:endParaRPr>
          </a:p>
          <a:p>
            <a:pPr algn="ctr"/>
            <a:r>
              <a:rPr lang="es-ES" sz="1800" dirty="0" smtClean="0">
                <a:solidFill>
                  <a:schemeClr val="tx1"/>
                </a:solidFill>
              </a:rPr>
              <a:t>Plan de Arquitectura y Transformación de 2011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</p:txBody>
      </p:sp>
      <p:sp>
        <p:nvSpPr>
          <p:cNvPr id="283653" name="Rectangle 5"/>
          <p:cNvSpPr>
            <a:spLocks noGrp="1" noChangeArrowheads="1"/>
          </p:cNvSpPr>
          <p:nvPr>
            <p:ph type="title"/>
          </p:nvPr>
        </p:nvSpPr>
        <p:spPr>
          <a:xfrm>
            <a:off x="272988" y="0"/>
            <a:ext cx="8649696" cy="615553"/>
          </a:xfrm>
        </p:spPr>
        <p:txBody>
          <a:bodyPr wrap="square">
            <a:spAutoFit/>
          </a:bodyPr>
          <a:lstStyle/>
          <a:p>
            <a:r>
              <a:rPr lang="es-ES" sz="4000" dirty="0" smtClean="0"/>
              <a:t>Contexto: ¿de dónde nace?</a:t>
            </a:r>
            <a:endParaRPr lang="es-ES" sz="4000" dirty="0">
              <a:solidFill>
                <a:srgbClr val="63544A"/>
              </a:solidFill>
            </a:endParaRP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>
              <a:solidFill>
                <a:srgbClr val="000000"/>
              </a:solidFill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9252520" y="1084600"/>
            <a:ext cx="4584753" cy="3126656"/>
            <a:chOff x="91692" y="654503"/>
            <a:chExt cx="9814311" cy="6203497"/>
          </a:xfrm>
        </p:grpSpPr>
        <p:sp>
          <p:nvSpPr>
            <p:cNvPr id="8" name="7 Rectángulo redondeado"/>
            <p:cNvSpPr/>
            <p:nvPr/>
          </p:nvSpPr>
          <p:spPr>
            <a:xfrm>
              <a:off x="1257687" y="1617499"/>
              <a:ext cx="4456797" cy="417589"/>
            </a:xfrm>
            <a:prstGeom prst="roundRect">
              <a:avLst/>
            </a:prstGeom>
            <a:solidFill>
              <a:srgbClr val="DFD2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3544A"/>
                  </a:solidFill>
                  <a:effectLst/>
                  <a:uLnTx/>
                  <a:uFillTx/>
                  <a:latin typeface="Bankinter" pitchFamily="2" charset="0"/>
                  <a:ea typeface="+mn-ea"/>
                  <a:cs typeface="+mn-cs"/>
                </a:rPr>
                <a:t>Canales (Web, móvil, M50 telefónico  …)</a:t>
              </a:r>
              <a:endParaRPr kumimoji="0" lang="es-ES" sz="700" b="1" i="0" u="none" strike="noStrike" kern="0" cap="none" spc="0" normalizeH="0" baseline="0" noProof="0" dirty="0">
                <a:ln>
                  <a:noFill/>
                </a:ln>
                <a:solidFill>
                  <a:srgbClr val="63544A"/>
                </a:solidFill>
                <a:effectLst/>
                <a:uLnTx/>
                <a:uFillTx/>
                <a:latin typeface="Bankinter" pitchFamily="2" charset="0"/>
                <a:ea typeface="+mn-ea"/>
                <a:cs typeface="+mn-cs"/>
              </a:endParaRPr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6245059" y="1620514"/>
              <a:ext cx="1264104" cy="412568"/>
            </a:xfrm>
            <a:prstGeom prst="roundRect">
              <a:avLst/>
            </a:prstGeom>
            <a:solidFill>
              <a:srgbClr val="DFD2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400" kern="0" dirty="0" smtClean="0">
                  <a:solidFill>
                    <a:srgbClr val="63544A"/>
                  </a:solidFill>
                  <a:latin typeface="Bankinter" pitchFamily="2" charset="0"/>
                  <a:ea typeface="+mn-ea"/>
                </a:rPr>
                <a:t>Gestor Contenidos</a:t>
              </a:r>
              <a:endParaRPr kumimoji="0" lang="es-E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63544A"/>
                </a:solidFill>
                <a:effectLst/>
                <a:uLnTx/>
                <a:uFillTx/>
                <a:latin typeface="Bankinter" pitchFamily="2" charset="0"/>
                <a:ea typeface="+mn-ea"/>
                <a:cs typeface="+mn-cs"/>
              </a:endParaRPr>
            </a:p>
          </p:txBody>
        </p:sp>
        <p:sp>
          <p:nvSpPr>
            <p:cNvPr id="10" name="9 Rectángulo redondeado"/>
            <p:cNvSpPr/>
            <p:nvPr/>
          </p:nvSpPr>
          <p:spPr>
            <a:xfrm>
              <a:off x="6885538" y="3151801"/>
              <a:ext cx="1368102" cy="417589"/>
            </a:xfrm>
            <a:prstGeom prst="roundRect">
              <a:avLst/>
            </a:prstGeom>
            <a:solidFill>
              <a:srgbClr val="DFD2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3544A"/>
                  </a:solidFill>
                  <a:effectLst/>
                  <a:uLnTx/>
                  <a:uFillTx/>
                  <a:latin typeface="Bankinter" pitchFamily="2" charset="0"/>
                  <a:ea typeface="+mn-ea"/>
                  <a:cs typeface="+mn-cs"/>
                </a:rPr>
                <a:t>BPM</a:t>
              </a:r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6885538" y="3675058"/>
              <a:ext cx="1368102" cy="507156"/>
            </a:xfrm>
            <a:prstGeom prst="roundRect">
              <a:avLst/>
            </a:prstGeom>
            <a:solidFill>
              <a:srgbClr val="DFD2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3544A"/>
                  </a:solidFill>
                  <a:effectLst/>
                  <a:uLnTx/>
                  <a:uFillTx/>
                  <a:latin typeface="Bankinter" pitchFamily="2" charset="0"/>
                  <a:ea typeface="+mn-ea"/>
                  <a:cs typeface="+mn-cs"/>
                </a:rPr>
                <a:t>Engloba</a:t>
              </a:r>
            </a:p>
          </p:txBody>
        </p:sp>
        <p:sp>
          <p:nvSpPr>
            <p:cNvPr id="13" name="12 Rectángulo redondeado"/>
            <p:cNvSpPr/>
            <p:nvPr/>
          </p:nvSpPr>
          <p:spPr>
            <a:xfrm>
              <a:off x="6884291" y="4837295"/>
              <a:ext cx="1368102" cy="417589"/>
            </a:xfrm>
            <a:prstGeom prst="roundRect">
              <a:avLst/>
            </a:prstGeom>
            <a:solidFill>
              <a:srgbClr val="DFD2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3544A"/>
                  </a:solidFill>
                  <a:effectLst/>
                  <a:uLnTx/>
                  <a:uFillTx/>
                  <a:latin typeface="Bankinter" pitchFamily="2" charset="0"/>
                  <a:ea typeface="+mn-ea"/>
                  <a:cs typeface="+mn-cs"/>
                </a:rPr>
                <a:t>Planificación</a:t>
              </a:r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6885538" y="5378666"/>
              <a:ext cx="1368102" cy="431683"/>
            </a:xfrm>
            <a:prstGeom prst="roundRect">
              <a:avLst/>
            </a:prstGeom>
            <a:solidFill>
              <a:srgbClr val="DFD2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3544A"/>
                  </a:solidFill>
                  <a:effectLst/>
                  <a:uLnTx/>
                  <a:uFillTx/>
                  <a:latin typeface="Bankinter" pitchFamily="2" charset="0"/>
                  <a:ea typeface="+mn-ea"/>
                  <a:cs typeface="+mn-cs"/>
                </a:rPr>
                <a:t>BI</a:t>
              </a:r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5234442" y="5381687"/>
              <a:ext cx="1352956" cy="428661"/>
            </a:xfrm>
            <a:prstGeom prst="roundRect">
              <a:avLst/>
            </a:prstGeom>
            <a:solidFill>
              <a:srgbClr val="DFD2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3544A"/>
                  </a:solidFill>
                  <a:effectLst/>
                  <a:uLnTx/>
                  <a:uFillTx/>
                  <a:latin typeface="Bankinter" pitchFamily="2" charset="0"/>
                  <a:ea typeface="+mn-ea"/>
                  <a:cs typeface="+mn-cs"/>
                </a:rPr>
                <a:t>ETL</a:t>
              </a:r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2210187" y="4810123"/>
              <a:ext cx="2546741" cy="1569762"/>
            </a:xfrm>
            <a:prstGeom prst="roundRect">
              <a:avLst/>
            </a:prstGeom>
            <a:solidFill>
              <a:srgbClr val="DFD2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3544A"/>
                  </a:solidFill>
                  <a:effectLst/>
                  <a:uLnTx/>
                  <a:uFillTx/>
                  <a:latin typeface="Bankinter" pitchFamily="2" charset="0"/>
                  <a:ea typeface="+mn-ea"/>
                  <a:cs typeface="+mn-cs"/>
                </a:rPr>
                <a:t>Aplicaciones BK HOST</a:t>
              </a:r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91692" y="5229734"/>
              <a:ext cx="1830470" cy="973054"/>
            </a:xfrm>
            <a:prstGeom prst="roundRect">
              <a:avLst/>
            </a:prstGeom>
            <a:solidFill>
              <a:srgbClr val="DFD2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3544A"/>
                  </a:solidFill>
                  <a:effectLst/>
                  <a:uLnTx/>
                  <a:uFillTx/>
                  <a:latin typeface="Bankinter" pitchFamily="2" charset="0"/>
                  <a:ea typeface="+mn-ea"/>
                  <a:cs typeface="+mn-cs"/>
                </a:rPr>
                <a:t>Aplicaciones Terceros</a:t>
              </a:r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569207" y="5736890"/>
              <a:ext cx="835017" cy="380367"/>
            </a:xfrm>
            <a:prstGeom prst="roundRect">
              <a:avLst/>
            </a:prstGeom>
            <a:solidFill>
              <a:srgbClr val="B5D9DE"/>
            </a:solidFill>
            <a:ln>
              <a:solidFill>
                <a:srgbClr val="969696"/>
              </a:solidFill>
            </a:ln>
            <a:effectLst/>
          </p:spPr>
          <p:txBody>
            <a:bodyPr spcFirstLastPara="0" vert="horz" wrap="square" lIns="57283" tIns="47123" rIns="57283" bIns="47123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ankinter" pitchFamily="2" charset="0"/>
                  <a:ea typeface="+mn-ea"/>
                  <a:cs typeface="+mn-cs"/>
                </a:rPr>
                <a:t>Murex</a:t>
              </a:r>
              <a:endParaRPr kumimoji="0" lang="es-E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nkinter" pitchFamily="2" charset="0"/>
                <a:ea typeface="+mn-ea"/>
                <a:cs typeface="+mn-cs"/>
              </a:endParaRPr>
            </a:p>
          </p:txBody>
        </p:sp>
        <p:sp>
          <p:nvSpPr>
            <p:cNvPr id="19" name="18 Rectángulo redondeado"/>
            <p:cNvSpPr/>
            <p:nvPr/>
          </p:nvSpPr>
          <p:spPr>
            <a:xfrm>
              <a:off x="113170" y="2734198"/>
              <a:ext cx="1830470" cy="1711651"/>
            </a:xfrm>
            <a:prstGeom prst="roundRect">
              <a:avLst/>
            </a:prstGeom>
            <a:solidFill>
              <a:srgbClr val="F56600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nkinter" pitchFamily="2" charset="0"/>
                  <a:ea typeface="+mn-ea"/>
                  <a:cs typeface="+mn-cs"/>
                </a:rPr>
                <a:t>Aplicaciones Externas</a:t>
              </a:r>
              <a:endParaRPr kumimoji="0" lang="es-ES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nkinter" pitchFamily="2" charset="0"/>
                <a:ea typeface="+mn-ea"/>
                <a:cs typeface="+mn-cs"/>
              </a:endParaRPr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172543" y="3279590"/>
              <a:ext cx="835017" cy="380367"/>
            </a:xfrm>
            <a:prstGeom prst="roundRect">
              <a:avLst/>
            </a:prstGeom>
            <a:solidFill>
              <a:srgbClr val="E0D478"/>
            </a:solidFill>
            <a:ln>
              <a:solidFill>
                <a:srgbClr val="FFFFFF"/>
              </a:solidFill>
            </a:ln>
            <a:effectLst/>
          </p:spPr>
          <p:txBody>
            <a:bodyPr spcFirstLastPara="0" vert="horz" wrap="square" lIns="57283" tIns="47123" rIns="57283" bIns="47123" numCol="1" spcCol="1270" anchor="ctr" anchorCtr="0">
              <a:noAutofit/>
            </a:bodyPr>
            <a:lstStyle/>
            <a:p>
              <a:pPr marL="0" marR="0" lvl="0" indent="0" algn="ctr" defTabSz="711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ankinter" pitchFamily="2" charset="0"/>
                  <a:ea typeface="+mn-ea"/>
                  <a:cs typeface="+mn-cs"/>
                </a:rPr>
                <a:t>RD Golf</a:t>
              </a:r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590684" y="3723352"/>
              <a:ext cx="835017" cy="380367"/>
            </a:xfrm>
            <a:prstGeom prst="roundRect">
              <a:avLst/>
            </a:prstGeom>
            <a:solidFill>
              <a:srgbClr val="E0D478"/>
            </a:solidFill>
            <a:ln>
              <a:solidFill>
                <a:srgbClr val="FFFFFF"/>
              </a:solidFill>
            </a:ln>
            <a:effectLst/>
          </p:spPr>
          <p:txBody>
            <a:bodyPr spcFirstLastPara="0" vert="horz" wrap="square" lIns="57283" tIns="47123" rIns="57283" bIns="47123" numCol="1" spcCol="1270" anchor="ctr" anchorCtr="0">
              <a:noAutofit/>
            </a:bodyPr>
            <a:lstStyle/>
            <a:p>
              <a:pPr marL="0" marR="0" lvl="0" indent="0" algn="ctr" defTabSz="711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ankinter" pitchFamily="2" charset="0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1047985" y="3279590"/>
              <a:ext cx="835017" cy="380367"/>
            </a:xfrm>
            <a:prstGeom prst="roundRect">
              <a:avLst/>
            </a:prstGeom>
            <a:solidFill>
              <a:srgbClr val="E0D478"/>
            </a:solidFill>
            <a:ln>
              <a:solidFill>
                <a:srgbClr val="FFFFFF"/>
              </a:solidFill>
            </a:ln>
            <a:effectLst/>
          </p:spPr>
          <p:txBody>
            <a:bodyPr spcFirstLastPara="0" vert="horz" wrap="square" lIns="57283" tIns="47123" rIns="57283" bIns="47123" numCol="1" spcCol="1270" anchor="ctr" anchorCtr="0">
              <a:noAutofit/>
            </a:bodyPr>
            <a:lstStyle/>
            <a:p>
              <a:pPr marL="0" marR="0" lvl="0" indent="0" algn="ctr" defTabSz="711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ankinter" pitchFamily="2" charset="0"/>
                  <a:ea typeface="+mn-ea"/>
                  <a:cs typeface="+mn-cs"/>
                </a:rPr>
                <a:t>Mapfre</a:t>
              </a:r>
            </a:p>
          </p:txBody>
        </p:sp>
        <p:cxnSp>
          <p:nvCxnSpPr>
            <p:cNvPr id="23" name="22 Conector angular"/>
            <p:cNvCxnSpPr>
              <a:stCxn id="19" idx="3"/>
              <a:endCxn id="16" idx="1"/>
            </p:cNvCxnSpPr>
            <p:nvPr/>
          </p:nvCxnSpPr>
          <p:spPr>
            <a:xfrm>
              <a:off x="1943640" y="3590023"/>
              <a:ext cx="266547" cy="2004980"/>
            </a:xfrm>
            <a:prstGeom prst="bentConnector3">
              <a:avLst>
                <a:gd name="adj1" fmla="val 53792"/>
              </a:avLst>
            </a:prstGeom>
            <a:noFill/>
            <a:ln w="25400" cap="flat" cmpd="sng" algn="ctr">
              <a:solidFill>
                <a:srgbClr val="F56600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24" name="93 Conector angular"/>
            <p:cNvCxnSpPr>
              <a:stCxn id="17" idx="0"/>
              <a:endCxn id="16" idx="1"/>
            </p:cNvCxnSpPr>
            <p:nvPr/>
          </p:nvCxnSpPr>
          <p:spPr>
            <a:xfrm rot="16200000" flipH="1">
              <a:off x="1425922" y="4810739"/>
              <a:ext cx="365270" cy="1203259"/>
            </a:xfrm>
            <a:prstGeom prst="bentConnector4">
              <a:avLst>
                <a:gd name="adj1" fmla="val -55098"/>
                <a:gd name="adj2" fmla="val 89712"/>
              </a:avLst>
            </a:prstGeom>
            <a:noFill/>
            <a:ln w="25400" cap="flat" cmpd="sng" algn="ctr">
              <a:solidFill>
                <a:srgbClr val="F56600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25" name="99 Conector angular"/>
            <p:cNvCxnSpPr>
              <a:stCxn id="12" idx="1"/>
              <a:endCxn id="16" idx="0"/>
            </p:cNvCxnSpPr>
            <p:nvPr/>
          </p:nvCxnSpPr>
          <p:spPr>
            <a:xfrm rot="10800000" flipV="1">
              <a:off x="3483557" y="3928636"/>
              <a:ext cx="3401980" cy="881487"/>
            </a:xfrm>
            <a:prstGeom prst="bentConnector2">
              <a:avLst/>
            </a:prstGeom>
            <a:noFill/>
            <a:ln w="25400" cap="flat" cmpd="sng" algn="ctr">
              <a:solidFill>
                <a:srgbClr val="F56600">
                  <a:shade val="95000"/>
                  <a:satMod val="105000"/>
                </a:srgbClr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6" name="99 Conector angular"/>
            <p:cNvCxnSpPr>
              <a:stCxn id="15" idx="0"/>
              <a:endCxn id="13" idx="1"/>
            </p:cNvCxnSpPr>
            <p:nvPr/>
          </p:nvCxnSpPr>
          <p:spPr>
            <a:xfrm rot="5400000" flipH="1" flipV="1">
              <a:off x="6229807" y="4727204"/>
              <a:ext cx="335598" cy="973370"/>
            </a:xfrm>
            <a:prstGeom prst="bentConnector2">
              <a:avLst/>
            </a:prstGeom>
            <a:noFill/>
            <a:ln w="25400" cap="flat" cmpd="sng" algn="ctr">
              <a:solidFill>
                <a:srgbClr val="F56600">
                  <a:shade val="95000"/>
                  <a:satMod val="105000"/>
                </a:srgbClr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7" name="99 Conector angular"/>
            <p:cNvCxnSpPr>
              <a:stCxn id="15" idx="3"/>
              <a:endCxn id="14" idx="1"/>
            </p:cNvCxnSpPr>
            <p:nvPr/>
          </p:nvCxnSpPr>
          <p:spPr>
            <a:xfrm flipV="1">
              <a:off x="6587398" y="5594507"/>
              <a:ext cx="298139" cy="1511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F56600">
                  <a:shade val="95000"/>
                  <a:satMod val="105000"/>
                </a:srgbClr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8" name="27 Rectángulo redondeado"/>
            <p:cNvSpPr/>
            <p:nvPr/>
          </p:nvSpPr>
          <p:spPr>
            <a:xfrm>
              <a:off x="6890578" y="5952224"/>
              <a:ext cx="1352956" cy="428661"/>
            </a:xfrm>
            <a:prstGeom prst="roundRect">
              <a:avLst/>
            </a:prstGeom>
            <a:solidFill>
              <a:srgbClr val="DFD2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3544A"/>
                  </a:solidFill>
                  <a:effectLst/>
                  <a:uLnTx/>
                  <a:uFillTx/>
                  <a:latin typeface="Bankinter" pitchFamily="2" charset="0"/>
                  <a:ea typeface="+mn-ea"/>
                  <a:cs typeface="+mn-cs"/>
                </a:rPr>
                <a:t>Analítico / Comercial</a:t>
              </a:r>
            </a:p>
          </p:txBody>
        </p:sp>
        <p:cxnSp>
          <p:nvCxnSpPr>
            <p:cNvPr id="29" name="99 Conector angular"/>
            <p:cNvCxnSpPr>
              <a:stCxn id="28" idx="2"/>
              <a:endCxn id="16" idx="2"/>
            </p:cNvCxnSpPr>
            <p:nvPr/>
          </p:nvCxnSpPr>
          <p:spPr>
            <a:xfrm rot="5400000" flipH="1">
              <a:off x="5524807" y="4338636"/>
              <a:ext cx="1000" cy="4083498"/>
            </a:xfrm>
            <a:prstGeom prst="bentConnector3">
              <a:avLst>
                <a:gd name="adj1" fmla="val -20123239"/>
              </a:avLst>
            </a:prstGeom>
            <a:noFill/>
            <a:ln w="25400" cap="flat" cmpd="sng" algn="ctr">
              <a:solidFill>
                <a:srgbClr val="F56600">
                  <a:shade val="95000"/>
                  <a:satMod val="105000"/>
                </a:srgbClr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30" name="99 Conector angular"/>
            <p:cNvCxnSpPr>
              <a:stCxn id="16" idx="3"/>
              <a:endCxn id="15" idx="1"/>
            </p:cNvCxnSpPr>
            <p:nvPr/>
          </p:nvCxnSpPr>
          <p:spPr>
            <a:xfrm>
              <a:off x="4756928" y="5595004"/>
              <a:ext cx="477514" cy="1014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F56600">
                  <a:shade val="95000"/>
                  <a:satMod val="105000"/>
                </a:srgbClr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31" name="99 Conector angular"/>
            <p:cNvCxnSpPr>
              <a:stCxn id="13" idx="2"/>
              <a:endCxn id="14" idx="0"/>
            </p:cNvCxnSpPr>
            <p:nvPr/>
          </p:nvCxnSpPr>
          <p:spPr>
            <a:xfrm rot="16200000" flipH="1">
              <a:off x="7507074" y="5316152"/>
              <a:ext cx="123782" cy="1247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F56600">
                  <a:shade val="95000"/>
                  <a:satMod val="105000"/>
                </a:srgbClr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32" name="31 Llamada de flecha hacia abajo"/>
            <p:cNvSpPr/>
            <p:nvPr/>
          </p:nvSpPr>
          <p:spPr>
            <a:xfrm>
              <a:off x="2277651" y="5257420"/>
              <a:ext cx="1114199" cy="1600580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70325"/>
              </a:avLst>
            </a:prstGeom>
            <a:solidFill>
              <a:srgbClr val="B5D9DE"/>
            </a:solidFill>
            <a:ln>
              <a:solidFill>
                <a:srgbClr val="969696"/>
              </a:solidFill>
            </a:ln>
            <a:effectLst/>
          </p:spPr>
          <p:txBody>
            <a:bodyPr spcFirstLastPara="0" vert="horz" wrap="square" lIns="57283" tIns="47123" rIns="57283" bIns="47123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ankinter" pitchFamily="2" charset="0"/>
                  <a:ea typeface="+mn-ea"/>
                  <a:cs typeface="+mn-cs"/>
                </a:rPr>
                <a:t>SWIFT</a:t>
              </a:r>
            </a:p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ankinter" pitchFamily="2" charset="0"/>
                  <a:ea typeface="+mn-ea"/>
                  <a:cs typeface="+mn-cs"/>
                </a:rPr>
                <a:t>Sermepa</a:t>
              </a:r>
              <a:endParaRPr kumimoji="0" lang="es-ES" sz="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nkinter" pitchFamily="2" charset="0"/>
                <a:ea typeface="+mn-ea"/>
                <a:cs typeface="+mn-cs"/>
              </a:endParaRPr>
            </a:p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ankinter" pitchFamily="2" charset="0"/>
                  <a:ea typeface="+mn-ea"/>
                  <a:cs typeface="+mn-cs"/>
                </a:rPr>
                <a:t>Editran</a:t>
              </a:r>
              <a:endParaRPr kumimoji="0" lang="es-ES" sz="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nkinter" pitchFamily="2" charset="0"/>
                <a:ea typeface="+mn-ea"/>
                <a:cs typeface="+mn-cs"/>
              </a:endParaRPr>
            </a:p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ankinter" pitchFamily="2" charset="0"/>
                  <a:ea typeface="+mn-ea"/>
                  <a:cs typeface="+mn-cs"/>
                </a:rPr>
                <a:t>Routing</a:t>
              </a:r>
              <a:endParaRPr kumimoji="0" lang="es-ES" sz="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nkinter" pitchFamily="2" charset="0"/>
                <a:ea typeface="+mn-ea"/>
                <a:cs typeface="+mn-cs"/>
              </a:endParaRPr>
            </a:p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ankinter" pitchFamily="2" charset="0"/>
                  <a:ea typeface="+mn-ea"/>
                  <a:cs typeface="+mn-cs"/>
                </a:rPr>
                <a:t>Correo híbrido</a:t>
              </a:r>
            </a:p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ankinter" pitchFamily="2" charset="0"/>
                  <a:ea typeface="+mn-ea"/>
                  <a:cs typeface="+mn-cs"/>
                </a:rPr>
                <a:t>Buros</a:t>
              </a:r>
            </a:p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ankinter" pitchFamily="2" charset="0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33" name="32 Llamada de flecha hacia arriba"/>
            <p:cNvSpPr/>
            <p:nvPr/>
          </p:nvSpPr>
          <p:spPr>
            <a:xfrm>
              <a:off x="1272833" y="1335742"/>
              <a:ext cx="4456797" cy="253578"/>
            </a:xfrm>
            <a:prstGeom prst="upArrowCallout">
              <a:avLst>
                <a:gd name="adj1" fmla="val 241456"/>
                <a:gd name="adj2" fmla="val 193989"/>
                <a:gd name="adj3" fmla="val 81655"/>
                <a:gd name="adj4" fmla="val 12229"/>
              </a:avLst>
            </a:prstGeom>
            <a:solidFill>
              <a:srgbClr val="F56600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nkinter" pitchFamily="2" charset="0"/>
                <a:ea typeface="+mn-ea"/>
                <a:cs typeface="+mn-cs"/>
              </a:endParaRPr>
            </a:p>
          </p:txBody>
        </p:sp>
        <p:cxnSp>
          <p:nvCxnSpPr>
            <p:cNvPr id="34" name="99 Conector angular"/>
            <p:cNvCxnSpPr>
              <a:stCxn id="9" idx="1"/>
              <a:endCxn id="8" idx="3"/>
            </p:cNvCxnSpPr>
            <p:nvPr/>
          </p:nvCxnSpPr>
          <p:spPr>
            <a:xfrm rot="10800000">
              <a:off x="5714484" y="1826294"/>
              <a:ext cx="530574" cy="504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F56600">
                  <a:shade val="95000"/>
                  <a:satMod val="105000"/>
                </a:srgbClr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35" name="34 Llamada de flecha hacia arriba"/>
            <p:cNvSpPr/>
            <p:nvPr/>
          </p:nvSpPr>
          <p:spPr>
            <a:xfrm rot="5400000">
              <a:off x="6635023" y="3831805"/>
              <a:ext cx="3714747" cy="318343"/>
            </a:xfrm>
            <a:prstGeom prst="upArrowCallout">
              <a:avLst>
                <a:gd name="adj1" fmla="val 241456"/>
                <a:gd name="adj2" fmla="val 193989"/>
                <a:gd name="adj3" fmla="val 81655"/>
                <a:gd name="adj4" fmla="val 12229"/>
              </a:avLst>
            </a:prstGeom>
            <a:solidFill>
              <a:srgbClr val="F56600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nkinter" pitchFamily="2" charset="0"/>
                <a:ea typeface="+mn-ea"/>
                <a:cs typeface="+mn-cs"/>
              </a:endParaRPr>
            </a:p>
          </p:txBody>
        </p:sp>
        <p:pic>
          <p:nvPicPr>
            <p:cNvPr id="36" name="Picture 9" descr="MCj0441537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53044" y="2915324"/>
              <a:ext cx="1352956" cy="12678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26203" y="654503"/>
              <a:ext cx="1193785" cy="759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8" name="37 CuadroTexto"/>
            <p:cNvSpPr txBox="1"/>
            <p:nvPr/>
          </p:nvSpPr>
          <p:spPr>
            <a:xfrm>
              <a:off x="3430497" y="971476"/>
              <a:ext cx="1273371" cy="396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700" b="1" dirty="0" smtClean="0">
                  <a:latin typeface="Bankinter" pitchFamily="2" charset="0"/>
                </a:rPr>
                <a:t>Clientes</a:t>
              </a:r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8329292" y="4056425"/>
              <a:ext cx="1576711" cy="61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700" b="1" dirty="0" smtClean="0">
                  <a:latin typeface="Bankinter" pitchFamily="2" charset="0"/>
                </a:rPr>
                <a:t>Oficinas / </a:t>
              </a:r>
              <a:r>
                <a:rPr lang="es-ES" sz="700" b="1" dirty="0" err="1" smtClean="0">
                  <a:latin typeface="Bankinter" pitchFamily="2" charset="0"/>
                </a:rPr>
                <a:t>Backoffice</a:t>
              </a:r>
              <a:endParaRPr lang="es-ES" sz="700" b="1" dirty="0">
                <a:latin typeface="Bankinter" pitchFamily="2" charset="0"/>
              </a:endParaRPr>
            </a:p>
          </p:txBody>
        </p:sp>
        <p:cxnSp>
          <p:nvCxnSpPr>
            <p:cNvPr id="41" name="99 Conector angular"/>
            <p:cNvCxnSpPr>
              <a:stCxn id="8" idx="2"/>
              <a:endCxn id="16" idx="0"/>
            </p:cNvCxnSpPr>
            <p:nvPr/>
          </p:nvCxnSpPr>
          <p:spPr>
            <a:xfrm rot="5400000">
              <a:off x="2097305" y="3421341"/>
              <a:ext cx="2775035" cy="2528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F56600">
                  <a:shade val="95000"/>
                  <a:satMod val="105000"/>
                </a:srgbClr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42" name="99 Conector angular"/>
            <p:cNvCxnSpPr>
              <a:stCxn id="10" idx="1"/>
              <a:endCxn id="16" idx="0"/>
            </p:cNvCxnSpPr>
            <p:nvPr/>
          </p:nvCxnSpPr>
          <p:spPr>
            <a:xfrm rot="10800000" flipV="1">
              <a:off x="3483557" y="3360596"/>
              <a:ext cx="3401980" cy="1449527"/>
            </a:xfrm>
            <a:prstGeom prst="bentConnector2">
              <a:avLst/>
            </a:prstGeom>
            <a:noFill/>
            <a:ln w="25400" cap="flat" cmpd="sng" algn="ctr">
              <a:solidFill>
                <a:srgbClr val="F56600">
                  <a:shade val="95000"/>
                  <a:satMod val="105000"/>
                </a:srgbClr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43" name="42 Rectángulo redondeado"/>
            <p:cNvSpPr/>
            <p:nvPr/>
          </p:nvSpPr>
          <p:spPr>
            <a:xfrm>
              <a:off x="6881744" y="2638602"/>
              <a:ext cx="1368102" cy="417589"/>
            </a:xfrm>
            <a:prstGeom prst="roundRect">
              <a:avLst/>
            </a:prstGeom>
            <a:solidFill>
              <a:srgbClr val="DFD2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3544A"/>
                  </a:solidFill>
                  <a:effectLst/>
                  <a:uLnTx/>
                  <a:uFillTx/>
                  <a:latin typeface="Bankinter" pitchFamily="2" charset="0"/>
                  <a:ea typeface="+mn-ea"/>
                  <a:cs typeface="+mn-cs"/>
                </a:rPr>
                <a:t>M50</a:t>
              </a:r>
            </a:p>
          </p:txBody>
        </p:sp>
        <p:cxnSp>
          <p:nvCxnSpPr>
            <p:cNvPr id="44" name="99 Conector angular"/>
            <p:cNvCxnSpPr>
              <a:stCxn id="43" idx="1"/>
              <a:endCxn id="16" idx="0"/>
            </p:cNvCxnSpPr>
            <p:nvPr/>
          </p:nvCxnSpPr>
          <p:spPr>
            <a:xfrm rot="10800000" flipV="1">
              <a:off x="3483557" y="2847397"/>
              <a:ext cx="3398187" cy="1962726"/>
            </a:xfrm>
            <a:prstGeom prst="bentConnector2">
              <a:avLst/>
            </a:prstGeom>
            <a:noFill/>
            <a:ln w="25400" cap="flat" cmpd="sng" algn="ctr">
              <a:solidFill>
                <a:srgbClr val="F56600">
                  <a:shade val="95000"/>
                  <a:satMod val="105000"/>
                </a:srgbClr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45" name="44 Rectángulo redondeado"/>
            <p:cNvSpPr/>
            <p:nvPr/>
          </p:nvSpPr>
          <p:spPr>
            <a:xfrm>
              <a:off x="6881744" y="4286859"/>
              <a:ext cx="1368102" cy="417589"/>
            </a:xfrm>
            <a:prstGeom prst="roundRect">
              <a:avLst/>
            </a:prstGeom>
            <a:solidFill>
              <a:srgbClr val="DFD2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3544A"/>
                  </a:solidFill>
                  <a:effectLst/>
                  <a:uLnTx/>
                  <a:uFillTx/>
                  <a:latin typeface="Bankinter" pitchFamily="2" charset="0"/>
                  <a:ea typeface="+mn-ea"/>
                  <a:cs typeface="+mn-cs"/>
                </a:rPr>
                <a:t>CI</a:t>
              </a:r>
            </a:p>
          </p:txBody>
        </p:sp>
        <p:cxnSp>
          <p:nvCxnSpPr>
            <p:cNvPr id="46" name="99 Conector angular"/>
            <p:cNvCxnSpPr>
              <a:stCxn id="45" idx="1"/>
              <a:endCxn id="16" idx="0"/>
            </p:cNvCxnSpPr>
            <p:nvPr/>
          </p:nvCxnSpPr>
          <p:spPr>
            <a:xfrm rot="10800000" flipV="1">
              <a:off x="3483557" y="4495654"/>
              <a:ext cx="3398187" cy="314469"/>
            </a:xfrm>
            <a:prstGeom prst="bentConnector2">
              <a:avLst/>
            </a:prstGeom>
            <a:noFill/>
            <a:ln w="25400" cap="flat" cmpd="sng" algn="ctr">
              <a:solidFill>
                <a:srgbClr val="F56600">
                  <a:shade val="95000"/>
                  <a:satMod val="105000"/>
                </a:srgbClr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47" name="99 Conector angular"/>
            <p:cNvCxnSpPr>
              <a:stCxn id="15" idx="2"/>
              <a:endCxn id="28" idx="1"/>
            </p:cNvCxnSpPr>
            <p:nvPr/>
          </p:nvCxnSpPr>
          <p:spPr>
            <a:xfrm rot="16200000" flipH="1">
              <a:off x="6222646" y="5498622"/>
              <a:ext cx="356207" cy="979658"/>
            </a:xfrm>
            <a:prstGeom prst="bentConnector2">
              <a:avLst/>
            </a:prstGeom>
            <a:noFill/>
            <a:ln w="25400" cap="flat" cmpd="sng" algn="ctr">
              <a:solidFill>
                <a:srgbClr val="F56600">
                  <a:shade val="95000"/>
                  <a:satMod val="105000"/>
                </a:srgbClr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48" name="47 Rectángulo redondeado"/>
            <p:cNvSpPr/>
            <p:nvPr/>
          </p:nvSpPr>
          <p:spPr>
            <a:xfrm>
              <a:off x="6881744" y="2152827"/>
              <a:ext cx="1368102" cy="417589"/>
            </a:xfrm>
            <a:prstGeom prst="roundRect">
              <a:avLst/>
            </a:prstGeom>
            <a:solidFill>
              <a:srgbClr val="DFD2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3544A"/>
                  </a:solidFill>
                  <a:effectLst/>
                  <a:uLnTx/>
                  <a:uFillTx/>
                  <a:latin typeface="Bankinter" pitchFamily="2" charset="0"/>
                  <a:ea typeface="+mn-ea"/>
                  <a:cs typeface="+mn-cs"/>
                </a:rPr>
                <a:t>Intranet</a:t>
              </a:r>
            </a:p>
          </p:txBody>
        </p:sp>
        <p:cxnSp>
          <p:nvCxnSpPr>
            <p:cNvPr id="49" name="99 Conector angular"/>
            <p:cNvCxnSpPr>
              <a:stCxn id="48" idx="1"/>
              <a:endCxn id="16" idx="0"/>
            </p:cNvCxnSpPr>
            <p:nvPr/>
          </p:nvCxnSpPr>
          <p:spPr>
            <a:xfrm rot="10800000" flipV="1">
              <a:off x="3483558" y="2361621"/>
              <a:ext cx="3398186" cy="2448501"/>
            </a:xfrm>
            <a:prstGeom prst="bentConnector2">
              <a:avLst/>
            </a:prstGeom>
            <a:noFill/>
            <a:ln w="25400" cap="flat" cmpd="sng" algn="ctr">
              <a:solidFill>
                <a:srgbClr val="F56600">
                  <a:shade val="95000"/>
                  <a:satMod val="105000"/>
                </a:srgbClr>
              </a:solidFill>
              <a:prstDash val="solid"/>
              <a:headEnd type="none"/>
              <a:tailEnd type="triangle"/>
            </a:ln>
            <a:effectLst/>
          </p:spPr>
        </p:cxnSp>
      </p:grpSp>
      <p:pic>
        <p:nvPicPr>
          <p:cNvPr id="52" name="Picture 4" descr="C:\Documents and Settings\bk04561\Mis documentos\@Presentaciones\2013\Imagenes\ebankinter 200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24567" y="4136980"/>
            <a:ext cx="2116335" cy="1803840"/>
          </a:xfrm>
          <a:prstGeom prst="rect">
            <a:avLst/>
          </a:prstGeom>
          <a:noFill/>
        </p:spPr>
      </p:pic>
      <p:sp>
        <p:nvSpPr>
          <p:cNvPr id="53" name="52 Rectángulo redondeado"/>
          <p:cNvSpPr/>
          <p:nvPr/>
        </p:nvSpPr>
        <p:spPr>
          <a:xfrm>
            <a:off x="10873161" y="1972011"/>
            <a:ext cx="300640" cy="841792"/>
          </a:xfrm>
          <a:prstGeom prst="roundRect">
            <a:avLst/>
          </a:prstGeom>
          <a:solidFill>
            <a:srgbClr val="DFD27C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600" kern="0" dirty="0" smtClean="0">
              <a:solidFill>
                <a:srgbClr val="63544A"/>
              </a:solidFill>
              <a:latin typeface="Bankinter" pitchFamily="2" charset="0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700" b="1" i="0" u="none" strike="noStrike" kern="0" cap="none" spc="0" normalizeH="0" baseline="0" noProof="0" dirty="0" smtClean="0">
              <a:ln>
                <a:noFill/>
              </a:ln>
              <a:solidFill>
                <a:srgbClr val="63544A"/>
              </a:solidFill>
              <a:effectLst/>
              <a:uLnTx/>
              <a:uFillTx/>
              <a:latin typeface="Bankinter" pitchFamily="2" charset="0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63544A"/>
                </a:solidFill>
                <a:effectLst/>
                <a:uLnTx/>
                <a:uFillTx/>
                <a:latin typeface="Bankinter" pitchFamily="2" charset="0"/>
                <a:ea typeface="+mn-ea"/>
                <a:cs typeface="+mn-cs"/>
              </a:rPr>
              <a:t>SOA</a:t>
            </a:r>
            <a:endParaRPr kumimoji="0" lang="es-ES" sz="800" b="1" i="0" u="none" strike="noStrike" kern="0" cap="none" spc="0" normalizeH="0" baseline="0" noProof="0" dirty="0">
              <a:ln>
                <a:noFill/>
              </a:ln>
              <a:solidFill>
                <a:srgbClr val="63544A"/>
              </a:solidFill>
              <a:effectLst/>
              <a:uLnTx/>
              <a:uFillTx/>
              <a:latin typeface="Bankinter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77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calidad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Estático: Sonar</a:t>
            </a:r>
          </a:p>
          <a:p>
            <a:r>
              <a:rPr lang="es-ES" dirty="0" smtClean="0"/>
              <a:t>Dinámico: Automatización de pruebas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44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Dimensiones de la calidad del código</a:t>
            </a:r>
            <a:br>
              <a:rPr lang="es-ES" dirty="0" smtClean="0"/>
            </a:br>
            <a:r>
              <a:rPr lang="es-ES" sz="2700" dirty="0" smtClean="0"/>
              <a:t>¿Qué se puede controlar automáticamente?</a:t>
            </a:r>
            <a:endParaRPr lang="es-ES" sz="2700" dirty="0"/>
          </a:p>
        </p:txBody>
      </p:sp>
      <p:pic>
        <p:nvPicPr>
          <p:cNvPr id="1026" name="Picture 2" descr="http://www.sonarsource.org/wp-content/themes/sonar/images/7ax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6256589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683568" y="5157192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Impedimos llegar más </a:t>
            </a:r>
            <a:r>
              <a:rPr lang="es-ES" dirty="0" err="1" smtClean="0"/>
              <a:t>állá</a:t>
            </a:r>
            <a:r>
              <a:rPr lang="es-ES" dirty="0" smtClean="0"/>
              <a:t> de integración cuando se violan algunas reglas.</a:t>
            </a:r>
          </a:p>
          <a:p>
            <a:r>
              <a:rPr lang="es-ES" dirty="0" smtClean="0"/>
              <a:t>Se debería buscar un equilibrio de calidad</a:t>
            </a:r>
          </a:p>
          <a:p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536" y="1407466"/>
            <a:ext cx="428625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6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Marcador de contenido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6105"/>
            <a:ext cx="8229600" cy="3702955"/>
          </a:xfr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576" y="548680"/>
            <a:ext cx="9649674" cy="684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516856" y="3957568"/>
            <a:ext cx="86444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ES" sz="1600" dirty="0" smtClean="0"/>
              <a:t>Bloqueante</a:t>
            </a:r>
            <a:r>
              <a:rPr lang="es-ES" sz="1600" dirty="0"/>
              <a:t>: Se viola una norma de arquitectura, se hace daño o la instalación o se ha introducido un riesgo de seguridad. </a:t>
            </a:r>
            <a:endParaRPr lang="es-ES" sz="1600" dirty="0" smtClean="0"/>
          </a:p>
          <a:p>
            <a:pPr marL="342900" indent="-342900">
              <a:buAutoNum type="arabicPeriod"/>
            </a:pPr>
            <a:r>
              <a:rPr lang="es-ES" sz="1600" dirty="0" smtClean="0"/>
              <a:t>Crítica</a:t>
            </a:r>
            <a:r>
              <a:rPr lang="es-ES" sz="1600" dirty="0"/>
              <a:t>: El código tiene trampas para violar la lógica normal de la aplicación, o hay posibles “casques” o hay código que es muy susceptible de incluir un </a:t>
            </a:r>
            <a:r>
              <a:rPr lang="es-ES" sz="1600" dirty="0" smtClean="0"/>
              <a:t>bug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Mayor</a:t>
            </a:r>
            <a:r>
              <a:rPr lang="es-ES" sz="1600" dirty="0"/>
              <a:t>: Se utilizan prácticas de desarrollo que dificultan el mantenimiento del código o existe riesgo importante de que el código quede </a:t>
            </a:r>
            <a:r>
              <a:rPr lang="es-ES" sz="1600" dirty="0" smtClean="0"/>
              <a:t>deprecado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Menor</a:t>
            </a:r>
            <a:r>
              <a:rPr lang="es-ES" sz="1600" dirty="0"/>
              <a:t>: Se identifican posibles pequeñas mejoras o aspectos de buen gusto en la </a:t>
            </a:r>
            <a:r>
              <a:rPr lang="es-ES" sz="1600" dirty="0" smtClean="0"/>
              <a:t>codificación</a:t>
            </a:r>
          </a:p>
          <a:p>
            <a:pPr marL="342900" indent="-342900">
              <a:buAutoNum type="arabicPeriod"/>
            </a:pPr>
            <a:r>
              <a:rPr lang="es-ES" sz="1600" dirty="0" err="1" smtClean="0"/>
              <a:t>Info</a:t>
            </a:r>
            <a:r>
              <a:rPr lang="es-ES" sz="1600" dirty="0"/>
              <a:t>: Se detectan prácticas que siendo correctas deberían requerir una mirada atenta para ver que se intenta conseguir. Potenciales agresiones a la seguridad. </a:t>
            </a:r>
          </a:p>
        </p:txBody>
      </p:sp>
    </p:spTree>
    <p:extLst>
      <p:ext uri="{BB962C8B-B14F-4D97-AF65-F5344CB8AC3E}">
        <p14:creationId xmlns:p14="http://schemas.microsoft.com/office/powerpoint/2010/main" val="233744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" y="188640"/>
            <a:ext cx="9144000" cy="64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prueba es parte del CV</a:t>
            </a:r>
            <a:endParaRPr lang="es-E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80" y="1482427"/>
            <a:ext cx="7439025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1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¿Pruebas? ¿Qué pruebas?</a:t>
            </a:r>
            <a:endParaRPr lang="es-ES" dirty="0"/>
          </a:p>
        </p:txBody>
      </p:sp>
      <p:pic>
        <p:nvPicPr>
          <p:cNvPr id="5122" name="Picture 2" descr="http://elblinkin.info/wp-content/uploads/2012/03/TestPyram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442912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errar llave"/>
          <p:cNvSpPr/>
          <p:nvPr/>
        </p:nvSpPr>
        <p:spPr>
          <a:xfrm>
            <a:off x="5292080" y="3429000"/>
            <a:ext cx="288032" cy="1944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errar llave"/>
          <p:cNvSpPr/>
          <p:nvPr/>
        </p:nvSpPr>
        <p:spPr>
          <a:xfrm>
            <a:off x="5248828" y="2276872"/>
            <a:ext cx="216024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6004872" y="421644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JUnit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806099" y="2560258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Selenium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547664" y="6165304"/>
            <a:ext cx="679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 alteramos metodología de pruebas de carga</a:t>
            </a:r>
            <a:endParaRPr lang="es-ES" dirty="0"/>
          </a:p>
        </p:txBody>
      </p:sp>
      <p:pic>
        <p:nvPicPr>
          <p:cNvPr id="5124" name="Picture 4" descr="http://withfriendship.com/images/h/38656/software-quality-assuranc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488" y="887999"/>
            <a:ext cx="6199936" cy="464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2551" y="67657"/>
            <a:ext cx="8229600" cy="1143000"/>
          </a:xfrm>
        </p:spPr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JUnit</a:t>
            </a:r>
            <a:endParaRPr lang="es-ES" dirty="0"/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35826"/>
            <a:ext cx="7662877" cy="548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5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Artifactory</a:t>
            </a:r>
            <a:r>
              <a:rPr lang="es-ES" dirty="0" smtClean="0"/>
              <a:t>: volvemos al Maven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 el </a:t>
            </a:r>
            <a:r>
              <a:rPr lang="es-ES" dirty="0" err="1" smtClean="0"/>
              <a:t>respositorio</a:t>
            </a:r>
            <a:r>
              <a:rPr lang="es-ES" dirty="0" smtClean="0"/>
              <a:t> que contiene los JAR de la instalación con todas sus versiones y sus dependencias.</a:t>
            </a:r>
          </a:p>
          <a:p>
            <a:r>
              <a:rPr lang="es-ES" dirty="0" smtClean="0"/>
              <a:t>El ciclo de vida de </a:t>
            </a:r>
            <a:r>
              <a:rPr lang="es-ES" dirty="0" err="1" smtClean="0"/>
              <a:t>JARs</a:t>
            </a:r>
            <a:r>
              <a:rPr lang="es-ES" dirty="0" smtClean="0"/>
              <a:t> los publica aquí.</a:t>
            </a:r>
          </a:p>
          <a:p>
            <a:r>
              <a:rPr lang="es-ES" dirty="0" smtClean="0"/>
              <a:t>Los </a:t>
            </a:r>
            <a:r>
              <a:rPr lang="es-ES" dirty="0" err="1" smtClean="0"/>
              <a:t>JARs</a:t>
            </a:r>
            <a:r>
              <a:rPr lang="es-ES" dirty="0" smtClean="0"/>
              <a:t> de mercado están “aquí”.</a:t>
            </a:r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r>
              <a:rPr lang="es-ES" sz="1800" dirty="0">
                <a:hlinkClick r:id="rId2"/>
              </a:rPr>
              <a:t>http://subversion.bankinter.bk:8081/artifactory</a:t>
            </a:r>
            <a:endParaRPr lang="es-ES" sz="1800" dirty="0" smtClean="0"/>
          </a:p>
        </p:txBody>
      </p:sp>
    </p:spTree>
    <p:extLst>
      <p:ext uri="{BB962C8B-B14F-4D97-AF65-F5344CB8AC3E}">
        <p14:creationId xmlns:p14="http://schemas.microsoft.com/office/powerpoint/2010/main" val="21905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Marcador de contenido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6" y="14896"/>
            <a:ext cx="8706914" cy="66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 de vida </a:t>
            </a:r>
            <a:r>
              <a:rPr lang="es-ES" dirty="0" err="1" smtClean="0"/>
              <a:t>JARs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Aquí no hay INT/PRE/PRO</a:t>
            </a:r>
          </a:p>
          <a:p>
            <a:r>
              <a:rPr lang="es-ES" dirty="0" smtClean="0"/>
              <a:t>Hay </a:t>
            </a:r>
            <a:r>
              <a:rPr lang="es-ES" dirty="0" err="1" smtClean="0"/>
              <a:t>snapshot</a:t>
            </a:r>
            <a:r>
              <a:rPr lang="es-ES" dirty="0" smtClean="0"/>
              <a:t> o </a:t>
            </a:r>
            <a:r>
              <a:rPr lang="es-ES" dirty="0" err="1" smtClean="0"/>
              <a:t>release</a:t>
            </a:r>
            <a:endParaRPr lang="es-ES" dirty="0" smtClean="0"/>
          </a:p>
          <a:p>
            <a:r>
              <a:rPr lang="es-ES" dirty="0" err="1" smtClean="0"/>
              <a:t>Snapshot</a:t>
            </a:r>
            <a:endParaRPr lang="es-ES" dirty="0" smtClean="0"/>
          </a:p>
          <a:p>
            <a:pPr lvl="1"/>
            <a:r>
              <a:rPr lang="es-ES" dirty="0" smtClean="0"/>
              <a:t>Lo tengo hecho para que alguien pruebe</a:t>
            </a:r>
          </a:p>
          <a:p>
            <a:pPr lvl="1"/>
            <a:r>
              <a:rPr lang="es-ES" dirty="0" smtClean="0"/>
              <a:t>Solo guardamos el último</a:t>
            </a:r>
          </a:p>
          <a:p>
            <a:r>
              <a:rPr lang="es-ES" dirty="0" err="1" smtClean="0"/>
              <a:t>Release</a:t>
            </a:r>
            <a:endParaRPr lang="es-ES" dirty="0" smtClean="0"/>
          </a:p>
          <a:p>
            <a:pPr lvl="1"/>
            <a:r>
              <a:rPr lang="es-ES" dirty="0" smtClean="0"/>
              <a:t>Tiene calidad para llegar a producción.</a:t>
            </a:r>
          </a:p>
          <a:p>
            <a:pPr lvl="1"/>
            <a:r>
              <a:rPr lang="es-ES" dirty="0" smtClean="0"/>
              <a:t>Guardamos historial completo</a:t>
            </a:r>
          </a:p>
        </p:txBody>
      </p:sp>
    </p:spTree>
    <p:extLst>
      <p:ext uri="{BB962C8B-B14F-4D97-AF65-F5344CB8AC3E}">
        <p14:creationId xmlns:p14="http://schemas.microsoft.com/office/powerpoint/2010/main" val="293419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677108"/>
          </a:xfrm>
        </p:spPr>
        <p:txBody>
          <a:bodyPr/>
          <a:lstStyle/>
          <a:p>
            <a:r>
              <a:rPr lang="es-ES" dirty="0" smtClean="0"/>
              <a:t>Nuestro online</a:t>
            </a:r>
            <a:endParaRPr lang="es-ES" dirty="0"/>
          </a:p>
        </p:txBody>
      </p:sp>
      <p:sp>
        <p:nvSpPr>
          <p:cNvPr id="3" name="2 Flecha derecha"/>
          <p:cNvSpPr/>
          <p:nvPr/>
        </p:nvSpPr>
        <p:spPr>
          <a:xfrm>
            <a:off x="373420" y="980728"/>
            <a:ext cx="2758420" cy="2375864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6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s-ES" sz="1600" dirty="0" smtClean="0">
                <a:solidFill>
                  <a:schemeClr val="tx1"/>
                </a:solidFill>
              </a:rPr>
              <a:t>Estamos utilizando una arquitectura creada por Bankinter en el año 2000</a:t>
            </a:r>
          </a:p>
          <a:p>
            <a:pPr>
              <a:buFont typeface="Wingdings" pitchFamily="2" charset="2"/>
              <a:buChar char="ü"/>
            </a:pPr>
            <a:endParaRPr lang="es-ES" sz="16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s-ES" sz="1600" dirty="0" smtClean="0">
                <a:solidFill>
                  <a:schemeClr val="tx1"/>
                </a:solidFill>
              </a:rPr>
              <a:t> No hemos evolucionado mucho en el modo de construir las interfaces de usuario y las aplicaciones</a:t>
            </a:r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811" y="951221"/>
            <a:ext cx="580112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356592"/>
            <a:ext cx="6624736" cy="32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33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Además de los JAR, </a:t>
            </a:r>
            <a:r>
              <a:rPr lang="es-ES" dirty="0" err="1" smtClean="0"/>
              <a:t>proxies</a:t>
            </a:r>
            <a:r>
              <a:rPr lang="es-ES" dirty="0" smtClean="0"/>
              <a:t> de 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que hace un WS</a:t>
            </a:r>
          </a:p>
          <a:p>
            <a:pPr lvl="1"/>
            <a:r>
              <a:rPr lang="es-ES" dirty="0" smtClean="0"/>
              <a:t>Lo documenta</a:t>
            </a:r>
          </a:p>
          <a:p>
            <a:pPr lvl="1"/>
            <a:r>
              <a:rPr lang="es-ES" dirty="0" smtClean="0"/>
              <a:t>Genera el proxy (y lo prueba)</a:t>
            </a:r>
          </a:p>
          <a:p>
            <a:pPr lvl="1"/>
            <a:r>
              <a:rPr lang="es-ES" dirty="0"/>
              <a:t>Mete una </a:t>
            </a:r>
            <a:r>
              <a:rPr lang="es-ES" dirty="0" err="1"/>
              <a:t>linea</a:t>
            </a:r>
            <a:r>
              <a:rPr lang="es-ES" dirty="0"/>
              <a:t> con @</a:t>
            </a:r>
            <a:r>
              <a:rPr lang="es-ES" dirty="0" err="1" smtClean="0"/>
              <a:t>HandlerChain</a:t>
            </a:r>
            <a:endParaRPr lang="es-ES" dirty="0" smtClean="0"/>
          </a:p>
          <a:p>
            <a:pPr lvl="1"/>
            <a:r>
              <a:rPr lang="es-ES" dirty="0" smtClean="0"/>
              <a:t>Hace </a:t>
            </a:r>
            <a:r>
              <a:rPr lang="es-ES" dirty="0" err="1" smtClean="0"/>
              <a:t>mocks</a:t>
            </a:r>
            <a:r>
              <a:rPr lang="es-ES" dirty="0" smtClean="0"/>
              <a:t> (ok y mal al menos)</a:t>
            </a:r>
          </a:p>
          <a:p>
            <a:pPr lvl="1"/>
            <a:r>
              <a:rPr lang="es-ES" dirty="0" smtClean="0"/>
              <a:t>Publica en </a:t>
            </a:r>
            <a:r>
              <a:rPr lang="es-ES" dirty="0" err="1" smtClean="0"/>
              <a:t>artifactory</a:t>
            </a:r>
            <a:r>
              <a:rPr lang="es-ES" dirty="0" smtClean="0"/>
              <a:t> para que los demás lo usen como dependencia</a:t>
            </a:r>
          </a:p>
        </p:txBody>
      </p:sp>
    </p:spTree>
    <p:extLst>
      <p:ext uri="{BB962C8B-B14F-4D97-AF65-F5344CB8AC3E}">
        <p14:creationId xmlns:p14="http://schemas.microsoft.com/office/powerpoint/2010/main" val="28554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677108"/>
          </a:xfrm>
        </p:spPr>
        <p:txBody>
          <a:bodyPr/>
          <a:lstStyle/>
          <a:p>
            <a:r>
              <a:rPr lang="es-ES" dirty="0" smtClean="0"/>
              <a:t>Convivencia con lo anterior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259632" y="1844824"/>
            <a:ext cx="49792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Estructura de página y Navegación</a:t>
            </a:r>
          </a:p>
          <a:p>
            <a:r>
              <a:rPr lang="es-ES" dirty="0" smtClean="0"/>
              <a:t>SSO</a:t>
            </a:r>
          </a:p>
          <a:p>
            <a:r>
              <a:rPr lang="es-ES" dirty="0" smtClean="0"/>
              <a:t>Firma operaciones</a:t>
            </a:r>
          </a:p>
          <a:p>
            <a:r>
              <a:rPr lang="es-ES" dirty="0" smtClean="0"/>
              <a:t>Gestor de contenidos</a:t>
            </a:r>
          </a:p>
          <a:p>
            <a:r>
              <a:rPr lang="es-ES" i="1" dirty="0" smtClean="0">
                <a:solidFill>
                  <a:schemeClr val="bg1">
                    <a:lumMod val="65000"/>
                  </a:schemeClr>
                </a:solidFill>
              </a:rPr>
              <a:t>Múltiples servidores de prueba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15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39 Grupo"/>
          <p:cNvGrpSpPr/>
          <p:nvPr/>
        </p:nvGrpSpPr>
        <p:grpSpPr>
          <a:xfrm>
            <a:off x="539552" y="662499"/>
            <a:ext cx="3600400" cy="1149251"/>
            <a:chOff x="2555776" y="263525"/>
            <a:chExt cx="3600400" cy="1149251"/>
          </a:xfrm>
        </p:grpSpPr>
        <p:sp>
          <p:nvSpPr>
            <p:cNvPr id="5" name="4 Rectángulo redondeado"/>
            <p:cNvSpPr/>
            <p:nvPr/>
          </p:nvSpPr>
          <p:spPr>
            <a:xfrm>
              <a:off x="3275856" y="476672"/>
              <a:ext cx="720080" cy="720080"/>
            </a:xfrm>
            <a:prstGeom prst="round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2700000" scaled="0"/>
            </a:gra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s-ES" sz="1800">
                <a:solidFill>
                  <a:prstClr val="white"/>
                </a:solidFill>
              </a:endParaRPr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5436096" y="476672"/>
              <a:ext cx="720080" cy="7200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s-E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9 Conector recto de flecha"/>
            <p:cNvCxnSpPr>
              <a:endCxn id="37" idx="0"/>
            </p:cNvCxnSpPr>
            <p:nvPr/>
          </p:nvCxnSpPr>
          <p:spPr>
            <a:xfrm flipV="1">
              <a:off x="2555776" y="619125"/>
              <a:ext cx="327918" cy="1563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 de flecha"/>
            <p:cNvCxnSpPr>
              <a:stCxn id="37" idx="2"/>
            </p:cNvCxnSpPr>
            <p:nvPr/>
          </p:nvCxnSpPr>
          <p:spPr>
            <a:xfrm flipV="1">
              <a:off x="4579144" y="620688"/>
              <a:ext cx="856952" cy="3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 flipH="1">
              <a:off x="3995936" y="1052736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/>
            <p:nvPr/>
          </p:nvCxnSpPr>
          <p:spPr>
            <a:xfrm flipH="1">
              <a:off x="2555776" y="1052736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2 Rectángulo"/>
            <p:cNvSpPr/>
            <p:nvPr/>
          </p:nvSpPr>
          <p:spPr>
            <a:xfrm>
              <a:off x="5580112" y="620688"/>
              <a:ext cx="576064" cy="432048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2700000" scaled="0"/>
              <a:tileRect/>
            </a:gra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s-ES" sz="1800">
                <a:solidFill>
                  <a:prstClr val="white"/>
                </a:solidFill>
              </a:endParaRPr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3419872" y="620688"/>
              <a:ext cx="576064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s-ES" sz="1800">
                <a:solidFill>
                  <a:prstClr val="white"/>
                </a:solidFill>
              </a:endParaRP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3275856" y="1166555"/>
              <a:ext cx="72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s-ES" sz="1000" dirty="0" smtClean="0">
                  <a:solidFill>
                    <a:prstClr val="black"/>
                  </a:solidFill>
                  <a:latin typeface="Calibri"/>
                  <a:ea typeface="+mn-ea"/>
                </a:rPr>
                <a:t>Filtro</a:t>
              </a:r>
              <a:endParaRPr lang="es-ES" sz="10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5436096" y="1166555"/>
              <a:ext cx="72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s-ES" sz="1000" dirty="0" err="1" smtClean="0">
                  <a:solidFill>
                    <a:prstClr val="black"/>
                  </a:solidFill>
                  <a:latin typeface="Calibri"/>
                  <a:ea typeface="+mn-ea"/>
                </a:rPr>
                <a:t>Servlet</a:t>
              </a:r>
              <a:endParaRPr lang="es-ES" sz="10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7" name="36 Forma libre"/>
            <p:cNvSpPr/>
            <p:nvPr/>
          </p:nvSpPr>
          <p:spPr>
            <a:xfrm>
              <a:off x="2883694" y="263525"/>
              <a:ext cx="1695450" cy="360363"/>
            </a:xfrm>
            <a:custGeom>
              <a:avLst/>
              <a:gdLst>
                <a:gd name="connsiteX0" fmla="*/ 0 w 1695450"/>
                <a:gd name="connsiteY0" fmla="*/ 355600 h 360363"/>
                <a:gd name="connsiteX1" fmla="*/ 754856 w 1695450"/>
                <a:gd name="connsiteY1" fmla="*/ 794 h 360363"/>
                <a:gd name="connsiteX2" fmla="*/ 1695450 w 1695450"/>
                <a:gd name="connsiteY2" fmla="*/ 360363 h 36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5450" h="360363">
                  <a:moveTo>
                    <a:pt x="0" y="355600"/>
                  </a:moveTo>
                  <a:cubicBezTo>
                    <a:pt x="236140" y="177800"/>
                    <a:pt x="472281" y="0"/>
                    <a:pt x="754856" y="794"/>
                  </a:cubicBezTo>
                  <a:cubicBezTo>
                    <a:pt x="1037431" y="1588"/>
                    <a:pt x="1540272" y="296863"/>
                    <a:pt x="1695450" y="36036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s-ES" sz="1800">
                <a:solidFill>
                  <a:prstClr val="black"/>
                </a:solidFill>
              </a:endParaRPr>
            </a:p>
          </p:txBody>
        </p:sp>
      </p:grpSp>
      <p:sp>
        <p:nvSpPr>
          <p:cNvPr id="41" name="40 CuadroTexto"/>
          <p:cNvSpPr txBox="1"/>
          <p:nvPr/>
        </p:nvSpPr>
        <p:spPr>
          <a:xfrm>
            <a:off x="4860032" y="590491"/>
            <a:ext cx="3888432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JVM </a:t>
            </a:r>
            <a:r>
              <a:rPr lang="es-ES" sz="1000" dirty="0" err="1" smtClean="0">
                <a:solidFill>
                  <a:prstClr val="black"/>
                </a:solidFill>
                <a:latin typeface="Calibri"/>
                <a:ea typeface="+mn-ea"/>
              </a:rPr>
              <a:t>Properties</a:t>
            </a:r>
            <a:r>
              <a:rPr lang="es-ES" sz="1000" dirty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/</a:t>
            </a:r>
            <a:r>
              <a:rPr lang="es-ES" sz="1000" dirty="0" err="1" smtClean="0">
                <a:solidFill>
                  <a:prstClr val="black"/>
                </a:solidFill>
                <a:latin typeface="Calibri"/>
                <a:ea typeface="+mn-ea"/>
              </a:rPr>
              <a:t>metadata</a:t>
            </a: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/</a:t>
            </a:r>
            <a:r>
              <a:rPr lang="es-ES" sz="1000" dirty="0" err="1" smtClean="0">
                <a:solidFill>
                  <a:prstClr val="black"/>
                </a:solidFill>
                <a:latin typeface="Calibri"/>
                <a:ea typeface="+mn-ea"/>
              </a:rPr>
              <a:t>application.properties</a:t>
            </a: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 en el </a:t>
            </a:r>
            <a:r>
              <a:rPr lang="es-ES" sz="1000" dirty="0" err="1" smtClean="0">
                <a:solidFill>
                  <a:prstClr val="black"/>
                </a:solidFill>
                <a:latin typeface="Calibri"/>
                <a:ea typeface="+mn-ea"/>
              </a:rPr>
              <a:t>classpath</a:t>
            </a:r>
            <a:endParaRPr lang="es-ES" sz="1000" dirty="0" smtClean="0">
              <a:solidFill>
                <a:prstClr val="black"/>
              </a:solidFill>
              <a:latin typeface="Calibri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(prevalece la JVM </a:t>
            </a:r>
            <a:r>
              <a:rPr lang="es-ES" sz="1000" dirty="0" err="1" smtClean="0">
                <a:solidFill>
                  <a:prstClr val="black"/>
                </a:solidFill>
                <a:latin typeface="Calibri"/>
                <a:ea typeface="+mn-ea"/>
              </a:rPr>
              <a:t>Property</a:t>
            </a: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 sobre las de </a:t>
            </a:r>
            <a:r>
              <a:rPr lang="es-ES" sz="1000" dirty="0" err="1" smtClean="0">
                <a:solidFill>
                  <a:prstClr val="black"/>
                </a:solidFill>
                <a:latin typeface="Calibri"/>
                <a:ea typeface="+mn-ea"/>
              </a:rPr>
              <a:t>application.properties</a:t>
            </a: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 sz="1000" dirty="0" smtClean="0">
              <a:solidFill>
                <a:prstClr val="black"/>
              </a:solidFill>
              <a:latin typeface="Calibri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s-ES" sz="1000" dirty="0" err="1" smtClean="0">
                <a:solidFill>
                  <a:prstClr val="black"/>
                </a:solidFill>
                <a:latin typeface="Calibri"/>
                <a:ea typeface="+mn-ea"/>
              </a:rPr>
              <a:t>com.gneisnt.config.nav.sites</a:t>
            </a: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=</a:t>
            </a:r>
            <a:r>
              <a:rPr lang="es-ES" sz="1000" dirty="0" err="1" smtClean="0">
                <a:solidFill>
                  <a:prstClr val="black"/>
                </a:solidFill>
                <a:latin typeface="Calibri"/>
                <a:ea typeface="+mn-ea"/>
              </a:rPr>
              <a:t>obsidiana,particulares</a:t>
            </a:r>
            <a:endParaRPr lang="es-ES" sz="1000" dirty="0" smtClean="0">
              <a:solidFill>
                <a:prstClr val="black"/>
              </a:solidFill>
              <a:latin typeface="Calibri"/>
              <a:ea typeface="+mn-ea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Lista de </a:t>
            </a:r>
            <a:r>
              <a:rPr lang="es-ES" sz="1000" dirty="0" err="1" smtClean="0">
                <a:solidFill>
                  <a:prstClr val="black"/>
                </a:solidFill>
                <a:latin typeface="Calibri"/>
                <a:ea typeface="+mn-ea"/>
              </a:rPr>
              <a:t>sites</a:t>
            </a: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 que maneja la aplicación</a:t>
            </a:r>
            <a:endParaRPr lang="es-ES" sz="1000" dirty="0">
              <a:solidFill>
                <a:prstClr val="black"/>
              </a:solidFill>
              <a:latin typeface="Calibri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s-ES" sz="1000" dirty="0" err="1" smtClean="0">
                <a:solidFill>
                  <a:prstClr val="black"/>
                </a:solidFill>
                <a:latin typeface="Calibri"/>
                <a:ea typeface="+mn-ea"/>
              </a:rPr>
              <a:t>com.gneisnt.config.nav.manager</a:t>
            </a: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=</a:t>
            </a:r>
            <a:r>
              <a:rPr lang="es-ES" sz="1000" dirty="0" err="1" smtClean="0">
                <a:solidFill>
                  <a:prstClr val="black"/>
                </a:solidFill>
                <a:latin typeface="Calibri"/>
                <a:ea typeface="+mn-ea"/>
              </a:rPr>
              <a:t>com.gneisnt.sample.MyManager</a:t>
            </a:r>
            <a:endParaRPr lang="es-ES" sz="1000" dirty="0" smtClean="0">
              <a:solidFill>
                <a:prstClr val="black"/>
              </a:solidFill>
              <a:latin typeface="Calibri"/>
              <a:ea typeface="+mn-ea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Particularización de comportamiento para una aplicación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395536" y="2102659"/>
            <a:ext cx="5400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000" b="1" dirty="0" err="1">
                <a:solidFill>
                  <a:prstClr val="black"/>
                </a:solidFill>
                <a:latin typeface="Calibri"/>
                <a:ea typeface="+mn-ea"/>
              </a:rPr>
              <a:t>init</a:t>
            </a:r>
            <a:r>
              <a:rPr lang="es-ES" sz="1000" dirty="0">
                <a:solidFill>
                  <a:prstClr val="black"/>
                </a:solidFill>
                <a:latin typeface="Calibri"/>
                <a:ea typeface="+mn-ea"/>
              </a:rPr>
              <a:t>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000" dirty="0">
                <a:solidFill>
                  <a:prstClr val="black"/>
                </a:solidFill>
                <a:latin typeface="Calibri"/>
                <a:ea typeface="+mn-ea"/>
              </a:rPr>
              <a:t> Lee archivos XML de navegación de /</a:t>
            </a:r>
            <a:r>
              <a:rPr lang="es-ES" sz="1000" dirty="0" err="1">
                <a:solidFill>
                  <a:prstClr val="black"/>
                </a:solidFill>
                <a:latin typeface="Calibri"/>
                <a:ea typeface="+mn-ea"/>
              </a:rPr>
              <a:t>gn</a:t>
            </a:r>
            <a:r>
              <a:rPr lang="es-ES" sz="1000" dirty="0">
                <a:solidFill>
                  <a:prstClr val="black"/>
                </a:solidFill>
                <a:latin typeface="Calibri"/>
                <a:ea typeface="+mn-ea"/>
              </a:rPr>
              <a:t>/</a:t>
            </a:r>
            <a:r>
              <a:rPr lang="es-ES" sz="1000" dirty="0" err="1">
                <a:solidFill>
                  <a:prstClr val="black"/>
                </a:solidFill>
                <a:latin typeface="Calibri"/>
                <a:ea typeface="+mn-ea"/>
              </a:rPr>
              <a:t>nav</a:t>
            </a:r>
            <a:r>
              <a:rPr lang="es-ES" sz="1000" dirty="0">
                <a:solidFill>
                  <a:prstClr val="black"/>
                </a:solidFill>
                <a:latin typeface="Calibri"/>
                <a:ea typeface="+mn-ea"/>
              </a:rPr>
              <a:t>/&lt;</a:t>
            </a:r>
            <a:r>
              <a:rPr lang="es-ES" sz="1000" dirty="0" err="1">
                <a:solidFill>
                  <a:prstClr val="black"/>
                </a:solidFill>
                <a:latin typeface="Calibri"/>
                <a:ea typeface="+mn-ea"/>
              </a:rPr>
              <a:t>site</a:t>
            </a: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&gt;/ y genera la estructura de datos de navegación</a:t>
            </a:r>
            <a:endParaRPr lang="es-ES" sz="1000" dirty="0">
              <a:solidFill>
                <a:prstClr val="black"/>
              </a:solidFill>
              <a:latin typeface="Calibri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000" dirty="0">
                <a:solidFill>
                  <a:prstClr val="black"/>
                </a:solidFill>
                <a:latin typeface="Calibri"/>
                <a:ea typeface="+mn-ea"/>
              </a:rPr>
              <a:t> Calcula </a:t>
            </a:r>
            <a:r>
              <a:rPr lang="es-ES" sz="1000" dirty="0" err="1" smtClean="0">
                <a:solidFill>
                  <a:prstClr val="black"/>
                </a:solidFill>
                <a:latin typeface="Calibri"/>
                <a:ea typeface="+mn-ea"/>
              </a:rPr>
              <a:t>TemplateManagers</a:t>
            </a:r>
            <a:endParaRPr lang="es-ES" sz="1000" dirty="0">
              <a:solidFill>
                <a:prstClr val="black"/>
              </a:solidFill>
              <a:latin typeface="Calibri"/>
              <a:ea typeface="+mn-ea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000" dirty="0">
                <a:solidFill>
                  <a:prstClr val="black"/>
                </a:solidFill>
                <a:latin typeface="Calibri"/>
                <a:ea typeface="+mn-ea"/>
              </a:rPr>
              <a:t> Nueva arquitectura: Uno por aplicación.</a:t>
            </a:r>
          </a:p>
          <a:p>
            <a:pPr lvl="2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000" dirty="0">
                <a:solidFill>
                  <a:prstClr val="black"/>
                </a:solidFill>
                <a:latin typeface="Calibri"/>
                <a:ea typeface="+mn-ea"/>
              </a:rPr>
              <a:t> Lo obtiene de la propiedad </a:t>
            </a:r>
            <a:r>
              <a:rPr lang="es-ES" sz="1000" dirty="0" err="1">
                <a:solidFill>
                  <a:prstClr val="black"/>
                </a:solidFill>
                <a:latin typeface="Calibri"/>
                <a:ea typeface="+mn-ea"/>
              </a:rPr>
              <a:t>com.gneisnt.config.nav.manager</a:t>
            </a:r>
            <a:endParaRPr lang="es-ES" sz="1000" dirty="0">
              <a:solidFill>
                <a:prstClr val="black"/>
              </a:solidFill>
              <a:latin typeface="Calibri"/>
              <a:ea typeface="+mn-ea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000" dirty="0">
                <a:solidFill>
                  <a:prstClr val="black"/>
                </a:solidFill>
                <a:latin typeface="Calibri"/>
                <a:ea typeface="+mn-ea"/>
              </a:rPr>
              <a:t> Vignette: Uno por </a:t>
            </a:r>
            <a:r>
              <a:rPr lang="es-ES" sz="1000" dirty="0" err="1">
                <a:solidFill>
                  <a:prstClr val="black"/>
                </a:solidFill>
                <a:latin typeface="Calibri"/>
                <a:ea typeface="+mn-ea"/>
              </a:rPr>
              <a:t>site</a:t>
            </a:r>
            <a:r>
              <a:rPr lang="es-ES" sz="1000" dirty="0">
                <a:solidFill>
                  <a:prstClr val="black"/>
                </a:solidFill>
                <a:latin typeface="Calibri"/>
                <a:ea typeface="+mn-ea"/>
              </a:rPr>
              <a:t> </a:t>
            </a:r>
          </a:p>
          <a:p>
            <a:pPr lvl="2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000" dirty="0">
                <a:solidFill>
                  <a:prstClr val="black"/>
                </a:solidFill>
                <a:latin typeface="Calibri"/>
                <a:ea typeface="+mn-ea"/>
              </a:rPr>
              <a:t> Predefinidos para Obsidiana, </a:t>
            </a:r>
            <a:r>
              <a:rPr lang="es-ES" sz="1000" dirty="0" err="1">
                <a:solidFill>
                  <a:prstClr val="black"/>
                </a:solidFill>
                <a:latin typeface="Calibri"/>
                <a:ea typeface="+mn-ea"/>
              </a:rPr>
              <a:t>Broker</a:t>
            </a:r>
            <a:r>
              <a:rPr lang="es-ES" sz="1000" dirty="0">
                <a:solidFill>
                  <a:prstClr val="black"/>
                </a:solidFill>
                <a:latin typeface="Calibri"/>
                <a:ea typeface="+mn-ea"/>
              </a:rPr>
              <a:t>, Particulares, Empresas, Corporativa y Gneis</a:t>
            </a:r>
          </a:p>
        </p:txBody>
      </p:sp>
      <p:grpSp>
        <p:nvGrpSpPr>
          <p:cNvPr id="204" name="203 Grupo"/>
          <p:cNvGrpSpPr/>
          <p:nvPr/>
        </p:nvGrpSpPr>
        <p:grpSpPr>
          <a:xfrm>
            <a:off x="467544" y="3326795"/>
            <a:ext cx="8424936" cy="3486581"/>
            <a:chOff x="467544" y="2924944"/>
            <a:chExt cx="8424936" cy="3486581"/>
          </a:xfrm>
        </p:grpSpPr>
        <p:grpSp>
          <p:nvGrpSpPr>
            <p:cNvPr id="82" name="81 Grupo"/>
            <p:cNvGrpSpPr/>
            <p:nvPr/>
          </p:nvGrpSpPr>
          <p:grpSpPr>
            <a:xfrm>
              <a:off x="1331640" y="2996952"/>
              <a:ext cx="2952328" cy="1440160"/>
              <a:chOff x="2627784" y="2924944"/>
              <a:chExt cx="2952328" cy="1440160"/>
            </a:xfrm>
          </p:grpSpPr>
          <p:sp>
            <p:nvSpPr>
              <p:cNvPr id="45" name="44 Elipse"/>
              <p:cNvSpPr/>
              <p:nvPr/>
            </p:nvSpPr>
            <p:spPr>
              <a:xfrm>
                <a:off x="3923928" y="2924944"/>
                <a:ext cx="360040" cy="36004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s-E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45 Elipse"/>
              <p:cNvSpPr/>
              <p:nvPr/>
            </p:nvSpPr>
            <p:spPr>
              <a:xfrm>
                <a:off x="3131840" y="3429000"/>
                <a:ext cx="360040" cy="36004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s-ES" sz="18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8" name="47 Conector recto"/>
              <p:cNvCxnSpPr>
                <a:stCxn id="45" idx="3"/>
                <a:endCxn id="46" idx="7"/>
              </p:cNvCxnSpPr>
              <p:nvPr/>
            </p:nvCxnSpPr>
            <p:spPr>
              <a:xfrm flipH="1">
                <a:off x="3439153" y="3232257"/>
                <a:ext cx="537502" cy="249470"/>
              </a:xfrm>
              <a:prstGeom prst="lin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9" name="48 Elipse"/>
              <p:cNvSpPr/>
              <p:nvPr/>
            </p:nvSpPr>
            <p:spPr>
              <a:xfrm>
                <a:off x="4788024" y="3429000"/>
                <a:ext cx="360040" cy="36004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s-E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66 Elipse"/>
              <p:cNvSpPr/>
              <p:nvPr/>
            </p:nvSpPr>
            <p:spPr>
              <a:xfrm>
                <a:off x="2627784" y="4005064"/>
                <a:ext cx="360040" cy="36004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s-ES" sz="18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8" name="67 Conector recto"/>
              <p:cNvCxnSpPr>
                <a:endCxn id="67" idx="7"/>
              </p:cNvCxnSpPr>
              <p:nvPr/>
            </p:nvCxnSpPr>
            <p:spPr>
              <a:xfrm flipH="1">
                <a:off x="2935097" y="3736313"/>
                <a:ext cx="249470" cy="321478"/>
              </a:xfrm>
              <a:prstGeom prst="lin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9" name="68 Elipse"/>
              <p:cNvSpPr/>
              <p:nvPr/>
            </p:nvSpPr>
            <p:spPr>
              <a:xfrm>
                <a:off x="3563888" y="4005064"/>
                <a:ext cx="360040" cy="360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s-ES" sz="18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0" name="69 Conector recto"/>
              <p:cNvCxnSpPr>
                <a:endCxn id="69" idx="1"/>
              </p:cNvCxnSpPr>
              <p:nvPr/>
            </p:nvCxnSpPr>
            <p:spPr>
              <a:xfrm>
                <a:off x="3439153" y="3736313"/>
                <a:ext cx="177462" cy="321478"/>
              </a:xfrm>
              <a:prstGeom prst="lin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5" name="74 Elipse"/>
              <p:cNvSpPr/>
              <p:nvPr/>
            </p:nvSpPr>
            <p:spPr>
              <a:xfrm>
                <a:off x="4283968" y="4005064"/>
                <a:ext cx="360040" cy="36004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s-ES" sz="18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6" name="75 Conector recto"/>
              <p:cNvCxnSpPr>
                <a:endCxn id="75" idx="7"/>
              </p:cNvCxnSpPr>
              <p:nvPr/>
            </p:nvCxnSpPr>
            <p:spPr>
              <a:xfrm flipH="1">
                <a:off x="4591281" y="3736313"/>
                <a:ext cx="249470" cy="321478"/>
              </a:xfrm>
              <a:prstGeom prst="lin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7" name="76 Elipse"/>
              <p:cNvSpPr/>
              <p:nvPr/>
            </p:nvSpPr>
            <p:spPr>
              <a:xfrm>
                <a:off x="5220072" y="4005064"/>
                <a:ext cx="360040" cy="36004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s-ES" sz="18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8" name="77 Conector recto"/>
              <p:cNvCxnSpPr>
                <a:endCxn id="77" idx="1"/>
              </p:cNvCxnSpPr>
              <p:nvPr/>
            </p:nvCxnSpPr>
            <p:spPr>
              <a:xfrm>
                <a:off x="5095337" y="3736313"/>
                <a:ext cx="177462" cy="321478"/>
              </a:xfrm>
              <a:prstGeom prst="lin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78 Conector recto"/>
              <p:cNvCxnSpPr>
                <a:stCxn id="45" idx="5"/>
                <a:endCxn id="49" idx="1"/>
              </p:cNvCxnSpPr>
              <p:nvPr/>
            </p:nvCxnSpPr>
            <p:spPr>
              <a:xfrm>
                <a:off x="4231241" y="3232257"/>
                <a:ext cx="609510" cy="249470"/>
              </a:xfrm>
              <a:prstGeom prst="lin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3" name="82 CuadroTexto"/>
            <p:cNvSpPr txBox="1"/>
            <p:nvPr/>
          </p:nvSpPr>
          <p:spPr>
            <a:xfrm>
              <a:off x="467544" y="3501008"/>
              <a:ext cx="39466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8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s-ES" sz="1000" dirty="0" err="1">
                  <a:solidFill>
                    <a:prstClr val="black"/>
                  </a:solidFill>
                  <a:latin typeface="Calibri"/>
                  <a:ea typeface="+mn-ea"/>
                </a:rPr>
                <a:t>URL</a:t>
              </a:r>
            </a:p>
          </p:txBody>
        </p:sp>
        <p:cxnSp>
          <p:nvCxnSpPr>
            <p:cNvPr id="85" name="84 Forma"/>
            <p:cNvCxnSpPr>
              <a:stCxn id="83" idx="3"/>
              <a:endCxn id="69" idx="4"/>
            </p:cNvCxnSpPr>
            <p:nvPr/>
          </p:nvCxnSpPr>
          <p:spPr>
            <a:xfrm>
              <a:off x="862204" y="3624119"/>
              <a:ext cx="1585560" cy="812993"/>
            </a:xfrm>
            <a:prstGeom prst="bentConnector4">
              <a:avLst>
                <a:gd name="adj1" fmla="val 24699"/>
                <a:gd name="adj2" fmla="val 12811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96 Conector angular"/>
            <p:cNvCxnSpPr>
              <a:stCxn id="69" idx="6"/>
              <a:endCxn id="95" idx="1"/>
            </p:cNvCxnSpPr>
            <p:nvPr/>
          </p:nvCxnSpPr>
          <p:spPr>
            <a:xfrm>
              <a:off x="2627784" y="4257092"/>
              <a:ext cx="432048" cy="126776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117 Cerrar llave"/>
            <p:cNvSpPr/>
            <p:nvPr/>
          </p:nvSpPr>
          <p:spPr>
            <a:xfrm>
              <a:off x="4283968" y="2924944"/>
              <a:ext cx="216024" cy="1584176"/>
            </a:xfrm>
            <a:prstGeom prst="rightBrace">
              <a:avLst>
                <a:gd name="adj1" fmla="val 96518"/>
                <a:gd name="adj2" fmla="val 5040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s-ES" sz="1800">
                <a:solidFill>
                  <a:prstClr val="black"/>
                </a:solidFill>
              </a:endParaRPr>
            </a:p>
          </p:txBody>
        </p:sp>
        <p:sp>
          <p:nvSpPr>
            <p:cNvPr id="119" name="118 CuadroTexto"/>
            <p:cNvSpPr txBox="1"/>
            <p:nvPr/>
          </p:nvSpPr>
          <p:spPr>
            <a:xfrm>
              <a:off x="4547203" y="3614827"/>
              <a:ext cx="1176925" cy="4001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8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s-ES" sz="1000" dirty="0" smtClean="0">
                  <a:solidFill>
                    <a:prstClr val="black"/>
                  </a:solidFill>
                  <a:latin typeface="Calibri"/>
                  <a:ea typeface="+mn-ea"/>
                </a:rPr>
                <a:t>HTML Menús </a:t>
              </a:r>
              <a:r>
                <a:rPr lang="es-ES" sz="1000" dirty="0">
                  <a:solidFill>
                    <a:prstClr val="black"/>
                  </a:solidFill>
                  <a:latin typeface="Calibri"/>
                  <a:ea typeface="+mn-ea"/>
                </a:rPr>
                <a:t>Navegación</a:t>
              </a:r>
            </a:p>
          </p:txBody>
        </p:sp>
        <p:grpSp>
          <p:nvGrpSpPr>
            <p:cNvPr id="126" name="125 Grupo"/>
            <p:cNvGrpSpPr/>
            <p:nvPr/>
          </p:nvGrpSpPr>
          <p:grpSpPr>
            <a:xfrm>
              <a:off x="3059832" y="5085184"/>
              <a:ext cx="936104" cy="864096"/>
              <a:chOff x="2987824" y="4653136"/>
              <a:chExt cx="936104" cy="864096"/>
            </a:xfrm>
          </p:grpSpPr>
          <p:sp>
            <p:nvSpPr>
              <p:cNvPr id="94" name="93 CuadroTexto"/>
              <p:cNvSpPr txBox="1"/>
              <p:nvPr/>
            </p:nvSpPr>
            <p:spPr>
              <a:xfrm>
                <a:off x="3059832" y="4653136"/>
                <a:ext cx="864096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Char char="•"/>
                </a:pPr>
                <a:r>
                  <a:rPr lang="es-ES" sz="1000" b="1" dirty="0">
                    <a:solidFill>
                      <a:prstClr val="black"/>
                    </a:solidFill>
                    <a:latin typeface="Calibri"/>
                    <a:ea typeface="+mn-ea"/>
                  </a:rPr>
                  <a:t> </a:t>
                </a:r>
                <a:r>
                  <a:rPr lang="es-ES" sz="1000" dirty="0">
                    <a:solidFill>
                      <a:prstClr val="black"/>
                    </a:solidFill>
                    <a:latin typeface="Calibri"/>
                    <a:ea typeface="+mn-ea"/>
                  </a:rPr>
                  <a:t>Título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Char char="•"/>
                </a:pPr>
                <a:r>
                  <a:rPr lang="es-ES" sz="1000" dirty="0" smtClean="0">
                    <a:solidFill>
                      <a:prstClr val="black"/>
                    </a:solidFill>
                    <a:latin typeface="Calibri"/>
                    <a:ea typeface="+mn-ea"/>
                  </a:rPr>
                  <a:t> Metadatos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Char char="•"/>
                </a:pPr>
                <a:r>
                  <a:rPr lang="es-ES" sz="1000" dirty="0" smtClean="0">
                    <a:solidFill>
                      <a:prstClr val="black"/>
                    </a:solidFill>
                    <a:latin typeface="Calibri"/>
                    <a:ea typeface="+mn-ea"/>
                  </a:rPr>
                  <a:t> …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Char char="•"/>
                </a:pPr>
                <a:r>
                  <a:rPr lang="es-ES" sz="1000" dirty="0">
                    <a:solidFill>
                      <a:prstClr val="black"/>
                    </a:solidFill>
                    <a:latin typeface="Calibri"/>
                    <a:ea typeface="+mn-ea"/>
                  </a:rPr>
                  <a:t> </a:t>
                </a:r>
                <a:r>
                  <a:rPr lang="es-ES" sz="1000" dirty="0" err="1" smtClean="0">
                    <a:solidFill>
                      <a:prstClr val="black"/>
                    </a:solidFill>
                    <a:latin typeface="Calibri"/>
                    <a:ea typeface="+mn-ea"/>
                  </a:rPr>
                  <a:t>Template</a:t>
                </a:r>
                <a:endParaRPr lang="es-ES" sz="1000" dirty="0">
                  <a:solidFill>
                    <a:prstClr val="black"/>
                  </a:solidFill>
                  <a:latin typeface="Calibri"/>
                  <a:ea typeface="+mn-ea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s-ES" sz="1000" b="1" dirty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95" name="94 Abrir llave"/>
              <p:cNvSpPr/>
              <p:nvPr/>
            </p:nvSpPr>
            <p:spPr>
              <a:xfrm>
                <a:off x="2987824" y="4653136"/>
                <a:ext cx="144016" cy="864096"/>
              </a:xfrm>
              <a:prstGeom prst="leftBrace">
                <a:avLst>
                  <a:gd name="adj1" fmla="val 48363"/>
                  <a:gd name="adj2" fmla="val 50882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s-E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119 Rectángulo redondeado"/>
              <p:cNvSpPr/>
              <p:nvPr/>
            </p:nvSpPr>
            <p:spPr>
              <a:xfrm>
                <a:off x="3131840" y="5157192"/>
                <a:ext cx="648072" cy="144016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s-E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195 Rectángulo redondeado"/>
              <p:cNvSpPr/>
              <p:nvPr/>
            </p:nvSpPr>
            <p:spPr>
              <a:xfrm>
                <a:off x="3131840" y="4653136"/>
                <a:ext cx="720080" cy="360040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s-E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1" name="120 CuadroTexto"/>
            <p:cNvSpPr txBox="1"/>
            <p:nvPr/>
          </p:nvSpPr>
          <p:spPr>
            <a:xfrm>
              <a:off x="4932040" y="5445224"/>
              <a:ext cx="1176925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8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s-ES" sz="1000" dirty="0" err="1" smtClean="0">
                  <a:solidFill>
                    <a:prstClr val="black"/>
                  </a:solidFill>
                  <a:latin typeface="Calibri"/>
                  <a:ea typeface="+mn-ea"/>
                </a:rPr>
                <a:t>Template</a:t>
              </a:r>
              <a:r>
                <a:rPr lang="es-ES" sz="1000" dirty="0" smtClean="0">
                  <a:solidFill>
                    <a:prstClr val="black"/>
                  </a:solidFill>
                  <a:latin typeface="Calibri"/>
                  <a:ea typeface="+mn-ea"/>
                </a:rPr>
                <a:t> </a:t>
              </a:r>
              <a:r>
                <a:rPr lang="es-ES" sz="1000" dirty="0" err="1" smtClean="0">
                  <a:solidFill>
                    <a:prstClr val="black"/>
                  </a:solidFill>
                  <a:latin typeface="Calibri"/>
                  <a:ea typeface="+mn-ea"/>
                </a:rPr>
                <a:t>Velocity</a:t>
              </a:r>
              <a:endParaRPr lang="es-ES" sz="10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22" name="121 CuadroTexto"/>
            <p:cNvSpPr txBox="1"/>
            <p:nvPr/>
          </p:nvSpPr>
          <p:spPr>
            <a:xfrm>
              <a:off x="4932040" y="4941168"/>
              <a:ext cx="1176925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8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s-ES" sz="1000" dirty="0" smtClean="0">
                  <a:solidFill>
                    <a:prstClr val="black"/>
                  </a:solidFill>
                  <a:latin typeface="Calibri"/>
                  <a:ea typeface="+mn-ea"/>
                </a:rPr>
                <a:t>Contexto </a:t>
              </a:r>
              <a:r>
                <a:rPr lang="es-ES" sz="1000" dirty="0" err="1" smtClean="0">
                  <a:solidFill>
                    <a:prstClr val="black"/>
                  </a:solidFill>
                  <a:latin typeface="Calibri"/>
                  <a:ea typeface="+mn-ea"/>
                </a:rPr>
                <a:t>Velocity</a:t>
              </a:r>
              <a:endParaRPr lang="es-ES" sz="10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23" name="122 CuadroTexto"/>
            <p:cNvSpPr txBox="1"/>
            <p:nvPr/>
          </p:nvSpPr>
          <p:spPr>
            <a:xfrm>
              <a:off x="6300192" y="6165304"/>
              <a:ext cx="1368151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8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s-ES" sz="1000" dirty="0" smtClean="0">
                  <a:solidFill>
                    <a:prstClr val="black"/>
                  </a:solidFill>
                  <a:latin typeface="Calibri"/>
                  <a:ea typeface="+mn-ea"/>
                </a:rPr>
                <a:t>HTML JSF/Vignette</a:t>
              </a:r>
              <a:endParaRPr lang="es-ES" sz="10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24" name="123 CuadroTexto"/>
            <p:cNvSpPr txBox="1"/>
            <p:nvPr/>
          </p:nvSpPr>
          <p:spPr>
            <a:xfrm>
              <a:off x="6516216" y="5445224"/>
              <a:ext cx="1176925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8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s-ES" sz="1000" dirty="0" smtClean="0">
                  <a:solidFill>
                    <a:prstClr val="black"/>
                  </a:solidFill>
                  <a:latin typeface="Calibri"/>
                  <a:ea typeface="+mn-ea"/>
                </a:rPr>
                <a:t>HTML </a:t>
              </a:r>
              <a:r>
                <a:rPr lang="es-ES" sz="1000" dirty="0" err="1" smtClean="0">
                  <a:solidFill>
                    <a:prstClr val="black"/>
                  </a:solidFill>
                  <a:latin typeface="Calibri"/>
                  <a:ea typeface="+mn-ea"/>
                </a:rPr>
                <a:t>Template</a:t>
              </a:r>
              <a:endParaRPr lang="es-ES" sz="10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25" name="124 CuadroTexto"/>
            <p:cNvSpPr txBox="1"/>
            <p:nvPr/>
          </p:nvSpPr>
          <p:spPr>
            <a:xfrm>
              <a:off x="8028384" y="5805264"/>
              <a:ext cx="86409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8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s-ES" sz="1000" dirty="0" smtClean="0">
                  <a:solidFill>
                    <a:prstClr val="black"/>
                  </a:solidFill>
                  <a:latin typeface="Calibri"/>
                  <a:ea typeface="+mn-ea"/>
                </a:rPr>
                <a:t>Página HTML</a:t>
              </a:r>
              <a:endParaRPr lang="es-ES" sz="10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cxnSp>
          <p:nvCxnSpPr>
            <p:cNvPr id="128" name="127 Conector angular"/>
            <p:cNvCxnSpPr>
              <a:stCxn id="119" idx="2"/>
              <a:endCxn id="122" idx="0"/>
            </p:cNvCxnSpPr>
            <p:nvPr/>
          </p:nvCxnSpPr>
          <p:spPr>
            <a:xfrm>
              <a:off x="5135666" y="4014937"/>
              <a:ext cx="384837" cy="9262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131 Conector angular"/>
            <p:cNvCxnSpPr>
              <a:stCxn id="120" idx="3"/>
              <a:endCxn id="121" idx="1"/>
            </p:cNvCxnSpPr>
            <p:nvPr/>
          </p:nvCxnSpPr>
          <p:spPr>
            <a:xfrm flipV="1">
              <a:off x="3851920" y="5553224"/>
              <a:ext cx="1080120" cy="108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134 Conector angular"/>
            <p:cNvCxnSpPr>
              <a:stCxn id="122" idx="2"/>
              <a:endCxn id="121" idx="0"/>
            </p:cNvCxnSpPr>
            <p:nvPr/>
          </p:nvCxnSpPr>
          <p:spPr>
            <a:xfrm>
              <a:off x="5520503" y="5157168"/>
              <a:ext cx="0" cy="288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137 Conector recto de flecha"/>
            <p:cNvCxnSpPr>
              <a:stCxn id="121" idx="3"/>
              <a:endCxn id="124" idx="1"/>
            </p:cNvCxnSpPr>
            <p:nvPr/>
          </p:nvCxnSpPr>
          <p:spPr>
            <a:xfrm>
              <a:off x="6108965" y="5553224"/>
              <a:ext cx="4072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41 Forma"/>
            <p:cNvCxnSpPr>
              <a:stCxn id="124" idx="3"/>
              <a:endCxn id="125" idx="0"/>
            </p:cNvCxnSpPr>
            <p:nvPr/>
          </p:nvCxnSpPr>
          <p:spPr>
            <a:xfrm>
              <a:off x="7693141" y="5553224"/>
              <a:ext cx="767291" cy="25204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143 Forma"/>
            <p:cNvCxnSpPr>
              <a:stCxn id="123" idx="3"/>
              <a:endCxn id="125" idx="2"/>
            </p:cNvCxnSpPr>
            <p:nvPr/>
          </p:nvCxnSpPr>
          <p:spPr>
            <a:xfrm flipV="1">
              <a:off x="7668343" y="6021264"/>
              <a:ext cx="792089" cy="26715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199 Conector recto de flecha"/>
            <p:cNvCxnSpPr>
              <a:stCxn id="196" idx="3"/>
              <a:endCxn id="122" idx="1"/>
            </p:cNvCxnSpPr>
            <p:nvPr/>
          </p:nvCxnSpPr>
          <p:spPr>
            <a:xfrm flipV="1">
              <a:off x="3923928" y="5049168"/>
              <a:ext cx="1008112" cy="216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204 CuadroTexto"/>
          <p:cNvSpPr txBox="1"/>
          <p:nvPr/>
        </p:nvSpPr>
        <p:spPr>
          <a:xfrm>
            <a:off x="6156176" y="2102659"/>
            <a:ext cx="2882520" cy="2862322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000" b="1" dirty="0">
                <a:solidFill>
                  <a:prstClr val="black"/>
                </a:solidFill>
                <a:latin typeface="Calibri"/>
                <a:ea typeface="+mn-ea"/>
              </a:rPr>
              <a:t>petición: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000" dirty="0">
                <a:solidFill>
                  <a:prstClr val="black"/>
                </a:solidFill>
                <a:latin typeface="Calibri"/>
                <a:ea typeface="+mn-ea"/>
              </a:rPr>
              <a:t> Se busca el nodo de navegación a partir de la </a:t>
            </a: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URL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 El nodo contiene información de la página: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 Título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 Metadatos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000" dirty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s-ES" sz="1000" dirty="0" err="1" smtClean="0">
                <a:solidFill>
                  <a:prstClr val="black"/>
                </a:solidFill>
                <a:latin typeface="Calibri"/>
                <a:ea typeface="+mn-ea"/>
              </a:rPr>
              <a:t>Template</a:t>
            </a:r>
            <a:endParaRPr lang="es-ES" sz="1000" dirty="0" smtClean="0">
              <a:solidFill>
                <a:prstClr val="black"/>
              </a:solidFill>
              <a:latin typeface="Calibri"/>
              <a:ea typeface="+mn-ea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000" dirty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etc.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s-ES" sz="1000" dirty="0" err="1" smtClean="0">
                <a:solidFill>
                  <a:prstClr val="black"/>
                </a:solidFill>
                <a:latin typeface="Calibri"/>
                <a:ea typeface="+mn-ea"/>
              </a:rPr>
              <a:t>Template</a:t>
            </a: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 indica el </a:t>
            </a:r>
            <a:r>
              <a:rPr lang="es-ES" sz="1000" dirty="0" err="1" smtClean="0">
                <a:solidFill>
                  <a:prstClr val="black"/>
                </a:solidFill>
                <a:latin typeface="Calibri"/>
                <a:ea typeface="+mn-ea"/>
              </a:rPr>
              <a:t>Template</a:t>
            </a: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 de </a:t>
            </a:r>
            <a:r>
              <a:rPr lang="es-ES" sz="1000" dirty="0" err="1" smtClean="0">
                <a:solidFill>
                  <a:prstClr val="black"/>
                </a:solidFill>
                <a:latin typeface="Calibri"/>
                <a:ea typeface="+mn-ea"/>
              </a:rPr>
              <a:t>Velocity</a:t>
            </a: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 que se debe utilizar: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000" dirty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s-ES" sz="1000" dirty="0" err="1" smtClean="0">
                <a:solidFill>
                  <a:prstClr val="black"/>
                </a:solidFill>
                <a:latin typeface="Calibri"/>
                <a:ea typeface="+mn-ea"/>
              </a:rPr>
              <a:t>con_menu</a:t>
            </a:r>
            <a:endParaRPr lang="es-ES" sz="1000" dirty="0" smtClean="0">
              <a:solidFill>
                <a:prstClr val="black"/>
              </a:solidFill>
              <a:latin typeface="Calibri"/>
              <a:ea typeface="+mn-ea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000" dirty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s-ES" sz="1000" dirty="0" err="1" smtClean="0">
                <a:solidFill>
                  <a:prstClr val="black"/>
                </a:solidFill>
                <a:latin typeface="Calibri"/>
                <a:ea typeface="+mn-ea"/>
              </a:rPr>
              <a:t>sin_menu</a:t>
            </a:r>
            <a:endParaRPr lang="es-ES" sz="1000" dirty="0" smtClean="0">
              <a:solidFill>
                <a:prstClr val="black"/>
              </a:solidFill>
              <a:latin typeface="Calibri"/>
              <a:ea typeface="+mn-ea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000" dirty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s-ES" sz="1000" dirty="0" err="1" smtClean="0">
                <a:solidFill>
                  <a:prstClr val="black"/>
                </a:solidFill>
                <a:latin typeface="Calibri"/>
                <a:ea typeface="+mn-ea"/>
              </a:rPr>
              <a:t>popup</a:t>
            </a:r>
            <a:endParaRPr lang="es-ES" sz="1000" dirty="0" smtClean="0">
              <a:solidFill>
                <a:prstClr val="black"/>
              </a:solidFill>
              <a:latin typeface="Calibri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000" dirty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Se pasan todos los datos al contexto de </a:t>
            </a:r>
            <a:r>
              <a:rPr lang="es-ES" sz="1000" dirty="0" err="1" smtClean="0">
                <a:solidFill>
                  <a:prstClr val="black"/>
                </a:solidFill>
                <a:latin typeface="Calibri"/>
                <a:ea typeface="+mn-ea"/>
              </a:rPr>
              <a:t>Velocity</a:t>
            </a: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, incluyendo los menús de navegación, que son generados en HTML por el </a:t>
            </a:r>
            <a:r>
              <a:rPr lang="es-ES" sz="1000" dirty="0" err="1" smtClean="0">
                <a:solidFill>
                  <a:prstClr val="black"/>
                </a:solidFill>
                <a:latin typeface="Calibri"/>
                <a:ea typeface="+mn-ea"/>
              </a:rPr>
              <a:t>Template</a:t>
            </a: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 Manager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000" dirty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El HTML resultante se combina con el HTML generado por el </a:t>
            </a:r>
            <a:r>
              <a:rPr lang="es-ES" sz="1000" dirty="0" err="1" smtClean="0">
                <a:solidFill>
                  <a:prstClr val="black"/>
                </a:solidFill>
                <a:latin typeface="Calibri"/>
                <a:ea typeface="+mn-ea"/>
              </a:rPr>
              <a:t>servlet</a:t>
            </a:r>
            <a:r>
              <a:rPr lang="es-ES" sz="1000" dirty="0" smtClean="0">
                <a:solidFill>
                  <a:prstClr val="black"/>
                </a:solidFill>
                <a:latin typeface="Calibri"/>
                <a:ea typeface="+mn-ea"/>
              </a:rPr>
              <a:t> (zona de contenidos), dando lugar a la Página HTML completa.</a:t>
            </a:r>
            <a:endParaRPr lang="es-ES" sz="10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4" name="1 Título"/>
          <p:cNvSpPr txBox="1">
            <a:spLocks/>
          </p:cNvSpPr>
          <p:nvPr/>
        </p:nvSpPr>
        <p:spPr>
          <a:xfrm>
            <a:off x="-180528" y="0"/>
            <a:ext cx="8640960" cy="67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b="1" dirty="0" smtClean="0">
                <a:solidFill>
                  <a:srgbClr val="FF7300"/>
                </a:solidFill>
              </a:rPr>
              <a:t>Navegación</a:t>
            </a:r>
            <a:endParaRPr lang="es-ES" b="1" dirty="0">
              <a:solidFill>
                <a:srgbClr val="FF7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4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/>
        </p:nvSpPr>
        <p:spPr>
          <a:xfrm>
            <a:off x="6732240" y="548680"/>
            <a:ext cx="2160240" cy="5760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white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7236296" y="1166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Final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3275856" y="1124744"/>
            <a:ext cx="3024336" cy="22322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white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75856" y="1412776"/>
            <a:ext cx="30243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&lt;</a:t>
            </a:r>
            <a:r>
              <a:rPr lang="es-ES" sz="1200" dirty="0" err="1" smtClean="0">
                <a:solidFill>
                  <a:prstClr val="black"/>
                </a:solidFill>
                <a:latin typeface="Calibri"/>
                <a:ea typeface="+mn-ea"/>
              </a:rPr>
              <a:t>ui:composite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s-ES" sz="1200" dirty="0" err="1" smtClean="0">
                <a:solidFill>
                  <a:prstClr val="black"/>
                </a:solidFill>
                <a:latin typeface="Calibri"/>
                <a:ea typeface="+mn-ea"/>
              </a:rPr>
              <a:t>template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=“</a:t>
            </a:r>
            <a:r>
              <a:rPr lang="es-ES" sz="1200" b="1" dirty="0" err="1" smtClean="0">
                <a:solidFill>
                  <a:prstClr val="black"/>
                </a:solidFill>
                <a:latin typeface="Calibri"/>
                <a:ea typeface="+mn-ea"/>
              </a:rPr>
              <a:t>template.xhtml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“/&gt;</a:t>
            </a:r>
            <a:endParaRPr lang="es-ES" sz="12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419872" y="6206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err="1" smtClean="0">
                <a:solidFill>
                  <a:prstClr val="black"/>
                </a:solidFill>
                <a:latin typeface="Calibri"/>
                <a:ea typeface="+mn-ea"/>
              </a:rPr>
              <a:t>Composite</a:t>
            </a: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 (</a:t>
            </a:r>
            <a:r>
              <a:rPr lang="es-ES" sz="1800" dirty="0" err="1" smtClean="0">
                <a:solidFill>
                  <a:prstClr val="black"/>
                </a:solidFill>
                <a:latin typeface="Calibri"/>
                <a:ea typeface="+mn-ea"/>
              </a:rPr>
              <a:t>page.xhtml</a:t>
            </a: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)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3275856" y="1844824"/>
            <a:ext cx="302433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&lt;</a:t>
            </a:r>
            <a:r>
              <a:rPr lang="es-ES" sz="1200" dirty="0" err="1" smtClean="0">
                <a:solidFill>
                  <a:prstClr val="black"/>
                </a:solidFill>
                <a:latin typeface="Calibri"/>
                <a:ea typeface="+mn-ea"/>
              </a:rPr>
              <a:t>ui:define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s-ES" sz="1200" dirty="0" err="1" smtClean="0">
                <a:solidFill>
                  <a:prstClr val="black"/>
                </a:solidFill>
                <a:latin typeface="Calibri"/>
                <a:ea typeface="+mn-ea"/>
              </a:rPr>
              <a:t>name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=“</a:t>
            </a:r>
            <a:r>
              <a:rPr lang="es-ES" sz="1200" b="1" dirty="0" smtClean="0">
                <a:solidFill>
                  <a:prstClr val="black"/>
                </a:solidFill>
                <a:latin typeface="Calibri"/>
                <a:ea typeface="+mn-ea"/>
              </a:rPr>
              <a:t>n1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”&gt;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	</a:t>
            </a: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d1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&lt;/</a:t>
            </a:r>
            <a:r>
              <a:rPr lang="es-ES" sz="1200" dirty="0" err="1" smtClean="0">
                <a:solidFill>
                  <a:prstClr val="black"/>
                </a:solidFill>
                <a:latin typeface="Calibri"/>
                <a:ea typeface="+mn-ea"/>
              </a:rPr>
              <a:t>ui:define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&gt;</a:t>
            </a:r>
            <a:endParaRPr lang="es-ES" sz="12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3275856" y="2492896"/>
            <a:ext cx="30243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&lt;</a:t>
            </a:r>
            <a:r>
              <a:rPr lang="es-ES" sz="1200" dirty="0" err="1" smtClean="0">
                <a:solidFill>
                  <a:prstClr val="black"/>
                </a:solidFill>
                <a:latin typeface="Calibri"/>
                <a:ea typeface="+mn-ea"/>
              </a:rPr>
              <a:t>ui:define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s-ES" sz="1200" dirty="0" err="1" smtClean="0">
                <a:solidFill>
                  <a:prstClr val="black"/>
                </a:solidFill>
                <a:latin typeface="Calibri"/>
                <a:ea typeface="+mn-ea"/>
              </a:rPr>
              <a:t>name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=“</a:t>
            </a:r>
            <a:r>
              <a:rPr lang="es-ES" sz="1200" b="1" dirty="0" smtClean="0">
                <a:solidFill>
                  <a:prstClr val="black"/>
                </a:solidFill>
                <a:latin typeface="Calibri"/>
                <a:ea typeface="+mn-ea"/>
              </a:rPr>
              <a:t>n2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”&gt;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      &lt;</a:t>
            </a:r>
            <a:r>
              <a:rPr lang="es-ES" sz="1200" dirty="0" err="1" smtClean="0">
                <a:solidFill>
                  <a:prstClr val="black"/>
                </a:solidFill>
                <a:latin typeface="Calibri"/>
                <a:ea typeface="+mn-ea"/>
              </a:rPr>
              <a:t>ui:include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s-ES" sz="1200" dirty="0" err="1" smtClean="0">
                <a:solidFill>
                  <a:prstClr val="black"/>
                </a:solidFill>
                <a:latin typeface="Calibri"/>
                <a:ea typeface="+mn-ea"/>
              </a:rPr>
              <a:t>src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=“</a:t>
            </a:r>
            <a:r>
              <a:rPr lang="es-ES" sz="1200" b="1" dirty="0" smtClean="0">
                <a:solidFill>
                  <a:prstClr val="black"/>
                </a:solidFill>
                <a:latin typeface="Calibri"/>
                <a:ea typeface="+mn-ea"/>
              </a:rPr>
              <a:t>p2.xhtml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” /&gt;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&lt;/</a:t>
            </a:r>
            <a:r>
              <a:rPr lang="es-ES" sz="1200" dirty="0" err="1" smtClean="0">
                <a:solidFill>
                  <a:prstClr val="black"/>
                </a:solidFill>
                <a:latin typeface="Calibri"/>
                <a:ea typeface="+mn-ea"/>
              </a:rPr>
              <a:t>ui:define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&gt;</a:t>
            </a:r>
            <a:endParaRPr lang="es-ES" sz="12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52" name="51 Conector recto"/>
          <p:cNvCxnSpPr/>
          <p:nvPr/>
        </p:nvCxnSpPr>
        <p:spPr>
          <a:xfrm>
            <a:off x="3275856" y="1772816"/>
            <a:ext cx="3024336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3275856" y="2492896"/>
            <a:ext cx="3024336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323528" y="764704"/>
            <a:ext cx="2160240" cy="5760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white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1115616" y="9087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t1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grpSp>
        <p:nvGrpSpPr>
          <p:cNvPr id="43" name="42 Grupo"/>
          <p:cNvGrpSpPr/>
          <p:nvPr/>
        </p:nvGrpSpPr>
        <p:grpSpPr>
          <a:xfrm>
            <a:off x="323528" y="1340768"/>
            <a:ext cx="2160240" cy="369332"/>
            <a:chOff x="3491880" y="2132856"/>
            <a:chExt cx="2160240" cy="369332"/>
          </a:xfrm>
        </p:grpSpPr>
        <p:sp>
          <p:nvSpPr>
            <p:cNvPr id="22" name="21 Rectángulo"/>
            <p:cNvSpPr/>
            <p:nvPr/>
          </p:nvSpPr>
          <p:spPr>
            <a:xfrm>
              <a:off x="3491880" y="2132856"/>
              <a:ext cx="2160240" cy="3600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s-ES" sz="1800">
                <a:solidFill>
                  <a:prstClr val="white"/>
                </a:solidFill>
              </a:endParaRPr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4283968" y="213285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s-ES" sz="1800" dirty="0" smtClean="0">
                  <a:solidFill>
                    <a:prstClr val="black"/>
                  </a:solidFill>
                  <a:latin typeface="Calibri"/>
                  <a:ea typeface="+mn-ea"/>
                </a:rPr>
                <a:t>&lt;A&gt;</a:t>
              </a:r>
              <a:endParaRPr lang="es-ES" sz="18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149" name="148 Grupo"/>
          <p:cNvGrpSpPr/>
          <p:nvPr/>
        </p:nvGrpSpPr>
        <p:grpSpPr>
          <a:xfrm>
            <a:off x="323528" y="4437112"/>
            <a:ext cx="2160240" cy="369332"/>
            <a:chOff x="323528" y="4437112"/>
            <a:chExt cx="2160240" cy="369332"/>
          </a:xfrm>
        </p:grpSpPr>
        <p:sp>
          <p:nvSpPr>
            <p:cNvPr id="23" name="22 Rectángulo"/>
            <p:cNvSpPr/>
            <p:nvPr/>
          </p:nvSpPr>
          <p:spPr>
            <a:xfrm>
              <a:off x="323528" y="4437112"/>
              <a:ext cx="2160240" cy="3600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s-ES" sz="1800">
                <a:solidFill>
                  <a:prstClr val="white"/>
                </a:solidFill>
              </a:endParaRP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1115616" y="443711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s-ES" sz="1800" dirty="0" smtClean="0">
                  <a:solidFill>
                    <a:prstClr val="black"/>
                  </a:solidFill>
                  <a:latin typeface="Calibri"/>
                  <a:ea typeface="+mn-ea"/>
                </a:rPr>
                <a:t>&lt;B&gt;</a:t>
              </a:r>
              <a:endParaRPr lang="es-ES" sz="18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28" name="27 CuadroTexto"/>
          <p:cNvSpPr txBox="1"/>
          <p:nvPr/>
        </p:nvSpPr>
        <p:spPr>
          <a:xfrm>
            <a:off x="1115616" y="60840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t5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539552" y="3326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err="1" smtClean="0">
                <a:solidFill>
                  <a:prstClr val="black"/>
                </a:solidFill>
                <a:latin typeface="Calibri"/>
                <a:ea typeface="+mn-ea"/>
              </a:rPr>
              <a:t>template.xhtml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395536" y="1844824"/>
            <a:ext cx="20162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&lt;</a:t>
            </a:r>
            <a:r>
              <a:rPr lang="es-ES" sz="1200" dirty="0" err="1" smtClean="0">
                <a:solidFill>
                  <a:prstClr val="black"/>
                </a:solidFill>
                <a:latin typeface="Calibri"/>
                <a:ea typeface="+mn-ea"/>
              </a:rPr>
              <a:t>ui:insert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s-ES" sz="1200" dirty="0" err="1" smtClean="0">
                <a:solidFill>
                  <a:prstClr val="black"/>
                </a:solidFill>
                <a:latin typeface="Calibri"/>
                <a:ea typeface="+mn-ea"/>
              </a:rPr>
              <a:t>name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=“</a:t>
            </a:r>
            <a:r>
              <a:rPr lang="es-ES" sz="1200" b="1" dirty="0" smtClean="0">
                <a:solidFill>
                  <a:prstClr val="black"/>
                </a:solidFill>
                <a:latin typeface="Calibri"/>
                <a:ea typeface="+mn-ea"/>
              </a:rPr>
              <a:t>n1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“/&gt;</a:t>
            </a:r>
            <a:endParaRPr lang="es-ES" sz="12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grpSp>
        <p:nvGrpSpPr>
          <p:cNvPr id="55" name="54 Grupo"/>
          <p:cNvGrpSpPr/>
          <p:nvPr/>
        </p:nvGrpSpPr>
        <p:grpSpPr>
          <a:xfrm>
            <a:off x="323528" y="2204864"/>
            <a:ext cx="2160240" cy="369332"/>
            <a:chOff x="3491880" y="2132856"/>
            <a:chExt cx="2160240" cy="369332"/>
          </a:xfrm>
        </p:grpSpPr>
        <p:sp>
          <p:nvSpPr>
            <p:cNvPr id="56" name="55 Rectángulo"/>
            <p:cNvSpPr/>
            <p:nvPr/>
          </p:nvSpPr>
          <p:spPr>
            <a:xfrm>
              <a:off x="3491880" y="2132856"/>
              <a:ext cx="2160240" cy="3600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s-ES" sz="1800">
                <a:solidFill>
                  <a:prstClr val="white"/>
                </a:solidFill>
              </a:endParaRPr>
            </a:p>
          </p:txBody>
        </p:sp>
        <p:sp>
          <p:nvSpPr>
            <p:cNvPr id="57" name="56 CuadroTexto"/>
            <p:cNvSpPr txBox="1"/>
            <p:nvPr/>
          </p:nvSpPr>
          <p:spPr>
            <a:xfrm>
              <a:off x="4283968" y="213285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s-ES" sz="1800" dirty="0" smtClean="0">
                  <a:solidFill>
                    <a:prstClr val="black"/>
                  </a:solidFill>
                  <a:latin typeface="Calibri"/>
                  <a:ea typeface="+mn-ea"/>
                </a:rPr>
                <a:t>&lt;A&gt;</a:t>
              </a:r>
              <a:endParaRPr lang="es-ES" sz="18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58" name="57 CuadroTexto"/>
          <p:cNvSpPr txBox="1"/>
          <p:nvPr/>
        </p:nvSpPr>
        <p:spPr>
          <a:xfrm>
            <a:off x="1115616" y="27089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t2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grpSp>
        <p:nvGrpSpPr>
          <p:cNvPr id="148" name="147 Grupo"/>
          <p:cNvGrpSpPr/>
          <p:nvPr/>
        </p:nvGrpSpPr>
        <p:grpSpPr>
          <a:xfrm>
            <a:off x="323528" y="3140968"/>
            <a:ext cx="2160240" cy="369332"/>
            <a:chOff x="323528" y="3140968"/>
            <a:chExt cx="2160240" cy="369332"/>
          </a:xfrm>
        </p:grpSpPr>
        <p:sp>
          <p:nvSpPr>
            <p:cNvPr id="63" name="62 Rectángulo"/>
            <p:cNvSpPr/>
            <p:nvPr/>
          </p:nvSpPr>
          <p:spPr>
            <a:xfrm>
              <a:off x="323528" y="3140968"/>
              <a:ext cx="2160240" cy="3600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s-ES" sz="1800">
                <a:solidFill>
                  <a:prstClr val="white"/>
                </a:solidFill>
              </a:endParaRPr>
            </a:p>
          </p:txBody>
        </p:sp>
        <p:sp>
          <p:nvSpPr>
            <p:cNvPr id="64" name="63 CuadroTexto"/>
            <p:cNvSpPr txBox="1"/>
            <p:nvPr/>
          </p:nvSpPr>
          <p:spPr>
            <a:xfrm>
              <a:off x="1115616" y="314096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s-ES" sz="1800" dirty="0" smtClean="0">
                  <a:solidFill>
                    <a:prstClr val="black"/>
                  </a:solidFill>
                  <a:latin typeface="Calibri"/>
                  <a:ea typeface="+mn-ea"/>
                </a:rPr>
                <a:t>&lt;B&gt;</a:t>
              </a:r>
              <a:endParaRPr lang="es-ES" sz="18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65" name="64 CuadroTexto"/>
          <p:cNvSpPr txBox="1"/>
          <p:nvPr/>
        </p:nvSpPr>
        <p:spPr>
          <a:xfrm>
            <a:off x="323528" y="3645024"/>
            <a:ext cx="216024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&lt;</a:t>
            </a:r>
            <a:r>
              <a:rPr lang="es-ES" sz="1200" dirty="0" err="1" smtClean="0">
                <a:solidFill>
                  <a:prstClr val="black"/>
                </a:solidFill>
                <a:latin typeface="Calibri"/>
                <a:ea typeface="+mn-ea"/>
              </a:rPr>
              <a:t>ui:insert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s-ES" sz="1200" dirty="0" err="1" smtClean="0">
                <a:solidFill>
                  <a:prstClr val="black"/>
                </a:solidFill>
                <a:latin typeface="Calibri"/>
                <a:ea typeface="+mn-ea"/>
              </a:rPr>
              <a:t>name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=“</a:t>
            </a:r>
            <a:r>
              <a:rPr lang="es-ES" sz="1200" b="1" dirty="0" smtClean="0">
                <a:solidFill>
                  <a:prstClr val="black"/>
                </a:solidFill>
                <a:latin typeface="Calibri"/>
                <a:ea typeface="+mn-ea"/>
              </a:rPr>
              <a:t>n2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”&gt;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	</a:t>
            </a: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t3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&lt;/</a:t>
            </a:r>
            <a:r>
              <a:rPr lang="es-ES" sz="1200" dirty="0" err="1" smtClean="0">
                <a:solidFill>
                  <a:prstClr val="black"/>
                </a:solidFill>
                <a:latin typeface="Calibri"/>
                <a:ea typeface="+mn-ea"/>
              </a:rPr>
              <a:t>ui:insert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&gt;</a:t>
            </a:r>
            <a:endParaRPr lang="es-ES" sz="12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323528" y="5293657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&lt;</a:t>
            </a:r>
            <a:r>
              <a:rPr lang="es-ES" sz="1200" dirty="0" err="1" smtClean="0">
                <a:solidFill>
                  <a:prstClr val="black"/>
                </a:solidFill>
                <a:latin typeface="Calibri"/>
                <a:ea typeface="+mn-ea"/>
              </a:rPr>
              <a:t>ui:insert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s-ES" sz="1200" dirty="0" err="1" smtClean="0">
                <a:solidFill>
                  <a:prstClr val="black"/>
                </a:solidFill>
                <a:latin typeface="Calibri"/>
                <a:ea typeface="+mn-ea"/>
              </a:rPr>
              <a:t>name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=“</a:t>
            </a:r>
            <a:r>
              <a:rPr lang="es-ES" sz="1200" b="1" dirty="0" smtClean="0">
                <a:solidFill>
                  <a:prstClr val="black"/>
                </a:solidFill>
                <a:latin typeface="Calibri"/>
                <a:ea typeface="+mn-ea"/>
              </a:rPr>
              <a:t>n3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”&gt;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     &lt;</a:t>
            </a:r>
            <a:r>
              <a:rPr lang="es-ES" sz="1200" dirty="0" err="1" smtClean="0">
                <a:solidFill>
                  <a:prstClr val="black"/>
                </a:solidFill>
                <a:latin typeface="Calibri"/>
                <a:ea typeface="+mn-ea"/>
              </a:rPr>
              <a:t>ui:include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s-ES" sz="1200" dirty="0" err="1" smtClean="0">
                <a:solidFill>
                  <a:prstClr val="black"/>
                </a:solidFill>
                <a:latin typeface="Calibri"/>
                <a:ea typeface="+mn-ea"/>
              </a:rPr>
              <a:t>src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=“</a:t>
            </a:r>
            <a:r>
              <a:rPr lang="es-ES" sz="1200" b="1" dirty="0" smtClean="0">
                <a:solidFill>
                  <a:prstClr val="black"/>
                </a:solidFill>
                <a:latin typeface="Calibri"/>
                <a:ea typeface="+mn-ea"/>
              </a:rPr>
              <a:t>p1.xhtml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” /&gt;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&lt;/</a:t>
            </a:r>
            <a:r>
              <a:rPr lang="es-ES" sz="1200" dirty="0" err="1" smtClean="0">
                <a:solidFill>
                  <a:prstClr val="black"/>
                </a:solidFill>
                <a:latin typeface="Calibri"/>
                <a:ea typeface="+mn-ea"/>
              </a:rPr>
              <a:t>ui:insert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&gt;</a:t>
            </a:r>
            <a:endParaRPr lang="es-ES" sz="12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68" name="67 Conector recto"/>
          <p:cNvCxnSpPr/>
          <p:nvPr/>
        </p:nvCxnSpPr>
        <p:spPr>
          <a:xfrm>
            <a:off x="323528" y="6084004"/>
            <a:ext cx="216024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Documents and Settings\se02743\Escritorio\i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16632"/>
            <a:ext cx="457200" cy="381000"/>
          </a:xfrm>
          <a:prstGeom prst="rect">
            <a:avLst/>
          </a:prstGeom>
          <a:noFill/>
        </p:spPr>
      </p:pic>
      <p:cxnSp>
        <p:nvCxnSpPr>
          <p:cNvPr id="73" name="72 Conector recto de flecha"/>
          <p:cNvCxnSpPr>
            <a:stCxn id="1026" idx="3"/>
            <a:endCxn id="5" idx="0"/>
          </p:cNvCxnSpPr>
          <p:nvPr/>
        </p:nvCxnSpPr>
        <p:spPr>
          <a:xfrm>
            <a:off x="3445024" y="307132"/>
            <a:ext cx="1343000" cy="81761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88 Rectángulo redondeado"/>
          <p:cNvSpPr/>
          <p:nvPr/>
        </p:nvSpPr>
        <p:spPr>
          <a:xfrm>
            <a:off x="3635896" y="3977680"/>
            <a:ext cx="2232248" cy="432048"/>
          </a:xfrm>
          <a:prstGeom prst="roundRect">
            <a:avLst>
              <a:gd name="adj" fmla="val 3121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white"/>
              </a:solidFill>
            </a:endParaRPr>
          </a:p>
        </p:txBody>
      </p:sp>
      <p:sp>
        <p:nvSpPr>
          <p:cNvPr id="93" name="92 CuadroTexto"/>
          <p:cNvSpPr txBox="1"/>
          <p:nvPr/>
        </p:nvSpPr>
        <p:spPr>
          <a:xfrm>
            <a:off x="4499992" y="39776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P1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grpSp>
        <p:nvGrpSpPr>
          <p:cNvPr id="160" name="159 Grupo"/>
          <p:cNvGrpSpPr/>
          <p:nvPr/>
        </p:nvGrpSpPr>
        <p:grpSpPr>
          <a:xfrm>
            <a:off x="3635896" y="4697760"/>
            <a:ext cx="2232248" cy="432048"/>
            <a:chOff x="3635896" y="4365104"/>
            <a:chExt cx="2232248" cy="432048"/>
          </a:xfrm>
        </p:grpSpPr>
        <p:sp>
          <p:nvSpPr>
            <p:cNvPr id="94" name="93 Rectángulo redondeado"/>
            <p:cNvSpPr/>
            <p:nvPr/>
          </p:nvSpPr>
          <p:spPr>
            <a:xfrm>
              <a:off x="3635896" y="4365104"/>
              <a:ext cx="2232248" cy="432048"/>
            </a:xfrm>
            <a:prstGeom prst="roundRect">
              <a:avLst>
                <a:gd name="adj" fmla="val 3121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s-ES" sz="1800">
                <a:solidFill>
                  <a:prstClr val="white"/>
                </a:solidFill>
              </a:endParaRPr>
            </a:p>
          </p:txBody>
        </p:sp>
        <p:sp>
          <p:nvSpPr>
            <p:cNvPr id="95" name="94 CuadroTexto"/>
            <p:cNvSpPr txBox="1"/>
            <p:nvPr/>
          </p:nvSpPr>
          <p:spPr>
            <a:xfrm>
              <a:off x="4499992" y="436510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s-ES" sz="1800" dirty="0" smtClean="0">
                  <a:solidFill>
                    <a:prstClr val="black"/>
                  </a:solidFill>
                  <a:latin typeface="Calibri"/>
                  <a:ea typeface="+mn-ea"/>
                </a:rPr>
                <a:t>P2</a:t>
              </a:r>
              <a:endParaRPr lang="es-ES" sz="18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96" name="95 Rectángulo redondeado"/>
          <p:cNvSpPr/>
          <p:nvPr/>
        </p:nvSpPr>
        <p:spPr>
          <a:xfrm>
            <a:off x="3635896" y="5417840"/>
            <a:ext cx="2232248" cy="504056"/>
          </a:xfrm>
          <a:prstGeom prst="roundRect">
            <a:avLst>
              <a:gd name="adj" fmla="val 3121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white"/>
              </a:solidFill>
            </a:endParaRPr>
          </a:p>
        </p:txBody>
      </p:sp>
      <p:sp>
        <p:nvSpPr>
          <p:cNvPr id="97" name="96 CuadroTexto"/>
          <p:cNvSpPr txBox="1"/>
          <p:nvPr/>
        </p:nvSpPr>
        <p:spPr>
          <a:xfrm>
            <a:off x="4499992" y="5417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P3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8" name="97 Rectángulo redondeado"/>
          <p:cNvSpPr/>
          <p:nvPr/>
        </p:nvSpPr>
        <p:spPr>
          <a:xfrm>
            <a:off x="3635896" y="6165304"/>
            <a:ext cx="2232248" cy="432048"/>
          </a:xfrm>
          <a:prstGeom prst="roundRect">
            <a:avLst>
              <a:gd name="adj" fmla="val 3121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white"/>
              </a:solidFill>
            </a:endParaRPr>
          </a:p>
        </p:txBody>
      </p:sp>
      <p:sp>
        <p:nvSpPr>
          <p:cNvPr id="99" name="98 CuadroTexto"/>
          <p:cNvSpPr txBox="1"/>
          <p:nvPr/>
        </p:nvSpPr>
        <p:spPr>
          <a:xfrm>
            <a:off x="4499992" y="61379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P4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0" name="99 CuadroTexto"/>
          <p:cNvSpPr txBox="1"/>
          <p:nvPr/>
        </p:nvSpPr>
        <p:spPr>
          <a:xfrm>
            <a:off x="3851920" y="3728065"/>
            <a:ext cx="20162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p1.xhtml</a:t>
            </a:r>
            <a:endParaRPr lang="es-ES" sz="12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3779912" y="4481736"/>
            <a:ext cx="20162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p2.xhtml</a:t>
            </a:r>
            <a:endParaRPr lang="es-ES" sz="12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2" name="101 CuadroTexto"/>
          <p:cNvSpPr txBox="1"/>
          <p:nvPr/>
        </p:nvSpPr>
        <p:spPr>
          <a:xfrm>
            <a:off x="3779912" y="5201816"/>
            <a:ext cx="20162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p3.xhtml</a:t>
            </a:r>
            <a:endParaRPr lang="es-ES" sz="12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3" name="102 CuadroTexto"/>
          <p:cNvSpPr txBox="1"/>
          <p:nvPr/>
        </p:nvSpPr>
        <p:spPr>
          <a:xfrm>
            <a:off x="3779912" y="5921896"/>
            <a:ext cx="20162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p4.xhtml</a:t>
            </a:r>
            <a:endParaRPr lang="es-ES" sz="12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4" name="103 CuadroTexto"/>
          <p:cNvSpPr txBox="1"/>
          <p:nvPr/>
        </p:nvSpPr>
        <p:spPr>
          <a:xfrm>
            <a:off x="3779912" y="5644897"/>
            <a:ext cx="20162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&lt;</a:t>
            </a:r>
            <a:r>
              <a:rPr lang="es-ES" sz="1200" dirty="0" err="1" smtClean="0">
                <a:solidFill>
                  <a:prstClr val="black"/>
                </a:solidFill>
                <a:latin typeface="Calibri"/>
                <a:ea typeface="+mn-ea"/>
              </a:rPr>
              <a:t>ui:include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s-ES" sz="1200" dirty="0" err="1" smtClean="0">
                <a:solidFill>
                  <a:prstClr val="black"/>
                </a:solidFill>
                <a:latin typeface="Calibri"/>
                <a:ea typeface="+mn-ea"/>
              </a:rPr>
              <a:t>src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=“</a:t>
            </a:r>
            <a:r>
              <a:rPr lang="es-ES" sz="1200" b="1" dirty="0" smtClean="0">
                <a:solidFill>
                  <a:prstClr val="black"/>
                </a:solidFill>
                <a:latin typeface="Calibri"/>
                <a:ea typeface="+mn-ea"/>
              </a:rPr>
              <a:t>p4.xhtml</a:t>
            </a:r>
            <a:r>
              <a:rPr lang="es-ES" sz="1200" dirty="0" smtClean="0">
                <a:solidFill>
                  <a:prstClr val="black"/>
                </a:solidFill>
                <a:latin typeface="Calibri"/>
                <a:ea typeface="+mn-ea"/>
              </a:rPr>
              <a:t>”/&gt;</a:t>
            </a:r>
            <a:endParaRPr lang="es-ES" sz="12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106" name="105 Conector recto de flecha"/>
          <p:cNvCxnSpPr>
            <a:stCxn id="13" idx="0"/>
            <a:endCxn id="46" idx="3"/>
          </p:cNvCxnSpPr>
          <p:nvPr/>
        </p:nvCxnSpPr>
        <p:spPr>
          <a:xfrm rot="16200000" flipV="1">
            <a:off x="3080157" y="-295091"/>
            <a:ext cx="895454" cy="25202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Conector recto de flecha"/>
          <p:cNvCxnSpPr>
            <a:stCxn id="104" idx="3"/>
            <a:endCxn id="98" idx="3"/>
          </p:cNvCxnSpPr>
          <p:nvPr/>
        </p:nvCxnSpPr>
        <p:spPr>
          <a:xfrm>
            <a:off x="5796136" y="5783397"/>
            <a:ext cx="72008" cy="597931"/>
          </a:xfrm>
          <a:prstGeom prst="curvedConnector3">
            <a:avLst>
              <a:gd name="adj1" fmla="val 4174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recto de flecha"/>
          <p:cNvCxnSpPr>
            <a:endCxn id="94" idx="3"/>
          </p:cNvCxnSpPr>
          <p:nvPr/>
        </p:nvCxnSpPr>
        <p:spPr>
          <a:xfrm rot="16200000" flipH="1">
            <a:off x="4477680" y="3523320"/>
            <a:ext cx="2132856" cy="648072"/>
          </a:xfrm>
          <a:prstGeom prst="curvedConnector4">
            <a:avLst>
              <a:gd name="adj1" fmla="val -241"/>
              <a:gd name="adj2" fmla="val 188375"/>
            </a:avLst>
          </a:prstGeom>
          <a:ln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Conector recto"/>
          <p:cNvCxnSpPr/>
          <p:nvPr/>
        </p:nvCxnSpPr>
        <p:spPr>
          <a:xfrm>
            <a:off x="323528" y="5229200"/>
            <a:ext cx="216024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133 CuadroTexto"/>
          <p:cNvSpPr txBox="1"/>
          <p:nvPr/>
        </p:nvSpPr>
        <p:spPr>
          <a:xfrm>
            <a:off x="1043608" y="48691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t4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grpSp>
        <p:nvGrpSpPr>
          <p:cNvPr id="135" name="134 Grupo"/>
          <p:cNvGrpSpPr/>
          <p:nvPr/>
        </p:nvGrpSpPr>
        <p:grpSpPr>
          <a:xfrm>
            <a:off x="6732240" y="1124744"/>
            <a:ext cx="2160240" cy="369332"/>
            <a:chOff x="3491880" y="2132856"/>
            <a:chExt cx="2160240" cy="369332"/>
          </a:xfrm>
        </p:grpSpPr>
        <p:sp>
          <p:nvSpPr>
            <p:cNvPr id="136" name="135 Rectángulo"/>
            <p:cNvSpPr/>
            <p:nvPr/>
          </p:nvSpPr>
          <p:spPr>
            <a:xfrm>
              <a:off x="3491880" y="2132856"/>
              <a:ext cx="2160240" cy="3600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s-ES" sz="1800">
                <a:solidFill>
                  <a:prstClr val="white"/>
                </a:solidFill>
              </a:endParaRPr>
            </a:p>
          </p:txBody>
        </p:sp>
        <p:sp>
          <p:nvSpPr>
            <p:cNvPr id="137" name="136 CuadroTexto"/>
            <p:cNvSpPr txBox="1"/>
            <p:nvPr/>
          </p:nvSpPr>
          <p:spPr>
            <a:xfrm>
              <a:off x="4283968" y="213285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s-ES" sz="1800" dirty="0" smtClean="0">
                  <a:solidFill>
                    <a:prstClr val="black"/>
                  </a:solidFill>
                  <a:latin typeface="Calibri"/>
                  <a:ea typeface="+mn-ea"/>
                </a:rPr>
                <a:t>&lt;A&gt;</a:t>
              </a:r>
              <a:endParaRPr lang="es-ES" sz="18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144" name="143 Grupo"/>
          <p:cNvGrpSpPr/>
          <p:nvPr/>
        </p:nvGrpSpPr>
        <p:grpSpPr>
          <a:xfrm>
            <a:off x="6732240" y="2339588"/>
            <a:ext cx="2160240" cy="369332"/>
            <a:chOff x="3491880" y="2132856"/>
            <a:chExt cx="2160240" cy="369332"/>
          </a:xfrm>
        </p:grpSpPr>
        <p:sp>
          <p:nvSpPr>
            <p:cNvPr id="145" name="144 Rectángulo"/>
            <p:cNvSpPr/>
            <p:nvPr/>
          </p:nvSpPr>
          <p:spPr>
            <a:xfrm>
              <a:off x="3491880" y="2132856"/>
              <a:ext cx="2160240" cy="3600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s-ES" sz="1800">
                <a:solidFill>
                  <a:prstClr val="white"/>
                </a:solidFill>
              </a:endParaRPr>
            </a:p>
          </p:txBody>
        </p:sp>
        <p:sp>
          <p:nvSpPr>
            <p:cNvPr id="146" name="145 CuadroTexto"/>
            <p:cNvSpPr txBox="1"/>
            <p:nvPr/>
          </p:nvSpPr>
          <p:spPr>
            <a:xfrm>
              <a:off x="4283968" y="213285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s-ES" sz="1800" dirty="0" smtClean="0">
                  <a:solidFill>
                    <a:prstClr val="black"/>
                  </a:solidFill>
                  <a:latin typeface="Calibri"/>
                  <a:ea typeface="+mn-ea"/>
                </a:rPr>
                <a:t>&lt;A&gt;</a:t>
              </a:r>
              <a:endParaRPr lang="es-ES" sz="18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150" name="149 Grupo"/>
          <p:cNvGrpSpPr/>
          <p:nvPr/>
        </p:nvGrpSpPr>
        <p:grpSpPr>
          <a:xfrm>
            <a:off x="6732240" y="3212976"/>
            <a:ext cx="2160240" cy="369332"/>
            <a:chOff x="323528" y="4437112"/>
            <a:chExt cx="2160240" cy="369332"/>
          </a:xfrm>
        </p:grpSpPr>
        <p:sp>
          <p:nvSpPr>
            <p:cNvPr id="151" name="150 Rectángulo"/>
            <p:cNvSpPr/>
            <p:nvPr/>
          </p:nvSpPr>
          <p:spPr>
            <a:xfrm>
              <a:off x="323528" y="4437112"/>
              <a:ext cx="2160240" cy="3600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s-ES" sz="1800">
                <a:solidFill>
                  <a:prstClr val="white"/>
                </a:solidFill>
              </a:endParaRPr>
            </a:p>
          </p:txBody>
        </p:sp>
        <p:sp>
          <p:nvSpPr>
            <p:cNvPr id="152" name="151 CuadroTexto"/>
            <p:cNvSpPr txBox="1"/>
            <p:nvPr/>
          </p:nvSpPr>
          <p:spPr>
            <a:xfrm>
              <a:off x="1115616" y="443711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s-ES" sz="1800" dirty="0" smtClean="0">
                  <a:solidFill>
                    <a:prstClr val="black"/>
                  </a:solidFill>
                  <a:latin typeface="Calibri"/>
                  <a:ea typeface="+mn-ea"/>
                </a:rPr>
                <a:t>&lt;B&gt;</a:t>
              </a:r>
              <a:endParaRPr lang="es-ES" sz="18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153" name="152 Grupo"/>
          <p:cNvGrpSpPr/>
          <p:nvPr/>
        </p:nvGrpSpPr>
        <p:grpSpPr>
          <a:xfrm>
            <a:off x="6732240" y="4499828"/>
            <a:ext cx="2160240" cy="369332"/>
            <a:chOff x="323528" y="4437112"/>
            <a:chExt cx="2160240" cy="369332"/>
          </a:xfrm>
        </p:grpSpPr>
        <p:sp>
          <p:nvSpPr>
            <p:cNvPr id="154" name="153 Rectángulo"/>
            <p:cNvSpPr/>
            <p:nvPr/>
          </p:nvSpPr>
          <p:spPr>
            <a:xfrm>
              <a:off x="323528" y="4437112"/>
              <a:ext cx="2160240" cy="3600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s-ES" sz="1800">
                <a:solidFill>
                  <a:prstClr val="white"/>
                </a:solidFill>
              </a:endParaRPr>
            </a:p>
          </p:txBody>
        </p:sp>
        <p:sp>
          <p:nvSpPr>
            <p:cNvPr id="155" name="154 CuadroTexto"/>
            <p:cNvSpPr txBox="1"/>
            <p:nvPr/>
          </p:nvSpPr>
          <p:spPr>
            <a:xfrm>
              <a:off x="1115616" y="443711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s-ES" sz="1800" dirty="0" smtClean="0">
                  <a:solidFill>
                    <a:prstClr val="black"/>
                  </a:solidFill>
                  <a:latin typeface="Calibri"/>
                  <a:ea typeface="+mn-ea"/>
                </a:rPr>
                <a:t>&lt;B&gt;</a:t>
              </a:r>
              <a:endParaRPr lang="es-ES" sz="18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159" name="158 Grupo"/>
          <p:cNvGrpSpPr/>
          <p:nvPr/>
        </p:nvGrpSpPr>
        <p:grpSpPr>
          <a:xfrm>
            <a:off x="6732240" y="5291916"/>
            <a:ext cx="2160240" cy="441340"/>
            <a:chOff x="6732240" y="4869160"/>
            <a:chExt cx="2160240" cy="441340"/>
          </a:xfrm>
        </p:grpSpPr>
        <p:sp>
          <p:nvSpPr>
            <p:cNvPr id="157" name="156 Rectángulo redondeado"/>
            <p:cNvSpPr/>
            <p:nvPr/>
          </p:nvSpPr>
          <p:spPr>
            <a:xfrm>
              <a:off x="6732240" y="4869160"/>
              <a:ext cx="2160240" cy="432048"/>
            </a:xfrm>
            <a:prstGeom prst="roundRect">
              <a:avLst>
                <a:gd name="adj" fmla="val 3121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s-ES" sz="1800">
                <a:solidFill>
                  <a:prstClr val="white"/>
                </a:solidFill>
              </a:endParaRPr>
            </a:p>
          </p:txBody>
        </p:sp>
        <p:sp>
          <p:nvSpPr>
            <p:cNvPr id="158" name="157 CuadroTexto"/>
            <p:cNvSpPr txBox="1"/>
            <p:nvPr/>
          </p:nvSpPr>
          <p:spPr>
            <a:xfrm>
              <a:off x="7524328" y="494116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s-ES" sz="1800" dirty="0" smtClean="0">
                  <a:solidFill>
                    <a:prstClr val="black"/>
                  </a:solidFill>
                  <a:latin typeface="Calibri"/>
                  <a:ea typeface="+mn-ea"/>
                </a:rPr>
                <a:t>P1</a:t>
              </a:r>
              <a:endParaRPr lang="es-ES" sz="18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165" name="164 Grupo"/>
          <p:cNvGrpSpPr/>
          <p:nvPr/>
        </p:nvGrpSpPr>
        <p:grpSpPr>
          <a:xfrm>
            <a:off x="6732240" y="3861048"/>
            <a:ext cx="2160240" cy="432048"/>
            <a:chOff x="3635896" y="4365104"/>
            <a:chExt cx="2232248" cy="432048"/>
          </a:xfrm>
        </p:grpSpPr>
        <p:sp>
          <p:nvSpPr>
            <p:cNvPr id="166" name="165 Rectángulo redondeado"/>
            <p:cNvSpPr/>
            <p:nvPr/>
          </p:nvSpPr>
          <p:spPr>
            <a:xfrm>
              <a:off x="3635896" y="4365104"/>
              <a:ext cx="2232248" cy="432048"/>
            </a:xfrm>
            <a:prstGeom prst="roundRect">
              <a:avLst>
                <a:gd name="adj" fmla="val 3121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s-ES" sz="1800">
                <a:solidFill>
                  <a:prstClr val="white"/>
                </a:solidFill>
              </a:endParaRPr>
            </a:p>
          </p:txBody>
        </p:sp>
        <p:sp>
          <p:nvSpPr>
            <p:cNvPr id="167" name="166 CuadroTexto"/>
            <p:cNvSpPr txBox="1"/>
            <p:nvPr/>
          </p:nvSpPr>
          <p:spPr>
            <a:xfrm>
              <a:off x="4499992" y="436510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s-ES" sz="1800" dirty="0" smtClean="0">
                  <a:solidFill>
                    <a:prstClr val="black"/>
                  </a:solidFill>
                  <a:latin typeface="Calibri"/>
                  <a:ea typeface="+mn-ea"/>
                </a:rPr>
                <a:t>P2</a:t>
              </a:r>
              <a:endParaRPr lang="es-ES" sz="18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168" name="167 CuadroTexto"/>
          <p:cNvSpPr txBox="1"/>
          <p:nvPr/>
        </p:nvSpPr>
        <p:spPr>
          <a:xfrm>
            <a:off x="7524328" y="49318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t4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9" name="168 CuadroTexto"/>
          <p:cNvSpPr txBox="1"/>
          <p:nvPr/>
        </p:nvSpPr>
        <p:spPr>
          <a:xfrm>
            <a:off x="7524328" y="57239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t5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0" name="169 CuadroTexto"/>
          <p:cNvSpPr txBox="1"/>
          <p:nvPr/>
        </p:nvSpPr>
        <p:spPr>
          <a:xfrm>
            <a:off x="7524328" y="6926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t1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2" name="171 Rectángulo redondeado"/>
          <p:cNvSpPr/>
          <p:nvPr/>
        </p:nvSpPr>
        <p:spPr>
          <a:xfrm>
            <a:off x="6732240" y="1700808"/>
            <a:ext cx="2160240" cy="432048"/>
          </a:xfrm>
          <a:prstGeom prst="roundRect">
            <a:avLst>
              <a:gd name="adj" fmla="val 3121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white"/>
              </a:solidFill>
            </a:endParaRPr>
          </a:p>
        </p:txBody>
      </p:sp>
      <p:sp>
        <p:nvSpPr>
          <p:cNvPr id="173" name="172 CuadroTexto"/>
          <p:cNvSpPr txBox="1"/>
          <p:nvPr/>
        </p:nvSpPr>
        <p:spPr>
          <a:xfrm>
            <a:off x="7568462" y="1763524"/>
            <a:ext cx="55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d1</a:t>
            </a:r>
          </a:p>
        </p:txBody>
      </p:sp>
      <p:cxnSp>
        <p:nvCxnSpPr>
          <p:cNvPr id="182" name="181 Conector recto de flecha"/>
          <p:cNvCxnSpPr>
            <a:endCxn id="89" idx="1"/>
          </p:cNvCxnSpPr>
          <p:nvPr/>
        </p:nvCxnSpPr>
        <p:spPr>
          <a:xfrm flipV="1">
            <a:off x="1979712" y="4193704"/>
            <a:ext cx="1656184" cy="139553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182 CuadroTexto"/>
          <p:cNvSpPr txBox="1"/>
          <p:nvPr/>
        </p:nvSpPr>
        <p:spPr>
          <a:xfrm>
            <a:off x="7524328" y="27809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t2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185" name="184 Forma"/>
          <p:cNvCxnSpPr/>
          <p:nvPr/>
        </p:nvCxnSpPr>
        <p:spPr>
          <a:xfrm rot="10800000">
            <a:off x="1979712" y="1988840"/>
            <a:ext cx="144016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200 Conector curvado"/>
          <p:cNvCxnSpPr/>
          <p:nvPr/>
        </p:nvCxnSpPr>
        <p:spPr>
          <a:xfrm rot="10800000" flipV="1">
            <a:off x="1907704" y="2636912"/>
            <a:ext cx="1512168" cy="1152128"/>
          </a:xfrm>
          <a:prstGeom prst="curvedConnector3">
            <a:avLst>
              <a:gd name="adj1" fmla="val 447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207 CuadroTexto"/>
          <p:cNvSpPr txBox="1"/>
          <p:nvPr/>
        </p:nvSpPr>
        <p:spPr>
          <a:xfrm>
            <a:off x="3419872" y="350100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err="1" smtClean="0">
                <a:solidFill>
                  <a:prstClr val="black"/>
                </a:solidFill>
                <a:latin typeface="Calibri"/>
                <a:ea typeface="+mn-ea"/>
              </a:rPr>
              <a:t>Placeholders</a:t>
            </a:r>
            <a:endParaRPr lang="es-ES" sz="1800" dirty="0" smtClean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4" name="213 CuadroTexto"/>
          <p:cNvSpPr txBox="1"/>
          <p:nvPr/>
        </p:nvSpPr>
        <p:spPr>
          <a:xfrm rot="18747240">
            <a:off x="2370679" y="3122784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050" dirty="0" smtClean="0">
                <a:solidFill>
                  <a:prstClr val="black"/>
                </a:solidFill>
                <a:latin typeface="Calibri"/>
                <a:ea typeface="+mn-ea"/>
              </a:rPr>
              <a:t>sobrescribe</a:t>
            </a:r>
          </a:p>
        </p:txBody>
      </p:sp>
      <p:sp>
        <p:nvSpPr>
          <p:cNvPr id="215" name="214 CuadroTexto"/>
          <p:cNvSpPr txBox="1"/>
          <p:nvPr/>
        </p:nvSpPr>
        <p:spPr>
          <a:xfrm>
            <a:off x="2339752" y="1700808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050" dirty="0" smtClean="0">
                <a:solidFill>
                  <a:prstClr val="black"/>
                </a:solidFill>
                <a:latin typeface="Calibri"/>
                <a:ea typeface="+mn-ea"/>
              </a:rPr>
              <a:t>sobrescribe</a:t>
            </a:r>
          </a:p>
        </p:txBody>
      </p:sp>
    </p:spTree>
    <p:extLst>
      <p:ext uri="{BB962C8B-B14F-4D97-AF65-F5344CB8AC3E}">
        <p14:creationId xmlns:p14="http://schemas.microsoft.com/office/powerpoint/2010/main" val="10571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251520" y="548680"/>
            <a:ext cx="2160240" cy="5760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white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3491880" y="548680"/>
            <a:ext cx="2160240" cy="5760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white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6732240" y="548680"/>
            <a:ext cx="2160240" cy="5760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white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51520" y="3933056"/>
            <a:ext cx="2160240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white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51520" y="5229200"/>
            <a:ext cx="2160240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white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51520" y="1268760"/>
            <a:ext cx="2160240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white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251520" y="2564904"/>
            <a:ext cx="2160240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white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043608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&lt;A&gt;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043608" y="25649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&lt;A&gt;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043608" y="393305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&lt;B&gt;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043608" y="52292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&lt;B&gt;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043608" y="1166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JSF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043608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2 J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043608" y="328498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prstClr val="black"/>
                </a:solidFill>
                <a:latin typeface="Calibri"/>
                <a:ea typeface="+mn-ea"/>
              </a:rPr>
              <a:t>3</a:t>
            </a: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 J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043608" y="46531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prstClr val="black"/>
                </a:solidFill>
                <a:latin typeface="Calibri"/>
                <a:ea typeface="+mn-ea"/>
              </a:rPr>
              <a:t>4</a:t>
            </a: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J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043608" y="573325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prstClr val="black"/>
                </a:solidFill>
                <a:latin typeface="Calibri"/>
                <a:ea typeface="+mn-ea"/>
              </a:rPr>
              <a:t>5</a:t>
            </a: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 J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491880" y="4509120"/>
            <a:ext cx="2160240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white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4283968" y="11967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1 V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grpSp>
        <p:nvGrpSpPr>
          <p:cNvPr id="2" name="42 Grupo"/>
          <p:cNvGrpSpPr/>
          <p:nvPr/>
        </p:nvGrpSpPr>
        <p:grpSpPr>
          <a:xfrm>
            <a:off x="3491880" y="1916832"/>
            <a:ext cx="2160240" cy="369332"/>
            <a:chOff x="3491880" y="2132856"/>
            <a:chExt cx="2160240" cy="369332"/>
          </a:xfrm>
        </p:grpSpPr>
        <p:sp>
          <p:nvSpPr>
            <p:cNvPr id="22" name="21 Rectángulo"/>
            <p:cNvSpPr/>
            <p:nvPr/>
          </p:nvSpPr>
          <p:spPr>
            <a:xfrm>
              <a:off x="3491880" y="2132856"/>
              <a:ext cx="2160240" cy="3600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s-ES" sz="1800">
                <a:solidFill>
                  <a:prstClr val="white"/>
                </a:solidFill>
              </a:endParaRPr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4283968" y="213285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s-ES" sz="1800" dirty="0" smtClean="0">
                  <a:solidFill>
                    <a:prstClr val="black"/>
                  </a:solidFill>
                  <a:latin typeface="Calibri"/>
                  <a:ea typeface="+mn-ea"/>
                </a:rPr>
                <a:t>&lt;A&gt;</a:t>
              </a:r>
              <a:endParaRPr lang="es-ES" sz="18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26" name="25 CuadroTexto"/>
          <p:cNvSpPr txBox="1"/>
          <p:nvPr/>
        </p:nvSpPr>
        <p:spPr>
          <a:xfrm>
            <a:off x="4283968" y="32756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prstClr val="black"/>
                </a:solidFill>
                <a:latin typeface="Calibri"/>
                <a:ea typeface="+mn-ea"/>
              </a:rPr>
              <a:t>2</a:t>
            </a: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 V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283968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&lt;B&gt;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4283968" y="53732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prstClr val="black"/>
                </a:solidFill>
                <a:latin typeface="Calibri"/>
                <a:ea typeface="+mn-ea"/>
              </a:rPr>
              <a:t>3</a:t>
            </a: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 V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6732240" y="1700808"/>
            <a:ext cx="2160240" cy="792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white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6732240" y="4293096"/>
            <a:ext cx="2160240" cy="792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white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7524328" y="11967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1 V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7524328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2 J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7524328" y="328498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prstClr val="black"/>
                </a:solidFill>
                <a:latin typeface="Calibri"/>
                <a:ea typeface="+mn-ea"/>
              </a:rPr>
              <a:t>2</a:t>
            </a: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 V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7524328" y="45811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prstClr val="black"/>
                </a:solidFill>
                <a:latin typeface="Calibri"/>
                <a:ea typeface="+mn-ea"/>
              </a:rPr>
              <a:t>4</a:t>
            </a: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J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7524328" y="55892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prstClr val="black"/>
                </a:solidFill>
                <a:latin typeface="Calibri"/>
                <a:ea typeface="+mn-ea"/>
              </a:rPr>
              <a:t>3</a:t>
            </a: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 V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9" name="38 Igual que"/>
          <p:cNvSpPr/>
          <p:nvPr/>
        </p:nvSpPr>
        <p:spPr>
          <a:xfrm>
            <a:off x="5940152" y="3068960"/>
            <a:ext cx="648072" cy="720080"/>
          </a:xfrm>
          <a:prstGeom prst="mathEqual">
            <a:avLst>
              <a:gd name="adj1" fmla="val 16693"/>
              <a:gd name="adj2" fmla="val 163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black"/>
              </a:solidFill>
            </a:endParaRPr>
          </a:p>
        </p:txBody>
      </p:sp>
      <p:sp>
        <p:nvSpPr>
          <p:cNvPr id="40" name="39 Más"/>
          <p:cNvSpPr/>
          <p:nvPr/>
        </p:nvSpPr>
        <p:spPr>
          <a:xfrm>
            <a:off x="2627784" y="3068960"/>
            <a:ext cx="720080" cy="720080"/>
          </a:xfrm>
          <a:prstGeom prst="mathPlus">
            <a:avLst>
              <a:gd name="adj1" fmla="val 1805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white"/>
              </a:solidFill>
            </a:endParaRPr>
          </a:p>
        </p:txBody>
      </p:sp>
      <p:sp>
        <p:nvSpPr>
          <p:cNvPr id="41" name="40 Pentágono"/>
          <p:cNvSpPr/>
          <p:nvPr/>
        </p:nvSpPr>
        <p:spPr>
          <a:xfrm>
            <a:off x="2483768" y="1268760"/>
            <a:ext cx="864096" cy="1656184"/>
          </a:xfrm>
          <a:prstGeom prst="homePlat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7999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white"/>
              </a:solidFill>
            </a:endParaRPr>
          </a:p>
        </p:txBody>
      </p:sp>
      <p:sp>
        <p:nvSpPr>
          <p:cNvPr id="42" name="41 Pentágono"/>
          <p:cNvSpPr/>
          <p:nvPr/>
        </p:nvSpPr>
        <p:spPr>
          <a:xfrm>
            <a:off x="2483768" y="3933056"/>
            <a:ext cx="864096" cy="1656184"/>
          </a:xfrm>
          <a:prstGeom prst="homePlat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7999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white"/>
              </a:solidFill>
            </a:endParaRPr>
          </a:p>
        </p:txBody>
      </p:sp>
      <p:sp>
        <p:nvSpPr>
          <p:cNvPr id="44" name="43 Pentágono"/>
          <p:cNvSpPr/>
          <p:nvPr/>
        </p:nvSpPr>
        <p:spPr>
          <a:xfrm rot="10800000">
            <a:off x="5724128" y="1700808"/>
            <a:ext cx="864096" cy="864096"/>
          </a:xfrm>
          <a:prstGeom prst="homePlat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7999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white"/>
              </a:solidFill>
            </a:endParaRPr>
          </a:p>
        </p:txBody>
      </p:sp>
      <p:sp>
        <p:nvSpPr>
          <p:cNvPr id="45" name="44 Pentágono"/>
          <p:cNvSpPr/>
          <p:nvPr/>
        </p:nvSpPr>
        <p:spPr>
          <a:xfrm rot="10800000">
            <a:off x="5724128" y="4293096"/>
            <a:ext cx="864096" cy="864096"/>
          </a:xfrm>
          <a:prstGeom prst="homePlat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7999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" sz="1800">
              <a:solidFill>
                <a:prstClr val="white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3995936" y="1166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err="1" smtClean="0">
                <a:solidFill>
                  <a:prstClr val="black"/>
                </a:solidFill>
                <a:latin typeface="Calibri"/>
                <a:ea typeface="+mn-ea"/>
              </a:rPr>
              <a:t>Velocity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7236296" y="1166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Final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1043608" y="6926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800" dirty="0" smtClean="0">
                <a:solidFill>
                  <a:prstClr val="black"/>
                </a:solidFill>
                <a:latin typeface="Calibri"/>
                <a:ea typeface="+mn-ea"/>
              </a:rPr>
              <a:t>1J</a:t>
            </a:r>
            <a:endParaRPr lang="es-E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39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677108"/>
          </a:xfrm>
        </p:spPr>
        <p:txBody>
          <a:bodyPr/>
          <a:lstStyle/>
          <a:p>
            <a:r>
              <a:rPr lang="es-ES" dirty="0" smtClean="0"/>
              <a:t>Navegación: </a:t>
            </a:r>
            <a:r>
              <a:rPr lang="es-ES" dirty="0" err="1" smtClean="0"/>
              <a:t>facelet</a:t>
            </a:r>
            <a:r>
              <a:rPr lang="es-ES" dirty="0" smtClean="0"/>
              <a:t> mínimo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1403648" y="980728"/>
            <a:ext cx="60486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&lt;</a:t>
            </a:r>
            <a:r>
              <a:rPr lang="es-ES" sz="1600" dirty="0" err="1"/>
              <a:t>ui:composition</a:t>
            </a:r>
            <a:r>
              <a:rPr lang="es-ES" sz="1600" dirty="0"/>
              <a:t> </a:t>
            </a:r>
            <a:r>
              <a:rPr lang="es-ES" sz="1600" dirty="0" err="1"/>
              <a:t>xmlns</a:t>
            </a:r>
            <a:r>
              <a:rPr lang="es-ES" sz="1600" dirty="0"/>
              <a:t>="http://www.w3.org/1999/xhtml"   </a:t>
            </a:r>
          </a:p>
          <a:p>
            <a:r>
              <a:rPr lang="es-ES" sz="1600" dirty="0"/>
              <a:t>             </a:t>
            </a:r>
            <a:r>
              <a:rPr lang="es-ES" sz="1600" dirty="0" err="1"/>
              <a:t>xmlns:ui</a:t>
            </a:r>
            <a:r>
              <a:rPr lang="es-ES" sz="1600" dirty="0"/>
              <a:t>="http://java.sun.com/</a:t>
            </a:r>
            <a:r>
              <a:rPr lang="es-ES" sz="1600" dirty="0" err="1"/>
              <a:t>jsf</a:t>
            </a:r>
            <a:r>
              <a:rPr lang="es-ES" sz="1600" dirty="0"/>
              <a:t>/</a:t>
            </a:r>
            <a:r>
              <a:rPr lang="es-ES" sz="1600" dirty="0" err="1"/>
              <a:t>facelets</a:t>
            </a:r>
            <a:r>
              <a:rPr lang="es-ES" sz="1600" dirty="0" smtClean="0"/>
              <a:t>"</a:t>
            </a:r>
            <a:endParaRPr lang="es-ES" sz="1600" dirty="0"/>
          </a:p>
          <a:p>
            <a:r>
              <a:rPr lang="es-ES" sz="1600" dirty="0"/>
              <a:t>             </a:t>
            </a:r>
            <a:r>
              <a:rPr lang="es-ES" sz="1600" dirty="0" err="1"/>
              <a:t>template</a:t>
            </a:r>
            <a:r>
              <a:rPr lang="es-ES" sz="1600" dirty="0"/>
              <a:t>="/WEB-INF/</a:t>
            </a:r>
            <a:r>
              <a:rPr lang="es-ES" sz="1600" dirty="0" err="1"/>
              <a:t>templates</a:t>
            </a:r>
            <a:r>
              <a:rPr lang="es-ES" sz="1600" dirty="0"/>
              <a:t>/</a:t>
            </a:r>
            <a:r>
              <a:rPr lang="es-ES" sz="1600" dirty="0" err="1"/>
              <a:t>SimpleTemplate.xhtml</a:t>
            </a:r>
            <a:r>
              <a:rPr lang="es-ES" sz="1600" dirty="0" smtClean="0"/>
              <a:t>"&gt;</a:t>
            </a:r>
            <a:endParaRPr lang="es-ES" sz="1600" dirty="0"/>
          </a:p>
          <a:p>
            <a:endParaRPr lang="es-ES" sz="1600" dirty="0"/>
          </a:p>
          <a:p>
            <a:r>
              <a:rPr lang="es-ES" sz="1600" dirty="0"/>
              <a:t>&lt;</a:t>
            </a:r>
            <a:r>
              <a:rPr lang="es-ES" sz="1600" dirty="0" err="1"/>
              <a:t>ui:define</a:t>
            </a:r>
            <a:r>
              <a:rPr lang="es-ES" sz="1600" dirty="0"/>
              <a:t> </a:t>
            </a:r>
            <a:r>
              <a:rPr lang="es-ES" sz="1600" dirty="0" err="1"/>
              <a:t>name</a:t>
            </a:r>
            <a:r>
              <a:rPr lang="es-ES" sz="1600" dirty="0"/>
              <a:t>="</a:t>
            </a:r>
            <a:r>
              <a:rPr lang="es-ES" sz="1600" dirty="0" err="1"/>
              <a:t>init</a:t>
            </a:r>
            <a:r>
              <a:rPr lang="es-ES" sz="1600" dirty="0" smtClean="0"/>
              <a:t>"&gt;</a:t>
            </a:r>
            <a:endParaRPr lang="es-ES" sz="1600" dirty="0"/>
          </a:p>
          <a:p>
            <a:r>
              <a:rPr lang="es-ES" sz="1600" dirty="0"/>
              <a:t>      &lt;p&gt;</a:t>
            </a:r>
            <a:r>
              <a:rPr lang="es-ES" sz="1600" dirty="0" err="1"/>
              <a:t>Init</a:t>
            </a:r>
            <a:r>
              <a:rPr lang="es-ES" sz="1600" dirty="0"/>
              <a:t>.&lt;/p</a:t>
            </a:r>
            <a:r>
              <a:rPr lang="es-ES" sz="1600" dirty="0" smtClean="0"/>
              <a:t>&gt;</a:t>
            </a:r>
            <a:endParaRPr lang="es-ES" sz="1600" dirty="0"/>
          </a:p>
          <a:p>
            <a:r>
              <a:rPr lang="es-ES" sz="1600" dirty="0"/>
              <a:t>&lt;/</a:t>
            </a:r>
            <a:r>
              <a:rPr lang="es-ES" sz="1600" dirty="0" err="1"/>
              <a:t>ui:define</a:t>
            </a:r>
            <a:r>
              <a:rPr lang="es-ES" sz="1600" dirty="0"/>
              <a:t>&gt;</a:t>
            </a:r>
          </a:p>
          <a:p>
            <a:endParaRPr lang="es-ES" sz="1600" dirty="0"/>
          </a:p>
          <a:p>
            <a:endParaRPr lang="es-ES" sz="1600" dirty="0"/>
          </a:p>
          <a:p>
            <a:r>
              <a:rPr lang="es-ES" sz="1600" dirty="0"/>
              <a:t>&lt;</a:t>
            </a:r>
            <a:r>
              <a:rPr lang="es-ES" sz="1600" dirty="0" err="1"/>
              <a:t>ui:define</a:t>
            </a:r>
            <a:r>
              <a:rPr lang="es-ES" sz="1600" dirty="0"/>
              <a:t> </a:t>
            </a:r>
            <a:r>
              <a:rPr lang="es-ES" sz="1600" dirty="0" err="1"/>
              <a:t>name</a:t>
            </a:r>
            <a:r>
              <a:rPr lang="es-ES" sz="1600" dirty="0"/>
              <a:t>="</a:t>
            </a:r>
            <a:r>
              <a:rPr lang="es-ES" sz="1600" dirty="0" err="1"/>
              <a:t>main</a:t>
            </a:r>
            <a:r>
              <a:rPr lang="es-ES" sz="1600" dirty="0" smtClean="0"/>
              <a:t>"&gt;</a:t>
            </a:r>
            <a:endParaRPr lang="es-ES" sz="1600" dirty="0"/>
          </a:p>
          <a:p>
            <a:r>
              <a:rPr lang="es-ES" sz="1600" dirty="0"/>
              <a:t>      &lt;p&gt;</a:t>
            </a:r>
            <a:r>
              <a:rPr lang="es-ES" sz="1600" dirty="0" err="1"/>
              <a:t>Main</a:t>
            </a:r>
            <a:r>
              <a:rPr lang="es-ES" sz="1600" dirty="0"/>
              <a:t>.&lt;/p</a:t>
            </a:r>
            <a:r>
              <a:rPr lang="es-ES" sz="1600" dirty="0" smtClean="0"/>
              <a:t>&gt;</a:t>
            </a:r>
            <a:endParaRPr lang="es-ES" sz="1600" dirty="0"/>
          </a:p>
          <a:p>
            <a:r>
              <a:rPr lang="es-ES" sz="1600" dirty="0"/>
              <a:t>&lt;/</a:t>
            </a:r>
            <a:r>
              <a:rPr lang="es-ES" sz="1600" dirty="0" err="1"/>
              <a:t>ui:define</a:t>
            </a:r>
            <a:r>
              <a:rPr lang="es-ES" sz="1600" dirty="0" smtClean="0"/>
              <a:t>&gt;</a:t>
            </a:r>
            <a:endParaRPr lang="es-ES" sz="1600" dirty="0"/>
          </a:p>
          <a:p>
            <a:endParaRPr lang="es-ES" sz="1600" dirty="0"/>
          </a:p>
          <a:p>
            <a:r>
              <a:rPr lang="es-ES" sz="1600" dirty="0"/>
              <a:t>&lt;/</a:t>
            </a:r>
            <a:r>
              <a:rPr lang="es-ES" sz="1600" dirty="0" err="1"/>
              <a:t>ui:composition</a:t>
            </a:r>
            <a:r>
              <a:rPr lang="es-ES" sz="1600" dirty="0"/>
              <a:t>&gt;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741760" y="4797152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filtro </a:t>
            </a:r>
            <a:r>
              <a:rPr lang="es-ES" dirty="0" err="1" smtClean="0"/>
              <a:t>servlet</a:t>
            </a:r>
            <a:r>
              <a:rPr lang="es-ES" dirty="0" smtClean="0"/>
              <a:t> (declarado por anotaciones en </a:t>
            </a:r>
            <a:r>
              <a:rPr lang="es-ES" dirty="0" err="1" smtClean="0"/>
              <a:t>gneisnt</a:t>
            </a:r>
            <a:r>
              <a:rPr lang="es-ES" dirty="0" smtClean="0"/>
              <a:t>) mira en que página está y en función de los ficheros de definición de menús, pinta el resto de página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769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9588" y="332656"/>
            <a:ext cx="8640960" cy="677108"/>
          </a:xfrm>
        </p:spPr>
        <p:txBody>
          <a:bodyPr/>
          <a:lstStyle/>
          <a:p>
            <a:r>
              <a:rPr lang="es-ES" dirty="0" smtClean="0"/>
              <a:t>SSO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719628" y="1211514"/>
            <a:ext cx="79208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7300"/>
                </a:solidFill>
              </a:rPr>
              <a:t>Nueva arquitectura:</a:t>
            </a:r>
          </a:p>
          <a:p>
            <a:pPr marL="342900" indent="-342900">
              <a:buFontTx/>
              <a:buChar char="-"/>
            </a:pPr>
            <a:r>
              <a:rPr lang="es-ES" sz="2000" dirty="0" smtClean="0"/>
              <a:t>Toda página en /</a:t>
            </a:r>
            <a:r>
              <a:rPr lang="es-ES" sz="2000" b="1" dirty="0" err="1" smtClean="0">
                <a:solidFill>
                  <a:srgbClr val="FF7300"/>
                </a:solidFill>
              </a:rPr>
              <a:t>secure</a:t>
            </a:r>
            <a:r>
              <a:rPr lang="es-ES" sz="2000" dirty="0" smtClean="0"/>
              <a:t>/*.</a:t>
            </a:r>
            <a:r>
              <a:rPr lang="es-ES" sz="2000" dirty="0" err="1" smtClean="0"/>
              <a:t>xhtml</a:t>
            </a:r>
            <a:r>
              <a:rPr lang="es-ES" sz="2000" dirty="0" smtClean="0"/>
              <a:t>, requerirá </a:t>
            </a:r>
            <a:r>
              <a:rPr lang="es-ES" sz="2000" dirty="0" err="1" smtClean="0"/>
              <a:t>login</a:t>
            </a:r>
            <a:r>
              <a:rPr lang="es-ES" sz="20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s-ES" sz="2000" dirty="0" smtClean="0"/>
              <a:t>Para la nueva arquitectura, </a:t>
            </a:r>
            <a:r>
              <a:rPr lang="es-ES" sz="2000" b="1" dirty="0" smtClean="0"/>
              <a:t>un filtro </a:t>
            </a:r>
            <a:r>
              <a:rPr lang="es-ES" sz="2000" b="1" dirty="0" err="1" smtClean="0"/>
              <a:t>servlet</a:t>
            </a:r>
            <a:r>
              <a:rPr lang="es-ES" sz="2000" b="1" dirty="0" smtClean="0"/>
              <a:t> </a:t>
            </a:r>
            <a:r>
              <a:rPr lang="es-ES" sz="2000" dirty="0" smtClean="0"/>
              <a:t>(declarado por anotaciones en </a:t>
            </a:r>
            <a:r>
              <a:rPr lang="es-ES" sz="2000" dirty="0" err="1" smtClean="0"/>
              <a:t>gneisnt</a:t>
            </a:r>
            <a:r>
              <a:rPr lang="es-ES" sz="2000" dirty="0" smtClean="0"/>
              <a:t>) pintará el contexto de navegación y la caja de </a:t>
            </a:r>
            <a:r>
              <a:rPr lang="es-ES" sz="2000" dirty="0" err="1" smtClean="0"/>
              <a:t>login</a:t>
            </a:r>
            <a:r>
              <a:rPr lang="es-ES" sz="2000" dirty="0" smtClean="0"/>
              <a:t>, creándose una sesión en una BD y creando una cookie SSO </a:t>
            </a:r>
            <a:r>
              <a:rPr lang="es-ES" sz="20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s-ES" sz="1600" dirty="0" smtClean="0">
                <a:solidFill>
                  <a:schemeClr val="bg1">
                    <a:lumMod val="75000"/>
                  </a:schemeClr>
                </a:solidFill>
              </a:rPr>
              <a:t>alguna más</a:t>
            </a:r>
            <a:r>
              <a:rPr lang="es-ES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s-ES" sz="2000" dirty="0" smtClean="0"/>
              <a:t>Cualquier WAR (que tiene su propia sesión), si no tiene sesión, verifica la cookie y la reconstruye desde BD.</a:t>
            </a:r>
          </a:p>
          <a:p>
            <a:pPr marL="342900" indent="-342900">
              <a:buFontTx/>
              <a:buChar char="-"/>
            </a:pPr>
            <a:endParaRPr lang="es-ES" sz="2000" dirty="0" smtClean="0"/>
          </a:p>
          <a:p>
            <a:r>
              <a:rPr lang="es-ES" dirty="0" smtClean="0">
                <a:solidFill>
                  <a:srgbClr val="FF7300"/>
                </a:solidFill>
              </a:rPr>
              <a:t>Vieja arquitectura:</a:t>
            </a:r>
          </a:p>
          <a:p>
            <a:pPr marL="342900" indent="-342900">
              <a:buFontTx/>
              <a:buChar char="-"/>
            </a:pPr>
            <a:r>
              <a:rPr lang="es-ES" sz="2000" dirty="0" smtClean="0"/>
              <a:t>Un filtro pintará la caja de </a:t>
            </a:r>
            <a:r>
              <a:rPr lang="es-ES" sz="2000" dirty="0" err="1" smtClean="0"/>
              <a:t>login</a:t>
            </a:r>
            <a:r>
              <a:rPr lang="es-ES" sz="2000" dirty="0" smtClean="0"/>
              <a:t> para los comandos seguros.</a:t>
            </a:r>
          </a:p>
          <a:p>
            <a:pPr marL="342900" indent="-342900">
              <a:buFontTx/>
              <a:buChar char="-"/>
            </a:pPr>
            <a:r>
              <a:rPr lang="es-ES" sz="2000" dirty="0" smtClean="0"/>
              <a:t>Mismo mecanismo de cookie.</a:t>
            </a:r>
          </a:p>
          <a:p>
            <a:endParaRPr lang="es-ES" sz="2000" dirty="0"/>
          </a:p>
          <a:p>
            <a:r>
              <a:rPr lang="es-ES" sz="2000" dirty="0" smtClean="0"/>
              <a:t>Existe un API para regenerar propagar una sesión.</a:t>
            </a:r>
          </a:p>
          <a:p>
            <a:r>
              <a:rPr lang="es-ES" sz="2000" dirty="0" smtClean="0"/>
              <a:t>Es JAAS</a:t>
            </a:r>
          </a:p>
        </p:txBody>
      </p:sp>
    </p:spTree>
    <p:extLst>
      <p:ext uri="{BB962C8B-B14F-4D97-AF65-F5344CB8AC3E}">
        <p14:creationId xmlns:p14="http://schemas.microsoft.com/office/powerpoint/2010/main" val="13459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677108"/>
          </a:xfrm>
        </p:spPr>
        <p:txBody>
          <a:bodyPr/>
          <a:lstStyle/>
          <a:p>
            <a:r>
              <a:rPr lang="es-ES" dirty="0" smtClean="0"/>
              <a:t>Firma de operaciones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537997" y="1412776"/>
            <a:ext cx="6102424" cy="1815882"/>
          </a:xfrm>
          <a:prstGeom prst="rect">
            <a:avLst/>
          </a:prstGeom>
          <a:solidFill>
            <a:srgbClr val="B5D9DE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ES" sz="1400" dirty="0"/>
              <a:t> </a:t>
            </a:r>
            <a:r>
              <a:rPr lang="es-ES" sz="1400" dirty="0" smtClean="0"/>
              <a:t>&lt;</a:t>
            </a:r>
            <a:r>
              <a:rPr lang="es-ES" sz="1400" dirty="0" err="1"/>
              <a:t>h:form</a:t>
            </a:r>
            <a:r>
              <a:rPr lang="es-ES" sz="1400" dirty="0"/>
              <a:t>&gt;</a:t>
            </a:r>
          </a:p>
          <a:p>
            <a:r>
              <a:rPr lang="es-ES" sz="1400" dirty="0"/>
              <a:t>                  &lt;</a:t>
            </a:r>
            <a:r>
              <a:rPr lang="es-ES" sz="1400" dirty="0" err="1"/>
              <a:t>sign:sign</a:t>
            </a:r>
            <a:r>
              <a:rPr lang="es-ES" sz="1400" dirty="0"/>
              <a:t> </a:t>
            </a:r>
          </a:p>
          <a:p>
            <a:r>
              <a:rPr lang="es-ES" sz="1400" dirty="0"/>
              <a:t>                            </a:t>
            </a:r>
            <a:r>
              <a:rPr lang="es-ES" sz="1400" dirty="0" err="1"/>
              <a:t>businessprocess</a:t>
            </a:r>
            <a:r>
              <a:rPr lang="es-ES" sz="1400" dirty="0"/>
              <a:t>="#{</a:t>
            </a:r>
            <a:r>
              <a:rPr lang="es-ES" sz="1400" dirty="0" err="1"/>
              <a:t>signManagedBean.business</a:t>
            </a:r>
            <a:r>
              <a:rPr lang="es-ES" sz="1400" dirty="0"/>
              <a:t>}" </a:t>
            </a:r>
          </a:p>
          <a:p>
            <a:r>
              <a:rPr lang="es-ES" sz="1400" dirty="0"/>
              <a:t>                            </a:t>
            </a:r>
            <a:r>
              <a:rPr lang="es-ES" sz="1400" dirty="0" err="1"/>
              <a:t>opdata</a:t>
            </a:r>
            <a:r>
              <a:rPr lang="es-ES" sz="1400" dirty="0"/>
              <a:t>="#{</a:t>
            </a:r>
            <a:r>
              <a:rPr lang="es-ES" sz="1400" dirty="0" err="1"/>
              <a:t>signManagedBean.dataPackage</a:t>
            </a:r>
            <a:r>
              <a:rPr lang="es-ES" sz="1400" dirty="0"/>
              <a:t>()}" </a:t>
            </a:r>
          </a:p>
          <a:p>
            <a:r>
              <a:rPr lang="es-ES" sz="1400" dirty="0"/>
              <a:t>                            </a:t>
            </a:r>
            <a:r>
              <a:rPr lang="es-ES" sz="1400" dirty="0" err="1"/>
              <a:t>optitle</a:t>
            </a:r>
            <a:r>
              <a:rPr lang="es-ES" sz="1400" dirty="0"/>
              <a:t>="Transferencia a cuenta externa" </a:t>
            </a:r>
          </a:p>
          <a:p>
            <a:r>
              <a:rPr lang="es-ES" sz="1400" dirty="0"/>
              <a:t>                            id="</a:t>
            </a:r>
            <a:r>
              <a:rPr lang="es-ES" sz="1400" dirty="0" err="1" smtClean="0"/>
              <a:t>firmatron</a:t>
            </a:r>
            <a:r>
              <a:rPr lang="es-ES" sz="1400" dirty="0" smtClean="0"/>
              <a:t>“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 /&gt;</a:t>
            </a:r>
          </a:p>
          <a:p>
            <a:r>
              <a:rPr lang="es-ES" sz="1400" dirty="0" smtClean="0"/>
              <a:t>&lt;/</a:t>
            </a:r>
            <a:r>
              <a:rPr lang="es-ES" sz="1400" dirty="0" err="1"/>
              <a:t>h:form</a:t>
            </a:r>
            <a:r>
              <a:rPr lang="es-ES" sz="1400" dirty="0"/>
              <a:t>&gt;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267744" y="3429000"/>
            <a:ext cx="6480720" cy="2677656"/>
          </a:xfrm>
          <a:prstGeom prst="rect">
            <a:avLst/>
          </a:prstGeom>
          <a:solidFill>
            <a:srgbClr val="B5D9DE"/>
          </a:solidFill>
        </p:spPr>
        <p:txBody>
          <a:bodyPr wrap="square">
            <a:spAutoFit/>
          </a:bodyPr>
          <a:lstStyle/>
          <a:p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Map</a:t>
            </a:r>
            <a:r>
              <a:rPr lang="es-ES" sz="1400" dirty="0"/>
              <a:t> </a:t>
            </a:r>
            <a:r>
              <a:rPr lang="es-ES" sz="1400" dirty="0" err="1"/>
              <a:t>dataPackage</a:t>
            </a:r>
            <a:r>
              <a:rPr lang="es-ES" sz="1400" dirty="0"/>
              <a:t>() {</a:t>
            </a:r>
          </a:p>
          <a:p>
            <a:endParaRPr lang="es-ES" sz="1400" dirty="0"/>
          </a:p>
          <a:p>
            <a:r>
              <a:rPr lang="es-ES" sz="1400" dirty="0"/>
              <a:t>   </a:t>
            </a:r>
            <a:r>
              <a:rPr lang="es-ES" sz="1400" dirty="0" err="1"/>
              <a:t>Map</a:t>
            </a:r>
            <a:r>
              <a:rPr lang="es-ES" sz="1400" dirty="0"/>
              <a:t>&lt;</a:t>
            </a:r>
            <a:r>
              <a:rPr lang="es-ES" sz="1400" dirty="0" err="1"/>
              <a:t>String,Object</a:t>
            </a:r>
            <a:r>
              <a:rPr lang="es-ES" sz="1400" dirty="0"/>
              <a:t>&gt; datos = new </a:t>
            </a:r>
            <a:r>
              <a:rPr lang="es-ES" sz="1400" dirty="0" err="1"/>
              <a:t>LinkedHashMap</a:t>
            </a:r>
            <a:r>
              <a:rPr lang="es-ES" sz="1400" dirty="0"/>
              <a:t>&lt;</a:t>
            </a:r>
            <a:r>
              <a:rPr lang="es-ES" sz="1400" dirty="0" err="1"/>
              <a:t>String,Object</a:t>
            </a:r>
            <a:r>
              <a:rPr lang="es-ES" sz="1400" dirty="0"/>
              <a:t>&gt;();</a:t>
            </a:r>
          </a:p>
          <a:p>
            <a:r>
              <a:rPr lang="es-ES" sz="1400" dirty="0"/>
              <a:t>   </a:t>
            </a:r>
            <a:r>
              <a:rPr lang="es-ES" sz="1400" dirty="0" err="1"/>
              <a:t>datos.put</a:t>
            </a:r>
            <a:r>
              <a:rPr lang="es-ES" sz="1400" dirty="0"/>
              <a:t>("Cuenta origen", "0129-0000-00-0000000000");</a:t>
            </a:r>
          </a:p>
          <a:p>
            <a:r>
              <a:rPr lang="es-ES" sz="1400" dirty="0"/>
              <a:t>   </a:t>
            </a:r>
            <a:r>
              <a:rPr lang="es-ES" sz="1400" dirty="0" err="1"/>
              <a:t>datos.put</a:t>
            </a:r>
            <a:r>
              <a:rPr lang="es-ES" sz="1400" dirty="0"/>
              <a:t>("Cuenta destino", "6666-6666-66-6666666666");</a:t>
            </a:r>
          </a:p>
          <a:p>
            <a:r>
              <a:rPr lang="es-ES" sz="1400" dirty="0"/>
              <a:t>   </a:t>
            </a:r>
            <a:r>
              <a:rPr lang="es-ES" sz="1400" dirty="0" err="1"/>
              <a:t>datos.put</a:t>
            </a:r>
            <a:r>
              <a:rPr lang="es-ES" sz="1400" dirty="0"/>
              <a:t>("Beneficiario", "Gumersindo López");</a:t>
            </a:r>
          </a:p>
          <a:p>
            <a:r>
              <a:rPr lang="es-ES" sz="1400" dirty="0"/>
              <a:t>   </a:t>
            </a:r>
            <a:r>
              <a:rPr lang="es-ES" sz="1400" dirty="0" err="1"/>
              <a:t>datos.put</a:t>
            </a:r>
            <a:r>
              <a:rPr lang="es-ES" sz="1400" dirty="0"/>
              <a:t>("Importe a transferir (euros)", 1926.82);</a:t>
            </a:r>
          </a:p>
          <a:p>
            <a:r>
              <a:rPr lang="es-ES" sz="1400" dirty="0"/>
              <a:t>   </a:t>
            </a:r>
            <a:r>
              <a:rPr lang="es-ES" sz="1400" dirty="0" err="1"/>
              <a:t>datos.put</a:t>
            </a:r>
            <a:r>
              <a:rPr lang="es-ES" sz="1400" dirty="0"/>
              <a:t>("Gasto de la operación (euros)", 0.50);</a:t>
            </a:r>
          </a:p>
          <a:p>
            <a:r>
              <a:rPr lang="es-ES" sz="1400" dirty="0"/>
              <a:t>   </a:t>
            </a:r>
            <a:r>
              <a:rPr lang="es-ES" sz="1400" dirty="0" err="1"/>
              <a:t>datos.put</a:t>
            </a:r>
            <a:r>
              <a:rPr lang="es-ES" sz="1400" dirty="0"/>
              <a:t>("Fecha operación", new Date(2013,06,01));</a:t>
            </a:r>
          </a:p>
          <a:p>
            <a:r>
              <a:rPr lang="es-ES" sz="1400" dirty="0"/>
              <a:t>	</a:t>
            </a:r>
          </a:p>
          <a:p>
            <a:r>
              <a:rPr lang="es-ES" sz="1400" dirty="0"/>
              <a:t>   </a:t>
            </a:r>
            <a:r>
              <a:rPr lang="es-ES" sz="1400" dirty="0" err="1"/>
              <a:t>return</a:t>
            </a:r>
            <a:r>
              <a:rPr lang="es-ES" sz="1400" dirty="0"/>
              <a:t> datos;</a:t>
            </a:r>
          </a:p>
          <a:p>
            <a:r>
              <a:rPr lang="es-E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52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sz="5400" dirty="0" smtClean="0"/>
              <a:t>eclipse </a:t>
            </a:r>
            <a:r>
              <a:rPr lang="es-ES" dirty="0" smtClean="0"/>
              <a:t>pre configurado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>
          <a:xfrm>
            <a:off x="467544" y="1484784"/>
            <a:ext cx="8064896" cy="4896544"/>
          </a:xfrm>
        </p:spPr>
        <p:txBody>
          <a:bodyPr>
            <a:normAutofit/>
          </a:bodyPr>
          <a:lstStyle/>
          <a:p>
            <a:r>
              <a:rPr lang="es-ES" dirty="0" smtClean="0"/>
              <a:t>Eclipse (gratuito)</a:t>
            </a:r>
          </a:p>
          <a:p>
            <a:r>
              <a:rPr lang="es-ES" dirty="0" smtClean="0"/>
              <a:t>Glassfish (servidor JEE gratuito y rápido)</a:t>
            </a:r>
          </a:p>
          <a:p>
            <a:pPr lvl="1"/>
            <a:r>
              <a:rPr lang="es-ES" dirty="0" smtClean="0"/>
              <a:t>Datasources de esquemas SSO y BV y DB2</a:t>
            </a:r>
          </a:p>
          <a:p>
            <a:pPr lvl="1"/>
            <a:r>
              <a:rPr lang="es-ES" dirty="0"/>
              <a:t>Drivers </a:t>
            </a:r>
            <a:r>
              <a:rPr lang="es-ES" dirty="0" smtClean="0"/>
              <a:t>DB2, Oracle y H2</a:t>
            </a:r>
          </a:p>
          <a:p>
            <a:r>
              <a:rPr lang="es-ES" dirty="0" smtClean="0"/>
              <a:t>Plugin de subversion</a:t>
            </a:r>
          </a:p>
          <a:p>
            <a:r>
              <a:rPr lang="es-ES" dirty="0" smtClean="0"/>
              <a:t>Plugin de sonar</a:t>
            </a:r>
          </a:p>
          <a:p>
            <a:r>
              <a:rPr lang="es-ES" dirty="0" smtClean="0"/>
              <a:t>UTF-8</a:t>
            </a:r>
          </a:p>
          <a:p>
            <a:r>
              <a:rPr lang="es-ES" dirty="0" smtClean="0"/>
              <a:t>H2</a:t>
            </a:r>
          </a:p>
          <a:p>
            <a:r>
              <a:rPr lang="es-ES" dirty="0" smtClean="0"/>
              <a:t>Maven configurado</a:t>
            </a:r>
          </a:p>
          <a:p>
            <a:r>
              <a:rPr lang="es-ES" dirty="0" err="1" smtClean="0"/>
              <a:t>Decompilador</a:t>
            </a:r>
            <a:endParaRPr lang="es-ES" dirty="0" smtClean="0"/>
          </a:p>
          <a:p>
            <a:r>
              <a:rPr lang="es-ES" dirty="0" smtClean="0"/>
              <a:t>JDK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66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empiezo a trabajar?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>
          <a:xfrm>
            <a:off x="467544" y="1484784"/>
            <a:ext cx="8064896" cy="4896544"/>
          </a:xfrm>
        </p:spPr>
        <p:txBody>
          <a:bodyPr/>
          <a:lstStyle/>
          <a:p>
            <a:r>
              <a:rPr lang="es-ES" dirty="0" smtClean="0"/>
              <a:t>¿Me tengo que crear producto?</a:t>
            </a:r>
          </a:p>
          <a:p>
            <a:pPr lvl="1"/>
            <a:r>
              <a:rPr lang="es-ES" dirty="0" smtClean="0"/>
              <a:t>Si sí, primero, creo producto que crea estructuras SVN basándose en una plantilla y en Jenkins y Sonar </a:t>
            </a:r>
          </a:p>
          <a:p>
            <a:pPr lvl="1"/>
            <a:r>
              <a:rPr lang="es-ES" dirty="0" smtClean="0"/>
              <a:t>Elegir WAR, JAR o PROXY</a:t>
            </a:r>
          </a:p>
          <a:p>
            <a:r>
              <a:rPr lang="es-ES" dirty="0" smtClean="0"/>
              <a:t>¿Me tengo que crear una rama para trabajar?</a:t>
            </a:r>
          </a:p>
          <a:p>
            <a:pPr lvl="1"/>
            <a:r>
              <a:rPr lang="es-ES" dirty="0" smtClean="0"/>
              <a:t>Si sí, me creo la llama que me creo la rama en </a:t>
            </a:r>
            <a:r>
              <a:rPr lang="es-ES" dirty="0" err="1" smtClean="0"/>
              <a:t>branches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Me bajo el proyecto de la rama a mi </a:t>
            </a:r>
            <a:r>
              <a:rPr lang="es-ES" dirty="0" err="1" smtClean="0"/>
              <a:t>workspace</a:t>
            </a:r>
            <a:r>
              <a:rPr lang="es-ES" dirty="0" smtClean="0"/>
              <a:t>.</a:t>
            </a:r>
          </a:p>
          <a:p>
            <a:r>
              <a:rPr lang="es-ES" dirty="0" smtClean="0"/>
              <a:t>Si necesito crear </a:t>
            </a:r>
            <a:r>
              <a:rPr lang="es-ES" dirty="0" err="1" smtClean="0"/>
              <a:t>datasources</a:t>
            </a:r>
            <a:r>
              <a:rPr lang="es-ES" dirty="0" smtClean="0"/>
              <a:t>, …</a:t>
            </a:r>
          </a:p>
          <a:p>
            <a:pPr lvl="1"/>
            <a:r>
              <a:rPr lang="es-ES" dirty="0" smtClean="0"/>
              <a:t>Buena práctica es un readme.txt</a:t>
            </a:r>
          </a:p>
          <a:p>
            <a:r>
              <a:rPr lang="es-ES" dirty="0" smtClean="0"/>
              <a:t>Ejecuto la meta Maven </a:t>
            </a:r>
            <a:r>
              <a:rPr lang="es-ES" dirty="0" err="1" smtClean="0"/>
              <a:t>eclipse:eclipse</a:t>
            </a:r>
            <a:r>
              <a:rPr lang="es-ES" dirty="0" smtClean="0"/>
              <a:t> que me genera el proyecto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36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553750"/>
            <a:ext cx="9252520" cy="584775"/>
          </a:xfrm>
        </p:spPr>
        <p:txBody>
          <a:bodyPr wrap="square">
            <a:spAutoFit/>
          </a:bodyPr>
          <a:lstStyle/>
          <a:p>
            <a:r>
              <a:rPr lang="es-ES" sz="3200" dirty="0" smtClean="0"/>
              <a:t>¿ Qué buscamos con la nueva Arquitectura ?</a:t>
            </a:r>
            <a:endParaRPr lang="es-ES" sz="3200" dirty="0">
              <a:solidFill>
                <a:srgbClr val="63544A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Diseños </a:t>
            </a:r>
            <a:r>
              <a:rPr lang="es-ES" dirty="0">
                <a:solidFill>
                  <a:schemeClr val="tx2"/>
                </a:solidFill>
              </a:rPr>
              <a:t>más atractivos y usables</a:t>
            </a:r>
            <a:r>
              <a:rPr lang="es-ES" dirty="0"/>
              <a:t>, la tecnología no sea un </a:t>
            </a:r>
            <a:r>
              <a:rPr lang="es-ES" dirty="0" smtClean="0"/>
              <a:t>obstáculo</a:t>
            </a:r>
            <a:endParaRPr lang="es-ES" dirty="0"/>
          </a:p>
          <a:p>
            <a:r>
              <a:rPr lang="es-ES" dirty="0"/>
              <a:t>Misma aplicación para </a:t>
            </a:r>
            <a:r>
              <a:rPr lang="es-ES" dirty="0">
                <a:solidFill>
                  <a:schemeClr val="tx2"/>
                </a:solidFill>
              </a:rPr>
              <a:t>diferentes dispositivos y </a:t>
            </a:r>
            <a:r>
              <a:rPr lang="es-ES" dirty="0" smtClean="0">
                <a:solidFill>
                  <a:schemeClr val="tx2"/>
                </a:solidFill>
              </a:rPr>
              <a:t>diseños</a:t>
            </a:r>
            <a:endParaRPr lang="es-ES" dirty="0"/>
          </a:p>
          <a:p>
            <a:r>
              <a:rPr lang="es-ES" dirty="0">
                <a:solidFill>
                  <a:schemeClr val="tx2"/>
                </a:solidFill>
              </a:rPr>
              <a:t>Reducir los tiempos de desarrollo </a:t>
            </a:r>
            <a:r>
              <a:rPr lang="es-ES" dirty="0"/>
              <a:t>de </a:t>
            </a:r>
            <a:r>
              <a:rPr lang="es-ES" dirty="0" smtClean="0"/>
              <a:t>proyectos</a:t>
            </a:r>
            <a:endParaRPr lang="es-ES" dirty="0"/>
          </a:p>
          <a:p>
            <a:r>
              <a:rPr lang="es-ES" dirty="0" smtClean="0">
                <a:solidFill>
                  <a:schemeClr val="tx2"/>
                </a:solidFill>
              </a:rPr>
              <a:t>Agilizar </a:t>
            </a:r>
            <a:r>
              <a:rPr lang="es-ES" dirty="0">
                <a:solidFill>
                  <a:schemeClr val="tx2"/>
                </a:solidFill>
              </a:rPr>
              <a:t>las implantaciones </a:t>
            </a:r>
            <a:r>
              <a:rPr lang="es-ES" dirty="0"/>
              <a:t>y reducir los trabajos de las distintas </a:t>
            </a:r>
            <a:r>
              <a:rPr lang="es-ES" dirty="0" smtClean="0"/>
              <a:t>áreas</a:t>
            </a:r>
            <a:endParaRPr lang="es-ES" dirty="0"/>
          </a:p>
          <a:p>
            <a:r>
              <a:rPr lang="es-ES" dirty="0" smtClean="0"/>
              <a:t>Mantener </a:t>
            </a:r>
            <a:r>
              <a:rPr lang="es-ES" dirty="0"/>
              <a:t>los </a:t>
            </a:r>
            <a:r>
              <a:rPr lang="es-ES" dirty="0">
                <a:solidFill>
                  <a:schemeClr val="tx2"/>
                </a:solidFill>
              </a:rPr>
              <a:t>mismos niveles </a:t>
            </a:r>
            <a:r>
              <a:rPr lang="es-ES" dirty="0"/>
              <a:t>de disponibilidad y tiempos de </a:t>
            </a:r>
            <a:r>
              <a:rPr lang="es-ES" dirty="0" smtClean="0"/>
              <a:t>respuesta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smtClean="0"/>
              <a:t>Eliminando la BK-soluciones, pero a cambio</a:t>
            </a:r>
          </a:p>
          <a:p>
            <a:endParaRPr lang="es-ES" dirty="0"/>
          </a:p>
          <a:p>
            <a:r>
              <a:rPr lang="es-ES" dirty="0" smtClean="0"/>
              <a:t>Aparecen nuevos </a:t>
            </a:r>
            <a:r>
              <a:rPr lang="es-ES" dirty="0" smtClean="0">
                <a:solidFill>
                  <a:srgbClr val="FF7300"/>
                </a:solidFill>
              </a:rPr>
              <a:t>roles</a:t>
            </a:r>
          </a:p>
          <a:p>
            <a:r>
              <a:rPr lang="es-ES" dirty="0">
                <a:solidFill>
                  <a:srgbClr val="FF7300"/>
                </a:solidFill>
              </a:rPr>
              <a:t>Cambiamos la forma de trabajar </a:t>
            </a:r>
            <a:r>
              <a:rPr lang="es-ES" dirty="0"/>
              <a:t>de Plataformas, Desarrollo, Gestión Sistemas y Arquitectura</a:t>
            </a:r>
          </a:p>
          <a:p>
            <a:endParaRPr lang="es-ES" dirty="0"/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¿Y el día a día?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>
          <a:xfrm>
            <a:off x="467544" y="1484784"/>
            <a:ext cx="8064896" cy="4896544"/>
          </a:xfrm>
        </p:spPr>
        <p:txBody>
          <a:bodyPr/>
          <a:lstStyle/>
          <a:p>
            <a:r>
              <a:rPr lang="es-ES" dirty="0" smtClean="0"/>
              <a:t>Para ejecutar, le doy al “</a:t>
            </a:r>
            <a:r>
              <a:rPr lang="es-ES" dirty="0" err="1" smtClean="0"/>
              <a:t>play</a:t>
            </a:r>
            <a:r>
              <a:rPr lang="es-ES" dirty="0" smtClean="0"/>
              <a:t>”</a:t>
            </a:r>
          </a:p>
          <a:p>
            <a:r>
              <a:rPr lang="es-ES" dirty="0" smtClean="0"/>
              <a:t>Si añado dependencias, lo hago en el pom.xml</a:t>
            </a:r>
          </a:p>
          <a:p>
            <a:r>
              <a:rPr lang="es-ES" dirty="0" smtClean="0"/>
              <a:t>Subo al SVN solo lo que funciona </a:t>
            </a:r>
          </a:p>
          <a:p>
            <a:pPr lvl="1"/>
            <a:r>
              <a:rPr lang="es-ES" dirty="0" smtClean="0"/>
              <a:t>No subo ficheros sueltos</a:t>
            </a:r>
          </a:p>
          <a:p>
            <a:pPr lvl="1"/>
            <a:r>
              <a:rPr lang="es-ES" dirty="0" smtClean="0"/>
              <a:t>Pongo comentarios</a:t>
            </a:r>
          </a:p>
          <a:p>
            <a:r>
              <a:rPr lang="es-ES" dirty="0" smtClean="0"/>
              <a:t>Me actualizo diariamente de lo que hagan el resto de desarrolladores en mi rama</a:t>
            </a:r>
          </a:p>
          <a:p>
            <a:r>
              <a:rPr lang="es-ES" dirty="0" smtClean="0"/>
              <a:t>Semanalmente, p. ej., me actualizo desde producción</a:t>
            </a:r>
          </a:p>
          <a:p>
            <a:r>
              <a:rPr lang="es-ES" dirty="0" smtClean="0"/>
              <a:t>Cuando lo necesite, paso a integración/pre/pro desde Jenkins.</a:t>
            </a:r>
          </a:p>
          <a:p>
            <a:r>
              <a:rPr lang="es-ES" dirty="0" smtClean="0"/>
              <a:t>Verifico periódicamente la calidad en Sonar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06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492896"/>
            <a:ext cx="8229600" cy="1143000"/>
          </a:xfrm>
        </p:spPr>
        <p:txBody>
          <a:bodyPr/>
          <a:lstStyle/>
          <a:p>
            <a:r>
              <a:rPr lang="es-ES" dirty="0" smtClean="0"/>
              <a:t>Sistemas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4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496888" y="188640"/>
            <a:ext cx="8107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3600" b="1" dirty="0" smtClean="0">
                <a:solidFill>
                  <a:schemeClr val="bg1"/>
                </a:solidFill>
                <a:latin typeface="Bankinter"/>
                <a:ea typeface="+mn-ea"/>
              </a:rPr>
              <a:t>Ficheros estáticos</a:t>
            </a:r>
            <a:endParaRPr lang="es-ES" sz="2800" b="1" dirty="0">
              <a:solidFill>
                <a:schemeClr val="bg1"/>
              </a:solidFill>
              <a:latin typeface="Bankinter"/>
              <a:ea typeface="+mn-ea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Ficheros estáticos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5868" y="1412776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Los grandes ficheros por </a:t>
            </a:r>
            <a:r>
              <a:rPr lang="es-ES" dirty="0" err="1" smtClean="0"/>
              <a:t>Vignette</a:t>
            </a:r>
            <a:endParaRPr lang="es-ES" dirty="0" smtClean="0"/>
          </a:p>
          <a:p>
            <a:r>
              <a:rPr lang="es-ES" dirty="0" smtClean="0"/>
              <a:t>Los recursos en los WAR de aplicación</a:t>
            </a:r>
          </a:p>
          <a:p>
            <a:endParaRPr lang="es-ES" dirty="0"/>
          </a:p>
          <a:p>
            <a:r>
              <a:rPr lang="es-ES" dirty="0" smtClean="0"/>
              <a:t>ESI</a:t>
            </a:r>
          </a:p>
          <a:p>
            <a:pPr lvl="1"/>
            <a:r>
              <a:rPr lang="es-ES" dirty="0" smtClean="0"/>
              <a:t>Cache </a:t>
            </a:r>
            <a:r>
              <a:rPr lang="es-ES" dirty="0"/>
              <a:t>en la memoria del Web Server de elementos estáticos</a:t>
            </a:r>
          </a:p>
          <a:p>
            <a:pPr lvl="1"/>
            <a:r>
              <a:rPr lang="es-ES" dirty="0"/>
              <a:t> Gestionado por el </a:t>
            </a:r>
            <a:r>
              <a:rPr lang="es-ES" dirty="0" err="1"/>
              <a:t>plugin</a:t>
            </a:r>
            <a:r>
              <a:rPr lang="es-ES" dirty="0"/>
              <a:t> de WAS</a:t>
            </a:r>
          </a:p>
          <a:p>
            <a:pPr lvl="1"/>
            <a:r>
              <a:rPr lang="es-ES" dirty="0"/>
              <a:t> Capacidades de </a:t>
            </a:r>
            <a:r>
              <a:rPr lang="es-ES" dirty="0" err="1"/>
              <a:t>descacheo</a:t>
            </a:r>
            <a:r>
              <a:rPr lang="es-ES" dirty="0"/>
              <a:t> y monitorización</a:t>
            </a:r>
          </a:p>
          <a:p>
            <a:pPr lvl="1"/>
            <a:r>
              <a:rPr lang="es-ES" dirty="0"/>
              <a:t> No es necesario software adicional</a:t>
            </a:r>
          </a:p>
          <a:p>
            <a:pPr lvl="1"/>
            <a:r>
              <a:rPr lang="es-ES" dirty="0"/>
              <a:t> Limitable en memoria</a:t>
            </a:r>
          </a:p>
          <a:p>
            <a:pPr lvl="1"/>
            <a:r>
              <a:rPr lang="es-ES" dirty="0"/>
              <a:t> </a:t>
            </a:r>
            <a:r>
              <a:rPr lang="es-ES" dirty="0" smtClean="0"/>
              <a:t>Primera </a:t>
            </a:r>
            <a:r>
              <a:rPr lang="es-ES" dirty="0"/>
              <a:t>petición de elemento estático servida por el Servidor de Aplicaciones</a:t>
            </a:r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0854" y="-234280"/>
            <a:ext cx="8229600" cy="1143000"/>
          </a:xfrm>
        </p:spPr>
        <p:txBody>
          <a:bodyPr/>
          <a:lstStyle/>
          <a:p>
            <a:r>
              <a:rPr lang="es-ES" dirty="0" smtClean="0"/>
              <a:t>Estáticos: ejemplo Obsidiana</a:t>
            </a:r>
            <a:endParaRPr lang="es-ES" dirty="0"/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08720"/>
            <a:ext cx="3574766" cy="3744416"/>
          </a:xfrm>
          <a:prstGeom prst="rect">
            <a:avLst/>
          </a:prstGeom>
        </p:spPr>
      </p:pic>
      <p:pic>
        <p:nvPicPr>
          <p:cNvPr id="5" name="4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795" y="591683"/>
            <a:ext cx="4057229" cy="4044934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971600" y="4529213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smtClean="0"/>
              <a:t>Para desarrollar en Obsidiana, es necesario el módulo para el que se va a desarrollar y el de </a:t>
            </a:r>
            <a:r>
              <a:rPr lang="es-ES" dirty="0" err="1" smtClean="0"/>
              <a:t>resources</a:t>
            </a:r>
            <a:r>
              <a:rPr lang="es-E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dirty="0" smtClean="0"/>
              <a:t>Cada módulo puede llevar sus recursos específicos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dirty="0" smtClean="0"/>
              <a:t>Aparte, en obsidiana se publican en /STF en el web desde </a:t>
            </a:r>
            <a:r>
              <a:rPr lang="es-ES" dirty="0" err="1" smtClean="0"/>
              <a:t>Vignette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21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Logs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4857403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 smtClean="0"/>
              <a:t>Stdout,stderr</a:t>
            </a:r>
            <a:r>
              <a:rPr lang="es-ES" dirty="0" smtClean="0"/>
              <a:t>, </a:t>
            </a:r>
            <a:r>
              <a:rPr lang="es-ES" dirty="0" err="1" smtClean="0"/>
              <a:t>connection</a:t>
            </a:r>
            <a:endParaRPr lang="es-ES" dirty="0" smtClean="0"/>
          </a:p>
          <a:p>
            <a:r>
              <a:rPr lang="es-ES" dirty="0" err="1" smtClean="0"/>
              <a:t>Activity</a:t>
            </a:r>
            <a:endParaRPr lang="es-ES" dirty="0" smtClean="0"/>
          </a:p>
          <a:p>
            <a:pPr lvl="1"/>
            <a:r>
              <a:rPr lang="es-ES" dirty="0" smtClean="0"/>
              <a:t>Tiempo total, </a:t>
            </a:r>
            <a:r>
              <a:rPr lang="es-ES" dirty="0" err="1" smtClean="0"/>
              <a:t>ejb</a:t>
            </a:r>
            <a:r>
              <a:rPr lang="es-ES" dirty="0" smtClean="0"/>
              <a:t>, WS</a:t>
            </a:r>
          </a:p>
          <a:p>
            <a:r>
              <a:rPr lang="es-ES" dirty="0" smtClean="0"/>
              <a:t>Errores y errores </a:t>
            </a:r>
            <a:r>
              <a:rPr lang="es-ES" dirty="0" err="1" smtClean="0"/>
              <a:t>js</a:t>
            </a:r>
            <a:r>
              <a:rPr lang="es-ES" dirty="0"/>
              <a:t>.</a:t>
            </a:r>
            <a:endParaRPr lang="es-ES" dirty="0" smtClean="0"/>
          </a:p>
          <a:p>
            <a:r>
              <a:rPr lang="es-ES" dirty="0" smtClean="0"/>
              <a:t>SQL</a:t>
            </a:r>
          </a:p>
          <a:p>
            <a:endParaRPr lang="es-ES" dirty="0"/>
          </a:p>
          <a:p>
            <a:r>
              <a:rPr lang="es-ES" dirty="0" smtClean="0"/>
              <a:t>Funcionalidad nuevas:</a:t>
            </a:r>
          </a:p>
          <a:p>
            <a:pPr lvl="1"/>
            <a:r>
              <a:rPr lang="es-ES" dirty="0" smtClean="0"/>
              <a:t>Falsa sesión</a:t>
            </a:r>
          </a:p>
          <a:p>
            <a:pPr lvl="1"/>
            <a:r>
              <a:rPr lang="es-ES" dirty="0" smtClean="0"/>
              <a:t>STAN</a:t>
            </a:r>
          </a:p>
          <a:p>
            <a:pPr lvl="1"/>
            <a:r>
              <a:rPr lang="es-ES" dirty="0"/>
              <a:t>Activación selectiva en caliente por </a:t>
            </a:r>
            <a:r>
              <a:rPr lang="es-ES" dirty="0" smtClean="0"/>
              <a:t>falso código </a:t>
            </a:r>
            <a:r>
              <a:rPr lang="es-ES" dirty="0"/>
              <a:t>de sesión o usuario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1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766" y="1817636"/>
            <a:ext cx="5654353" cy="399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96888" y="188640"/>
            <a:ext cx="81075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4400" b="1" dirty="0" smtClean="0">
                <a:solidFill>
                  <a:schemeClr val="bg1"/>
                </a:solidFill>
                <a:latin typeface="Bankinter"/>
                <a:ea typeface="+mn-ea"/>
              </a:rPr>
              <a:t>Monitorización</a:t>
            </a:r>
            <a:endParaRPr lang="es-ES" sz="3400" b="1" dirty="0">
              <a:solidFill>
                <a:schemeClr val="bg1"/>
              </a:solidFill>
              <a:latin typeface="Bankinter"/>
              <a:ea typeface="+mn-ea"/>
              <a:cs typeface="+mn-cs"/>
            </a:endParaRPr>
          </a:p>
        </p:txBody>
      </p:sp>
      <p:grpSp>
        <p:nvGrpSpPr>
          <p:cNvPr id="22" name="21 Grupo"/>
          <p:cNvGrpSpPr/>
          <p:nvPr/>
        </p:nvGrpSpPr>
        <p:grpSpPr>
          <a:xfrm>
            <a:off x="6384967" y="1208357"/>
            <a:ext cx="2444303" cy="2088232"/>
            <a:chOff x="6308080" y="1124744"/>
            <a:chExt cx="2444303" cy="20882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08080" y="1124744"/>
              <a:ext cx="1403134" cy="2088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26 CuadroTexto"/>
            <p:cNvSpPr txBox="1"/>
            <p:nvPr/>
          </p:nvSpPr>
          <p:spPr>
            <a:xfrm>
              <a:off x="7080130" y="1484784"/>
              <a:ext cx="167225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800" dirty="0" smtClean="0"/>
                <a:t>Bloqueos JPA</a:t>
              </a:r>
            </a:p>
            <a:p>
              <a:r>
                <a:rPr lang="es-ES_tradnl" sz="1800" dirty="0" smtClean="0"/>
                <a:t>Bloqueos URL</a:t>
              </a:r>
            </a:p>
            <a:p>
              <a:r>
                <a:rPr lang="es-ES_tradnl" sz="1800" dirty="0" err="1" smtClean="0"/>
                <a:t>Logs</a:t>
              </a:r>
              <a:endParaRPr lang="es-ES_tradnl" sz="1800" dirty="0"/>
            </a:p>
            <a:p>
              <a:r>
                <a:rPr lang="es-ES_tradnl" sz="1800" dirty="0" smtClean="0"/>
                <a:t>…</a:t>
              </a:r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3049207" y="2020201"/>
            <a:ext cx="3960440" cy="4440396"/>
            <a:chOff x="2051720" y="2084948"/>
            <a:chExt cx="3960440" cy="4440396"/>
          </a:xfrm>
        </p:grpSpPr>
        <p:sp>
          <p:nvSpPr>
            <p:cNvPr id="14" name="13 Rectángulo redondeado"/>
            <p:cNvSpPr/>
            <p:nvPr/>
          </p:nvSpPr>
          <p:spPr>
            <a:xfrm>
              <a:off x="2051720" y="4077072"/>
              <a:ext cx="1656184" cy="504056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dirty="0" smtClean="0">
                  <a:solidFill>
                    <a:schemeClr val="bg1">
                      <a:lumMod val="10000"/>
                    </a:schemeClr>
                  </a:solidFill>
                </a:rPr>
                <a:t>COINC/</a:t>
              </a:r>
            </a:p>
            <a:p>
              <a:pPr algn="ctr"/>
              <a:r>
                <a:rPr lang="es-ES_tradnl" sz="1400" dirty="0" smtClean="0">
                  <a:solidFill>
                    <a:schemeClr val="bg1">
                      <a:lumMod val="10000"/>
                    </a:schemeClr>
                  </a:solidFill>
                </a:rPr>
                <a:t>COMPARADOR</a:t>
              </a:r>
              <a:endParaRPr lang="es-ES" sz="1400" dirty="0" smtClean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2051720" y="4653136"/>
              <a:ext cx="1656184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dirty="0" smtClean="0">
                  <a:solidFill>
                    <a:schemeClr val="bg1">
                      <a:lumMod val="10000"/>
                    </a:schemeClr>
                  </a:solidFill>
                </a:rPr>
                <a:t>ENGLOBA/</a:t>
              </a:r>
              <a:endParaRPr lang="es-ES" sz="1400" dirty="0" smtClean="0">
                <a:solidFill>
                  <a:schemeClr val="bg1">
                    <a:lumMod val="10000"/>
                  </a:schemeClr>
                </a:solidFill>
              </a:endParaRPr>
            </a:p>
            <a:p>
              <a:pPr algn="ctr"/>
              <a:r>
                <a:rPr lang="es-ES_tradnl" sz="1400" dirty="0" smtClean="0">
                  <a:solidFill>
                    <a:schemeClr val="bg1">
                      <a:lumMod val="10000"/>
                    </a:schemeClr>
                  </a:solidFill>
                </a:rPr>
                <a:t>INTRANET</a:t>
              </a:r>
              <a:endParaRPr lang="es-ES" sz="1400" dirty="0" smtClean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2051720" y="3501008"/>
              <a:ext cx="1656184" cy="504056"/>
            </a:xfrm>
            <a:prstGeom prst="roundRect">
              <a:avLst/>
            </a:prstGeom>
            <a:solidFill>
              <a:srgbClr val="F5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 smtClean="0">
                <a:solidFill>
                  <a:schemeClr val="bg1">
                    <a:lumMod val="10000"/>
                  </a:schemeClr>
                </a:solidFill>
              </a:endParaRPr>
            </a:p>
            <a:p>
              <a:pPr algn="ctr"/>
              <a:r>
                <a:rPr lang="es-ES_tradnl" sz="1400" dirty="0" smtClean="0">
                  <a:solidFill>
                    <a:schemeClr val="bg1">
                      <a:lumMod val="10000"/>
                    </a:schemeClr>
                  </a:solidFill>
                </a:rPr>
                <a:t>PARTICULARES</a:t>
              </a:r>
              <a:endParaRPr lang="es-ES" sz="1400" dirty="0" smtClean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4355976" y="4077072"/>
              <a:ext cx="1656184" cy="504056"/>
            </a:xfrm>
            <a:prstGeom prst="roundRect">
              <a:avLst/>
            </a:prstGeom>
            <a:solidFill>
              <a:srgbClr val="FF7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 smtClean="0">
                <a:solidFill>
                  <a:schemeClr val="bg1">
                    <a:lumMod val="10000"/>
                  </a:schemeClr>
                </a:solidFill>
              </a:endParaRPr>
            </a:p>
            <a:p>
              <a:pPr algn="ctr"/>
              <a:r>
                <a:rPr lang="es-ES_tradnl" sz="1400" dirty="0" smtClean="0">
                  <a:solidFill>
                    <a:schemeClr val="bg1">
                      <a:lumMod val="10000"/>
                    </a:schemeClr>
                  </a:solidFill>
                </a:rPr>
                <a:t>EMPRESAS</a:t>
              </a:r>
              <a:endParaRPr lang="es-ES" sz="1400" dirty="0" smtClean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4355976" y="4653136"/>
              <a:ext cx="1656184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 smtClean="0">
                <a:solidFill>
                  <a:schemeClr val="bg1">
                    <a:lumMod val="10000"/>
                  </a:schemeClr>
                </a:solidFill>
              </a:endParaRPr>
            </a:p>
            <a:p>
              <a:pPr algn="ctr"/>
              <a:r>
                <a:rPr lang="es-ES_tradnl" sz="1400" dirty="0" smtClean="0">
                  <a:solidFill>
                    <a:schemeClr val="bg1">
                      <a:lumMod val="10000"/>
                    </a:schemeClr>
                  </a:solidFill>
                </a:rPr>
                <a:t>OBSIDIANA</a:t>
              </a:r>
              <a:endParaRPr lang="es-ES" sz="1400" dirty="0" smtClean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9" name="18 Rectángulo redondeado"/>
            <p:cNvSpPr/>
            <p:nvPr/>
          </p:nvSpPr>
          <p:spPr>
            <a:xfrm>
              <a:off x="4355976" y="3501008"/>
              <a:ext cx="1656184" cy="504056"/>
            </a:xfrm>
            <a:prstGeom prst="roundRect">
              <a:avLst/>
            </a:prstGeom>
            <a:solidFill>
              <a:srgbClr val="FF7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 smtClean="0">
                <a:solidFill>
                  <a:schemeClr val="bg1">
                    <a:lumMod val="10000"/>
                  </a:schemeClr>
                </a:solidFill>
              </a:endParaRPr>
            </a:p>
            <a:p>
              <a:pPr algn="ctr"/>
              <a:r>
                <a:rPr lang="es-ES_tradnl" sz="1400" dirty="0" smtClean="0">
                  <a:solidFill>
                    <a:schemeClr val="bg1">
                      <a:lumMod val="10000"/>
                    </a:schemeClr>
                  </a:solidFill>
                </a:rPr>
                <a:t>BROKER</a:t>
              </a:r>
              <a:endParaRPr lang="es-ES" sz="1400" dirty="0" smtClean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cxnSp>
          <p:nvCxnSpPr>
            <p:cNvPr id="24" name="23 Conector recto de flecha"/>
            <p:cNvCxnSpPr/>
            <p:nvPr/>
          </p:nvCxnSpPr>
          <p:spPr>
            <a:xfrm flipV="1">
              <a:off x="3995936" y="3032627"/>
              <a:ext cx="14898" cy="190854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 de flecha"/>
            <p:cNvCxnSpPr>
              <a:stCxn id="16" idx="3"/>
              <a:endCxn id="19" idx="1"/>
            </p:cNvCxnSpPr>
            <p:nvPr/>
          </p:nvCxnSpPr>
          <p:spPr>
            <a:xfrm>
              <a:off x="3707904" y="3753036"/>
              <a:ext cx="648072" cy="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 de flecha"/>
            <p:cNvCxnSpPr/>
            <p:nvPr/>
          </p:nvCxnSpPr>
          <p:spPr>
            <a:xfrm>
              <a:off x="3707904" y="4293096"/>
              <a:ext cx="648072" cy="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 de flecha"/>
            <p:cNvCxnSpPr/>
            <p:nvPr/>
          </p:nvCxnSpPr>
          <p:spPr>
            <a:xfrm>
              <a:off x="3707904" y="4941168"/>
              <a:ext cx="648072" cy="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55 Grupo"/>
            <p:cNvGrpSpPr/>
            <p:nvPr/>
          </p:nvGrpSpPr>
          <p:grpSpPr>
            <a:xfrm>
              <a:off x="3275856" y="5661248"/>
              <a:ext cx="1440160" cy="864096"/>
              <a:chOff x="3563888" y="5805264"/>
              <a:chExt cx="1440160" cy="864096"/>
            </a:xfrm>
          </p:grpSpPr>
          <p:sp>
            <p:nvSpPr>
              <p:cNvPr id="39" name="38 Bisel"/>
              <p:cNvSpPr/>
              <p:nvPr/>
            </p:nvSpPr>
            <p:spPr>
              <a:xfrm>
                <a:off x="4000902" y="5805264"/>
                <a:ext cx="595928" cy="576064"/>
              </a:xfrm>
              <a:prstGeom prst="beve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39 Redondear rectángulo de esquina del mismo lado"/>
              <p:cNvSpPr/>
              <p:nvPr/>
            </p:nvSpPr>
            <p:spPr>
              <a:xfrm>
                <a:off x="3563888" y="6381328"/>
                <a:ext cx="1440160" cy="288032"/>
              </a:xfrm>
              <a:prstGeom prst="round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100" dirty="0" smtClean="0">
                    <a:solidFill>
                      <a:schemeClr val="bg1">
                        <a:lumMod val="10000"/>
                      </a:schemeClr>
                    </a:solidFill>
                  </a:rPr>
                  <a:t>Cliente JMX</a:t>
                </a:r>
                <a:endParaRPr lang="es-ES" sz="1100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p:grpSp>
        <p:cxnSp>
          <p:nvCxnSpPr>
            <p:cNvPr id="43" name="42 Conector recto de flecha"/>
            <p:cNvCxnSpPr>
              <a:stCxn id="39" idx="6"/>
              <a:endCxn id="18" idx="2"/>
            </p:cNvCxnSpPr>
            <p:nvPr/>
          </p:nvCxnSpPr>
          <p:spPr>
            <a:xfrm flipV="1">
              <a:off x="4010834" y="5157192"/>
              <a:ext cx="1173234" cy="504056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>
              <a:stCxn id="39" idx="6"/>
              <a:endCxn id="15" idx="2"/>
            </p:cNvCxnSpPr>
            <p:nvPr/>
          </p:nvCxnSpPr>
          <p:spPr>
            <a:xfrm flipH="1" flipV="1">
              <a:off x="2879812" y="5157192"/>
              <a:ext cx="1131022" cy="504056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47 CuadroTexto"/>
            <p:cNvSpPr txBox="1"/>
            <p:nvPr/>
          </p:nvSpPr>
          <p:spPr>
            <a:xfrm>
              <a:off x="3563888" y="51571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JMX</a:t>
              </a:r>
              <a:endParaRPr lang="es-ES" dirty="0"/>
            </a:p>
          </p:txBody>
        </p:sp>
        <p:sp>
          <p:nvSpPr>
            <p:cNvPr id="6" name="5 Disco magnético"/>
            <p:cNvSpPr/>
            <p:nvPr/>
          </p:nvSpPr>
          <p:spPr>
            <a:xfrm>
              <a:off x="3347864" y="2084948"/>
              <a:ext cx="1296144" cy="1059045"/>
            </a:xfrm>
            <a:prstGeom prst="flowChartMagneticDisk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000" dirty="0" smtClean="0">
                  <a:solidFill>
                    <a:schemeClr val="bg1">
                      <a:lumMod val="10000"/>
                    </a:schemeClr>
                  </a:solidFill>
                </a:rPr>
                <a:t>JMX_CONTROL</a:t>
              </a:r>
              <a:endParaRPr lang="es-E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cxnSp>
          <p:nvCxnSpPr>
            <p:cNvPr id="28" name="27 Conector recto de flecha"/>
            <p:cNvCxnSpPr>
              <a:stCxn id="48" idx="2"/>
            </p:cNvCxnSpPr>
            <p:nvPr/>
          </p:nvCxnSpPr>
          <p:spPr>
            <a:xfrm flipH="1" flipV="1">
              <a:off x="3203848" y="4365104"/>
              <a:ext cx="760150" cy="1253753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 de flecha"/>
            <p:cNvCxnSpPr>
              <a:stCxn id="48" idx="2"/>
            </p:cNvCxnSpPr>
            <p:nvPr/>
          </p:nvCxnSpPr>
          <p:spPr>
            <a:xfrm flipH="1" flipV="1">
              <a:off x="3275856" y="3789040"/>
              <a:ext cx="688142" cy="1829817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>
              <a:stCxn id="48" idx="2"/>
            </p:cNvCxnSpPr>
            <p:nvPr/>
          </p:nvCxnSpPr>
          <p:spPr>
            <a:xfrm flipV="1">
              <a:off x="3963998" y="3789040"/>
              <a:ext cx="1112058" cy="1829817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>
              <a:stCxn id="39" idx="6"/>
            </p:cNvCxnSpPr>
            <p:nvPr/>
          </p:nvCxnSpPr>
          <p:spPr>
            <a:xfrm flipV="1">
              <a:off x="4010834" y="4365104"/>
              <a:ext cx="1137230" cy="1296144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1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ejecución &amp; JMX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06358E-6 L -0.28264 -0.213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32" y="-1068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Forma libre"/>
          <p:cNvSpPr/>
          <p:nvPr/>
        </p:nvSpPr>
        <p:spPr>
          <a:xfrm>
            <a:off x="-1" y="44625"/>
            <a:ext cx="9144001" cy="936103"/>
          </a:xfrm>
          <a:custGeom>
            <a:avLst/>
            <a:gdLst>
              <a:gd name="connsiteX0" fmla="*/ 0 w 7845552"/>
              <a:gd name="connsiteY0" fmla="*/ 0 h 5084064"/>
              <a:gd name="connsiteX1" fmla="*/ 27432 w 7845552"/>
              <a:gd name="connsiteY1" fmla="*/ 5084064 h 5084064"/>
              <a:gd name="connsiteX2" fmla="*/ 7845552 w 7845552"/>
              <a:gd name="connsiteY2" fmla="*/ 5038344 h 5084064"/>
              <a:gd name="connsiteX3" fmla="*/ 7827264 w 7845552"/>
              <a:gd name="connsiteY3" fmla="*/ 1609344 h 5084064"/>
              <a:gd name="connsiteX4" fmla="*/ 0 w 7845552"/>
              <a:gd name="connsiteY4" fmla="*/ 0 h 508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5552" h="5084064">
                <a:moveTo>
                  <a:pt x="0" y="0"/>
                </a:moveTo>
                <a:lnTo>
                  <a:pt x="27432" y="5084064"/>
                </a:lnTo>
                <a:lnTo>
                  <a:pt x="7845552" y="5038344"/>
                </a:lnTo>
                <a:lnTo>
                  <a:pt x="7827264" y="1609344"/>
                </a:lnTo>
                <a:lnTo>
                  <a:pt x="0" y="0"/>
                </a:lnTo>
                <a:close/>
              </a:path>
            </a:pathLst>
          </a:custGeom>
          <a:solidFill>
            <a:srgbClr val="AAD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dirty="0" smtClean="0"/>
              <a:t>Obsidiana sobre nueva Arquitectura</a:t>
            </a:r>
            <a:endParaRPr lang="es-ES" sz="2800" dirty="0"/>
          </a:p>
        </p:txBody>
      </p:sp>
      <p:cxnSp>
        <p:nvCxnSpPr>
          <p:cNvPr id="6" name="5 Conector angular"/>
          <p:cNvCxnSpPr>
            <a:stCxn id="27" idx="0"/>
            <a:endCxn id="17" idx="2"/>
          </p:cNvCxnSpPr>
          <p:nvPr/>
        </p:nvCxnSpPr>
        <p:spPr>
          <a:xfrm rot="5400000" flipH="1" flipV="1">
            <a:off x="4986047" y="3555013"/>
            <a:ext cx="432047" cy="133214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 redondeado"/>
          <p:cNvSpPr/>
          <p:nvPr/>
        </p:nvSpPr>
        <p:spPr>
          <a:xfrm>
            <a:off x="5220072" y="2492895"/>
            <a:ext cx="115212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VAP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2555776" y="2492895"/>
            <a:ext cx="158417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es-ES" sz="1400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 8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5364088" y="1196751"/>
            <a:ext cx="115212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VCM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12" name="17 Conector recto de flecha"/>
          <p:cNvCxnSpPr>
            <a:stCxn id="11" idx="3"/>
            <a:endCxn id="9" idx="0"/>
          </p:cNvCxnSpPr>
          <p:nvPr/>
        </p:nvCxnSpPr>
        <p:spPr>
          <a:xfrm flipH="1">
            <a:off x="5796136" y="1628799"/>
            <a:ext cx="720080" cy="864096"/>
          </a:xfrm>
          <a:prstGeom prst="bentConnector4">
            <a:avLst>
              <a:gd name="adj1" fmla="val -31746"/>
              <a:gd name="adj2" fmla="val 75000"/>
            </a:avLst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Terminador"/>
          <p:cNvSpPr/>
          <p:nvPr/>
        </p:nvSpPr>
        <p:spPr>
          <a:xfrm>
            <a:off x="2123728" y="2564904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SSO.JAR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5220072" y="3428999"/>
            <a:ext cx="115212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HPD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7" name="16 Terminador"/>
          <p:cNvSpPr/>
          <p:nvPr/>
        </p:nvSpPr>
        <p:spPr>
          <a:xfrm>
            <a:off x="5220072" y="3717031"/>
            <a:ext cx="1296144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Filtro SSO/</a:t>
            </a:r>
            <a:r>
              <a:rPr lang="es-ES" sz="1200" dirty="0" err="1" smtClean="0">
                <a:solidFill>
                  <a:schemeClr val="bg1">
                    <a:lumMod val="10000"/>
                  </a:schemeClr>
                </a:solidFill>
              </a:rPr>
              <a:t>Nav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8" name="17 Terminador"/>
          <p:cNvSpPr/>
          <p:nvPr/>
        </p:nvSpPr>
        <p:spPr>
          <a:xfrm>
            <a:off x="2627784" y="2924943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Obsidiana2.war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9" name="18 Terminador"/>
          <p:cNvSpPr/>
          <p:nvPr/>
        </p:nvSpPr>
        <p:spPr>
          <a:xfrm>
            <a:off x="4932040" y="2564903"/>
            <a:ext cx="1152128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NAV.JAR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7" name="26 Rectángulo redondeado"/>
          <p:cNvSpPr/>
          <p:nvPr/>
        </p:nvSpPr>
        <p:spPr>
          <a:xfrm>
            <a:off x="1835696" y="4437110"/>
            <a:ext cx="5400600" cy="576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 smtClean="0">
                <a:solidFill>
                  <a:schemeClr val="bg1">
                    <a:lumMod val="10000"/>
                  </a:schemeClr>
                </a:solidFill>
              </a:rPr>
              <a:t>Web Server – www.Obsidiana.com</a:t>
            </a:r>
            <a:endParaRPr lang="es-ES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29" name="28 Conector angular"/>
          <p:cNvCxnSpPr>
            <a:stCxn id="27" idx="0"/>
            <a:endCxn id="31" idx="2"/>
          </p:cNvCxnSpPr>
          <p:nvPr/>
        </p:nvCxnSpPr>
        <p:spPr>
          <a:xfrm rot="16200000" flipV="1">
            <a:off x="3709768" y="3610881"/>
            <a:ext cx="360039" cy="1292419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Terminador"/>
          <p:cNvSpPr/>
          <p:nvPr/>
        </p:nvSpPr>
        <p:spPr>
          <a:xfrm>
            <a:off x="2555775" y="3789039"/>
            <a:ext cx="1375603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Filtro SSO/</a:t>
            </a:r>
            <a:r>
              <a:rPr lang="es-ES" sz="1200" dirty="0" err="1" smtClean="0">
                <a:solidFill>
                  <a:schemeClr val="bg1">
                    <a:lumMod val="10000"/>
                  </a:schemeClr>
                </a:solidFill>
              </a:rPr>
              <a:t>Nav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2" name="31 Terminador"/>
          <p:cNvSpPr/>
          <p:nvPr/>
        </p:nvSpPr>
        <p:spPr>
          <a:xfrm>
            <a:off x="3203848" y="2564903"/>
            <a:ext cx="1152128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NAV.JAR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2" name="55 Grupo"/>
          <p:cNvGrpSpPr/>
          <p:nvPr/>
        </p:nvGrpSpPr>
        <p:grpSpPr>
          <a:xfrm>
            <a:off x="3563888" y="5805264"/>
            <a:ext cx="1440160" cy="864096"/>
            <a:chOff x="3563888" y="5805264"/>
            <a:chExt cx="1440160" cy="864096"/>
          </a:xfrm>
        </p:grpSpPr>
        <p:sp>
          <p:nvSpPr>
            <p:cNvPr id="35" name="34 Bisel"/>
            <p:cNvSpPr/>
            <p:nvPr/>
          </p:nvSpPr>
          <p:spPr>
            <a:xfrm>
              <a:off x="4000902" y="5805264"/>
              <a:ext cx="595928" cy="576064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35 Redondear rectángulo de esquina del mismo lado"/>
            <p:cNvSpPr/>
            <p:nvPr/>
          </p:nvSpPr>
          <p:spPr>
            <a:xfrm>
              <a:off x="3563888" y="6381328"/>
              <a:ext cx="1440160" cy="288032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bg1">
                      <a:lumMod val="10000"/>
                    </a:schemeClr>
                  </a:solidFill>
                </a:rPr>
                <a:t>Navegador</a:t>
              </a:r>
              <a:endParaRPr lang="es-ES" sz="11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cxnSp>
        <p:nvCxnSpPr>
          <p:cNvPr id="37" name="36 Conector angular"/>
          <p:cNvCxnSpPr/>
          <p:nvPr/>
        </p:nvCxnSpPr>
        <p:spPr>
          <a:xfrm rot="16200000" flipV="1">
            <a:off x="3535335" y="5113741"/>
            <a:ext cx="792089" cy="59096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60 Conector angular"/>
          <p:cNvCxnSpPr/>
          <p:nvPr/>
        </p:nvCxnSpPr>
        <p:spPr>
          <a:xfrm rot="5400000" flipH="1" flipV="1">
            <a:off x="4334869" y="5136086"/>
            <a:ext cx="792090" cy="546268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4499992" y="5445223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Ajax</a:t>
            </a:r>
            <a:r>
              <a:rPr lang="es-ES" sz="1200" dirty="0" smtClean="0"/>
              <a:t> : Para páginas mixtas</a:t>
            </a:r>
            <a:endParaRPr lang="es-ES" sz="1200" dirty="0"/>
          </a:p>
        </p:txBody>
      </p:sp>
      <p:sp>
        <p:nvSpPr>
          <p:cNvPr id="40" name="39 Disco magnético"/>
          <p:cNvSpPr/>
          <p:nvPr/>
        </p:nvSpPr>
        <p:spPr>
          <a:xfrm>
            <a:off x="3131840" y="1700807"/>
            <a:ext cx="1296144" cy="504056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>
                    <a:lumMod val="10000"/>
                  </a:schemeClr>
                </a:solidFill>
              </a:rPr>
              <a:t>Datos Navegación</a:t>
            </a:r>
            <a:endParaRPr lang="es-ES" sz="10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41" name="17 Conector recto de flecha"/>
          <p:cNvCxnSpPr>
            <a:endCxn id="40" idx="4"/>
          </p:cNvCxnSpPr>
          <p:nvPr/>
        </p:nvCxnSpPr>
        <p:spPr>
          <a:xfrm rot="10800000" flipV="1">
            <a:off x="4427984" y="1628799"/>
            <a:ext cx="936104" cy="324035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6660232" y="184482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Publicación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4427984" y="134076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Publicación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5" name="54 Terminador"/>
          <p:cNvSpPr/>
          <p:nvPr/>
        </p:nvSpPr>
        <p:spPr>
          <a:xfrm>
            <a:off x="2699792" y="3140967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Obsidiana1.war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59" name="17 Conector recto de flecha"/>
          <p:cNvCxnSpPr>
            <a:stCxn id="40" idx="3"/>
            <a:endCxn id="32" idx="0"/>
          </p:cNvCxnSpPr>
          <p:nvPr/>
        </p:nvCxnSpPr>
        <p:spPr>
          <a:xfrm rot="5400000">
            <a:off x="3599892" y="2384883"/>
            <a:ext cx="360040" cy="127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93 Disco magnético"/>
          <p:cNvSpPr/>
          <p:nvPr/>
        </p:nvSpPr>
        <p:spPr>
          <a:xfrm>
            <a:off x="1187624" y="1700808"/>
            <a:ext cx="1296144" cy="504056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>
                    <a:lumMod val="10000"/>
                  </a:schemeClr>
                </a:solidFill>
              </a:rPr>
              <a:t>Datos SSO</a:t>
            </a:r>
            <a:endParaRPr lang="es-ES" sz="10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95" name="17 Conector recto de flecha"/>
          <p:cNvCxnSpPr>
            <a:stCxn id="14" idx="0"/>
            <a:endCxn id="94" idx="3"/>
          </p:cNvCxnSpPr>
          <p:nvPr/>
        </p:nvCxnSpPr>
        <p:spPr>
          <a:xfrm rot="16200000" flipV="1">
            <a:off x="2051720" y="1988840"/>
            <a:ext cx="360040" cy="7920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7 Conector recto de flecha"/>
          <p:cNvCxnSpPr>
            <a:endCxn id="55" idx="1"/>
          </p:cNvCxnSpPr>
          <p:nvPr/>
        </p:nvCxnSpPr>
        <p:spPr>
          <a:xfrm rot="16200000" flipH="1">
            <a:off x="1655679" y="2240869"/>
            <a:ext cx="1080117" cy="1008110"/>
          </a:xfrm>
          <a:prstGeom prst="bentConnector2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7 Conector recto de flecha"/>
          <p:cNvCxnSpPr>
            <a:stCxn id="40" idx="3"/>
            <a:endCxn id="19" idx="0"/>
          </p:cNvCxnSpPr>
          <p:nvPr/>
        </p:nvCxnSpPr>
        <p:spPr>
          <a:xfrm rot="16200000" flipH="1">
            <a:off x="4463988" y="1520787"/>
            <a:ext cx="360040" cy="172819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 animBg="1"/>
      <p:bldP spid="17" grpId="0" animBg="1"/>
      <p:bldP spid="19" grpId="0" animBg="1"/>
      <p:bldP spid="32" grpId="0" animBg="1"/>
      <p:bldP spid="39" grpId="0"/>
      <p:bldP spid="40" grpId="0" animBg="1"/>
      <p:bldP spid="42" grpId="0"/>
      <p:bldP spid="43" grpId="0"/>
      <p:bldP spid="9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57 Rectángulo redondeado"/>
          <p:cNvSpPr/>
          <p:nvPr/>
        </p:nvSpPr>
        <p:spPr>
          <a:xfrm>
            <a:off x="323528" y="2708920"/>
            <a:ext cx="2736304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1400" b="1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</a:rPr>
              <a:t> 8.5</a:t>
            </a:r>
            <a:endParaRPr lang="es-ES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93" name="17 Conector recto de flecha"/>
          <p:cNvCxnSpPr/>
          <p:nvPr/>
        </p:nvCxnSpPr>
        <p:spPr>
          <a:xfrm rot="5400000">
            <a:off x="1223628" y="2600908"/>
            <a:ext cx="1152128" cy="216024"/>
          </a:xfrm>
          <a:prstGeom prst="bentConnector3">
            <a:avLst>
              <a:gd name="adj1" fmla="val 34962"/>
            </a:avLst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93 Disco magnético"/>
          <p:cNvSpPr/>
          <p:nvPr/>
        </p:nvSpPr>
        <p:spPr>
          <a:xfrm>
            <a:off x="971600" y="1484784"/>
            <a:ext cx="1296144" cy="648072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>
                    <a:lumMod val="10000"/>
                  </a:schemeClr>
                </a:solidFill>
              </a:rPr>
              <a:t>Datos SSO</a:t>
            </a:r>
            <a:endParaRPr lang="es-ES" sz="10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5" name="84 Terminador"/>
          <p:cNvSpPr/>
          <p:nvPr/>
        </p:nvSpPr>
        <p:spPr>
          <a:xfrm>
            <a:off x="539552" y="2924944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SSO.JAR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86" name="17 Conector recto de flecha"/>
          <p:cNvCxnSpPr>
            <a:stCxn id="85" idx="0"/>
            <a:endCxn id="94" idx="3"/>
          </p:cNvCxnSpPr>
          <p:nvPr/>
        </p:nvCxnSpPr>
        <p:spPr>
          <a:xfrm rot="5400000" flipH="1" flipV="1">
            <a:off x="935596" y="2240868"/>
            <a:ext cx="792088" cy="5760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Forma libre"/>
          <p:cNvSpPr/>
          <p:nvPr/>
        </p:nvSpPr>
        <p:spPr>
          <a:xfrm>
            <a:off x="-1" y="44625"/>
            <a:ext cx="9144001" cy="936103"/>
          </a:xfrm>
          <a:custGeom>
            <a:avLst/>
            <a:gdLst>
              <a:gd name="connsiteX0" fmla="*/ 0 w 7845552"/>
              <a:gd name="connsiteY0" fmla="*/ 0 h 5084064"/>
              <a:gd name="connsiteX1" fmla="*/ 27432 w 7845552"/>
              <a:gd name="connsiteY1" fmla="*/ 5084064 h 5084064"/>
              <a:gd name="connsiteX2" fmla="*/ 7845552 w 7845552"/>
              <a:gd name="connsiteY2" fmla="*/ 5038344 h 5084064"/>
              <a:gd name="connsiteX3" fmla="*/ 7827264 w 7845552"/>
              <a:gd name="connsiteY3" fmla="*/ 1609344 h 5084064"/>
              <a:gd name="connsiteX4" fmla="*/ 0 w 7845552"/>
              <a:gd name="connsiteY4" fmla="*/ 0 h 508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5552" h="5084064">
                <a:moveTo>
                  <a:pt x="0" y="0"/>
                </a:moveTo>
                <a:lnTo>
                  <a:pt x="27432" y="5084064"/>
                </a:lnTo>
                <a:lnTo>
                  <a:pt x="7845552" y="5038344"/>
                </a:lnTo>
                <a:lnTo>
                  <a:pt x="7827264" y="1609344"/>
                </a:lnTo>
                <a:lnTo>
                  <a:pt x="0" y="0"/>
                </a:lnTo>
                <a:close/>
              </a:path>
            </a:pathLst>
          </a:custGeom>
          <a:solidFill>
            <a:srgbClr val="AAD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dirty="0" smtClean="0"/>
              <a:t>Obsidiana sobre nueva Arquitectura</a:t>
            </a:r>
            <a:endParaRPr lang="es-ES" sz="2800" dirty="0"/>
          </a:p>
        </p:txBody>
      </p:sp>
      <p:cxnSp>
        <p:nvCxnSpPr>
          <p:cNvPr id="6" name="5 Conector angular"/>
          <p:cNvCxnSpPr>
            <a:endCxn id="17" idx="2"/>
          </p:cNvCxnSpPr>
          <p:nvPr/>
        </p:nvCxnSpPr>
        <p:spPr>
          <a:xfrm flipV="1">
            <a:off x="2213738" y="5085184"/>
            <a:ext cx="4806534" cy="432048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 redondeado"/>
          <p:cNvSpPr/>
          <p:nvPr/>
        </p:nvSpPr>
        <p:spPr>
          <a:xfrm>
            <a:off x="6084168" y="3356992"/>
            <a:ext cx="180020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VAP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6444208" y="1268760"/>
            <a:ext cx="115212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VCM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12" name="17 Conector recto de flecha"/>
          <p:cNvCxnSpPr>
            <a:stCxn id="11" idx="3"/>
          </p:cNvCxnSpPr>
          <p:nvPr/>
        </p:nvCxnSpPr>
        <p:spPr>
          <a:xfrm flipH="1">
            <a:off x="7308304" y="1700808"/>
            <a:ext cx="288032" cy="1656184"/>
          </a:xfrm>
          <a:prstGeom prst="bentConnector4">
            <a:avLst>
              <a:gd name="adj1" fmla="val -79366"/>
              <a:gd name="adj2" fmla="val 63043"/>
            </a:avLst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 redondeado"/>
          <p:cNvSpPr/>
          <p:nvPr/>
        </p:nvSpPr>
        <p:spPr>
          <a:xfrm>
            <a:off x="6156176" y="4509120"/>
            <a:ext cx="1584176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HPD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7" name="26 Rectángulo redondeado"/>
          <p:cNvSpPr/>
          <p:nvPr/>
        </p:nvSpPr>
        <p:spPr>
          <a:xfrm>
            <a:off x="1733533" y="5661248"/>
            <a:ext cx="5400600" cy="576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</a:rPr>
              <a:t>Web Server – www.Obsidiana.com</a:t>
            </a:r>
            <a:endParaRPr lang="es-E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29" name="28 Conector angular"/>
          <p:cNvCxnSpPr>
            <a:endCxn id="31" idx="2"/>
          </p:cNvCxnSpPr>
          <p:nvPr/>
        </p:nvCxnSpPr>
        <p:spPr>
          <a:xfrm rot="5400000" flipH="1" flipV="1">
            <a:off x="1991364" y="5301208"/>
            <a:ext cx="438398" cy="635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6372200" y="256490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  <a:latin typeface="+mj-lt"/>
              </a:rPr>
              <a:t>Publicación</a:t>
            </a:r>
            <a:endParaRPr lang="es-ES" sz="1200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67" name="66 Rectángulo redondeado"/>
          <p:cNvSpPr/>
          <p:nvPr/>
        </p:nvSpPr>
        <p:spPr>
          <a:xfrm>
            <a:off x="3275856" y="2708920"/>
            <a:ext cx="2592288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r"/>
            <a:r>
              <a:rPr lang="es-ES" sz="1400" b="1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</a:rPr>
              <a:t> 8.5</a:t>
            </a:r>
            <a:endParaRPr lang="es-ES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9" name="68 Terminador"/>
          <p:cNvSpPr/>
          <p:nvPr/>
        </p:nvSpPr>
        <p:spPr>
          <a:xfrm>
            <a:off x="3923928" y="3284984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Obsidiana1.war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34" name="133 Grupo"/>
          <p:cNvGrpSpPr/>
          <p:nvPr/>
        </p:nvGrpSpPr>
        <p:grpSpPr>
          <a:xfrm>
            <a:off x="1511660" y="4797152"/>
            <a:ext cx="6192688" cy="288032"/>
            <a:chOff x="3275856" y="4797152"/>
            <a:chExt cx="6192688" cy="288032"/>
          </a:xfrm>
        </p:grpSpPr>
        <p:sp>
          <p:nvSpPr>
            <p:cNvPr id="17" name="16 Terminador"/>
            <p:cNvSpPr/>
            <p:nvPr/>
          </p:nvSpPr>
          <p:spPr>
            <a:xfrm>
              <a:off x="8100392" y="4797152"/>
              <a:ext cx="1368152" cy="288032"/>
            </a:xfrm>
            <a:prstGeom prst="flowChartTerminator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10000"/>
                    </a:schemeClr>
                  </a:solidFill>
                </a:rPr>
                <a:t>Filtro SSO/</a:t>
              </a:r>
              <a:r>
                <a:rPr lang="es-ES" sz="1200" dirty="0" err="1" smtClean="0">
                  <a:solidFill>
                    <a:schemeClr val="bg1">
                      <a:lumMod val="10000"/>
                    </a:schemeClr>
                  </a:solidFill>
                </a:rPr>
                <a:t>Nav</a:t>
              </a:r>
              <a:endParaRPr lang="es-ES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31" name="30 Terminador"/>
            <p:cNvSpPr/>
            <p:nvPr/>
          </p:nvSpPr>
          <p:spPr>
            <a:xfrm>
              <a:off x="3275856" y="4797152"/>
              <a:ext cx="1404156" cy="288032"/>
            </a:xfrm>
            <a:prstGeom prst="flowChartTerminator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10000"/>
                    </a:schemeClr>
                  </a:solidFill>
                </a:rPr>
                <a:t>Filtro SSO/</a:t>
              </a:r>
              <a:r>
                <a:rPr lang="es-ES" sz="1200" dirty="0" err="1" smtClean="0">
                  <a:solidFill>
                    <a:schemeClr val="bg1">
                      <a:lumMod val="10000"/>
                    </a:schemeClr>
                  </a:solidFill>
                </a:rPr>
                <a:t>Nav</a:t>
              </a:r>
              <a:endParaRPr lang="es-ES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0" name="69 Terminador"/>
            <p:cNvSpPr/>
            <p:nvPr/>
          </p:nvSpPr>
          <p:spPr>
            <a:xfrm>
              <a:off x="5652120" y="4797152"/>
              <a:ext cx="1368152" cy="288032"/>
            </a:xfrm>
            <a:prstGeom prst="flowChartTerminator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10000"/>
                    </a:schemeClr>
                  </a:solidFill>
                </a:rPr>
                <a:t>Filtro SSO/</a:t>
              </a:r>
              <a:r>
                <a:rPr lang="es-ES" sz="1200" dirty="0" err="1" smtClean="0">
                  <a:solidFill>
                    <a:schemeClr val="bg1">
                      <a:lumMod val="10000"/>
                    </a:schemeClr>
                  </a:solidFill>
                </a:rPr>
                <a:t>Nav</a:t>
              </a:r>
              <a:endParaRPr lang="es-ES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sp>
        <p:nvSpPr>
          <p:cNvPr id="72" name="71 Terminador"/>
          <p:cNvSpPr/>
          <p:nvPr/>
        </p:nvSpPr>
        <p:spPr>
          <a:xfrm>
            <a:off x="3923928" y="3573016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Obsidiana2.war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4" name="73 Rectángulo redondeado"/>
          <p:cNvSpPr/>
          <p:nvPr/>
        </p:nvSpPr>
        <p:spPr>
          <a:xfrm>
            <a:off x="467544" y="2852936"/>
            <a:ext cx="5256584" cy="1152128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6" name="75 Conector angular"/>
          <p:cNvCxnSpPr>
            <a:endCxn id="70" idx="2"/>
          </p:cNvCxnSpPr>
          <p:nvPr/>
        </p:nvCxnSpPr>
        <p:spPr>
          <a:xfrm rot="16200000" flipV="1">
            <a:off x="4283969" y="5373216"/>
            <a:ext cx="576065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Terminador"/>
          <p:cNvSpPr/>
          <p:nvPr/>
        </p:nvSpPr>
        <p:spPr>
          <a:xfrm>
            <a:off x="1547664" y="3284984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Obsidiana1.war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1" name="60 Terminador"/>
          <p:cNvSpPr/>
          <p:nvPr/>
        </p:nvSpPr>
        <p:spPr>
          <a:xfrm>
            <a:off x="1547664" y="3573016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Obsidiana2.war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49" name="48 Grupo"/>
          <p:cNvGrpSpPr/>
          <p:nvPr/>
        </p:nvGrpSpPr>
        <p:grpSpPr>
          <a:xfrm>
            <a:off x="2915816" y="3356992"/>
            <a:ext cx="1008112" cy="504056"/>
            <a:chOff x="2915816" y="3284984"/>
            <a:chExt cx="1008112" cy="504056"/>
          </a:xfrm>
        </p:grpSpPr>
        <p:sp>
          <p:nvSpPr>
            <p:cNvPr id="91" name="90 Rectángulo"/>
            <p:cNvSpPr/>
            <p:nvPr/>
          </p:nvSpPr>
          <p:spPr>
            <a:xfrm>
              <a:off x="2915816" y="3284984"/>
              <a:ext cx="1008112" cy="216024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 smtClean="0">
                  <a:solidFill>
                    <a:schemeClr val="tx1"/>
                  </a:solidFill>
                </a:rPr>
                <a:t>Jsessionid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2915816" y="3573016"/>
              <a:ext cx="1008112" cy="216024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 smtClean="0">
                  <a:solidFill>
                    <a:schemeClr val="tx1"/>
                  </a:solidFill>
                </a:rPr>
                <a:t>Jsessionid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110 CuadroTexto"/>
          <p:cNvSpPr txBox="1"/>
          <p:nvPr/>
        </p:nvSpPr>
        <p:spPr>
          <a:xfrm>
            <a:off x="1979712" y="4149080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+mj-lt"/>
              </a:rPr>
              <a:t>Cluster</a:t>
            </a:r>
            <a:r>
              <a:rPr lang="es-ES" sz="1200" b="1" dirty="0" smtClean="0">
                <a:latin typeface="+mj-lt"/>
              </a:rPr>
              <a:t> </a:t>
            </a:r>
            <a:r>
              <a:rPr lang="es-ES" sz="1200" b="1" dirty="0" err="1" smtClean="0">
                <a:latin typeface="+mj-lt"/>
              </a:rPr>
              <a:t>App</a:t>
            </a:r>
            <a:r>
              <a:rPr lang="es-ES" sz="1200" b="1" dirty="0" smtClean="0">
                <a:latin typeface="+mj-lt"/>
              </a:rPr>
              <a:t>. Obsidiana</a:t>
            </a:r>
            <a:endParaRPr lang="es-ES" sz="1200" b="1" dirty="0">
              <a:latin typeface="+mj-lt"/>
            </a:endParaRPr>
          </a:p>
        </p:txBody>
      </p:sp>
      <p:grpSp>
        <p:nvGrpSpPr>
          <p:cNvPr id="133" name="132 Grupo"/>
          <p:cNvGrpSpPr/>
          <p:nvPr/>
        </p:nvGrpSpPr>
        <p:grpSpPr>
          <a:xfrm>
            <a:off x="1907704" y="1484784"/>
            <a:ext cx="5616624" cy="2232248"/>
            <a:chOff x="2987824" y="1484784"/>
            <a:chExt cx="5616624" cy="2232248"/>
          </a:xfrm>
        </p:grpSpPr>
        <p:cxnSp>
          <p:nvCxnSpPr>
            <p:cNvPr id="59" name="17 Conector recto de flecha"/>
            <p:cNvCxnSpPr>
              <a:stCxn id="40" idx="3"/>
              <a:endCxn id="71" idx="0"/>
            </p:cNvCxnSpPr>
            <p:nvPr/>
          </p:nvCxnSpPr>
          <p:spPr>
            <a:xfrm rot="16200000" flipH="1">
              <a:off x="5508104" y="2348880"/>
              <a:ext cx="936104" cy="21602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130 Grupo"/>
            <p:cNvGrpSpPr/>
            <p:nvPr/>
          </p:nvGrpSpPr>
          <p:grpSpPr>
            <a:xfrm>
              <a:off x="2987824" y="1484784"/>
              <a:ext cx="5616624" cy="2232248"/>
              <a:chOff x="2987824" y="1484784"/>
              <a:chExt cx="5616624" cy="2232248"/>
            </a:xfrm>
          </p:grpSpPr>
          <p:sp>
            <p:nvSpPr>
              <p:cNvPr id="40" name="39 Disco magnético"/>
              <p:cNvSpPr/>
              <p:nvPr/>
            </p:nvSpPr>
            <p:spPr>
              <a:xfrm>
                <a:off x="5220072" y="1484784"/>
                <a:ext cx="1296144" cy="504056"/>
              </a:xfrm>
              <a:prstGeom prst="flowChartMagneticDisk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bg1">
                        <a:lumMod val="10000"/>
                      </a:schemeClr>
                    </a:solidFill>
                  </a:rPr>
                  <a:t>Datos Navegación</a:t>
                </a:r>
                <a:endParaRPr lang="es-ES" sz="1000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41" name="17 Conector recto de flecha"/>
              <p:cNvCxnSpPr>
                <a:stCxn id="11" idx="1"/>
                <a:endCxn id="40" idx="4"/>
              </p:cNvCxnSpPr>
              <p:nvPr/>
            </p:nvCxnSpPr>
            <p:spPr>
              <a:xfrm rot="10800000" flipV="1">
                <a:off x="6516216" y="1700808"/>
                <a:ext cx="1008112" cy="36004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18 Terminador"/>
              <p:cNvSpPr/>
              <p:nvPr/>
            </p:nvSpPr>
            <p:spPr>
              <a:xfrm>
                <a:off x="7452320" y="3429000"/>
                <a:ext cx="1152128" cy="288032"/>
              </a:xfrm>
              <a:prstGeom prst="flowChartTerminator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 smtClean="0">
                    <a:solidFill>
                      <a:schemeClr val="bg1">
                        <a:lumMod val="10000"/>
                      </a:schemeClr>
                    </a:solidFill>
                  </a:rPr>
                  <a:t>NAV.JAR</a:t>
                </a:r>
                <a:endParaRPr lang="es-ES" sz="1200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1" name="70 Terminador"/>
              <p:cNvSpPr/>
              <p:nvPr/>
            </p:nvSpPr>
            <p:spPr>
              <a:xfrm>
                <a:off x="5508104" y="2924944"/>
                <a:ext cx="1152128" cy="288032"/>
              </a:xfrm>
              <a:prstGeom prst="flowChartTerminator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50" dirty="0" smtClean="0">
                    <a:solidFill>
                      <a:schemeClr val="bg1">
                        <a:lumMod val="10000"/>
                      </a:schemeClr>
                    </a:solidFill>
                  </a:rPr>
                  <a:t>NAV.JAR</a:t>
                </a:r>
                <a:endParaRPr lang="es-ES" sz="1050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20" name="119 CuadroTexto"/>
              <p:cNvSpPr txBox="1"/>
              <p:nvPr/>
            </p:nvSpPr>
            <p:spPr>
              <a:xfrm>
                <a:off x="6516216" y="1495817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 smtClean="0">
                    <a:solidFill>
                      <a:schemeClr val="bg1">
                        <a:lumMod val="10000"/>
                      </a:schemeClr>
                    </a:solidFill>
                    <a:latin typeface="+mj-lt"/>
                  </a:rPr>
                  <a:t>Publicación</a:t>
                </a:r>
                <a:endParaRPr lang="es-ES" sz="1200" dirty="0">
                  <a:solidFill>
                    <a:schemeClr val="bg1">
                      <a:lumMod val="1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62" name="61 Terminador"/>
              <p:cNvSpPr/>
              <p:nvPr/>
            </p:nvSpPr>
            <p:spPr>
              <a:xfrm>
                <a:off x="2987824" y="2924944"/>
                <a:ext cx="1152128" cy="288032"/>
              </a:xfrm>
              <a:prstGeom prst="flowChartTerminator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50" dirty="0" smtClean="0">
                    <a:solidFill>
                      <a:schemeClr val="bg1">
                        <a:lumMod val="10000"/>
                      </a:schemeClr>
                    </a:solidFill>
                  </a:rPr>
                  <a:t>NAV.JAR</a:t>
                </a:r>
                <a:endParaRPr lang="es-ES" sz="1050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08" name="17 Conector recto de flecha"/>
              <p:cNvCxnSpPr>
                <a:stCxn id="40" idx="3"/>
                <a:endCxn id="62" idx="0"/>
              </p:cNvCxnSpPr>
              <p:nvPr/>
            </p:nvCxnSpPr>
            <p:spPr>
              <a:xfrm rot="5400000">
                <a:off x="4247964" y="1304764"/>
                <a:ext cx="936104" cy="2304256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17 Conector recto de flecha"/>
              <p:cNvCxnSpPr>
                <a:stCxn id="40" idx="3"/>
                <a:endCxn id="19" idx="0"/>
              </p:cNvCxnSpPr>
              <p:nvPr/>
            </p:nvCxnSpPr>
            <p:spPr>
              <a:xfrm rot="16200000" flipH="1">
                <a:off x="6228184" y="1628800"/>
                <a:ext cx="1440160" cy="2160240"/>
              </a:xfrm>
              <a:prstGeom prst="bentConnector3">
                <a:avLst>
                  <a:gd name="adj1" fmla="val 32623"/>
                </a:avLst>
              </a:prstGeom>
              <a:ln w="25400">
                <a:solidFill>
                  <a:schemeClr val="tx1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67 Terminador"/>
          <p:cNvSpPr/>
          <p:nvPr/>
        </p:nvSpPr>
        <p:spPr>
          <a:xfrm>
            <a:off x="3347864" y="2924944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SSO.JAR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Forma libre"/>
          <p:cNvSpPr/>
          <p:nvPr/>
        </p:nvSpPr>
        <p:spPr>
          <a:xfrm>
            <a:off x="-1" y="44625"/>
            <a:ext cx="9144001" cy="936103"/>
          </a:xfrm>
          <a:custGeom>
            <a:avLst/>
            <a:gdLst>
              <a:gd name="connsiteX0" fmla="*/ 0 w 7845552"/>
              <a:gd name="connsiteY0" fmla="*/ 0 h 5084064"/>
              <a:gd name="connsiteX1" fmla="*/ 27432 w 7845552"/>
              <a:gd name="connsiteY1" fmla="*/ 5084064 h 5084064"/>
              <a:gd name="connsiteX2" fmla="*/ 7845552 w 7845552"/>
              <a:gd name="connsiteY2" fmla="*/ 5038344 h 5084064"/>
              <a:gd name="connsiteX3" fmla="*/ 7827264 w 7845552"/>
              <a:gd name="connsiteY3" fmla="*/ 1609344 h 5084064"/>
              <a:gd name="connsiteX4" fmla="*/ 0 w 7845552"/>
              <a:gd name="connsiteY4" fmla="*/ 0 h 508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5552" h="5084064">
                <a:moveTo>
                  <a:pt x="0" y="0"/>
                </a:moveTo>
                <a:lnTo>
                  <a:pt x="27432" y="5084064"/>
                </a:lnTo>
                <a:lnTo>
                  <a:pt x="7845552" y="5038344"/>
                </a:lnTo>
                <a:lnTo>
                  <a:pt x="7827264" y="1609344"/>
                </a:lnTo>
                <a:lnTo>
                  <a:pt x="0" y="0"/>
                </a:lnTo>
                <a:close/>
              </a:path>
            </a:pathLst>
          </a:custGeom>
          <a:solidFill>
            <a:srgbClr val="AAD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dirty="0" smtClean="0"/>
              <a:t>Obsidiana sobre nueva Arquitectura</a:t>
            </a:r>
            <a:endParaRPr lang="es-ES" sz="2800" dirty="0"/>
          </a:p>
        </p:txBody>
      </p:sp>
      <p:cxnSp>
        <p:nvCxnSpPr>
          <p:cNvPr id="6" name="5 Conector angular"/>
          <p:cNvCxnSpPr>
            <a:stCxn id="27" idx="0"/>
            <a:endCxn id="17" idx="2"/>
          </p:cNvCxnSpPr>
          <p:nvPr/>
        </p:nvCxnSpPr>
        <p:spPr>
          <a:xfrm rot="5400000" flipH="1" flipV="1">
            <a:off x="5706126" y="3555014"/>
            <a:ext cx="432048" cy="349238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 redondeado"/>
          <p:cNvSpPr/>
          <p:nvPr/>
        </p:nvSpPr>
        <p:spPr>
          <a:xfrm>
            <a:off x="6660232" y="3356992"/>
            <a:ext cx="180020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VAP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611560" y="2708920"/>
            <a:ext cx="2520280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1400" b="1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</a:rPr>
              <a:t> 8.5</a:t>
            </a:r>
            <a:endParaRPr lang="es-ES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7092280" y="1700808"/>
            <a:ext cx="115212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VCM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12" name="17 Conector recto de flecha"/>
          <p:cNvCxnSpPr>
            <a:stCxn id="11" idx="3"/>
            <a:endCxn id="9" idx="0"/>
          </p:cNvCxnSpPr>
          <p:nvPr/>
        </p:nvCxnSpPr>
        <p:spPr>
          <a:xfrm flipH="1">
            <a:off x="7560332" y="2132856"/>
            <a:ext cx="684076" cy="1224136"/>
          </a:xfrm>
          <a:prstGeom prst="bentConnector4">
            <a:avLst>
              <a:gd name="adj1" fmla="val -33417"/>
              <a:gd name="adj2" fmla="val 67647"/>
            </a:avLst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 redondeado"/>
          <p:cNvSpPr/>
          <p:nvPr/>
        </p:nvSpPr>
        <p:spPr>
          <a:xfrm>
            <a:off x="6804248" y="4509120"/>
            <a:ext cx="1584176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HPD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7" name="16 Terminador"/>
          <p:cNvSpPr/>
          <p:nvPr/>
        </p:nvSpPr>
        <p:spPr>
          <a:xfrm>
            <a:off x="6948264" y="4797152"/>
            <a:ext cx="1440160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Filtro SSO/</a:t>
            </a:r>
            <a:r>
              <a:rPr lang="es-ES" sz="1200" dirty="0" err="1" smtClean="0">
                <a:solidFill>
                  <a:schemeClr val="bg1">
                    <a:lumMod val="10000"/>
                  </a:schemeClr>
                </a:solidFill>
              </a:rPr>
              <a:t>nav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8" name="17 Terminador"/>
          <p:cNvSpPr/>
          <p:nvPr/>
        </p:nvSpPr>
        <p:spPr>
          <a:xfrm>
            <a:off x="1187624" y="3284984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Obsidiana1.war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7" name="26 Rectángulo redondeado"/>
          <p:cNvSpPr/>
          <p:nvPr/>
        </p:nvSpPr>
        <p:spPr>
          <a:xfrm>
            <a:off x="1475656" y="5517232"/>
            <a:ext cx="5400600" cy="576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 smtClean="0">
                <a:solidFill>
                  <a:schemeClr val="bg1">
                    <a:lumMod val="10000"/>
                  </a:schemeClr>
                </a:solidFill>
              </a:rPr>
              <a:t>Web Server – www.Obsidiana.com</a:t>
            </a:r>
            <a:endParaRPr lang="es-ES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29" name="28 Conector angular"/>
          <p:cNvCxnSpPr>
            <a:stCxn id="27" idx="0"/>
            <a:endCxn id="31" idx="2"/>
          </p:cNvCxnSpPr>
          <p:nvPr/>
        </p:nvCxnSpPr>
        <p:spPr>
          <a:xfrm rot="16200000" flipV="1">
            <a:off x="2807804" y="4149080"/>
            <a:ext cx="432048" cy="230425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Terminador"/>
          <p:cNvSpPr/>
          <p:nvPr/>
        </p:nvSpPr>
        <p:spPr>
          <a:xfrm>
            <a:off x="1187624" y="4797152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Filtro SSO/</a:t>
            </a:r>
            <a:r>
              <a:rPr lang="es-ES" sz="1200" dirty="0" err="1" smtClean="0">
                <a:solidFill>
                  <a:schemeClr val="bg1">
                    <a:lumMod val="10000"/>
                  </a:schemeClr>
                </a:solidFill>
              </a:rPr>
              <a:t>nav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6876256" y="263691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Publicación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5" name="54 Terminador"/>
          <p:cNvSpPr/>
          <p:nvPr/>
        </p:nvSpPr>
        <p:spPr>
          <a:xfrm>
            <a:off x="1187624" y="3573016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Obsidiana2.war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7" name="66 Rectángulo redondeado"/>
          <p:cNvSpPr/>
          <p:nvPr/>
        </p:nvSpPr>
        <p:spPr>
          <a:xfrm>
            <a:off x="3779912" y="2708920"/>
            <a:ext cx="2520280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r"/>
            <a:r>
              <a:rPr lang="es-ES" sz="1400" b="1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</a:rPr>
              <a:t> 8.5</a:t>
            </a:r>
            <a:endParaRPr lang="es-ES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9" name="68 Terminador"/>
          <p:cNvSpPr/>
          <p:nvPr/>
        </p:nvSpPr>
        <p:spPr>
          <a:xfrm>
            <a:off x="4139952" y="3284984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Obsidiana1.war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0" name="69 Terminador"/>
          <p:cNvSpPr/>
          <p:nvPr/>
        </p:nvSpPr>
        <p:spPr>
          <a:xfrm>
            <a:off x="4355976" y="4797152"/>
            <a:ext cx="1494166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Filtro SSO/</a:t>
            </a:r>
            <a:r>
              <a:rPr lang="es-ES" sz="1200" dirty="0" err="1" smtClean="0">
                <a:solidFill>
                  <a:schemeClr val="bg1">
                    <a:lumMod val="10000"/>
                  </a:schemeClr>
                </a:solidFill>
              </a:rPr>
              <a:t>nav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2" name="71 Terminador"/>
          <p:cNvSpPr/>
          <p:nvPr/>
        </p:nvSpPr>
        <p:spPr>
          <a:xfrm>
            <a:off x="4139952" y="3573016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Obsidiana2.war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4" name="73 Rectángulo redondeado"/>
          <p:cNvSpPr/>
          <p:nvPr/>
        </p:nvSpPr>
        <p:spPr>
          <a:xfrm>
            <a:off x="683568" y="2852936"/>
            <a:ext cx="5544616" cy="108012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6" name="75 Conector angular"/>
          <p:cNvCxnSpPr>
            <a:stCxn id="27" idx="0"/>
            <a:endCxn id="70" idx="2"/>
          </p:cNvCxnSpPr>
          <p:nvPr/>
        </p:nvCxnSpPr>
        <p:spPr>
          <a:xfrm rot="5400000" flipH="1" flipV="1">
            <a:off x="4423483" y="4837657"/>
            <a:ext cx="432048" cy="92710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Rectángulo"/>
          <p:cNvSpPr/>
          <p:nvPr/>
        </p:nvSpPr>
        <p:spPr>
          <a:xfrm>
            <a:off x="2915816" y="3284984"/>
            <a:ext cx="1008112" cy="216024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Jsessionid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915816" y="3573016"/>
            <a:ext cx="1008112" cy="216024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Jsessionid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2627784" y="407707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+mj-lt"/>
              </a:rPr>
              <a:t>Cluster</a:t>
            </a:r>
            <a:r>
              <a:rPr lang="es-ES" sz="1200" b="1" dirty="0" smtClean="0">
                <a:latin typeface="+mj-lt"/>
              </a:rPr>
              <a:t> </a:t>
            </a:r>
            <a:r>
              <a:rPr lang="es-ES" sz="1200" b="1" dirty="0" err="1" smtClean="0">
                <a:latin typeface="+mj-lt"/>
              </a:rPr>
              <a:t>App</a:t>
            </a:r>
            <a:r>
              <a:rPr lang="es-ES" sz="1200" b="1" dirty="0" smtClean="0">
                <a:latin typeface="+mj-lt"/>
              </a:rPr>
              <a:t>. Obsidiana</a:t>
            </a:r>
            <a:endParaRPr lang="es-ES" sz="1200" b="1" dirty="0">
              <a:latin typeface="+mj-lt"/>
            </a:endParaRPr>
          </a:p>
        </p:txBody>
      </p:sp>
      <p:sp>
        <p:nvSpPr>
          <p:cNvPr id="43" name="42 Rectángulo redondeado"/>
          <p:cNvSpPr/>
          <p:nvPr/>
        </p:nvSpPr>
        <p:spPr>
          <a:xfrm>
            <a:off x="467544" y="1988840"/>
            <a:ext cx="3528392" cy="576065"/>
          </a:xfrm>
          <a:prstGeom prst="round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 smtClean="0">
                <a:solidFill>
                  <a:schemeClr val="bg1">
                    <a:lumMod val="10000"/>
                  </a:schemeClr>
                </a:solidFill>
              </a:rPr>
              <a:t>Enterprise </a:t>
            </a:r>
            <a:r>
              <a:rPr lang="es-ES" sz="1800" dirty="0" err="1" smtClean="0">
                <a:solidFill>
                  <a:schemeClr val="bg1">
                    <a:lumMod val="10000"/>
                  </a:schemeClr>
                </a:solidFill>
              </a:rPr>
              <a:t>Service</a:t>
            </a:r>
            <a:r>
              <a:rPr lang="es-ES" sz="1800" dirty="0" smtClean="0">
                <a:solidFill>
                  <a:schemeClr val="bg1">
                    <a:lumMod val="10000"/>
                  </a:schemeClr>
                </a:solidFill>
              </a:rPr>
              <a:t> Bus</a:t>
            </a:r>
            <a:endParaRPr lang="es-ES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4" name="43 Rectángulo redondeado"/>
          <p:cNvSpPr/>
          <p:nvPr/>
        </p:nvSpPr>
        <p:spPr>
          <a:xfrm>
            <a:off x="467544" y="1196752"/>
            <a:ext cx="2304256" cy="720080"/>
          </a:xfrm>
          <a:prstGeom prst="round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 smtClean="0">
                <a:solidFill>
                  <a:schemeClr val="bg1">
                    <a:lumMod val="10000"/>
                  </a:schemeClr>
                </a:solidFill>
              </a:rPr>
              <a:t>Transacciones CICS</a:t>
            </a:r>
            <a:endParaRPr lang="es-ES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5" name="44 Rectángulo redondeado"/>
          <p:cNvSpPr/>
          <p:nvPr/>
        </p:nvSpPr>
        <p:spPr>
          <a:xfrm>
            <a:off x="2843808" y="1196752"/>
            <a:ext cx="1152128" cy="720080"/>
          </a:xfrm>
          <a:prstGeom prst="round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WS</a:t>
            </a:r>
          </a:p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Internos</a:t>
            </a:r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es-ES" sz="1400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 8.5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0" name="39 Almacenamiento de acceso directo"/>
          <p:cNvSpPr/>
          <p:nvPr/>
        </p:nvSpPr>
        <p:spPr>
          <a:xfrm>
            <a:off x="4355976" y="1844824"/>
            <a:ext cx="1584176" cy="720080"/>
          </a:xfrm>
          <a:prstGeom prst="flowChartMagneticDrum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Oracle</a:t>
            </a:r>
          </a:p>
        </p:txBody>
      </p:sp>
      <p:sp>
        <p:nvSpPr>
          <p:cNvPr id="41" name="40 Rectángulo redondeado"/>
          <p:cNvSpPr/>
          <p:nvPr/>
        </p:nvSpPr>
        <p:spPr>
          <a:xfrm>
            <a:off x="1979712" y="2924944"/>
            <a:ext cx="936104" cy="288033"/>
          </a:xfrm>
          <a:prstGeom prst="round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JPA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8" name="47 Rectángulo redondeado"/>
          <p:cNvSpPr/>
          <p:nvPr/>
        </p:nvSpPr>
        <p:spPr>
          <a:xfrm>
            <a:off x="899592" y="2924944"/>
            <a:ext cx="936104" cy="288033"/>
          </a:xfrm>
          <a:prstGeom prst="round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JAX-WS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9" name="48 Rectángulo redondeado"/>
          <p:cNvSpPr/>
          <p:nvPr/>
        </p:nvSpPr>
        <p:spPr>
          <a:xfrm>
            <a:off x="5148064" y="2924944"/>
            <a:ext cx="936104" cy="288033"/>
          </a:xfrm>
          <a:prstGeom prst="round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JPA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0" name="49 Rectángulo redondeado"/>
          <p:cNvSpPr/>
          <p:nvPr/>
        </p:nvSpPr>
        <p:spPr>
          <a:xfrm>
            <a:off x="4067944" y="2924944"/>
            <a:ext cx="936104" cy="288033"/>
          </a:xfrm>
          <a:prstGeom prst="round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JAX-WS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763688" y="2710661"/>
            <a:ext cx="115212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EBK </a:t>
            </a:r>
          </a:p>
          <a:p>
            <a:pPr algn="ctr"/>
            <a:r>
              <a:rPr lang="es-ES" sz="1400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 6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4211960" y="2420888"/>
            <a:ext cx="1656184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es-ES" sz="1400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 8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6" name="25 Terminador"/>
          <p:cNvSpPr/>
          <p:nvPr/>
        </p:nvSpPr>
        <p:spPr>
          <a:xfrm>
            <a:off x="1259632" y="2782669"/>
            <a:ext cx="1152128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NAV.JAR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7" name="26 Terminador"/>
          <p:cNvSpPr/>
          <p:nvPr/>
        </p:nvSpPr>
        <p:spPr>
          <a:xfrm>
            <a:off x="5148064" y="2492896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SSO.JAR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0" name="49 Terminador"/>
          <p:cNvSpPr/>
          <p:nvPr/>
        </p:nvSpPr>
        <p:spPr>
          <a:xfrm>
            <a:off x="1763688" y="3646765"/>
            <a:ext cx="1152128" cy="286291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Filtro SSO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4" name="53 Terminador"/>
          <p:cNvSpPr/>
          <p:nvPr/>
        </p:nvSpPr>
        <p:spPr>
          <a:xfrm>
            <a:off x="4355976" y="2836168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bg1">
                    <a:lumMod val="10000"/>
                  </a:schemeClr>
                </a:solidFill>
              </a:rPr>
              <a:t>App3.war</a:t>
            </a:r>
            <a:endParaRPr lang="es-ES" sz="11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7" name="36 Rectángulo redondeado"/>
          <p:cNvSpPr/>
          <p:nvPr/>
        </p:nvSpPr>
        <p:spPr>
          <a:xfrm>
            <a:off x="1403648" y="4509120"/>
            <a:ext cx="4824536" cy="358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 smtClean="0">
                <a:solidFill>
                  <a:schemeClr val="bg1">
                    <a:lumMod val="10000"/>
                  </a:schemeClr>
                </a:solidFill>
              </a:rPr>
              <a:t>Web Server – </a:t>
            </a:r>
            <a:r>
              <a:rPr lang="es-ES" sz="1800" dirty="0" err="1" smtClean="0">
                <a:solidFill>
                  <a:schemeClr val="bg1">
                    <a:lumMod val="10000"/>
                  </a:schemeClr>
                </a:solidFill>
              </a:rPr>
              <a:t>Engloba.bankinter.bk</a:t>
            </a:r>
            <a:endParaRPr lang="es-ES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55" name="54 Conector angular"/>
          <p:cNvCxnSpPr>
            <a:stCxn id="37" idx="0"/>
            <a:endCxn id="70" idx="2"/>
          </p:cNvCxnSpPr>
          <p:nvPr/>
        </p:nvCxnSpPr>
        <p:spPr>
          <a:xfrm rot="5400000" flipH="1" flipV="1">
            <a:off x="4157954" y="3663026"/>
            <a:ext cx="504056" cy="118813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Terminador"/>
          <p:cNvSpPr/>
          <p:nvPr/>
        </p:nvSpPr>
        <p:spPr>
          <a:xfrm>
            <a:off x="4355976" y="3717032"/>
            <a:ext cx="1296144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Filtro SSO/</a:t>
            </a:r>
            <a:r>
              <a:rPr lang="es-ES" sz="1200" dirty="0" err="1" smtClean="0">
                <a:solidFill>
                  <a:schemeClr val="bg1">
                    <a:lumMod val="10000"/>
                  </a:schemeClr>
                </a:solidFill>
              </a:rPr>
              <a:t>nav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7" name="76 Terminador"/>
          <p:cNvSpPr/>
          <p:nvPr/>
        </p:nvSpPr>
        <p:spPr>
          <a:xfrm>
            <a:off x="3851920" y="2492896"/>
            <a:ext cx="1152128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NAV.JAR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3" name="55 Grupo"/>
          <p:cNvGrpSpPr/>
          <p:nvPr/>
        </p:nvGrpSpPr>
        <p:grpSpPr>
          <a:xfrm>
            <a:off x="3131840" y="5589240"/>
            <a:ext cx="1440160" cy="864096"/>
            <a:chOff x="3563888" y="5805264"/>
            <a:chExt cx="1440160" cy="864096"/>
          </a:xfrm>
        </p:grpSpPr>
        <p:sp>
          <p:nvSpPr>
            <p:cNvPr id="36" name="35 Bisel"/>
            <p:cNvSpPr/>
            <p:nvPr/>
          </p:nvSpPr>
          <p:spPr>
            <a:xfrm>
              <a:off x="4000902" y="5805264"/>
              <a:ext cx="595928" cy="576064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37 Redondear rectángulo de esquina del mismo lado"/>
            <p:cNvSpPr/>
            <p:nvPr/>
          </p:nvSpPr>
          <p:spPr>
            <a:xfrm>
              <a:off x="3563888" y="6381328"/>
              <a:ext cx="1440160" cy="288032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bg1">
                      <a:lumMod val="10000"/>
                    </a:schemeClr>
                  </a:solidFill>
                </a:rPr>
                <a:t>Navegador</a:t>
              </a:r>
              <a:endParaRPr lang="es-ES" sz="11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cxnSp>
        <p:nvCxnSpPr>
          <p:cNvPr id="44" name="43 Conector angular"/>
          <p:cNvCxnSpPr>
            <a:stCxn id="36" idx="6"/>
            <a:endCxn id="37" idx="2"/>
          </p:cNvCxnSpPr>
          <p:nvPr/>
        </p:nvCxnSpPr>
        <p:spPr>
          <a:xfrm rot="16200000" flipV="1">
            <a:off x="3480457" y="5202879"/>
            <a:ext cx="721821" cy="5090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Disco magnético"/>
          <p:cNvSpPr/>
          <p:nvPr/>
        </p:nvSpPr>
        <p:spPr>
          <a:xfrm>
            <a:off x="2771800" y="1412776"/>
            <a:ext cx="1296144" cy="504056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>
                    <a:lumMod val="10000"/>
                  </a:schemeClr>
                </a:solidFill>
              </a:rPr>
              <a:t>Datos Navegación</a:t>
            </a:r>
            <a:endParaRPr lang="es-ES" sz="10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75" name="74 Conector recto de flecha"/>
          <p:cNvCxnSpPr>
            <a:stCxn id="67" idx="3"/>
            <a:endCxn id="26" idx="0"/>
          </p:cNvCxnSpPr>
          <p:nvPr/>
        </p:nvCxnSpPr>
        <p:spPr>
          <a:xfrm flipH="1">
            <a:off x="1835696" y="1916832"/>
            <a:ext cx="1584176" cy="865837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Forma libre"/>
          <p:cNvSpPr/>
          <p:nvPr/>
        </p:nvSpPr>
        <p:spPr>
          <a:xfrm>
            <a:off x="-1" y="44625"/>
            <a:ext cx="9144001" cy="936103"/>
          </a:xfrm>
          <a:custGeom>
            <a:avLst/>
            <a:gdLst>
              <a:gd name="connsiteX0" fmla="*/ 0 w 7845552"/>
              <a:gd name="connsiteY0" fmla="*/ 0 h 5084064"/>
              <a:gd name="connsiteX1" fmla="*/ 27432 w 7845552"/>
              <a:gd name="connsiteY1" fmla="*/ 5084064 h 5084064"/>
              <a:gd name="connsiteX2" fmla="*/ 7845552 w 7845552"/>
              <a:gd name="connsiteY2" fmla="*/ 5038344 h 5084064"/>
              <a:gd name="connsiteX3" fmla="*/ 7827264 w 7845552"/>
              <a:gd name="connsiteY3" fmla="*/ 1609344 h 5084064"/>
              <a:gd name="connsiteX4" fmla="*/ 0 w 7845552"/>
              <a:gd name="connsiteY4" fmla="*/ 0 h 508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5552" h="5084064">
                <a:moveTo>
                  <a:pt x="0" y="0"/>
                </a:moveTo>
                <a:lnTo>
                  <a:pt x="27432" y="5084064"/>
                </a:lnTo>
                <a:lnTo>
                  <a:pt x="7845552" y="5038344"/>
                </a:lnTo>
                <a:lnTo>
                  <a:pt x="7827264" y="1609344"/>
                </a:lnTo>
                <a:lnTo>
                  <a:pt x="0" y="0"/>
                </a:lnTo>
                <a:close/>
              </a:path>
            </a:pathLst>
          </a:custGeom>
          <a:solidFill>
            <a:srgbClr val="F56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dirty="0" smtClean="0"/>
              <a:t>Engloba sobre nueva Arquitectura</a:t>
            </a:r>
            <a:endParaRPr lang="es-ES" sz="2800" dirty="0"/>
          </a:p>
        </p:txBody>
      </p:sp>
      <p:sp>
        <p:nvSpPr>
          <p:cNvPr id="49" name="48 Terminador"/>
          <p:cNvSpPr/>
          <p:nvPr/>
        </p:nvSpPr>
        <p:spPr>
          <a:xfrm>
            <a:off x="4508376" y="2988568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bg1">
                    <a:lumMod val="10000"/>
                  </a:schemeClr>
                </a:solidFill>
              </a:rPr>
              <a:t>App2.war</a:t>
            </a:r>
            <a:endParaRPr lang="es-ES" sz="11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1" name="50 Terminador"/>
          <p:cNvSpPr/>
          <p:nvPr/>
        </p:nvSpPr>
        <p:spPr>
          <a:xfrm>
            <a:off x="4660776" y="3140968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bg1">
                    <a:lumMod val="10000"/>
                  </a:schemeClr>
                </a:solidFill>
              </a:rPr>
              <a:t>App1.war</a:t>
            </a:r>
            <a:endParaRPr lang="es-ES" sz="11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56" name="55 Conector recto de flecha"/>
          <p:cNvCxnSpPr>
            <a:stCxn id="67" idx="3"/>
            <a:endCxn id="77" idx="0"/>
          </p:cNvCxnSpPr>
          <p:nvPr/>
        </p:nvCxnSpPr>
        <p:spPr>
          <a:xfrm>
            <a:off x="3419872" y="1916832"/>
            <a:ext cx="1008112" cy="576064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Disco magnético"/>
          <p:cNvSpPr/>
          <p:nvPr/>
        </p:nvSpPr>
        <p:spPr>
          <a:xfrm>
            <a:off x="6300192" y="1340768"/>
            <a:ext cx="1296144" cy="504056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>
                    <a:lumMod val="10000"/>
                  </a:schemeClr>
                </a:solidFill>
              </a:rPr>
              <a:t>Datos SSO</a:t>
            </a:r>
            <a:endParaRPr lang="es-ES" sz="10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79" name="78 Conector recto de flecha"/>
          <p:cNvCxnSpPr>
            <a:stCxn id="27" idx="0"/>
          </p:cNvCxnSpPr>
          <p:nvPr/>
        </p:nvCxnSpPr>
        <p:spPr>
          <a:xfrm flipV="1">
            <a:off x="5652120" y="1844824"/>
            <a:ext cx="1080120" cy="648072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>
            <a:stCxn id="71" idx="3"/>
          </p:cNvCxnSpPr>
          <p:nvPr/>
        </p:nvCxnSpPr>
        <p:spPr>
          <a:xfrm flipH="1">
            <a:off x="5436096" y="1844824"/>
            <a:ext cx="1512168" cy="2088232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37" idx="0"/>
            <a:endCxn id="50" idx="2"/>
          </p:cNvCxnSpPr>
          <p:nvPr/>
        </p:nvCxnSpPr>
        <p:spPr>
          <a:xfrm rot="16200000" flipV="1">
            <a:off x="2789802" y="3483006"/>
            <a:ext cx="576064" cy="147616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27" grpId="0" animBg="1"/>
      <p:bldP spid="50" grpId="0" animBg="1"/>
      <p:bldP spid="54" grpId="0" animBg="1"/>
      <p:bldP spid="70" grpId="0" animBg="1"/>
      <p:bldP spid="77" grpId="0" animBg="1"/>
      <p:bldP spid="67" grpId="0" animBg="1"/>
      <p:bldP spid="49" grpId="0" animBg="1"/>
      <p:bldP spid="51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3140968"/>
            <a:ext cx="8640960" cy="677108"/>
          </a:xfrm>
        </p:spPr>
        <p:txBody>
          <a:bodyPr/>
          <a:lstStyle/>
          <a:p>
            <a:r>
              <a:rPr lang="es-ES" dirty="0" smtClean="0"/>
              <a:t>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80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76 Rectángulo redondeado"/>
          <p:cNvSpPr/>
          <p:nvPr/>
        </p:nvSpPr>
        <p:spPr>
          <a:xfrm>
            <a:off x="6588224" y="3212976"/>
            <a:ext cx="1800200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b="1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b="1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b="1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b="1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1400" b="1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</a:rPr>
              <a:t> 6</a:t>
            </a:r>
            <a:endParaRPr lang="es-ES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6444208" y="3356992"/>
            <a:ext cx="1800200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b="1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b="1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b="1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b="1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1400" b="1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</a:rPr>
              <a:t> 6</a:t>
            </a:r>
            <a:endParaRPr lang="es-ES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8" name="57 Rectángulo redondeado"/>
          <p:cNvSpPr/>
          <p:nvPr/>
        </p:nvSpPr>
        <p:spPr>
          <a:xfrm>
            <a:off x="323528" y="2708920"/>
            <a:ext cx="2664296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1400" b="1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</a:rPr>
              <a:t> 8.5</a:t>
            </a:r>
            <a:endParaRPr lang="es-ES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3 Forma libre"/>
          <p:cNvSpPr/>
          <p:nvPr/>
        </p:nvSpPr>
        <p:spPr>
          <a:xfrm>
            <a:off x="-1" y="44625"/>
            <a:ext cx="9144001" cy="936103"/>
          </a:xfrm>
          <a:custGeom>
            <a:avLst/>
            <a:gdLst>
              <a:gd name="connsiteX0" fmla="*/ 0 w 7845552"/>
              <a:gd name="connsiteY0" fmla="*/ 0 h 5084064"/>
              <a:gd name="connsiteX1" fmla="*/ 27432 w 7845552"/>
              <a:gd name="connsiteY1" fmla="*/ 5084064 h 5084064"/>
              <a:gd name="connsiteX2" fmla="*/ 7845552 w 7845552"/>
              <a:gd name="connsiteY2" fmla="*/ 5038344 h 5084064"/>
              <a:gd name="connsiteX3" fmla="*/ 7827264 w 7845552"/>
              <a:gd name="connsiteY3" fmla="*/ 1609344 h 5084064"/>
              <a:gd name="connsiteX4" fmla="*/ 0 w 7845552"/>
              <a:gd name="connsiteY4" fmla="*/ 0 h 508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5552" h="5084064">
                <a:moveTo>
                  <a:pt x="0" y="0"/>
                </a:moveTo>
                <a:lnTo>
                  <a:pt x="27432" y="5084064"/>
                </a:lnTo>
                <a:lnTo>
                  <a:pt x="7845552" y="5038344"/>
                </a:lnTo>
                <a:lnTo>
                  <a:pt x="7827264" y="1609344"/>
                </a:lnTo>
                <a:lnTo>
                  <a:pt x="0" y="0"/>
                </a:lnTo>
                <a:close/>
              </a:path>
            </a:pathLst>
          </a:custGeom>
          <a:solidFill>
            <a:srgbClr val="F56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dirty="0" smtClean="0"/>
              <a:t>Engloba sobre nueva Arquitectura</a:t>
            </a:r>
            <a:endParaRPr lang="es-ES" sz="2800" dirty="0"/>
          </a:p>
        </p:txBody>
      </p:sp>
      <p:cxnSp>
        <p:nvCxnSpPr>
          <p:cNvPr id="6" name="5 Conector angular"/>
          <p:cNvCxnSpPr>
            <a:stCxn id="27" idx="0"/>
            <a:endCxn id="17" idx="2"/>
          </p:cNvCxnSpPr>
          <p:nvPr/>
        </p:nvCxnSpPr>
        <p:spPr>
          <a:xfrm rot="5400000" flipH="1" flipV="1">
            <a:off x="5652120" y="3609020"/>
            <a:ext cx="432048" cy="33843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 redondeado"/>
          <p:cNvSpPr/>
          <p:nvPr/>
        </p:nvSpPr>
        <p:spPr>
          <a:xfrm>
            <a:off x="1475656" y="5517232"/>
            <a:ext cx="5400600" cy="576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</a:rPr>
              <a:t>Web Server – </a:t>
            </a:r>
            <a:r>
              <a:rPr lang="es-ES" sz="1600" dirty="0" err="1" smtClean="0">
                <a:solidFill>
                  <a:schemeClr val="bg1">
                    <a:lumMod val="10000"/>
                  </a:schemeClr>
                </a:solidFill>
              </a:rPr>
              <a:t>engloba.bankinter.bk</a:t>
            </a:r>
            <a:endParaRPr lang="es-E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29" name="28 Conector angular"/>
          <p:cNvCxnSpPr>
            <a:stCxn id="27" idx="0"/>
            <a:endCxn id="31" idx="2"/>
          </p:cNvCxnSpPr>
          <p:nvPr/>
        </p:nvCxnSpPr>
        <p:spPr>
          <a:xfrm rot="16200000" flipV="1">
            <a:off x="2843808" y="4185084"/>
            <a:ext cx="432048" cy="223224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Rectángulo redondeado"/>
          <p:cNvSpPr/>
          <p:nvPr/>
        </p:nvSpPr>
        <p:spPr>
          <a:xfrm>
            <a:off x="3347864" y="2708920"/>
            <a:ext cx="2592288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r"/>
            <a:r>
              <a:rPr lang="es-ES" sz="1400" b="1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</a:rPr>
              <a:t> 8.5</a:t>
            </a:r>
            <a:endParaRPr lang="es-ES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9" name="68 Terminador"/>
          <p:cNvSpPr/>
          <p:nvPr/>
        </p:nvSpPr>
        <p:spPr>
          <a:xfrm>
            <a:off x="4427984" y="3284984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Engloba1.war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2" name="133 Grupo"/>
          <p:cNvGrpSpPr/>
          <p:nvPr/>
        </p:nvGrpSpPr>
        <p:grpSpPr>
          <a:xfrm>
            <a:off x="1259632" y="4797152"/>
            <a:ext cx="6984776" cy="288032"/>
            <a:chOff x="2339752" y="4797152"/>
            <a:chExt cx="6984776" cy="288032"/>
          </a:xfrm>
        </p:grpSpPr>
        <p:sp>
          <p:nvSpPr>
            <p:cNvPr id="17" name="16 Terminador"/>
            <p:cNvSpPr/>
            <p:nvPr/>
          </p:nvSpPr>
          <p:spPr>
            <a:xfrm>
              <a:off x="7956376" y="4797152"/>
              <a:ext cx="1368152" cy="288032"/>
            </a:xfrm>
            <a:prstGeom prst="flowChartTerminator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10000"/>
                    </a:schemeClr>
                  </a:solidFill>
                </a:rPr>
                <a:t>Filtro SSO</a:t>
              </a:r>
              <a:endParaRPr lang="es-ES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31" name="30 Terminador"/>
            <p:cNvSpPr/>
            <p:nvPr/>
          </p:nvSpPr>
          <p:spPr>
            <a:xfrm>
              <a:off x="2339752" y="4797152"/>
              <a:ext cx="1368152" cy="288032"/>
            </a:xfrm>
            <a:prstGeom prst="flowChartTerminator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10000"/>
                    </a:schemeClr>
                  </a:solidFill>
                </a:rPr>
                <a:t>Filtro SSO/</a:t>
              </a:r>
              <a:r>
                <a:rPr lang="es-ES" sz="1200" dirty="0" err="1" smtClean="0">
                  <a:solidFill>
                    <a:schemeClr val="bg1">
                      <a:lumMod val="10000"/>
                    </a:schemeClr>
                  </a:solidFill>
                </a:rPr>
                <a:t>nav</a:t>
              </a:r>
              <a:endParaRPr lang="es-ES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0" name="69 Terminador"/>
            <p:cNvSpPr/>
            <p:nvPr/>
          </p:nvSpPr>
          <p:spPr>
            <a:xfrm>
              <a:off x="5076056" y="4797152"/>
              <a:ext cx="1296144" cy="288032"/>
            </a:xfrm>
            <a:prstGeom prst="flowChartTerminator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10000"/>
                    </a:schemeClr>
                  </a:solidFill>
                </a:rPr>
                <a:t>Filtro SSO/</a:t>
              </a:r>
              <a:r>
                <a:rPr lang="es-ES" sz="1200" dirty="0" err="1" smtClean="0">
                  <a:solidFill>
                    <a:schemeClr val="bg1">
                      <a:lumMod val="10000"/>
                    </a:schemeClr>
                  </a:solidFill>
                </a:rPr>
                <a:t>nav</a:t>
              </a:r>
              <a:endParaRPr lang="es-ES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sp>
        <p:nvSpPr>
          <p:cNvPr id="72" name="71 Terminador"/>
          <p:cNvSpPr/>
          <p:nvPr/>
        </p:nvSpPr>
        <p:spPr>
          <a:xfrm>
            <a:off x="4427984" y="3573016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Engloba2.war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4" name="73 Rectángulo redondeado"/>
          <p:cNvSpPr/>
          <p:nvPr/>
        </p:nvSpPr>
        <p:spPr>
          <a:xfrm>
            <a:off x="467544" y="2852936"/>
            <a:ext cx="5400600" cy="108012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6" name="75 Conector angular"/>
          <p:cNvCxnSpPr>
            <a:endCxn id="70" idx="2"/>
          </p:cNvCxnSpPr>
          <p:nvPr/>
        </p:nvCxnSpPr>
        <p:spPr>
          <a:xfrm flipV="1">
            <a:off x="2843808" y="5085184"/>
            <a:ext cx="1800200" cy="216024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Terminador"/>
          <p:cNvSpPr/>
          <p:nvPr/>
        </p:nvSpPr>
        <p:spPr>
          <a:xfrm>
            <a:off x="1475656" y="3284984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Engloba1.war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1" name="60 Terminador"/>
          <p:cNvSpPr/>
          <p:nvPr/>
        </p:nvSpPr>
        <p:spPr>
          <a:xfrm>
            <a:off x="1475656" y="3573016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Engloba2.war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5" name="48 Grupo"/>
          <p:cNvGrpSpPr/>
          <p:nvPr/>
        </p:nvGrpSpPr>
        <p:grpSpPr>
          <a:xfrm>
            <a:off x="2843808" y="3356992"/>
            <a:ext cx="1008112" cy="504056"/>
            <a:chOff x="2915816" y="3284984"/>
            <a:chExt cx="1008112" cy="504056"/>
          </a:xfrm>
        </p:grpSpPr>
        <p:sp>
          <p:nvSpPr>
            <p:cNvPr id="91" name="90 Rectángulo"/>
            <p:cNvSpPr/>
            <p:nvPr/>
          </p:nvSpPr>
          <p:spPr>
            <a:xfrm>
              <a:off x="2915816" y="3284984"/>
              <a:ext cx="1008112" cy="216024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 smtClean="0">
                  <a:solidFill>
                    <a:schemeClr val="tx1"/>
                  </a:solidFill>
                </a:rPr>
                <a:t>Jsessionid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2915816" y="3573016"/>
              <a:ext cx="1008112" cy="216024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 smtClean="0">
                  <a:solidFill>
                    <a:schemeClr val="tx1"/>
                  </a:solidFill>
                </a:rPr>
                <a:t>Jsessionid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128 Grupo"/>
          <p:cNvGrpSpPr/>
          <p:nvPr/>
        </p:nvGrpSpPr>
        <p:grpSpPr>
          <a:xfrm>
            <a:off x="611560" y="1412776"/>
            <a:ext cx="1512168" cy="1878558"/>
            <a:chOff x="251520" y="1988840"/>
            <a:chExt cx="1512168" cy="1878558"/>
          </a:xfrm>
        </p:grpSpPr>
        <p:cxnSp>
          <p:nvCxnSpPr>
            <p:cNvPr id="95" name="17 Conector recto de flecha"/>
            <p:cNvCxnSpPr>
              <a:stCxn id="14" idx="0"/>
              <a:endCxn id="94" idx="3"/>
            </p:cNvCxnSpPr>
            <p:nvPr/>
          </p:nvCxnSpPr>
          <p:spPr>
            <a:xfrm rot="5400000" flipH="1" flipV="1">
              <a:off x="503548" y="2888940"/>
              <a:ext cx="864096" cy="36004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3 Terminador"/>
            <p:cNvSpPr/>
            <p:nvPr/>
          </p:nvSpPr>
          <p:spPr>
            <a:xfrm>
              <a:off x="251520" y="3501008"/>
              <a:ext cx="1008112" cy="288032"/>
            </a:xfrm>
            <a:prstGeom prst="flowChartTerminator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10000"/>
                    </a:schemeClr>
                  </a:solidFill>
                </a:rPr>
                <a:t>SSO.JAR</a:t>
              </a:r>
              <a:endParaRPr lang="es-ES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cxnSp>
          <p:nvCxnSpPr>
            <p:cNvPr id="93" name="17 Conector recto de flecha"/>
            <p:cNvCxnSpPr/>
            <p:nvPr/>
          </p:nvCxnSpPr>
          <p:spPr>
            <a:xfrm rot="5400000">
              <a:off x="719572" y="3248980"/>
              <a:ext cx="1224136" cy="127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93 Disco magnético"/>
            <p:cNvSpPr/>
            <p:nvPr/>
          </p:nvSpPr>
          <p:spPr>
            <a:xfrm>
              <a:off x="467544" y="1988840"/>
              <a:ext cx="1296144" cy="648072"/>
            </a:xfrm>
            <a:prstGeom prst="flowChartMagneticDisk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>
                  <a:solidFill>
                    <a:schemeClr val="bg1">
                      <a:lumMod val="10000"/>
                    </a:schemeClr>
                  </a:solidFill>
                </a:rPr>
                <a:t>Datos SSO</a:t>
              </a:r>
              <a:endParaRPr lang="es-E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sp>
        <p:nvSpPr>
          <p:cNvPr id="111" name="110 CuadroTexto"/>
          <p:cNvSpPr txBox="1"/>
          <p:nvPr/>
        </p:nvSpPr>
        <p:spPr>
          <a:xfrm>
            <a:off x="2339752" y="4149080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+mj-lt"/>
              </a:rPr>
              <a:t>Cluster</a:t>
            </a:r>
            <a:r>
              <a:rPr lang="es-ES" sz="1200" b="1" dirty="0" smtClean="0">
                <a:latin typeface="+mj-lt"/>
              </a:rPr>
              <a:t> </a:t>
            </a:r>
            <a:r>
              <a:rPr lang="es-ES" sz="1200" b="1" dirty="0" err="1" smtClean="0">
                <a:latin typeface="+mj-lt"/>
              </a:rPr>
              <a:t>App</a:t>
            </a:r>
            <a:r>
              <a:rPr lang="es-ES" sz="1200" b="1" dirty="0" smtClean="0">
                <a:latin typeface="+mj-lt"/>
              </a:rPr>
              <a:t>. Engloba</a:t>
            </a:r>
            <a:endParaRPr lang="es-ES" sz="1200" b="1" dirty="0">
              <a:latin typeface="+mj-lt"/>
            </a:endParaRPr>
          </a:p>
        </p:txBody>
      </p:sp>
      <p:grpSp>
        <p:nvGrpSpPr>
          <p:cNvPr id="80" name="79 Grupo"/>
          <p:cNvGrpSpPr/>
          <p:nvPr/>
        </p:nvGrpSpPr>
        <p:grpSpPr>
          <a:xfrm>
            <a:off x="5436096" y="1412776"/>
            <a:ext cx="2232248" cy="864096"/>
            <a:chOff x="6516216" y="1412776"/>
            <a:chExt cx="2232248" cy="864096"/>
          </a:xfrm>
        </p:grpSpPr>
        <p:sp>
          <p:nvSpPr>
            <p:cNvPr id="11" name="10 Rectángulo redondeado"/>
            <p:cNvSpPr/>
            <p:nvPr/>
          </p:nvSpPr>
          <p:spPr>
            <a:xfrm>
              <a:off x="7596336" y="1412776"/>
              <a:ext cx="1152128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10000"/>
                    </a:schemeClr>
                  </a:solidFill>
                </a:rPr>
                <a:t>Paso a Producción</a:t>
              </a:r>
            </a:p>
            <a:p>
              <a:pPr algn="ctr"/>
              <a:r>
                <a:rPr lang="es-ES" sz="1200" dirty="0" smtClean="0">
                  <a:solidFill>
                    <a:schemeClr val="bg1">
                      <a:lumMod val="10000"/>
                    </a:schemeClr>
                  </a:solidFill>
                </a:rPr>
                <a:t>Jenkins</a:t>
              </a:r>
              <a:endParaRPr lang="es-ES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cxnSp>
          <p:nvCxnSpPr>
            <p:cNvPr id="41" name="17 Conector recto de flecha"/>
            <p:cNvCxnSpPr>
              <a:stCxn id="11" idx="1"/>
              <a:endCxn id="40" idx="4"/>
            </p:cNvCxnSpPr>
            <p:nvPr/>
          </p:nvCxnSpPr>
          <p:spPr>
            <a:xfrm rot="10800000">
              <a:off x="6516216" y="1736812"/>
              <a:ext cx="1080120" cy="10801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18 Terminador"/>
          <p:cNvSpPr/>
          <p:nvPr/>
        </p:nvSpPr>
        <p:spPr>
          <a:xfrm>
            <a:off x="6516216" y="3429000"/>
            <a:ext cx="1152128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NAV.JAR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1" name="70 Terminador"/>
          <p:cNvSpPr/>
          <p:nvPr/>
        </p:nvSpPr>
        <p:spPr>
          <a:xfrm>
            <a:off x="4572000" y="2924944"/>
            <a:ext cx="1152128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NAV.JAR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2" name="61 Terminador"/>
          <p:cNvSpPr/>
          <p:nvPr/>
        </p:nvSpPr>
        <p:spPr>
          <a:xfrm>
            <a:off x="1763688" y="2924944"/>
            <a:ext cx="1152128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NAV.JAR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64" name="63 Grupo"/>
          <p:cNvGrpSpPr/>
          <p:nvPr/>
        </p:nvGrpSpPr>
        <p:grpSpPr>
          <a:xfrm>
            <a:off x="2339752" y="1484784"/>
            <a:ext cx="4752528" cy="1944216"/>
            <a:chOff x="3419872" y="1484784"/>
            <a:chExt cx="4752528" cy="1944216"/>
          </a:xfrm>
        </p:grpSpPr>
        <p:cxnSp>
          <p:nvCxnSpPr>
            <p:cNvPr id="59" name="17 Conector recto de flecha"/>
            <p:cNvCxnSpPr>
              <a:stCxn id="40" idx="3"/>
              <a:endCxn id="71" idx="0"/>
            </p:cNvCxnSpPr>
            <p:nvPr/>
          </p:nvCxnSpPr>
          <p:spPr>
            <a:xfrm rot="16200000" flipH="1">
              <a:off x="5580112" y="2276872"/>
              <a:ext cx="936104" cy="36004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39 Disco magnético"/>
            <p:cNvSpPr/>
            <p:nvPr/>
          </p:nvSpPr>
          <p:spPr>
            <a:xfrm>
              <a:off x="5220072" y="1484784"/>
              <a:ext cx="1296144" cy="504056"/>
            </a:xfrm>
            <a:prstGeom prst="flowChartMagneticDisk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>
                  <a:solidFill>
                    <a:schemeClr val="bg1">
                      <a:lumMod val="10000"/>
                    </a:schemeClr>
                  </a:solidFill>
                </a:rPr>
                <a:t>Datos Navegación</a:t>
              </a:r>
              <a:endParaRPr lang="es-E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cxnSp>
          <p:nvCxnSpPr>
            <p:cNvPr id="108" name="17 Conector recto de flecha"/>
            <p:cNvCxnSpPr>
              <a:stCxn id="40" idx="3"/>
              <a:endCxn id="62" idx="0"/>
            </p:cNvCxnSpPr>
            <p:nvPr/>
          </p:nvCxnSpPr>
          <p:spPr>
            <a:xfrm rot="5400000">
              <a:off x="4175956" y="1232756"/>
              <a:ext cx="936104" cy="244827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7 Conector recto de flecha"/>
            <p:cNvCxnSpPr>
              <a:stCxn id="40" idx="3"/>
              <a:endCxn id="19" idx="0"/>
            </p:cNvCxnSpPr>
            <p:nvPr/>
          </p:nvCxnSpPr>
          <p:spPr>
            <a:xfrm rot="16200000" flipH="1">
              <a:off x="6300192" y="1556792"/>
              <a:ext cx="1440160" cy="2304256"/>
            </a:xfrm>
            <a:prstGeom prst="bentConnector3">
              <a:avLst>
                <a:gd name="adj1" fmla="val 32623"/>
              </a:avLst>
            </a:prstGeom>
            <a:ln w="25400"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65 Terminador"/>
          <p:cNvSpPr/>
          <p:nvPr/>
        </p:nvSpPr>
        <p:spPr>
          <a:xfrm>
            <a:off x="6804248" y="3789040"/>
            <a:ext cx="1224136" cy="64807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Engloba Arquitectura Actual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8" name="77 Rectángulo"/>
          <p:cNvSpPr/>
          <p:nvPr/>
        </p:nvSpPr>
        <p:spPr>
          <a:xfrm>
            <a:off x="7236296" y="4509120"/>
            <a:ext cx="1008112" cy="216024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Jsessionid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88" name="87 Terminador"/>
          <p:cNvSpPr/>
          <p:nvPr/>
        </p:nvSpPr>
        <p:spPr>
          <a:xfrm>
            <a:off x="3491880" y="2924944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SSO.JAR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Forma libre"/>
          <p:cNvSpPr/>
          <p:nvPr/>
        </p:nvSpPr>
        <p:spPr>
          <a:xfrm>
            <a:off x="-1" y="44625"/>
            <a:ext cx="9144001" cy="936103"/>
          </a:xfrm>
          <a:custGeom>
            <a:avLst/>
            <a:gdLst>
              <a:gd name="connsiteX0" fmla="*/ 0 w 7845552"/>
              <a:gd name="connsiteY0" fmla="*/ 0 h 5084064"/>
              <a:gd name="connsiteX1" fmla="*/ 27432 w 7845552"/>
              <a:gd name="connsiteY1" fmla="*/ 5084064 h 5084064"/>
              <a:gd name="connsiteX2" fmla="*/ 7845552 w 7845552"/>
              <a:gd name="connsiteY2" fmla="*/ 5038344 h 5084064"/>
              <a:gd name="connsiteX3" fmla="*/ 7827264 w 7845552"/>
              <a:gd name="connsiteY3" fmla="*/ 1609344 h 5084064"/>
              <a:gd name="connsiteX4" fmla="*/ 0 w 7845552"/>
              <a:gd name="connsiteY4" fmla="*/ 0 h 508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5552" h="5084064">
                <a:moveTo>
                  <a:pt x="0" y="0"/>
                </a:moveTo>
                <a:lnTo>
                  <a:pt x="27432" y="5084064"/>
                </a:lnTo>
                <a:lnTo>
                  <a:pt x="7845552" y="5038344"/>
                </a:lnTo>
                <a:lnTo>
                  <a:pt x="7827264" y="1609344"/>
                </a:lnTo>
                <a:lnTo>
                  <a:pt x="0" y="0"/>
                </a:lnTo>
                <a:close/>
              </a:path>
            </a:pathLst>
          </a:custGeom>
          <a:solidFill>
            <a:srgbClr val="F56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dirty="0" smtClean="0"/>
              <a:t>Engloba sobre nueva Arquitectura</a:t>
            </a:r>
            <a:endParaRPr lang="es-ES" sz="2800" dirty="0"/>
          </a:p>
        </p:txBody>
      </p:sp>
      <p:cxnSp>
        <p:nvCxnSpPr>
          <p:cNvPr id="6" name="5 Conector angular"/>
          <p:cNvCxnSpPr>
            <a:stCxn id="27" idx="0"/>
            <a:endCxn id="17" idx="2"/>
          </p:cNvCxnSpPr>
          <p:nvPr/>
        </p:nvCxnSpPr>
        <p:spPr>
          <a:xfrm rot="5400000" flipH="1" flipV="1">
            <a:off x="5652120" y="3609020"/>
            <a:ext cx="432048" cy="33843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611560" y="2708920"/>
            <a:ext cx="2520280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1400" b="1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</a:rPr>
              <a:t> 8.5</a:t>
            </a:r>
            <a:endParaRPr lang="es-ES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7" name="16 Terminador"/>
          <p:cNvSpPr/>
          <p:nvPr/>
        </p:nvSpPr>
        <p:spPr>
          <a:xfrm>
            <a:off x="6948264" y="4797152"/>
            <a:ext cx="1224136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Filtro SSO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8" name="17 Terminador"/>
          <p:cNvSpPr/>
          <p:nvPr/>
        </p:nvSpPr>
        <p:spPr>
          <a:xfrm>
            <a:off x="1187624" y="3284984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Engloba1.war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7" name="26 Rectángulo redondeado"/>
          <p:cNvSpPr/>
          <p:nvPr/>
        </p:nvSpPr>
        <p:spPr>
          <a:xfrm>
            <a:off x="1475656" y="5517232"/>
            <a:ext cx="5400600" cy="576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 smtClean="0">
                <a:solidFill>
                  <a:schemeClr val="bg1">
                    <a:lumMod val="10000"/>
                  </a:schemeClr>
                </a:solidFill>
              </a:rPr>
              <a:t>Web Server – </a:t>
            </a:r>
            <a:r>
              <a:rPr lang="es-ES" sz="1800" dirty="0" err="1" smtClean="0">
                <a:solidFill>
                  <a:schemeClr val="bg1">
                    <a:lumMod val="10000"/>
                  </a:schemeClr>
                </a:solidFill>
              </a:rPr>
              <a:t>Engloba.bankinter.bk</a:t>
            </a:r>
            <a:endParaRPr lang="es-ES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29" name="28 Conector angular"/>
          <p:cNvCxnSpPr>
            <a:stCxn id="27" idx="0"/>
            <a:endCxn id="31" idx="2"/>
          </p:cNvCxnSpPr>
          <p:nvPr/>
        </p:nvCxnSpPr>
        <p:spPr>
          <a:xfrm rot="16200000" flipV="1">
            <a:off x="2807804" y="4149080"/>
            <a:ext cx="432048" cy="230425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Terminador"/>
          <p:cNvSpPr/>
          <p:nvPr/>
        </p:nvSpPr>
        <p:spPr>
          <a:xfrm>
            <a:off x="1187624" y="4797152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Filtro SSO/</a:t>
            </a:r>
            <a:r>
              <a:rPr lang="es-ES" sz="1200" dirty="0" err="1" smtClean="0">
                <a:solidFill>
                  <a:schemeClr val="bg1">
                    <a:lumMod val="10000"/>
                  </a:schemeClr>
                </a:solidFill>
              </a:rPr>
              <a:t>nav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5" name="54 Terminador"/>
          <p:cNvSpPr/>
          <p:nvPr/>
        </p:nvSpPr>
        <p:spPr>
          <a:xfrm>
            <a:off x="1187624" y="3573016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Engloba2.war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7" name="66 Rectángulo redondeado"/>
          <p:cNvSpPr/>
          <p:nvPr/>
        </p:nvSpPr>
        <p:spPr>
          <a:xfrm>
            <a:off x="3779912" y="2708920"/>
            <a:ext cx="2520280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r"/>
            <a:r>
              <a:rPr lang="es-ES" sz="1400" b="1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</a:rPr>
              <a:t> 8.5</a:t>
            </a:r>
            <a:endParaRPr lang="es-ES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9" name="68 Terminador"/>
          <p:cNvSpPr/>
          <p:nvPr/>
        </p:nvSpPr>
        <p:spPr>
          <a:xfrm>
            <a:off x="4139952" y="3284984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Engloba1.war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0" name="69 Terminador"/>
          <p:cNvSpPr/>
          <p:nvPr/>
        </p:nvSpPr>
        <p:spPr>
          <a:xfrm>
            <a:off x="4355976" y="4797152"/>
            <a:ext cx="1404156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Filtro SSO/</a:t>
            </a:r>
            <a:r>
              <a:rPr lang="es-ES" sz="1200" dirty="0" err="1" smtClean="0">
                <a:solidFill>
                  <a:schemeClr val="bg1">
                    <a:lumMod val="10000"/>
                  </a:schemeClr>
                </a:solidFill>
              </a:rPr>
              <a:t>nav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2" name="71 Terminador"/>
          <p:cNvSpPr/>
          <p:nvPr/>
        </p:nvSpPr>
        <p:spPr>
          <a:xfrm>
            <a:off x="4139952" y="3573016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Engloba2.war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4" name="73 Rectángulo redondeado"/>
          <p:cNvSpPr/>
          <p:nvPr/>
        </p:nvSpPr>
        <p:spPr>
          <a:xfrm>
            <a:off x="683568" y="2852936"/>
            <a:ext cx="5544616" cy="108012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6" name="75 Conector angular"/>
          <p:cNvCxnSpPr>
            <a:stCxn id="27" idx="0"/>
            <a:endCxn id="70" idx="2"/>
          </p:cNvCxnSpPr>
          <p:nvPr/>
        </p:nvCxnSpPr>
        <p:spPr>
          <a:xfrm rot="5400000" flipH="1" flipV="1">
            <a:off x="4400981" y="4860159"/>
            <a:ext cx="432048" cy="88209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Rectángulo"/>
          <p:cNvSpPr/>
          <p:nvPr/>
        </p:nvSpPr>
        <p:spPr>
          <a:xfrm>
            <a:off x="2915816" y="3284984"/>
            <a:ext cx="1008112" cy="216024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Jsessionid1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915816" y="3573016"/>
            <a:ext cx="1008112" cy="216024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Jsessionid2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2555776" y="407707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+mj-lt"/>
              </a:rPr>
              <a:t>Cluster</a:t>
            </a:r>
            <a:r>
              <a:rPr lang="es-ES" sz="1200" b="1" dirty="0" smtClean="0">
                <a:latin typeface="+mj-lt"/>
              </a:rPr>
              <a:t> </a:t>
            </a:r>
            <a:r>
              <a:rPr lang="es-ES" sz="1200" b="1" dirty="0" err="1" smtClean="0">
                <a:latin typeface="+mj-lt"/>
              </a:rPr>
              <a:t>App</a:t>
            </a:r>
            <a:r>
              <a:rPr lang="es-ES" sz="1200" b="1" dirty="0" smtClean="0">
                <a:latin typeface="+mj-lt"/>
              </a:rPr>
              <a:t>. Engloba</a:t>
            </a:r>
            <a:endParaRPr lang="es-ES" sz="1200" b="1" dirty="0">
              <a:latin typeface="+mj-lt"/>
            </a:endParaRPr>
          </a:p>
        </p:txBody>
      </p:sp>
      <p:sp>
        <p:nvSpPr>
          <p:cNvPr id="43" name="42 Rectángulo redondeado"/>
          <p:cNvSpPr/>
          <p:nvPr/>
        </p:nvSpPr>
        <p:spPr>
          <a:xfrm>
            <a:off x="467544" y="1988840"/>
            <a:ext cx="4680520" cy="576065"/>
          </a:xfrm>
          <a:prstGeom prst="round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 smtClean="0">
                <a:solidFill>
                  <a:schemeClr val="bg1">
                    <a:lumMod val="10000"/>
                  </a:schemeClr>
                </a:solidFill>
              </a:rPr>
              <a:t>Enterprise </a:t>
            </a:r>
            <a:r>
              <a:rPr lang="es-ES" sz="1800" dirty="0" err="1" smtClean="0">
                <a:solidFill>
                  <a:schemeClr val="bg1">
                    <a:lumMod val="10000"/>
                  </a:schemeClr>
                </a:solidFill>
              </a:rPr>
              <a:t>Service</a:t>
            </a:r>
            <a:r>
              <a:rPr lang="es-ES" sz="1800" dirty="0" smtClean="0">
                <a:solidFill>
                  <a:schemeClr val="bg1">
                    <a:lumMod val="10000"/>
                  </a:schemeClr>
                </a:solidFill>
              </a:rPr>
              <a:t> Bus</a:t>
            </a:r>
            <a:endParaRPr lang="es-ES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4" name="43 Rectángulo redondeado"/>
          <p:cNvSpPr/>
          <p:nvPr/>
        </p:nvSpPr>
        <p:spPr>
          <a:xfrm>
            <a:off x="467544" y="1196752"/>
            <a:ext cx="1584176" cy="720080"/>
          </a:xfrm>
          <a:prstGeom prst="round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Transacciones CICS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5" name="44 Rectángulo redondeado"/>
          <p:cNvSpPr/>
          <p:nvPr/>
        </p:nvSpPr>
        <p:spPr>
          <a:xfrm>
            <a:off x="2051720" y="1196752"/>
            <a:ext cx="1152128" cy="720080"/>
          </a:xfrm>
          <a:prstGeom prst="round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WS</a:t>
            </a:r>
          </a:p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Internos</a:t>
            </a:r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es-ES" sz="1400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 8.5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1979712" y="2924944"/>
            <a:ext cx="936104" cy="288033"/>
          </a:xfrm>
          <a:prstGeom prst="round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</a:rPr>
              <a:t>JPA</a:t>
            </a:r>
            <a:endParaRPr lang="es-E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8" name="47 Rectángulo redondeado"/>
          <p:cNvSpPr/>
          <p:nvPr/>
        </p:nvSpPr>
        <p:spPr>
          <a:xfrm>
            <a:off x="899592" y="2924944"/>
            <a:ext cx="936104" cy="288033"/>
          </a:xfrm>
          <a:prstGeom prst="round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JAX-WS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9" name="48 Rectángulo redondeado"/>
          <p:cNvSpPr/>
          <p:nvPr/>
        </p:nvSpPr>
        <p:spPr>
          <a:xfrm>
            <a:off x="5148064" y="2924944"/>
            <a:ext cx="936104" cy="288033"/>
          </a:xfrm>
          <a:prstGeom prst="round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</a:rPr>
              <a:t>JPA</a:t>
            </a:r>
            <a:endParaRPr lang="es-E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0" name="49 Rectángulo redondeado"/>
          <p:cNvSpPr/>
          <p:nvPr/>
        </p:nvSpPr>
        <p:spPr>
          <a:xfrm>
            <a:off x="4067944" y="2924944"/>
            <a:ext cx="936104" cy="288033"/>
          </a:xfrm>
          <a:prstGeom prst="round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JAX-WS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7" name="36 Rectángulo redondeado"/>
          <p:cNvSpPr/>
          <p:nvPr/>
        </p:nvSpPr>
        <p:spPr>
          <a:xfrm>
            <a:off x="3203848" y="1196752"/>
            <a:ext cx="1080120" cy="720080"/>
          </a:xfrm>
          <a:prstGeom prst="round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bg1">
                    <a:lumMod val="10000"/>
                  </a:schemeClr>
                </a:solidFill>
              </a:rPr>
              <a:t>WS Internos</a:t>
            </a:r>
          </a:p>
          <a:p>
            <a:pPr algn="ctr"/>
            <a:r>
              <a:rPr lang="es-ES" sz="1100" dirty="0" smtClean="0">
                <a:solidFill>
                  <a:schemeClr val="bg1">
                    <a:lumMod val="10000"/>
                  </a:schemeClr>
                </a:solidFill>
              </a:rPr>
              <a:t>Productos (SAP …)</a:t>
            </a:r>
            <a:endParaRPr lang="es-ES" sz="11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8" name="37 Rectángulo redondeado"/>
          <p:cNvSpPr/>
          <p:nvPr/>
        </p:nvSpPr>
        <p:spPr>
          <a:xfrm>
            <a:off x="4283968" y="1196752"/>
            <a:ext cx="936104" cy="720080"/>
          </a:xfrm>
          <a:prstGeom prst="round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WS Externos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9" name="38 Cilindro"/>
          <p:cNvSpPr/>
          <p:nvPr/>
        </p:nvSpPr>
        <p:spPr>
          <a:xfrm>
            <a:off x="5292080" y="1556792"/>
            <a:ext cx="936104" cy="1008112"/>
          </a:xfrm>
          <a:prstGeom prst="can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 smtClean="0">
                <a:solidFill>
                  <a:schemeClr val="bg1">
                    <a:lumMod val="10000"/>
                  </a:schemeClr>
                </a:solidFill>
              </a:rPr>
              <a:t>Oracle</a:t>
            </a:r>
          </a:p>
        </p:txBody>
      </p:sp>
      <p:sp>
        <p:nvSpPr>
          <p:cNvPr id="46" name="45 Rectángulo redondeado"/>
          <p:cNvSpPr/>
          <p:nvPr/>
        </p:nvSpPr>
        <p:spPr>
          <a:xfrm>
            <a:off x="6732240" y="3212976"/>
            <a:ext cx="1800200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b="1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b="1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b="1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b="1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1400" b="1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</a:rPr>
              <a:t> 6</a:t>
            </a:r>
            <a:endParaRPr lang="es-ES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7" name="46 Rectángulo redondeado"/>
          <p:cNvSpPr/>
          <p:nvPr/>
        </p:nvSpPr>
        <p:spPr>
          <a:xfrm>
            <a:off x="6588224" y="3356992"/>
            <a:ext cx="1800200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b="1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b="1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b="1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b="1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1400" b="1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</a:rPr>
              <a:t> 6</a:t>
            </a:r>
            <a:endParaRPr lang="es-ES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1" name="50 Terminador"/>
          <p:cNvSpPr/>
          <p:nvPr/>
        </p:nvSpPr>
        <p:spPr>
          <a:xfrm>
            <a:off x="6948264" y="3789040"/>
            <a:ext cx="1224136" cy="64807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Engloba Arquitectura Actual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41 Conector angular"/>
          <p:cNvCxnSpPr>
            <a:endCxn id="50" idx="2"/>
          </p:cNvCxnSpPr>
          <p:nvPr/>
        </p:nvCxnSpPr>
        <p:spPr>
          <a:xfrm rot="10800000">
            <a:off x="2411761" y="3934797"/>
            <a:ext cx="1152135" cy="574324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angular"/>
          <p:cNvCxnSpPr>
            <a:endCxn id="53" idx="0"/>
          </p:cNvCxnSpPr>
          <p:nvPr/>
        </p:nvCxnSpPr>
        <p:spPr>
          <a:xfrm flipV="1">
            <a:off x="3563889" y="3934797"/>
            <a:ext cx="972107" cy="574324"/>
          </a:xfrm>
          <a:prstGeom prst="bentConnector4">
            <a:avLst>
              <a:gd name="adj1" fmla="val 14815"/>
              <a:gd name="adj2" fmla="val -9905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Rectángulo redondeado"/>
          <p:cNvSpPr/>
          <p:nvPr/>
        </p:nvSpPr>
        <p:spPr>
          <a:xfrm>
            <a:off x="1835696" y="2710661"/>
            <a:ext cx="115212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EBK </a:t>
            </a:r>
          </a:p>
          <a:p>
            <a:pPr algn="ctr"/>
            <a:r>
              <a:rPr lang="es-ES" sz="1400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 6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3851920" y="2710661"/>
            <a:ext cx="115212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VAP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6084168" y="2350621"/>
            <a:ext cx="151216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es-ES" sz="1400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 8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5580112" y="982469"/>
            <a:ext cx="115212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VCM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18" name="17 Conector recto de flecha"/>
          <p:cNvCxnSpPr/>
          <p:nvPr/>
        </p:nvCxnSpPr>
        <p:spPr>
          <a:xfrm rot="5400000">
            <a:off x="5184068" y="1450521"/>
            <a:ext cx="576064" cy="136815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Terminador"/>
          <p:cNvSpPr/>
          <p:nvPr/>
        </p:nvSpPr>
        <p:spPr>
          <a:xfrm>
            <a:off x="1331640" y="2782669"/>
            <a:ext cx="1152128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NAV.JAR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7" name="26 Terminador"/>
          <p:cNvSpPr/>
          <p:nvPr/>
        </p:nvSpPr>
        <p:spPr>
          <a:xfrm>
            <a:off x="7020272" y="2420888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SSO.JAR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0" name="49 Terminador"/>
          <p:cNvSpPr/>
          <p:nvPr/>
        </p:nvSpPr>
        <p:spPr>
          <a:xfrm>
            <a:off x="1835696" y="3646765"/>
            <a:ext cx="1152128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Filtro SSO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2" name="51 Rectángulo redondeado"/>
          <p:cNvSpPr/>
          <p:nvPr/>
        </p:nvSpPr>
        <p:spPr>
          <a:xfrm>
            <a:off x="3851920" y="3646765"/>
            <a:ext cx="115212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HPD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3" name="52 Terminador"/>
          <p:cNvSpPr/>
          <p:nvPr/>
        </p:nvSpPr>
        <p:spPr>
          <a:xfrm>
            <a:off x="3851920" y="3934797"/>
            <a:ext cx="1368152" cy="28716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Filtro SSO/</a:t>
            </a:r>
            <a:r>
              <a:rPr lang="es-ES" sz="1200" dirty="0" err="1" smtClean="0">
                <a:solidFill>
                  <a:schemeClr val="bg1">
                    <a:lumMod val="10000"/>
                  </a:schemeClr>
                </a:solidFill>
              </a:rPr>
              <a:t>nav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4" name="53 Terminador"/>
          <p:cNvSpPr/>
          <p:nvPr/>
        </p:nvSpPr>
        <p:spPr>
          <a:xfrm>
            <a:off x="6211416" y="2764160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bg1">
                    <a:lumMod val="10000"/>
                  </a:schemeClr>
                </a:solidFill>
              </a:rPr>
              <a:t>App3.war</a:t>
            </a:r>
            <a:endParaRPr lang="es-ES" sz="11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9" name="58 Terminador"/>
          <p:cNvSpPr/>
          <p:nvPr/>
        </p:nvSpPr>
        <p:spPr>
          <a:xfrm>
            <a:off x="3563888" y="2782669"/>
            <a:ext cx="1152128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NAV.JAR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61" name="60 Conector angular"/>
          <p:cNvCxnSpPr>
            <a:endCxn id="63" idx="0"/>
          </p:cNvCxnSpPr>
          <p:nvPr/>
        </p:nvCxnSpPr>
        <p:spPr>
          <a:xfrm flipV="1">
            <a:off x="2339752" y="2422629"/>
            <a:ext cx="2088232" cy="294382"/>
          </a:xfrm>
          <a:prstGeom prst="bentConnector4">
            <a:avLst>
              <a:gd name="adj1" fmla="val -195"/>
              <a:gd name="adj2" fmla="val 233790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93 CuadroTexto"/>
          <p:cNvSpPr txBox="1"/>
          <p:nvPr/>
        </p:nvSpPr>
        <p:spPr>
          <a:xfrm>
            <a:off x="2555776" y="2032392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http – Navegación/Mixtas</a:t>
            </a:r>
            <a:endParaRPr lang="es-ES" sz="1000" dirty="0"/>
          </a:p>
        </p:txBody>
      </p:sp>
      <p:grpSp>
        <p:nvGrpSpPr>
          <p:cNvPr id="3" name="31 Grupo"/>
          <p:cNvGrpSpPr/>
          <p:nvPr/>
        </p:nvGrpSpPr>
        <p:grpSpPr>
          <a:xfrm>
            <a:off x="2123728" y="1774557"/>
            <a:ext cx="2520280" cy="936104"/>
            <a:chOff x="2987824" y="1988840"/>
            <a:chExt cx="2520280" cy="648072"/>
          </a:xfrm>
        </p:grpSpPr>
        <p:cxnSp>
          <p:nvCxnSpPr>
            <p:cNvPr id="25" name="24 Conector recto"/>
            <p:cNvCxnSpPr/>
            <p:nvPr/>
          </p:nvCxnSpPr>
          <p:spPr>
            <a:xfrm flipV="1">
              <a:off x="2987824" y="1988840"/>
              <a:ext cx="0" cy="648072"/>
            </a:xfrm>
            <a:prstGeom prst="line">
              <a:avLst/>
            </a:prstGeom>
            <a:ln w="25400">
              <a:solidFill>
                <a:srgbClr val="00B05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>
              <a:off x="2987824" y="1988840"/>
              <a:ext cx="252028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/>
            <p:nvPr/>
          </p:nvCxnSpPr>
          <p:spPr>
            <a:xfrm>
              <a:off x="5508104" y="1988840"/>
              <a:ext cx="0" cy="648072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32 CuadroTexto"/>
          <p:cNvSpPr txBox="1"/>
          <p:nvPr/>
        </p:nvSpPr>
        <p:spPr>
          <a:xfrm>
            <a:off x="2555776" y="1486525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bkssi</a:t>
            </a:r>
            <a:r>
              <a:rPr lang="es-ES" sz="1000" dirty="0" smtClean="0"/>
              <a:t>– </a:t>
            </a:r>
            <a:r>
              <a:rPr lang="es-ES" sz="1000" dirty="0" err="1" smtClean="0"/>
              <a:t>Login</a:t>
            </a:r>
            <a:r>
              <a:rPr lang="es-ES" sz="1000" dirty="0" smtClean="0"/>
              <a:t>/Caja Azul</a:t>
            </a:r>
            <a:endParaRPr lang="es-ES" sz="1000" dirty="0"/>
          </a:p>
        </p:txBody>
      </p:sp>
      <p:sp>
        <p:nvSpPr>
          <p:cNvPr id="37" name="36 Rectángulo redondeado"/>
          <p:cNvSpPr/>
          <p:nvPr/>
        </p:nvSpPr>
        <p:spPr>
          <a:xfrm>
            <a:off x="755576" y="4509120"/>
            <a:ext cx="7344816" cy="358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 smtClean="0">
                <a:solidFill>
                  <a:schemeClr val="bg1">
                    <a:lumMod val="10000"/>
                  </a:schemeClr>
                </a:solidFill>
              </a:rPr>
              <a:t>Web Server – www.bankinter.com</a:t>
            </a:r>
            <a:endParaRPr lang="es-ES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55" name="54 Conector angular"/>
          <p:cNvCxnSpPr>
            <a:endCxn id="70" idx="2"/>
          </p:cNvCxnSpPr>
          <p:nvPr/>
        </p:nvCxnSpPr>
        <p:spPr>
          <a:xfrm flipV="1">
            <a:off x="3563889" y="3934797"/>
            <a:ext cx="3240359" cy="574324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Rectángulo redondeado"/>
          <p:cNvSpPr/>
          <p:nvPr/>
        </p:nvSpPr>
        <p:spPr>
          <a:xfrm>
            <a:off x="3851920" y="2422629"/>
            <a:ext cx="115212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HPD + </a:t>
            </a:r>
            <a:r>
              <a:rPr lang="es-ES" sz="1200" dirty="0" err="1" smtClean="0">
                <a:solidFill>
                  <a:schemeClr val="bg1">
                    <a:lumMod val="10000"/>
                  </a:schemeClr>
                </a:solidFill>
              </a:rPr>
              <a:t>bkssi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0" name="69 Terminador"/>
          <p:cNvSpPr/>
          <p:nvPr/>
        </p:nvSpPr>
        <p:spPr>
          <a:xfrm>
            <a:off x="6084168" y="3646765"/>
            <a:ext cx="1440160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Filtro SSO/</a:t>
            </a:r>
            <a:r>
              <a:rPr lang="es-ES" sz="1200" dirty="0" err="1" smtClean="0">
                <a:solidFill>
                  <a:schemeClr val="bg1">
                    <a:lumMod val="10000"/>
                  </a:schemeClr>
                </a:solidFill>
              </a:rPr>
              <a:t>nav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7" name="76 Terminador"/>
          <p:cNvSpPr/>
          <p:nvPr/>
        </p:nvSpPr>
        <p:spPr>
          <a:xfrm>
            <a:off x="5724128" y="2422629"/>
            <a:ext cx="1152128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NAV.JAR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4" name="83 Multiplicar"/>
          <p:cNvSpPr/>
          <p:nvPr/>
        </p:nvSpPr>
        <p:spPr>
          <a:xfrm>
            <a:off x="2051720" y="1126485"/>
            <a:ext cx="2664296" cy="1512168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55 Grupo"/>
          <p:cNvGrpSpPr/>
          <p:nvPr/>
        </p:nvGrpSpPr>
        <p:grpSpPr>
          <a:xfrm>
            <a:off x="3563888" y="5805264"/>
            <a:ext cx="1440160" cy="864096"/>
            <a:chOff x="3563888" y="5805264"/>
            <a:chExt cx="1440160" cy="864096"/>
          </a:xfrm>
        </p:grpSpPr>
        <p:sp>
          <p:nvSpPr>
            <p:cNvPr id="36" name="35 Bisel"/>
            <p:cNvSpPr/>
            <p:nvPr/>
          </p:nvSpPr>
          <p:spPr>
            <a:xfrm>
              <a:off x="4000902" y="5805264"/>
              <a:ext cx="595928" cy="576064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37 Redondear rectángulo de esquina del mismo lado"/>
            <p:cNvSpPr/>
            <p:nvPr/>
          </p:nvSpPr>
          <p:spPr>
            <a:xfrm>
              <a:off x="3563888" y="6381328"/>
              <a:ext cx="1440160" cy="288032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bg1">
                      <a:lumMod val="10000"/>
                    </a:schemeClr>
                  </a:solidFill>
                </a:rPr>
                <a:t>Navegador</a:t>
              </a:r>
              <a:endParaRPr lang="es-ES" sz="11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cxnSp>
        <p:nvCxnSpPr>
          <p:cNvPr id="44" name="43 Conector angular"/>
          <p:cNvCxnSpPr/>
          <p:nvPr/>
        </p:nvCxnSpPr>
        <p:spPr>
          <a:xfrm rot="16200000" flipV="1">
            <a:off x="3419873" y="5085184"/>
            <a:ext cx="864097" cy="57606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60 Conector angular"/>
          <p:cNvCxnSpPr/>
          <p:nvPr/>
        </p:nvCxnSpPr>
        <p:spPr>
          <a:xfrm rot="5400000" flipH="1" flipV="1">
            <a:off x="4355976" y="4941168"/>
            <a:ext cx="936104" cy="792088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4572000" y="530120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Ajax</a:t>
            </a:r>
            <a:r>
              <a:rPr lang="es-ES" sz="1200" dirty="0" smtClean="0"/>
              <a:t> : Para páginas mixtas, </a:t>
            </a:r>
            <a:r>
              <a:rPr lang="es-ES" sz="1200" dirty="0" err="1" smtClean="0"/>
              <a:t>login</a:t>
            </a:r>
            <a:r>
              <a:rPr lang="es-ES" sz="1200" dirty="0" smtClean="0"/>
              <a:t>, caja azul, sustituye llamadas internas</a:t>
            </a:r>
            <a:endParaRPr lang="es-ES" sz="1200" dirty="0"/>
          </a:p>
        </p:txBody>
      </p:sp>
      <p:sp>
        <p:nvSpPr>
          <p:cNvPr id="67" name="66 Disco magnético"/>
          <p:cNvSpPr/>
          <p:nvPr/>
        </p:nvSpPr>
        <p:spPr>
          <a:xfrm>
            <a:off x="539552" y="1270501"/>
            <a:ext cx="1296144" cy="504056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>
                    <a:lumMod val="10000"/>
                  </a:schemeClr>
                </a:solidFill>
              </a:rPr>
              <a:t>Datos Navegación</a:t>
            </a:r>
            <a:endParaRPr lang="es-ES" sz="10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68" name="17 Conector recto de flecha"/>
          <p:cNvCxnSpPr>
            <a:stCxn id="12" idx="1"/>
            <a:endCxn id="67" idx="4"/>
          </p:cNvCxnSpPr>
          <p:nvPr/>
        </p:nvCxnSpPr>
        <p:spPr>
          <a:xfrm rot="10800000" flipV="1">
            <a:off x="1835696" y="1414517"/>
            <a:ext cx="3744416" cy="10801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4355976" y="119849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Publicación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3" name="72 CuadroTexto"/>
          <p:cNvSpPr txBox="1"/>
          <p:nvPr/>
        </p:nvSpPr>
        <p:spPr>
          <a:xfrm>
            <a:off x="4932040" y="184656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Publicación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75" name="74 Conector recto de flecha"/>
          <p:cNvCxnSpPr>
            <a:stCxn id="67" idx="3"/>
            <a:endCxn id="26" idx="0"/>
          </p:cNvCxnSpPr>
          <p:nvPr/>
        </p:nvCxnSpPr>
        <p:spPr>
          <a:xfrm>
            <a:off x="1187624" y="1774557"/>
            <a:ext cx="720080" cy="1008112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Forma libre"/>
          <p:cNvSpPr/>
          <p:nvPr/>
        </p:nvSpPr>
        <p:spPr>
          <a:xfrm>
            <a:off x="-1" y="44625"/>
            <a:ext cx="9144001" cy="936103"/>
          </a:xfrm>
          <a:custGeom>
            <a:avLst/>
            <a:gdLst>
              <a:gd name="connsiteX0" fmla="*/ 0 w 7845552"/>
              <a:gd name="connsiteY0" fmla="*/ 0 h 5084064"/>
              <a:gd name="connsiteX1" fmla="*/ 27432 w 7845552"/>
              <a:gd name="connsiteY1" fmla="*/ 5084064 h 5084064"/>
              <a:gd name="connsiteX2" fmla="*/ 7845552 w 7845552"/>
              <a:gd name="connsiteY2" fmla="*/ 5038344 h 5084064"/>
              <a:gd name="connsiteX3" fmla="*/ 7827264 w 7845552"/>
              <a:gd name="connsiteY3" fmla="*/ 1609344 h 5084064"/>
              <a:gd name="connsiteX4" fmla="*/ 0 w 7845552"/>
              <a:gd name="connsiteY4" fmla="*/ 0 h 508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5552" h="5084064">
                <a:moveTo>
                  <a:pt x="0" y="0"/>
                </a:moveTo>
                <a:lnTo>
                  <a:pt x="27432" y="5084064"/>
                </a:lnTo>
                <a:lnTo>
                  <a:pt x="7845552" y="5038344"/>
                </a:lnTo>
                <a:lnTo>
                  <a:pt x="7827264" y="1609344"/>
                </a:lnTo>
                <a:lnTo>
                  <a:pt x="0" y="0"/>
                </a:lnTo>
                <a:close/>
              </a:path>
            </a:pathLst>
          </a:custGeom>
          <a:solidFill>
            <a:srgbClr val="E0D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dirty="0" smtClean="0"/>
              <a:t>Particulares sobre nueva Arquitectura</a:t>
            </a:r>
            <a:endParaRPr lang="es-ES" sz="2800" dirty="0"/>
          </a:p>
        </p:txBody>
      </p:sp>
      <p:sp>
        <p:nvSpPr>
          <p:cNvPr id="45" name="44 Terminador"/>
          <p:cNvSpPr/>
          <p:nvPr/>
        </p:nvSpPr>
        <p:spPr>
          <a:xfrm>
            <a:off x="6363816" y="2916560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bg1">
                    <a:lumMod val="10000"/>
                  </a:schemeClr>
                </a:solidFill>
              </a:rPr>
              <a:t>App2.war</a:t>
            </a:r>
            <a:endParaRPr lang="es-ES" sz="11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8" name="47 Terminador"/>
          <p:cNvSpPr/>
          <p:nvPr/>
        </p:nvSpPr>
        <p:spPr>
          <a:xfrm>
            <a:off x="6516216" y="3068960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bg1">
                    <a:lumMod val="10000"/>
                  </a:schemeClr>
                </a:solidFill>
              </a:rPr>
              <a:t>App1.war</a:t>
            </a:r>
            <a:endParaRPr lang="es-ES" sz="11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9" name="48 Disco magnético"/>
          <p:cNvSpPr/>
          <p:nvPr/>
        </p:nvSpPr>
        <p:spPr>
          <a:xfrm>
            <a:off x="6876256" y="1196752"/>
            <a:ext cx="1296144" cy="504056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>
                    <a:lumMod val="10000"/>
                  </a:schemeClr>
                </a:solidFill>
              </a:rPr>
              <a:t>Datos SSO</a:t>
            </a:r>
            <a:endParaRPr lang="es-ES" sz="10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51" name="50 Conector recto de flecha"/>
          <p:cNvCxnSpPr>
            <a:stCxn id="27" idx="0"/>
            <a:endCxn id="49" idx="3"/>
          </p:cNvCxnSpPr>
          <p:nvPr/>
        </p:nvCxnSpPr>
        <p:spPr>
          <a:xfrm flipV="1">
            <a:off x="7524328" y="1700808"/>
            <a:ext cx="0" cy="720080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Forma"/>
          <p:cNvCxnSpPr>
            <a:stCxn id="49" idx="4"/>
            <a:endCxn id="48" idx="3"/>
          </p:cNvCxnSpPr>
          <p:nvPr/>
        </p:nvCxnSpPr>
        <p:spPr>
          <a:xfrm flipH="1">
            <a:off x="7524328" y="1448780"/>
            <a:ext cx="648072" cy="1764196"/>
          </a:xfrm>
          <a:prstGeom prst="bentConnector3">
            <a:avLst>
              <a:gd name="adj1" fmla="val -35274"/>
            </a:avLst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27" grpId="0" animBg="1"/>
      <p:bldP spid="50" grpId="0" animBg="1"/>
      <p:bldP spid="53" grpId="0" animBg="1"/>
      <p:bldP spid="54" grpId="0" animBg="1"/>
      <p:bldP spid="59" grpId="0" animBg="1"/>
      <p:bldP spid="70" grpId="0" animBg="1"/>
      <p:bldP spid="77" grpId="0" animBg="1"/>
      <p:bldP spid="84" grpId="0" animBg="1"/>
      <p:bldP spid="66" grpId="0"/>
      <p:bldP spid="67" grpId="0" animBg="1"/>
      <p:bldP spid="72" grpId="0"/>
      <p:bldP spid="45" grpId="0" animBg="1"/>
      <p:bldP spid="48" grpId="0" animBg="1"/>
      <p:bldP spid="4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57 Rectángulo redondeado"/>
          <p:cNvSpPr/>
          <p:nvPr/>
        </p:nvSpPr>
        <p:spPr>
          <a:xfrm>
            <a:off x="611560" y="2708920"/>
            <a:ext cx="2520280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1400" b="1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</a:rPr>
              <a:t> 8.5</a:t>
            </a:r>
            <a:endParaRPr lang="es-ES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2" name="128 Grupo"/>
          <p:cNvGrpSpPr/>
          <p:nvPr/>
        </p:nvGrpSpPr>
        <p:grpSpPr>
          <a:xfrm>
            <a:off x="755576" y="1196752"/>
            <a:ext cx="1296144" cy="2088232"/>
            <a:chOff x="2195736" y="1340768"/>
            <a:chExt cx="1296144" cy="2088232"/>
          </a:xfrm>
        </p:grpSpPr>
        <p:cxnSp>
          <p:nvCxnSpPr>
            <p:cNvPr id="93" name="17 Conector recto de flecha"/>
            <p:cNvCxnSpPr>
              <a:endCxn id="60" idx="0"/>
            </p:cNvCxnSpPr>
            <p:nvPr/>
          </p:nvCxnSpPr>
          <p:spPr>
            <a:xfrm rot="16200000" flipH="1">
              <a:off x="2501770" y="2546902"/>
              <a:ext cx="1440160" cy="32403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93 Disco magnético"/>
            <p:cNvSpPr/>
            <p:nvPr/>
          </p:nvSpPr>
          <p:spPr>
            <a:xfrm>
              <a:off x="2195736" y="1340768"/>
              <a:ext cx="1296144" cy="648072"/>
            </a:xfrm>
            <a:prstGeom prst="flowChartMagneticDisk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>
                  <a:solidFill>
                    <a:schemeClr val="bg1">
                      <a:lumMod val="10000"/>
                    </a:schemeClr>
                  </a:solidFill>
                </a:rPr>
                <a:t>Datos SSO</a:t>
              </a:r>
              <a:endParaRPr lang="es-E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85" name="84 Terminador"/>
            <p:cNvSpPr/>
            <p:nvPr/>
          </p:nvSpPr>
          <p:spPr>
            <a:xfrm>
              <a:off x="2267744" y="3068960"/>
              <a:ext cx="1008112" cy="288032"/>
            </a:xfrm>
            <a:prstGeom prst="flowChartTerminator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10000"/>
                    </a:schemeClr>
                  </a:solidFill>
                </a:rPr>
                <a:t>SSO.JAR</a:t>
              </a:r>
              <a:endParaRPr lang="es-ES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cxnSp>
          <p:nvCxnSpPr>
            <p:cNvPr id="86" name="17 Conector recto de flecha"/>
            <p:cNvCxnSpPr>
              <a:stCxn id="85" idx="0"/>
              <a:endCxn id="94" idx="3"/>
            </p:cNvCxnSpPr>
            <p:nvPr/>
          </p:nvCxnSpPr>
          <p:spPr>
            <a:xfrm rot="5400000" flipH="1" flipV="1">
              <a:off x="2267744" y="2492896"/>
              <a:ext cx="1080120" cy="7200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3 Forma libre"/>
          <p:cNvSpPr/>
          <p:nvPr/>
        </p:nvSpPr>
        <p:spPr>
          <a:xfrm>
            <a:off x="-1" y="44625"/>
            <a:ext cx="9144001" cy="936103"/>
          </a:xfrm>
          <a:custGeom>
            <a:avLst/>
            <a:gdLst>
              <a:gd name="connsiteX0" fmla="*/ 0 w 7845552"/>
              <a:gd name="connsiteY0" fmla="*/ 0 h 5084064"/>
              <a:gd name="connsiteX1" fmla="*/ 27432 w 7845552"/>
              <a:gd name="connsiteY1" fmla="*/ 5084064 h 5084064"/>
              <a:gd name="connsiteX2" fmla="*/ 7845552 w 7845552"/>
              <a:gd name="connsiteY2" fmla="*/ 5038344 h 5084064"/>
              <a:gd name="connsiteX3" fmla="*/ 7827264 w 7845552"/>
              <a:gd name="connsiteY3" fmla="*/ 1609344 h 5084064"/>
              <a:gd name="connsiteX4" fmla="*/ 0 w 7845552"/>
              <a:gd name="connsiteY4" fmla="*/ 0 h 508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5552" h="5084064">
                <a:moveTo>
                  <a:pt x="0" y="0"/>
                </a:moveTo>
                <a:lnTo>
                  <a:pt x="27432" y="5084064"/>
                </a:lnTo>
                <a:lnTo>
                  <a:pt x="7845552" y="5038344"/>
                </a:lnTo>
                <a:lnTo>
                  <a:pt x="7827264" y="1609344"/>
                </a:lnTo>
                <a:lnTo>
                  <a:pt x="0" y="0"/>
                </a:lnTo>
                <a:close/>
              </a:path>
            </a:pathLst>
          </a:custGeom>
          <a:solidFill>
            <a:srgbClr val="DFD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dirty="0" smtClean="0"/>
              <a:t>Particulares sobre nueva Arquitectura</a:t>
            </a:r>
            <a:endParaRPr lang="es-ES" sz="2800" dirty="0"/>
          </a:p>
        </p:txBody>
      </p:sp>
      <p:cxnSp>
        <p:nvCxnSpPr>
          <p:cNvPr id="6" name="5 Conector angular"/>
          <p:cNvCxnSpPr>
            <a:stCxn id="27" idx="0"/>
            <a:endCxn id="17" idx="2"/>
          </p:cNvCxnSpPr>
          <p:nvPr/>
        </p:nvCxnSpPr>
        <p:spPr>
          <a:xfrm rot="5400000" flipH="1" flipV="1">
            <a:off x="5310082" y="3951058"/>
            <a:ext cx="432049" cy="270030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 redondeado"/>
          <p:cNvSpPr/>
          <p:nvPr/>
        </p:nvSpPr>
        <p:spPr>
          <a:xfrm>
            <a:off x="7740352" y="3140968"/>
            <a:ext cx="115212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VAP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6732240" y="1412776"/>
            <a:ext cx="115212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VCM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12" name="17 Conector recto de flecha"/>
          <p:cNvCxnSpPr>
            <a:stCxn id="11" idx="3"/>
          </p:cNvCxnSpPr>
          <p:nvPr/>
        </p:nvCxnSpPr>
        <p:spPr>
          <a:xfrm>
            <a:off x="7884368" y="1844824"/>
            <a:ext cx="720080" cy="1296144"/>
          </a:xfrm>
          <a:prstGeom prst="bentConnector2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 redondeado"/>
          <p:cNvSpPr/>
          <p:nvPr/>
        </p:nvSpPr>
        <p:spPr>
          <a:xfrm>
            <a:off x="7752353" y="4509120"/>
            <a:ext cx="105611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HPD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7" name="26 Rectángulo redondeado"/>
          <p:cNvSpPr/>
          <p:nvPr/>
        </p:nvSpPr>
        <p:spPr>
          <a:xfrm>
            <a:off x="1475656" y="5517232"/>
            <a:ext cx="5400600" cy="576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</a:rPr>
              <a:t>Web Server – www.Particulares.com</a:t>
            </a:r>
            <a:endParaRPr lang="es-E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29" name="28 Conector angular"/>
          <p:cNvCxnSpPr>
            <a:stCxn id="27" idx="0"/>
            <a:endCxn id="31" idx="2"/>
          </p:cNvCxnSpPr>
          <p:nvPr/>
        </p:nvCxnSpPr>
        <p:spPr>
          <a:xfrm rot="16200000" flipV="1">
            <a:off x="2735796" y="4077072"/>
            <a:ext cx="432049" cy="244827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7092280" y="234888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  <a:latin typeface="+mj-lt"/>
              </a:rPr>
              <a:t>Publicación</a:t>
            </a:r>
            <a:endParaRPr lang="es-ES" sz="1200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67" name="66 Rectángulo redondeado"/>
          <p:cNvSpPr/>
          <p:nvPr/>
        </p:nvSpPr>
        <p:spPr>
          <a:xfrm>
            <a:off x="3491880" y="2708920"/>
            <a:ext cx="2592288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r"/>
            <a:r>
              <a:rPr lang="es-ES" sz="1400" b="1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</a:rPr>
              <a:t> 8.5</a:t>
            </a:r>
            <a:endParaRPr lang="es-ES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9" name="68 Terminador"/>
          <p:cNvSpPr/>
          <p:nvPr/>
        </p:nvSpPr>
        <p:spPr>
          <a:xfrm>
            <a:off x="4211960" y="3284984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Particular1.war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3" name="133 Grupo"/>
          <p:cNvGrpSpPr/>
          <p:nvPr/>
        </p:nvGrpSpPr>
        <p:grpSpPr>
          <a:xfrm>
            <a:off x="971600" y="4797151"/>
            <a:ext cx="6480720" cy="288032"/>
            <a:chOff x="2339752" y="4797152"/>
            <a:chExt cx="6480720" cy="288032"/>
          </a:xfrm>
        </p:grpSpPr>
        <p:sp>
          <p:nvSpPr>
            <p:cNvPr id="17" name="16 Terminador"/>
            <p:cNvSpPr/>
            <p:nvPr/>
          </p:nvSpPr>
          <p:spPr>
            <a:xfrm>
              <a:off x="7668344" y="4797152"/>
              <a:ext cx="1152128" cy="288032"/>
            </a:xfrm>
            <a:prstGeom prst="flowChartTerminator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10000"/>
                    </a:schemeClr>
                  </a:solidFill>
                </a:rPr>
                <a:t>Filtro SSO</a:t>
              </a:r>
              <a:endParaRPr lang="es-ES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31" name="30 Terminador"/>
            <p:cNvSpPr/>
            <p:nvPr/>
          </p:nvSpPr>
          <p:spPr>
            <a:xfrm>
              <a:off x="2339752" y="4797152"/>
              <a:ext cx="1512168" cy="288032"/>
            </a:xfrm>
            <a:prstGeom prst="flowChartTerminator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10000"/>
                    </a:schemeClr>
                  </a:solidFill>
                </a:rPr>
                <a:t>Filtro SSO/</a:t>
              </a:r>
              <a:r>
                <a:rPr lang="es-ES" sz="1200" dirty="0" err="1" smtClean="0">
                  <a:solidFill>
                    <a:schemeClr val="bg1">
                      <a:lumMod val="10000"/>
                    </a:schemeClr>
                  </a:solidFill>
                </a:rPr>
                <a:t>nav</a:t>
              </a:r>
              <a:endParaRPr lang="es-ES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0" name="69 Terminador"/>
            <p:cNvSpPr/>
            <p:nvPr/>
          </p:nvSpPr>
          <p:spPr>
            <a:xfrm>
              <a:off x="5148064" y="4797152"/>
              <a:ext cx="1368152" cy="288032"/>
            </a:xfrm>
            <a:prstGeom prst="flowChartTerminator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10000"/>
                    </a:schemeClr>
                  </a:solidFill>
                </a:rPr>
                <a:t>Filtro SSO/</a:t>
              </a:r>
              <a:r>
                <a:rPr lang="es-ES" sz="1200" dirty="0" err="1" smtClean="0">
                  <a:solidFill>
                    <a:schemeClr val="bg1">
                      <a:lumMod val="10000"/>
                    </a:schemeClr>
                  </a:solidFill>
                </a:rPr>
                <a:t>nav</a:t>
              </a:r>
              <a:endParaRPr lang="es-ES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sp>
        <p:nvSpPr>
          <p:cNvPr id="72" name="71 Terminador"/>
          <p:cNvSpPr/>
          <p:nvPr/>
        </p:nvSpPr>
        <p:spPr>
          <a:xfrm>
            <a:off x="4211960" y="3573016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Particular2.war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4" name="73 Rectángulo redondeado"/>
          <p:cNvSpPr/>
          <p:nvPr/>
        </p:nvSpPr>
        <p:spPr>
          <a:xfrm>
            <a:off x="755576" y="2852936"/>
            <a:ext cx="5256584" cy="108012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6" name="75 Conector angular"/>
          <p:cNvCxnSpPr>
            <a:stCxn id="27" idx="0"/>
            <a:endCxn id="70" idx="2"/>
          </p:cNvCxnSpPr>
          <p:nvPr/>
        </p:nvCxnSpPr>
        <p:spPr>
          <a:xfrm rot="5400000" flipH="1" flipV="1">
            <a:off x="4103948" y="5157192"/>
            <a:ext cx="432049" cy="28803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Terminador"/>
          <p:cNvSpPr/>
          <p:nvPr/>
        </p:nvSpPr>
        <p:spPr>
          <a:xfrm>
            <a:off x="1259632" y="3284984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Particular1.war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1" name="60 Terminador"/>
          <p:cNvSpPr/>
          <p:nvPr/>
        </p:nvSpPr>
        <p:spPr>
          <a:xfrm>
            <a:off x="1259632" y="3573016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Particular2.war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7" name="48 Grupo"/>
          <p:cNvGrpSpPr/>
          <p:nvPr/>
        </p:nvGrpSpPr>
        <p:grpSpPr>
          <a:xfrm>
            <a:off x="2915816" y="3356992"/>
            <a:ext cx="1008112" cy="504056"/>
            <a:chOff x="2915816" y="3284984"/>
            <a:chExt cx="1008112" cy="504056"/>
          </a:xfrm>
        </p:grpSpPr>
        <p:sp>
          <p:nvSpPr>
            <p:cNvPr id="91" name="90 Rectángulo"/>
            <p:cNvSpPr/>
            <p:nvPr/>
          </p:nvSpPr>
          <p:spPr>
            <a:xfrm>
              <a:off x="2915816" y="3284984"/>
              <a:ext cx="1008112" cy="216024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 smtClean="0">
                  <a:solidFill>
                    <a:schemeClr val="tx1"/>
                  </a:solidFill>
                </a:rPr>
                <a:t>Jsessionid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2915816" y="3573016"/>
              <a:ext cx="1008112" cy="216024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 smtClean="0">
                  <a:solidFill>
                    <a:schemeClr val="tx1"/>
                  </a:solidFill>
                </a:rPr>
                <a:t>Jsessionid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110 CuadroTexto"/>
          <p:cNvSpPr txBox="1"/>
          <p:nvPr/>
        </p:nvSpPr>
        <p:spPr>
          <a:xfrm>
            <a:off x="2483768" y="414908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+mj-lt"/>
              </a:rPr>
              <a:t>Cluster</a:t>
            </a:r>
            <a:r>
              <a:rPr lang="es-ES" sz="1200" b="1" dirty="0" smtClean="0">
                <a:latin typeface="+mj-lt"/>
              </a:rPr>
              <a:t> </a:t>
            </a:r>
            <a:r>
              <a:rPr lang="es-ES" sz="1200" b="1" dirty="0" err="1" smtClean="0">
                <a:latin typeface="+mj-lt"/>
              </a:rPr>
              <a:t>App</a:t>
            </a:r>
            <a:r>
              <a:rPr lang="es-ES" sz="1200" b="1" dirty="0" smtClean="0">
                <a:latin typeface="+mj-lt"/>
              </a:rPr>
              <a:t>. Particulares</a:t>
            </a:r>
            <a:endParaRPr lang="es-ES" sz="1200" b="1" dirty="0">
              <a:latin typeface="+mj-lt"/>
            </a:endParaRPr>
          </a:p>
        </p:txBody>
      </p:sp>
      <p:sp>
        <p:nvSpPr>
          <p:cNvPr id="83" name="82 Rectángulo redondeado"/>
          <p:cNvSpPr/>
          <p:nvPr/>
        </p:nvSpPr>
        <p:spPr>
          <a:xfrm>
            <a:off x="6156176" y="3140968"/>
            <a:ext cx="1512168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b="1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b="1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b="1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b="1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es-ES" sz="1400" b="1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1400" b="1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</a:rPr>
              <a:t> 6</a:t>
            </a:r>
            <a:endParaRPr lang="es-ES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7" name="86 Terminador"/>
          <p:cNvSpPr/>
          <p:nvPr/>
        </p:nvSpPr>
        <p:spPr>
          <a:xfrm>
            <a:off x="6300192" y="3573016"/>
            <a:ext cx="936104" cy="64807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bg1">
                    <a:lumMod val="10000"/>
                  </a:schemeClr>
                </a:solidFill>
              </a:rPr>
              <a:t>Particulares Arquitectura Actual</a:t>
            </a:r>
            <a:endParaRPr lang="es-ES" sz="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6588224" y="4149080"/>
            <a:ext cx="1008112" cy="216024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Jsessionid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89" name="88 Terminador"/>
          <p:cNvSpPr/>
          <p:nvPr/>
        </p:nvSpPr>
        <p:spPr>
          <a:xfrm>
            <a:off x="6516216" y="3212976"/>
            <a:ext cx="864096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>
                    <a:lumMod val="10000"/>
                  </a:schemeClr>
                </a:solidFill>
              </a:rPr>
              <a:t>NAV.JAR</a:t>
            </a:r>
            <a:endParaRPr lang="es-ES" sz="100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81" name="80 Grupo"/>
          <p:cNvGrpSpPr/>
          <p:nvPr/>
        </p:nvGrpSpPr>
        <p:grpSpPr>
          <a:xfrm>
            <a:off x="2051720" y="1484784"/>
            <a:ext cx="6696744" cy="2016224"/>
            <a:chOff x="2987824" y="1484784"/>
            <a:chExt cx="6696744" cy="2016224"/>
          </a:xfrm>
        </p:grpSpPr>
        <p:grpSp>
          <p:nvGrpSpPr>
            <p:cNvPr id="8" name="132 Grupo"/>
            <p:cNvGrpSpPr/>
            <p:nvPr/>
          </p:nvGrpSpPr>
          <p:grpSpPr>
            <a:xfrm>
              <a:off x="2987824" y="1484784"/>
              <a:ext cx="6696744" cy="2016224"/>
              <a:chOff x="2987824" y="1484784"/>
              <a:chExt cx="6696744" cy="2016224"/>
            </a:xfrm>
          </p:grpSpPr>
          <p:cxnSp>
            <p:nvCxnSpPr>
              <p:cNvPr id="59" name="17 Conector recto de flecha"/>
              <p:cNvCxnSpPr>
                <a:stCxn id="40" idx="3"/>
                <a:endCxn id="71" idx="0"/>
              </p:cNvCxnSpPr>
              <p:nvPr/>
            </p:nvCxnSpPr>
            <p:spPr>
              <a:xfrm rot="16200000" flipH="1">
                <a:off x="5580112" y="2276872"/>
                <a:ext cx="936104" cy="360040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130 Grupo"/>
              <p:cNvGrpSpPr/>
              <p:nvPr/>
            </p:nvGrpSpPr>
            <p:grpSpPr>
              <a:xfrm>
                <a:off x="2987824" y="1484784"/>
                <a:ext cx="6696744" cy="2016224"/>
                <a:chOff x="2987824" y="1484784"/>
                <a:chExt cx="6696744" cy="2016224"/>
              </a:xfrm>
            </p:grpSpPr>
            <p:sp>
              <p:nvSpPr>
                <p:cNvPr id="40" name="39 Disco magnético"/>
                <p:cNvSpPr/>
                <p:nvPr/>
              </p:nvSpPr>
              <p:spPr>
                <a:xfrm>
                  <a:off x="5220072" y="1484784"/>
                  <a:ext cx="1296144" cy="504056"/>
                </a:xfrm>
                <a:prstGeom prst="flowChartMagneticDisk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00" dirty="0" smtClean="0">
                      <a:solidFill>
                        <a:schemeClr val="bg1">
                          <a:lumMod val="10000"/>
                        </a:schemeClr>
                      </a:solidFill>
                    </a:rPr>
                    <a:t>Datos Navegación</a:t>
                  </a:r>
                  <a:endParaRPr lang="es-ES" sz="1000" dirty="0">
                    <a:solidFill>
                      <a:schemeClr val="bg1">
                        <a:lumMod val="10000"/>
                      </a:schemeClr>
                    </a:solidFill>
                  </a:endParaRPr>
                </a:p>
              </p:txBody>
            </p:sp>
            <p:cxnSp>
              <p:nvCxnSpPr>
                <p:cNvPr id="41" name="17 Conector recto de flecha"/>
                <p:cNvCxnSpPr>
                  <a:stCxn id="11" idx="1"/>
                  <a:endCxn id="40" idx="4"/>
                </p:cNvCxnSpPr>
                <p:nvPr/>
              </p:nvCxnSpPr>
              <p:spPr>
                <a:xfrm rot="10800000">
                  <a:off x="6516216" y="1736812"/>
                  <a:ext cx="1152128" cy="108012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chemeClr val="tx1">
                      <a:lumMod val="60000"/>
                      <a:lumOff val="4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18 Terminador"/>
                <p:cNvSpPr/>
                <p:nvPr/>
              </p:nvSpPr>
              <p:spPr>
                <a:xfrm>
                  <a:off x="8820472" y="3212976"/>
                  <a:ext cx="864096" cy="288032"/>
                </a:xfrm>
                <a:prstGeom prst="flowChartTerminator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00" dirty="0" smtClean="0">
                      <a:solidFill>
                        <a:schemeClr val="bg1">
                          <a:lumMod val="10000"/>
                        </a:schemeClr>
                      </a:solidFill>
                    </a:rPr>
                    <a:t>NAV.JAR</a:t>
                  </a:r>
                  <a:endParaRPr lang="es-ES" sz="1000" dirty="0">
                    <a:solidFill>
                      <a:schemeClr val="bg1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1" name="70 Terminador"/>
                <p:cNvSpPr/>
                <p:nvPr/>
              </p:nvSpPr>
              <p:spPr>
                <a:xfrm>
                  <a:off x="5652120" y="2924944"/>
                  <a:ext cx="1152128" cy="288032"/>
                </a:xfrm>
                <a:prstGeom prst="flowChartTerminator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>
                      <a:solidFill>
                        <a:schemeClr val="bg1">
                          <a:lumMod val="10000"/>
                        </a:schemeClr>
                      </a:solidFill>
                    </a:rPr>
                    <a:t>NAV.JAR</a:t>
                  </a:r>
                  <a:endParaRPr lang="es-ES" sz="1050" dirty="0">
                    <a:solidFill>
                      <a:schemeClr val="bg1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20" name="119 CuadroTexto"/>
                <p:cNvSpPr txBox="1"/>
                <p:nvPr/>
              </p:nvSpPr>
              <p:spPr>
                <a:xfrm>
                  <a:off x="6516216" y="1495817"/>
                  <a:ext cx="11521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 smtClean="0">
                      <a:solidFill>
                        <a:schemeClr val="bg1">
                          <a:lumMod val="10000"/>
                        </a:schemeClr>
                      </a:solidFill>
                      <a:latin typeface="+mj-lt"/>
                    </a:rPr>
                    <a:t>Publicación</a:t>
                  </a:r>
                  <a:endParaRPr lang="es-ES" sz="12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62" name="61 Terminador"/>
                <p:cNvSpPr/>
                <p:nvPr/>
              </p:nvSpPr>
              <p:spPr>
                <a:xfrm>
                  <a:off x="2987824" y="2924944"/>
                  <a:ext cx="1008112" cy="288032"/>
                </a:xfrm>
                <a:prstGeom prst="flowChartTerminator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>
                      <a:solidFill>
                        <a:schemeClr val="bg1">
                          <a:lumMod val="10000"/>
                        </a:schemeClr>
                      </a:solidFill>
                    </a:rPr>
                    <a:t>NAV.JAR</a:t>
                  </a:r>
                  <a:endParaRPr lang="es-ES" sz="1050" dirty="0">
                    <a:solidFill>
                      <a:schemeClr val="bg1">
                        <a:lumMod val="10000"/>
                      </a:schemeClr>
                    </a:solidFill>
                  </a:endParaRPr>
                </a:p>
              </p:txBody>
            </p:sp>
            <p:cxnSp>
              <p:nvCxnSpPr>
                <p:cNvPr id="108" name="17 Conector recto de flecha"/>
                <p:cNvCxnSpPr>
                  <a:stCxn id="40" idx="3"/>
                  <a:endCxn id="62" idx="0"/>
                </p:cNvCxnSpPr>
                <p:nvPr/>
              </p:nvCxnSpPr>
              <p:spPr>
                <a:xfrm rot="5400000">
                  <a:off x="4211960" y="1268760"/>
                  <a:ext cx="936104" cy="2376264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chemeClr val="tx1">
                      <a:lumMod val="60000"/>
                      <a:lumOff val="4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17 Conector recto de flecha"/>
                <p:cNvCxnSpPr>
                  <a:stCxn id="40" idx="3"/>
                  <a:endCxn id="19" idx="0"/>
                </p:cNvCxnSpPr>
                <p:nvPr/>
              </p:nvCxnSpPr>
              <p:spPr>
                <a:xfrm rot="16200000" flipH="1">
                  <a:off x="6948264" y="908720"/>
                  <a:ext cx="1224136" cy="3384376"/>
                </a:xfrm>
                <a:prstGeom prst="bentConnector3">
                  <a:avLst>
                    <a:gd name="adj1" fmla="val 36633"/>
                  </a:avLst>
                </a:prstGeom>
                <a:ln w="25400">
                  <a:solidFill>
                    <a:schemeClr val="tx1">
                      <a:lumMod val="60000"/>
                      <a:lumOff val="4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" name="17 Conector recto de flecha"/>
            <p:cNvCxnSpPr>
              <a:stCxn id="40" idx="3"/>
              <a:endCxn id="89" idx="0"/>
            </p:cNvCxnSpPr>
            <p:nvPr/>
          </p:nvCxnSpPr>
          <p:spPr>
            <a:xfrm rot="16200000" flipH="1">
              <a:off x="6264188" y="1592796"/>
              <a:ext cx="1224136" cy="2016224"/>
            </a:xfrm>
            <a:prstGeom prst="bentConnector3">
              <a:avLst>
                <a:gd name="adj1" fmla="val 37419"/>
              </a:avLst>
            </a:prstGeom>
            <a:ln w="25400"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100 Terminador"/>
          <p:cNvSpPr/>
          <p:nvPr/>
        </p:nvSpPr>
        <p:spPr>
          <a:xfrm>
            <a:off x="3635896" y="2924944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SSO.JAR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2" name="51 Terminador"/>
          <p:cNvSpPr/>
          <p:nvPr/>
        </p:nvSpPr>
        <p:spPr>
          <a:xfrm>
            <a:off x="7780684" y="4797151"/>
            <a:ext cx="1363316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Filtro SSO/</a:t>
            </a:r>
            <a:r>
              <a:rPr lang="es-ES" sz="1200" dirty="0" err="1" smtClean="0">
                <a:solidFill>
                  <a:schemeClr val="bg1">
                    <a:lumMod val="10000"/>
                  </a:schemeClr>
                </a:solidFill>
              </a:rPr>
              <a:t>nav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53" name="52 Conector angular"/>
          <p:cNvCxnSpPr>
            <a:endCxn id="52" idx="2"/>
          </p:cNvCxnSpPr>
          <p:nvPr/>
        </p:nvCxnSpPr>
        <p:spPr>
          <a:xfrm flipV="1">
            <a:off x="4175956" y="5085183"/>
            <a:ext cx="4286386" cy="216025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57 Rectángulo redondeado"/>
          <p:cNvSpPr/>
          <p:nvPr/>
        </p:nvSpPr>
        <p:spPr>
          <a:xfrm>
            <a:off x="611560" y="2708920"/>
            <a:ext cx="2520280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1400" b="1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</a:rPr>
              <a:t> 8.5</a:t>
            </a:r>
            <a:endParaRPr lang="es-ES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5" name="84 Terminador"/>
          <p:cNvSpPr/>
          <p:nvPr/>
        </p:nvSpPr>
        <p:spPr>
          <a:xfrm>
            <a:off x="899592" y="4149080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SSO.JAR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3 Forma libre"/>
          <p:cNvSpPr/>
          <p:nvPr/>
        </p:nvSpPr>
        <p:spPr>
          <a:xfrm>
            <a:off x="-1" y="44625"/>
            <a:ext cx="9144001" cy="936103"/>
          </a:xfrm>
          <a:custGeom>
            <a:avLst/>
            <a:gdLst>
              <a:gd name="connsiteX0" fmla="*/ 0 w 7845552"/>
              <a:gd name="connsiteY0" fmla="*/ 0 h 5084064"/>
              <a:gd name="connsiteX1" fmla="*/ 27432 w 7845552"/>
              <a:gd name="connsiteY1" fmla="*/ 5084064 h 5084064"/>
              <a:gd name="connsiteX2" fmla="*/ 7845552 w 7845552"/>
              <a:gd name="connsiteY2" fmla="*/ 5038344 h 5084064"/>
              <a:gd name="connsiteX3" fmla="*/ 7827264 w 7845552"/>
              <a:gd name="connsiteY3" fmla="*/ 1609344 h 5084064"/>
              <a:gd name="connsiteX4" fmla="*/ 0 w 7845552"/>
              <a:gd name="connsiteY4" fmla="*/ 0 h 508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5552" h="5084064">
                <a:moveTo>
                  <a:pt x="0" y="0"/>
                </a:moveTo>
                <a:lnTo>
                  <a:pt x="27432" y="5084064"/>
                </a:lnTo>
                <a:lnTo>
                  <a:pt x="7845552" y="5038344"/>
                </a:lnTo>
                <a:lnTo>
                  <a:pt x="7827264" y="1609344"/>
                </a:lnTo>
                <a:lnTo>
                  <a:pt x="0" y="0"/>
                </a:lnTo>
                <a:close/>
              </a:path>
            </a:pathLst>
          </a:custGeom>
          <a:solidFill>
            <a:srgbClr val="F56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dirty="0" smtClean="0"/>
              <a:t>Servicios Web de Aplicación</a:t>
            </a:r>
            <a:endParaRPr lang="es-ES" sz="2800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683568" y="5517232"/>
            <a:ext cx="5400600" cy="576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</a:rPr>
              <a:t>Web Server – www.aplicacion.com</a:t>
            </a:r>
            <a:endParaRPr lang="es-E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29" name="28 Conector angular"/>
          <p:cNvCxnSpPr>
            <a:stCxn id="27" idx="0"/>
            <a:endCxn id="31" idx="2"/>
          </p:cNvCxnSpPr>
          <p:nvPr/>
        </p:nvCxnSpPr>
        <p:spPr>
          <a:xfrm rot="16200000" flipV="1">
            <a:off x="2312586" y="4445949"/>
            <a:ext cx="432048" cy="171051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Rectángulo redondeado"/>
          <p:cNvSpPr/>
          <p:nvPr/>
        </p:nvSpPr>
        <p:spPr>
          <a:xfrm>
            <a:off x="3491880" y="2708920"/>
            <a:ext cx="2592288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r"/>
            <a:r>
              <a:rPr lang="es-ES" sz="1400" b="1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</a:rPr>
              <a:t> 8.5</a:t>
            </a:r>
            <a:endParaRPr lang="es-ES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3" name="133 Grupo"/>
          <p:cNvGrpSpPr/>
          <p:nvPr/>
        </p:nvGrpSpPr>
        <p:grpSpPr>
          <a:xfrm>
            <a:off x="971600" y="4797152"/>
            <a:ext cx="4824536" cy="288032"/>
            <a:chOff x="2339752" y="4797152"/>
            <a:chExt cx="3960440" cy="288032"/>
          </a:xfrm>
        </p:grpSpPr>
        <p:sp>
          <p:nvSpPr>
            <p:cNvPr id="31" name="30 Terminador"/>
            <p:cNvSpPr/>
            <p:nvPr/>
          </p:nvSpPr>
          <p:spPr>
            <a:xfrm>
              <a:off x="2339752" y="4797152"/>
              <a:ext cx="1152128" cy="288032"/>
            </a:xfrm>
            <a:prstGeom prst="flowChartTerminator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10000"/>
                    </a:schemeClr>
                  </a:solidFill>
                </a:rPr>
                <a:t>Filtro SSO/</a:t>
              </a:r>
              <a:r>
                <a:rPr lang="es-ES" sz="1200" dirty="0" err="1" smtClean="0">
                  <a:solidFill>
                    <a:schemeClr val="bg1">
                      <a:lumMod val="10000"/>
                    </a:schemeClr>
                  </a:solidFill>
                </a:rPr>
                <a:t>nav</a:t>
              </a:r>
              <a:endParaRPr lang="es-ES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0" name="69 Terminador"/>
            <p:cNvSpPr/>
            <p:nvPr/>
          </p:nvSpPr>
          <p:spPr>
            <a:xfrm>
              <a:off x="5148064" y="4797152"/>
              <a:ext cx="1152128" cy="288032"/>
            </a:xfrm>
            <a:prstGeom prst="flowChartTerminator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10000"/>
                    </a:schemeClr>
                  </a:solidFill>
                </a:rPr>
                <a:t>Filtro SSO/</a:t>
              </a:r>
              <a:r>
                <a:rPr lang="es-ES" sz="1200" dirty="0" err="1" smtClean="0">
                  <a:solidFill>
                    <a:schemeClr val="bg1">
                      <a:lumMod val="10000"/>
                    </a:schemeClr>
                  </a:solidFill>
                </a:rPr>
                <a:t>nav</a:t>
              </a:r>
              <a:endParaRPr lang="es-ES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sp>
        <p:nvSpPr>
          <p:cNvPr id="74" name="73 Rectángulo redondeado"/>
          <p:cNvSpPr/>
          <p:nvPr/>
        </p:nvSpPr>
        <p:spPr>
          <a:xfrm>
            <a:off x="755576" y="2852936"/>
            <a:ext cx="5256584" cy="165618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6" name="75 Conector angular"/>
          <p:cNvCxnSpPr>
            <a:stCxn id="27" idx="0"/>
            <a:endCxn id="70" idx="2"/>
          </p:cNvCxnSpPr>
          <p:nvPr/>
        </p:nvCxnSpPr>
        <p:spPr>
          <a:xfrm rot="5400000" flipH="1" flipV="1">
            <a:off x="4023103" y="4445949"/>
            <a:ext cx="432048" cy="171051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Terminador"/>
          <p:cNvSpPr/>
          <p:nvPr/>
        </p:nvSpPr>
        <p:spPr>
          <a:xfrm>
            <a:off x="899592" y="2996952"/>
            <a:ext cx="1944216" cy="576064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App1.war</a:t>
            </a:r>
          </a:p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Web </a:t>
            </a:r>
            <a:r>
              <a:rPr lang="es-ES" sz="1050" dirty="0" err="1" smtClean="0">
                <a:solidFill>
                  <a:schemeClr val="bg1">
                    <a:lumMod val="10000"/>
                  </a:schemeClr>
                </a:solidFill>
              </a:rPr>
              <a:t>Services</a:t>
            </a:r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 : /wsapp1</a:t>
            </a:r>
          </a:p>
          <a:p>
            <a:pPr algn="ctr"/>
            <a:r>
              <a:rPr lang="es-ES" sz="1050" dirty="0" err="1" smtClean="0">
                <a:solidFill>
                  <a:schemeClr val="bg1">
                    <a:lumMod val="10000"/>
                  </a:schemeClr>
                </a:solidFill>
              </a:rPr>
              <a:t>App</a:t>
            </a:r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 Web :  /app1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1" name="60 Terminador"/>
          <p:cNvSpPr/>
          <p:nvPr/>
        </p:nvSpPr>
        <p:spPr>
          <a:xfrm>
            <a:off x="899592" y="3573016"/>
            <a:ext cx="1944216" cy="432048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App2.war</a:t>
            </a:r>
          </a:p>
          <a:p>
            <a:pPr algn="ctr"/>
            <a:r>
              <a:rPr lang="es-ES" sz="1050" dirty="0" err="1" smtClean="0">
                <a:solidFill>
                  <a:schemeClr val="bg1">
                    <a:lumMod val="10000"/>
                  </a:schemeClr>
                </a:solidFill>
              </a:rPr>
              <a:t>App</a:t>
            </a:r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 Web : /app2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5" name="48 Grupo"/>
          <p:cNvGrpSpPr/>
          <p:nvPr/>
        </p:nvGrpSpPr>
        <p:grpSpPr>
          <a:xfrm>
            <a:off x="2915816" y="3284984"/>
            <a:ext cx="1008112" cy="504056"/>
            <a:chOff x="2915816" y="3284984"/>
            <a:chExt cx="1008112" cy="504056"/>
          </a:xfrm>
        </p:grpSpPr>
        <p:sp>
          <p:nvSpPr>
            <p:cNvPr id="91" name="90 Rectángulo"/>
            <p:cNvSpPr/>
            <p:nvPr/>
          </p:nvSpPr>
          <p:spPr>
            <a:xfrm>
              <a:off x="2915816" y="3284984"/>
              <a:ext cx="1008112" cy="216024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 smtClean="0">
                  <a:solidFill>
                    <a:schemeClr val="tx1"/>
                  </a:solidFill>
                </a:rPr>
                <a:t>Jsessionid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2915816" y="3573016"/>
              <a:ext cx="1008112" cy="216024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 smtClean="0">
                  <a:solidFill>
                    <a:schemeClr val="tx1"/>
                  </a:solidFill>
                </a:rPr>
                <a:t>Jsessionid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110 CuadroTexto"/>
          <p:cNvSpPr txBox="1"/>
          <p:nvPr/>
        </p:nvSpPr>
        <p:spPr>
          <a:xfrm>
            <a:off x="2483768" y="450912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latin typeface="+mj-lt"/>
              </a:rPr>
              <a:t>Cluster</a:t>
            </a:r>
            <a:r>
              <a:rPr lang="es-ES" sz="1200" b="1" dirty="0" smtClean="0">
                <a:latin typeface="+mj-lt"/>
              </a:rPr>
              <a:t> Aplicación</a:t>
            </a:r>
            <a:endParaRPr lang="es-ES" sz="1200" b="1" dirty="0">
              <a:latin typeface="+mj-lt"/>
            </a:endParaRPr>
          </a:p>
        </p:txBody>
      </p:sp>
      <p:grpSp>
        <p:nvGrpSpPr>
          <p:cNvPr id="10" name="130 Grupo"/>
          <p:cNvGrpSpPr/>
          <p:nvPr/>
        </p:nvGrpSpPr>
        <p:grpSpPr>
          <a:xfrm>
            <a:off x="2051720" y="4149080"/>
            <a:ext cx="3816424" cy="288032"/>
            <a:chOff x="2987824" y="2924944"/>
            <a:chExt cx="3816424" cy="288032"/>
          </a:xfrm>
        </p:grpSpPr>
        <p:sp>
          <p:nvSpPr>
            <p:cNvPr id="71" name="70 Terminador"/>
            <p:cNvSpPr/>
            <p:nvPr/>
          </p:nvSpPr>
          <p:spPr>
            <a:xfrm>
              <a:off x="5652120" y="2924944"/>
              <a:ext cx="1152128" cy="288032"/>
            </a:xfrm>
            <a:prstGeom prst="flowChartTerminator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>
                  <a:solidFill>
                    <a:schemeClr val="bg1">
                      <a:lumMod val="10000"/>
                    </a:schemeClr>
                  </a:solidFill>
                </a:rPr>
                <a:t>NAV.JAR</a:t>
              </a:r>
              <a:endParaRPr lang="es-ES" sz="105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62" name="61 Terminador"/>
            <p:cNvSpPr/>
            <p:nvPr/>
          </p:nvSpPr>
          <p:spPr>
            <a:xfrm>
              <a:off x="2987824" y="2924944"/>
              <a:ext cx="1008112" cy="288032"/>
            </a:xfrm>
            <a:prstGeom prst="flowChartTerminator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>
                  <a:solidFill>
                    <a:schemeClr val="bg1">
                      <a:lumMod val="10000"/>
                    </a:schemeClr>
                  </a:solidFill>
                </a:rPr>
                <a:t>NAV.JAR</a:t>
              </a:r>
              <a:endParaRPr lang="es-ES" sz="105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sp>
        <p:nvSpPr>
          <p:cNvPr id="101" name="100 Terminador"/>
          <p:cNvSpPr/>
          <p:nvPr/>
        </p:nvSpPr>
        <p:spPr>
          <a:xfrm>
            <a:off x="3635896" y="4149080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SSO.JAR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4" name="53 Rectángulo redondeado"/>
          <p:cNvSpPr/>
          <p:nvPr/>
        </p:nvSpPr>
        <p:spPr>
          <a:xfrm>
            <a:off x="683568" y="1916832"/>
            <a:ext cx="54006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</a:rPr>
              <a:t>Web Server</a:t>
            </a:r>
            <a:endParaRPr lang="es-E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57" name="17 Conector recto de flecha"/>
          <p:cNvCxnSpPr>
            <a:stCxn id="54" idx="2"/>
            <a:endCxn id="113" idx="0"/>
          </p:cNvCxnSpPr>
          <p:nvPr/>
        </p:nvCxnSpPr>
        <p:spPr>
          <a:xfrm rot="16200000" flipH="1">
            <a:off x="3815916" y="1844824"/>
            <a:ext cx="720080" cy="1584176"/>
          </a:xfrm>
          <a:prstGeom prst="bentConnector3">
            <a:avLst>
              <a:gd name="adj1" fmla="val 27276"/>
            </a:avLst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Rectángulo redondeado"/>
          <p:cNvSpPr/>
          <p:nvPr/>
        </p:nvSpPr>
        <p:spPr>
          <a:xfrm>
            <a:off x="683568" y="1196751"/>
            <a:ext cx="5400600" cy="576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</a:rPr>
              <a:t>ESB</a:t>
            </a:r>
            <a:endParaRPr lang="es-E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3" name="112 Terminador"/>
          <p:cNvSpPr/>
          <p:nvPr/>
        </p:nvSpPr>
        <p:spPr>
          <a:xfrm>
            <a:off x="3995936" y="2996952"/>
            <a:ext cx="1944216" cy="576064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App1.war</a:t>
            </a:r>
          </a:p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Web </a:t>
            </a:r>
            <a:r>
              <a:rPr lang="es-ES" sz="1050" dirty="0" err="1" smtClean="0">
                <a:solidFill>
                  <a:schemeClr val="bg1">
                    <a:lumMod val="10000"/>
                  </a:schemeClr>
                </a:solidFill>
              </a:rPr>
              <a:t>Services</a:t>
            </a:r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 : /wsapp1</a:t>
            </a:r>
          </a:p>
          <a:p>
            <a:pPr algn="ctr"/>
            <a:r>
              <a:rPr lang="es-ES" sz="1050" dirty="0" err="1" smtClean="0">
                <a:solidFill>
                  <a:schemeClr val="bg1">
                    <a:lumMod val="10000"/>
                  </a:schemeClr>
                </a:solidFill>
              </a:rPr>
              <a:t>App</a:t>
            </a:r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 Web :  /app1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4" name="113 Terminador"/>
          <p:cNvSpPr/>
          <p:nvPr/>
        </p:nvSpPr>
        <p:spPr>
          <a:xfrm>
            <a:off x="3995936" y="3573016"/>
            <a:ext cx="1944216" cy="432048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App2.war</a:t>
            </a:r>
          </a:p>
          <a:p>
            <a:pPr algn="ctr"/>
            <a:r>
              <a:rPr lang="es-ES" sz="1050" dirty="0" err="1" smtClean="0">
                <a:solidFill>
                  <a:schemeClr val="bg1">
                    <a:lumMod val="10000"/>
                  </a:schemeClr>
                </a:solidFill>
              </a:rPr>
              <a:t>App</a:t>
            </a:r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 Web : /app2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115" name="114 Conector angular"/>
          <p:cNvCxnSpPr>
            <a:stCxn id="54" idx="2"/>
            <a:endCxn id="60" idx="0"/>
          </p:cNvCxnSpPr>
          <p:nvPr/>
        </p:nvCxnSpPr>
        <p:spPr>
          <a:xfrm rot="5400000">
            <a:off x="2267744" y="1880828"/>
            <a:ext cx="720080" cy="1512168"/>
          </a:xfrm>
          <a:prstGeom prst="bentConnector3">
            <a:avLst>
              <a:gd name="adj1" fmla="val 27276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2627784" y="4890646"/>
            <a:ext cx="1584176" cy="338554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+mj-lt"/>
              </a:rPr>
              <a:t>/app1   /app2</a:t>
            </a:r>
            <a:endParaRPr lang="es-ES" sz="1600" dirty="0">
              <a:latin typeface="+mj-lt"/>
            </a:endParaRPr>
          </a:p>
        </p:txBody>
      </p:sp>
      <p:sp>
        <p:nvSpPr>
          <p:cNvPr id="131" name="130 CuadroTexto"/>
          <p:cNvSpPr txBox="1"/>
          <p:nvPr/>
        </p:nvSpPr>
        <p:spPr>
          <a:xfrm>
            <a:off x="2699792" y="2420888"/>
            <a:ext cx="1368152" cy="338554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+mj-lt"/>
              </a:rPr>
              <a:t>/app1/</a:t>
            </a:r>
            <a:r>
              <a:rPr lang="es-ES" sz="1600" dirty="0" err="1" smtClean="0">
                <a:latin typeface="+mj-lt"/>
              </a:rPr>
              <a:t>ws</a:t>
            </a:r>
            <a:endParaRPr lang="es-ES" sz="16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57 Rectángulo redondeado"/>
          <p:cNvSpPr/>
          <p:nvPr/>
        </p:nvSpPr>
        <p:spPr>
          <a:xfrm>
            <a:off x="1547664" y="3717032"/>
            <a:ext cx="2520280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1400" b="1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</a:rPr>
              <a:t> 8.5</a:t>
            </a:r>
            <a:endParaRPr lang="es-ES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5" name="84 Terminador"/>
          <p:cNvSpPr/>
          <p:nvPr/>
        </p:nvSpPr>
        <p:spPr>
          <a:xfrm>
            <a:off x="1763688" y="3933056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SSO.JAR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3 Forma libre"/>
          <p:cNvSpPr/>
          <p:nvPr/>
        </p:nvSpPr>
        <p:spPr>
          <a:xfrm>
            <a:off x="-1" y="44625"/>
            <a:ext cx="9144001" cy="936103"/>
          </a:xfrm>
          <a:custGeom>
            <a:avLst/>
            <a:gdLst>
              <a:gd name="connsiteX0" fmla="*/ 0 w 7845552"/>
              <a:gd name="connsiteY0" fmla="*/ 0 h 5084064"/>
              <a:gd name="connsiteX1" fmla="*/ 27432 w 7845552"/>
              <a:gd name="connsiteY1" fmla="*/ 5084064 h 5084064"/>
              <a:gd name="connsiteX2" fmla="*/ 7845552 w 7845552"/>
              <a:gd name="connsiteY2" fmla="*/ 5038344 h 5084064"/>
              <a:gd name="connsiteX3" fmla="*/ 7827264 w 7845552"/>
              <a:gd name="connsiteY3" fmla="*/ 1609344 h 5084064"/>
              <a:gd name="connsiteX4" fmla="*/ 0 w 7845552"/>
              <a:gd name="connsiteY4" fmla="*/ 0 h 508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5552" h="5084064">
                <a:moveTo>
                  <a:pt x="0" y="0"/>
                </a:moveTo>
                <a:lnTo>
                  <a:pt x="27432" y="5084064"/>
                </a:lnTo>
                <a:lnTo>
                  <a:pt x="7845552" y="5038344"/>
                </a:lnTo>
                <a:lnTo>
                  <a:pt x="7827264" y="1609344"/>
                </a:lnTo>
                <a:lnTo>
                  <a:pt x="0" y="0"/>
                </a:lnTo>
                <a:close/>
              </a:path>
            </a:pathLst>
          </a:custGeom>
          <a:solidFill>
            <a:srgbClr val="F56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dirty="0" smtClean="0"/>
              <a:t>Servicios Web Comunes</a:t>
            </a:r>
            <a:endParaRPr lang="es-ES" sz="2800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1547664" y="6021289"/>
            <a:ext cx="5400600" cy="360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</a:rPr>
              <a:t>Web Server – www.aplicacion.com</a:t>
            </a:r>
            <a:endParaRPr lang="es-E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29" name="28 Conector angular"/>
          <p:cNvCxnSpPr>
            <a:stCxn id="27" idx="0"/>
            <a:endCxn id="31" idx="2"/>
          </p:cNvCxnSpPr>
          <p:nvPr/>
        </p:nvCxnSpPr>
        <p:spPr>
          <a:xfrm rot="16200000" flipV="1">
            <a:off x="3365866" y="5139191"/>
            <a:ext cx="432049" cy="133214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Rectángulo redondeado"/>
          <p:cNvSpPr/>
          <p:nvPr/>
        </p:nvSpPr>
        <p:spPr>
          <a:xfrm>
            <a:off x="4427984" y="3717032"/>
            <a:ext cx="2592288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r"/>
            <a:r>
              <a:rPr lang="es-ES" sz="1400" b="1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</a:rPr>
              <a:t> 8.5</a:t>
            </a:r>
            <a:endParaRPr lang="es-ES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9" name="68 Terminador"/>
          <p:cNvSpPr/>
          <p:nvPr/>
        </p:nvSpPr>
        <p:spPr>
          <a:xfrm>
            <a:off x="5148064" y="4293096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Particular1.war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3" name="133 Grupo"/>
          <p:cNvGrpSpPr/>
          <p:nvPr/>
        </p:nvGrpSpPr>
        <p:grpSpPr>
          <a:xfrm>
            <a:off x="2339752" y="5301208"/>
            <a:ext cx="3960440" cy="288032"/>
            <a:chOff x="2339752" y="4797152"/>
            <a:chExt cx="3960440" cy="288032"/>
          </a:xfrm>
        </p:grpSpPr>
        <p:sp>
          <p:nvSpPr>
            <p:cNvPr id="31" name="30 Terminador"/>
            <p:cNvSpPr/>
            <p:nvPr/>
          </p:nvSpPr>
          <p:spPr>
            <a:xfrm>
              <a:off x="2339752" y="4797152"/>
              <a:ext cx="1152128" cy="288032"/>
            </a:xfrm>
            <a:prstGeom prst="flowChartTerminator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10000"/>
                    </a:schemeClr>
                  </a:solidFill>
                </a:rPr>
                <a:t>Filtro SSO</a:t>
              </a:r>
              <a:endParaRPr lang="es-ES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0" name="69 Terminador"/>
            <p:cNvSpPr/>
            <p:nvPr/>
          </p:nvSpPr>
          <p:spPr>
            <a:xfrm>
              <a:off x="5148064" y="4797152"/>
              <a:ext cx="1152128" cy="288032"/>
            </a:xfrm>
            <a:prstGeom prst="flowChartTerminator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10000"/>
                    </a:schemeClr>
                  </a:solidFill>
                </a:rPr>
                <a:t>Filtro SSO</a:t>
              </a:r>
              <a:endParaRPr lang="es-ES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sp>
        <p:nvSpPr>
          <p:cNvPr id="72" name="71 Terminador"/>
          <p:cNvSpPr/>
          <p:nvPr/>
        </p:nvSpPr>
        <p:spPr>
          <a:xfrm>
            <a:off x="5148064" y="4581128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Particular2.war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4" name="73 Rectángulo redondeado"/>
          <p:cNvSpPr/>
          <p:nvPr/>
        </p:nvSpPr>
        <p:spPr>
          <a:xfrm>
            <a:off x="1691680" y="3861048"/>
            <a:ext cx="5256584" cy="108012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6" name="75 Conector angular"/>
          <p:cNvCxnSpPr>
            <a:stCxn id="27" idx="0"/>
            <a:endCxn id="70" idx="2"/>
          </p:cNvCxnSpPr>
          <p:nvPr/>
        </p:nvCxnSpPr>
        <p:spPr>
          <a:xfrm rot="5400000" flipH="1" flipV="1">
            <a:off x="4770022" y="5067183"/>
            <a:ext cx="432049" cy="147616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Terminador"/>
          <p:cNvSpPr/>
          <p:nvPr/>
        </p:nvSpPr>
        <p:spPr>
          <a:xfrm>
            <a:off x="2195736" y="4293096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Particular1.war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1" name="60 Terminador"/>
          <p:cNvSpPr/>
          <p:nvPr/>
        </p:nvSpPr>
        <p:spPr>
          <a:xfrm>
            <a:off x="2195736" y="4581128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Particular2.war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5" name="48 Grupo"/>
          <p:cNvGrpSpPr/>
          <p:nvPr/>
        </p:nvGrpSpPr>
        <p:grpSpPr>
          <a:xfrm>
            <a:off x="3851920" y="4365104"/>
            <a:ext cx="1008112" cy="504056"/>
            <a:chOff x="2915816" y="3284984"/>
            <a:chExt cx="1008112" cy="504056"/>
          </a:xfrm>
        </p:grpSpPr>
        <p:sp>
          <p:nvSpPr>
            <p:cNvPr id="91" name="90 Rectángulo"/>
            <p:cNvSpPr/>
            <p:nvPr/>
          </p:nvSpPr>
          <p:spPr>
            <a:xfrm>
              <a:off x="2915816" y="3284984"/>
              <a:ext cx="1008112" cy="216024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 smtClean="0">
                  <a:solidFill>
                    <a:schemeClr val="tx1"/>
                  </a:solidFill>
                </a:rPr>
                <a:t>Jsessionid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2915816" y="3573016"/>
              <a:ext cx="1008112" cy="216024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 smtClean="0">
                  <a:solidFill>
                    <a:schemeClr val="tx1"/>
                  </a:solidFill>
                </a:rPr>
                <a:t>Jsessionid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100 Terminador"/>
          <p:cNvSpPr/>
          <p:nvPr/>
        </p:nvSpPr>
        <p:spPr>
          <a:xfrm>
            <a:off x="4572000" y="3933056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SSO.JAR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4" name="53 Rectángulo redondeado"/>
          <p:cNvSpPr/>
          <p:nvPr/>
        </p:nvSpPr>
        <p:spPr>
          <a:xfrm>
            <a:off x="1547664" y="3212977"/>
            <a:ext cx="5400600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</a:rPr>
              <a:t>Web Server – </a:t>
            </a:r>
            <a:r>
              <a:rPr lang="es-ES" sz="1600" dirty="0" err="1" smtClean="0">
                <a:solidFill>
                  <a:schemeClr val="bg1">
                    <a:lumMod val="10000"/>
                  </a:schemeClr>
                </a:solidFill>
              </a:rPr>
              <a:t>osb.bankinter.bk</a:t>
            </a:r>
            <a:endParaRPr lang="es-E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5" name="54 Rectángulo redondeado"/>
          <p:cNvSpPr/>
          <p:nvPr/>
        </p:nvSpPr>
        <p:spPr>
          <a:xfrm>
            <a:off x="1700064" y="1052736"/>
            <a:ext cx="252028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1400" b="1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</a:rPr>
              <a:t> 8.5</a:t>
            </a:r>
            <a:endParaRPr lang="es-ES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7" name="56 Rectángulo redondeado"/>
          <p:cNvSpPr/>
          <p:nvPr/>
        </p:nvSpPr>
        <p:spPr>
          <a:xfrm>
            <a:off x="4580384" y="1052736"/>
            <a:ext cx="259228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r"/>
            <a:r>
              <a:rPr lang="es-ES" sz="1400" b="1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</a:rPr>
              <a:t> 8.5</a:t>
            </a:r>
            <a:endParaRPr lang="es-ES" sz="1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3" name="62 Terminador"/>
          <p:cNvSpPr/>
          <p:nvPr/>
        </p:nvSpPr>
        <p:spPr>
          <a:xfrm>
            <a:off x="5300464" y="1196752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appws1.war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5" name="64 Terminador"/>
          <p:cNvSpPr/>
          <p:nvPr/>
        </p:nvSpPr>
        <p:spPr>
          <a:xfrm>
            <a:off x="5300464" y="1484784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appws2.war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6" name="65 Rectángulo redondeado"/>
          <p:cNvSpPr/>
          <p:nvPr/>
        </p:nvSpPr>
        <p:spPr>
          <a:xfrm>
            <a:off x="1844080" y="1124744"/>
            <a:ext cx="5256584" cy="72008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67 Terminador"/>
          <p:cNvSpPr/>
          <p:nvPr/>
        </p:nvSpPr>
        <p:spPr>
          <a:xfrm>
            <a:off x="2348136" y="1196752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appws1.war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3" name="72 Terminador"/>
          <p:cNvSpPr/>
          <p:nvPr/>
        </p:nvSpPr>
        <p:spPr>
          <a:xfrm>
            <a:off x="2348136" y="1484784"/>
            <a:ext cx="136815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>
                    <a:lumMod val="10000"/>
                  </a:schemeClr>
                </a:solidFill>
              </a:rPr>
              <a:t>appws2.war</a:t>
            </a:r>
            <a:endParaRPr lang="es-E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0" name="79 Rectángulo redondeado"/>
          <p:cNvSpPr/>
          <p:nvPr/>
        </p:nvSpPr>
        <p:spPr>
          <a:xfrm>
            <a:off x="1547664" y="2780929"/>
            <a:ext cx="5400600" cy="360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</a:rPr>
              <a:t>OSB</a:t>
            </a:r>
            <a:endParaRPr lang="es-E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1" name="80 Rectángulo redondeado"/>
          <p:cNvSpPr/>
          <p:nvPr/>
        </p:nvSpPr>
        <p:spPr>
          <a:xfrm>
            <a:off x="1547664" y="2420888"/>
            <a:ext cx="540060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</a:rPr>
              <a:t>Web Server – </a:t>
            </a:r>
            <a:r>
              <a:rPr lang="es-ES" sz="1600" dirty="0" err="1" smtClean="0">
                <a:solidFill>
                  <a:schemeClr val="bg1">
                    <a:lumMod val="10000"/>
                  </a:schemeClr>
                </a:solidFill>
              </a:rPr>
              <a:t>appws.bankinter.bk</a:t>
            </a:r>
            <a:endParaRPr lang="es-E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12" name="17 Conector recto de flecha"/>
          <p:cNvCxnSpPr>
            <a:stCxn id="60" idx="0"/>
            <a:endCxn id="54" idx="2"/>
          </p:cNvCxnSpPr>
          <p:nvPr/>
        </p:nvCxnSpPr>
        <p:spPr>
          <a:xfrm rot="5400000" flipH="1" flipV="1">
            <a:off x="3131841" y="3176973"/>
            <a:ext cx="864095" cy="1368152"/>
          </a:xfrm>
          <a:prstGeom prst="bentConnector3">
            <a:avLst>
              <a:gd name="adj1" fmla="val 76734"/>
            </a:avLst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7 Conector recto de flecha"/>
          <p:cNvCxnSpPr>
            <a:stCxn id="69" idx="0"/>
            <a:endCxn id="54" idx="2"/>
          </p:cNvCxnSpPr>
          <p:nvPr/>
        </p:nvCxnSpPr>
        <p:spPr>
          <a:xfrm rot="16200000" flipV="1">
            <a:off x="4608005" y="3068961"/>
            <a:ext cx="864095" cy="1584176"/>
          </a:xfrm>
          <a:prstGeom prst="bentConnector3">
            <a:avLst>
              <a:gd name="adj1" fmla="val 76734"/>
            </a:avLst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7 Conector recto de flecha"/>
          <p:cNvCxnSpPr>
            <a:stCxn id="81" idx="0"/>
            <a:endCxn id="55" idx="2"/>
          </p:cNvCxnSpPr>
          <p:nvPr/>
        </p:nvCxnSpPr>
        <p:spPr>
          <a:xfrm rot="16200000" flipV="1">
            <a:off x="3388060" y="1560984"/>
            <a:ext cx="432048" cy="1287760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7 Conector recto de flecha"/>
          <p:cNvCxnSpPr>
            <a:stCxn id="81" idx="0"/>
            <a:endCxn id="57" idx="2"/>
          </p:cNvCxnSpPr>
          <p:nvPr/>
        </p:nvCxnSpPr>
        <p:spPr>
          <a:xfrm rot="5400000" flipH="1" flipV="1">
            <a:off x="4846222" y="1390582"/>
            <a:ext cx="432048" cy="16285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74 Rectángulo redondeado"/>
          <p:cNvSpPr/>
          <p:nvPr/>
        </p:nvSpPr>
        <p:spPr>
          <a:xfrm>
            <a:off x="3347864" y="3140968"/>
            <a:ext cx="5400600" cy="1296144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73 Rectángulo redondeado"/>
          <p:cNvSpPr/>
          <p:nvPr/>
        </p:nvSpPr>
        <p:spPr>
          <a:xfrm>
            <a:off x="251520" y="3140968"/>
            <a:ext cx="2808312" cy="1296144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Multidocumento"/>
          <p:cNvSpPr/>
          <p:nvPr/>
        </p:nvSpPr>
        <p:spPr>
          <a:xfrm>
            <a:off x="3491880" y="3356992"/>
            <a:ext cx="2232248" cy="72008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Librerias</a:t>
            </a:r>
            <a:r>
              <a:rPr lang="es-ES" sz="1200" dirty="0" smtClean="0"/>
              <a:t> Compartidas</a:t>
            </a:r>
          </a:p>
          <a:p>
            <a:pPr algn="ctr"/>
            <a:r>
              <a:rPr lang="es-ES" sz="1200" dirty="0" smtClean="0"/>
              <a:t>WAS 8</a:t>
            </a:r>
            <a:endParaRPr lang="es-ES" sz="1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96888" y="188640"/>
            <a:ext cx="81075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4400" b="1" dirty="0" smtClean="0">
                <a:solidFill>
                  <a:schemeClr val="bg1"/>
                </a:solidFill>
                <a:latin typeface="Bankinter"/>
                <a:ea typeface="+mn-ea"/>
                <a:cs typeface="+mn-cs"/>
              </a:rPr>
              <a:t>Distribución de librerías</a:t>
            </a:r>
            <a:endParaRPr lang="es-ES" sz="3400" b="1" dirty="0">
              <a:solidFill>
                <a:schemeClr val="bg1"/>
              </a:solidFill>
              <a:latin typeface="Bankinter"/>
              <a:ea typeface="+mn-ea"/>
              <a:cs typeface="+mn-cs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4788024" y="1484784"/>
            <a:ext cx="1656184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es-ES" sz="1400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 8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9 Terminador"/>
          <p:cNvSpPr/>
          <p:nvPr/>
        </p:nvSpPr>
        <p:spPr>
          <a:xfrm>
            <a:off x="4932040" y="1900064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bg1">
                    <a:lumMod val="10000"/>
                  </a:schemeClr>
                </a:solidFill>
              </a:rPr>
              <a:t>App3.war</a:t>
            </a:r>
            <a:endParaRPr lang="es-ES" sz="11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10 Terminador"/>
          <p:cNvSpPr/>
          <p:nvPr/>
        </p:nvSpPr>
        <p:spPr>
          <a:xfrm>
            <a:off x="5084440" y="2052464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bg1">
                    <a:lumMod val="10000"/>
                  </a:schemeClr>
                </a:solidFill>
              </a:rPr>
              <a:t>App2.war</a:t>
            </a:r>
            <a:endParaRPr lang="es-ES" sz="11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2" name="11 Terminador"/>
          <p:cNvSpPr/>
          <p:nvPr/>
        </p:nvSpPr>
        <p:spPr>
          <a:xfrm>
            <a:off x="5236840" y="2204864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bg1">
                    <a:lumMod val="10000"/>
                  </a:schemeClr>
                </a:solidFill>
              </a:rPr>
              <a:t>App1.war</a:t>
            </a:r>
            <a:endParaRPr lang="es-ES" sz="11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" name="12 Terminador"/>
          <p:cNvSpPr/>
          <p:nvPr/>
        </p:nvSpPr>
        <p:spPr>
          <a:xfrm>
            <a:off x="4644008" y="1556792"/>
            <a:ext cx="1152128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NAV.JAR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2915816" y="1484784"/>
            <a:ext cx="1656184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es-ES" sz="1400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 6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5" name="14 Terminador"/>
          <p:cNvSpPr/>
          <p:nvPr/>
        </p:nvSpPr>
        <p:spPr>
          <a:xfrm>
            <a:off x="3059832" y="1900064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bg1">
                    <a:lumMod val="10000"/>
                  </a:schemeClr>
                </a:solidFill>
              </a:rPr>
              <a:t>App3.war</a:t>
            </a:r>
            <a:endParaRPr lang="es-ES" sz="11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6" name="15 Terminador"/>
          <p:cNvSpPr/>
          <p:nvPr/>
        </p:nvSpPr>
        <p:spPr>
          <a:xfrm>
            <a:off x="3212232" y="2052464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bg1">
                    <a:lumMod val="10000"/>
                  </a:schemeClr>
                </a:solidFill>
              </a:rPr>
              <a:t>App2.war</a:t>
            </a:r>
            <a:endParaRPr lang="es-ES" sz="11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7" name="16 Terminador"/>
          <p:cNvSpPr/>
          <p:nvPr/>
        </p:nvSpPr>
        <p:spPr>
          <a:xfrm>
            <a:off x="3364632" y="2204864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bg1">
                    <a:lumMod val="10000"/>
                  </a:schemeClr>
                </a:solidFill>
              </a:rPr>
              <a:t>App1.war</a:t>
            </a:r>
            <a:endParaRPr lang="es-ES" sz="11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8" name="17 Terminador"/>
          <p:cNvSpPr/>
          <p:nvPr/>
        </p:nvSpPr>
        <p:spPr>
          <a:xfrm>
            <a:off x="2771800" y="1556792"/>
            <a:ext cx="1152128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NAV.JAR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4" name="23 Multidocumento"/>
          <p:cNvSpPr/>
          <p:nvPr/>
        </p:nvSpPr>
        <p:spPr>
          <a:xfrm>
            <a:off x="6156176" y="3284984"/>
            <a:ext cx="2232248" cy="72008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Navegacion.xml</a:t>
            </a:r>
            <a:endParaRPr lang="es-ES" sz="1200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1043608" y="1484784"/>
            <a:ext cx="1656184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es-ES" sz="1400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 6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7" name="26 Terminador"/>
          <p:cNvSpPr/>
          <p:nvPr/>
        </p:nvSpPr>
        <p:spPr>
          <a:xfrm>
            <a:off x="1187624" y="1900064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bg1">
                    <a:lumMod val="10000"/>
                  </a:schemeClr>
                </a:solidFill>
              </a:rPr>
              <a:t>App3.war</a:t>
            </a:r>
            <a:endParaRPr lang="es-ES" sz="11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8" name="27 Terminador"/>
          <p:cNvSpPr/>
          <p:nvPr/>
        </p:nvSpPr>
        <p:spPr>
          <a:xfrm>
            <a:off x="1340024" y="2052464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bg1">
                    <a:lumMod val="10000"/>
                  </a:schemeClr>
                </a:solidFill>
              </a:rPr>
              <a:t>App2.war</a:t>
            </a:r>
            <a:endParaRPr lang="es-ES" sz="11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9" name="28 Terminador"/>
          <p:cNvSpPr/>
          <p:nvPr/>
        </p:nvSpPr>
        <p:spPr>
          <a:xfrm>
            <a:off x="1492424" y="2204864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bg1">
                    <a:lumMod val="10000"/>
                  </a:schemeClr>
                </a:solidFill>
              </a:rPr>
              <a:t>App1.war</a:t>
            </a:r>
            <a:endParaRPr lang="es-ES" sz="11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4" name="33 Terminador"/>
          <p:cNvSpPr/>
          <p:nvPr/>
        </p:nvSpPr>
        <p:spPr>
          <a:xfrm>
            <a:off x="755576" y="1556792"/>
            <a:ext cx="1152128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NAV.JAR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6732240" y="1484784"/>
            <a:ext cx="1656184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es-ES" sz="1400" dirty="0" err="1" smtClean="0">
                <a:solidFill>
                  <a:schemeClr val="bg1">
                    <a:lumMod val="10000"/>
                  </a:schemeClr>
                </a:solidFill>
              </a:rPr>
              <a:t>Was</a:t>
            </a:r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 8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6" name="35 Terminador"/>
          <p:cNvSpPr/>
          <p:nvPr/>
        </p:nvSpPr>
        <p:spPr>
          <a:xfrm>
            <a:off x="6876256" y="1900064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bg1">
                    <a:lumMod val="10000"/>
                  </a:schemeClr>
                </a:solidFill>
              </a:rPr>
              <a:t>App3.war</a:t>
            </a:r>
            <a:endParaRPr lang="es-ES" sz="11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7" name="36 Terminador"/>
          <p:cNvSpPr/>
          <p:nvPr/>
        </p:nvSpPr>
        <p:spPr>
          <a:xfrm>
            <a:off x="7028656" y="2052464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bg1">
                    <a:lumMod val="10000"/>
                  </a:schemeClr>
                </a:solidFill>
              </a:rPr>
              <a:t>App2.war</a:t>
            </a:r>
            <a:endParaRPr lang="es-ES" sz="11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8" name="37 Terminador"/>
          <p:cNvSpPr/>
          <p:nvPr/>
        </p:nvSpPr>
        <p:spPr>
          <a:xfrm>
            <a:off x="7181056" y="2204864"/>
            <a:ext cx="1008112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bg1">
                    <a:lumMod val="10000"/>
                  </a:schemeClr>
                </a:solidFill>
              </a:rPr>
              <a:t>App1.war</a:t>
            </a:r>
            <a:endParaRPr lang="es-ES" sz="11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9" name="38 Terminador"/>
          <p:cNvSpPr/>
          <p:nvPr/>
        </p:nvSpPr>
        <p:spPr>
          <a:xfrm>
            <a:off x="6588224" y="1556792"/>
            <a:ext cx="1152128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NAV.JAR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0" name="39 Rectángulo redondeado"/>
          <p:cNvSpPr/>
          <p:nvPr/>
        </p:nvSpPr>
        <p:spPr>
          <a:xfrm>
            <a:off x="3347864" y="4797152"/>
            <a:ext cx="1656184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Jenkins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827584" y="4797152"/>
            <a:ext cx="1656184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es-ES_tradnl" sz="1400" dirty="0" err="1" smtClean="0">
                <a:solidFill>
                  <a:schemeClr val="bg1">
                    <a:lumMod val="10000"/>
                  </a:schemeClr>
                </a:solidFill>
              </a:rPr>
              <a:t>PaP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2" name="41 Rectángulo redondeado"/>
          <p:cNvSpPr/>
          <p:nvPr/>
        </p:nvSpPr>
        <p:spPr>
          <a:xfrm>
            <a:off x="6084168" y="4797152"/>
            <a:ext cx="1656184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VCM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44" name="43 Conector recto de flecha"/>
          <p:cNvCxnSpPr>
            <a:stCxn id="29" idx="2"/>
            <a:endCxn id="4" idx="0"/>
          </p:cNvCxnSpPr>
          <p:nvPr/>
        </p:nvCxnSpPr>
        <p:spPr>
          <a:xfrm>
            <a:off x="1996480" y="2492896"/>
            <a:ext cx="2765094" cy="864096"/>
          </a:xfrm>
          <a:prstGeom prst="straightConnector1">
            <a:avLst/>
          </a:prstGeom>
          <a:ln w="25400">
            <a:solidFill>
              <a:srgbClr val="6354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17" idx="2"/>
            <a:endCxn id="4" idx="0"/>
          </p:cNvCxnSpPr>
          <p:nvPr/>
        </p:nvCxnSpPr>
        <p:spPr>
          <a:xfrm>
            <a:off x="3868688" y="2492896"/>
            <a:ext cx="892886" cy="864096"/>
          </a:xfrm>
          <a:prstGeom prst="straightConnector1">
            <a:avLst/>
          </a:prstGeom>
          <a:ln w="25400">
            <a:solidFill>
              <a:srgbClr val="6354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2"/>
            <a:endCxn id="4" idx="0"/>
          </p:cNvCxnSpPr>
          <p:nvPr/>
        </p:nvCxnSpPr>
        <p:spPr>
          <a:xfrm flipH="1">
            <a:off x="4761574" y="2492896"/>
            <a:ext cx="979322" cy="864096"/>
          </a:xfrm>
          <a:prstGeom prst="straightConnector1">
            <a:avLst/>
          </a:prstGeom>
          <a:ln w="25400">
            <a:solidFill>
              <a:srgbClr val="6354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38" idx="2"/>
            <a:endCxn id="4" idx="0"/>
          </p:cNvCxnSpPr>
          <p:nvPr/>
        </p:nvCxnSpPr>
        <p:spPr>
          <a:xfrm flipH="1">
            <a:off x="4761574" y="2492896"/>
            <a:ext cx="2923538" cy="864096"/>
          </a:xfrm>
          <a:prstGeom prst="straightConnector1">
            <a:avLst/>
          </a:prstGeom>
          <a:ln w="25400">
            <a:solidFill>
              <a:srgbClr val="6354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34" idx="3"/>
            <a:endCxn id="24" idx="0"/>
          </p:cNvCxnSpPr>
          <p:nvPr/>
        </p:nvCxnSpPr>
        <p:spPr>
          <a:xfrm>
            <a:off x="1907704" y="1700808"/>
            <a:ext cx="5518166" cy="1584176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18" idx="3"/>
            <a:endCxn id="24" idx="0"/>
          </p:cNvCxnSpPr>
          <p:nvPr/>
        </p:nvCxnSpPr>
        <p:spPr>
          <a:xfrm>
            <a:off x="3923928" y="1700808"/>
            <a:ext cx="3501942" cy="1584176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stCxn id="13" idx="3"/>
            <a:endCxn id="24" idx="0"/>
          </p:cNvCxnSpPr>
          <p:nvPr/>
        </p:nvCxnSpPr>
        <p:spPr>
          <a:xfrm>
            <a:off x="5796136" y="1700808"/>
            <a:ext cx="1629734" cy="1584176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39" idx="1"/>
            <a:endCxn id="24" idx="0"/>
          </p:cNvCxnSpPr>
          <p:nvPr/>
        </p:nvCxnSpPr>
        <p:spPr>
          <a:xfrm>
            <a:off x="6588224" y="1700808"/>
            <a:ext cx="837646" cy="1584176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stCxn id="40" idx="0"/>
            <a:endCxn id="4" idx="2"/>
          </p:cNvCxnSpPr>
          <p:nvPr/>
        </p:nvCxnSpPr>
        <p:spPr>
          <a:xfrm flipV="1">
            <a:off x="4175956" y="4049802"/>
            <a:ext cx="276824" cy="747350"/>
          </a:xfrm>
          <a:prstGeom prst="straightConnector1">
            <a:avLst/>
          </a:prstGeom>
          <a:ln w="25400">
            <a:solidFill>
              <a:srgbClr val="6354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>
            <a:stCxn id="76" idx="1"/>
            <a:endCxn id="53" idx="2"/>
          </p:cNvCxnSpPr>
          <p:nvPr/>
        </p:nvCxnSpPr>
        <p:spPr>
          <a:xfrm flipH="1" flipV="1">
            <a:off x="1428444" y="4121810"/>
            <a:ext cx="551268" cy="135282"/>
          </a:xfrm>
          <a:prstGeom prst="straightConnector1">
            <a:avLst/>
          </a:prstGeom>
          <a:ln w="25400">
            <a:solidFill>
              <a:srgbClr val="FF7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>
            <a:stCxn id="42" idx="0"/>
            <a:endCxn id="24" idx="2"/>
          </p:cNvCxnSpPr>
          <p:nvPr/>
        </p:nvCxnSpPr>
        <p:spPr>
          <a:xfrm flipV="1">
            <a:off x="6912260" y="3977794"/>
            <a:ext cx="204816" cy="819358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40" idx="0"/>
            <a:endCxn id="24" idx="2"/>
          </p:cNvCxnSpPr>
          <p:nvPr/>
        </p:nvCxnSpPr>
        <p:spPr>
          <a:xfrm flipV="1">
            <a:off x="4175956" y="3977794"/>
            <a:ext cx="2941120" cy="819358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Multidocumento"/>
          <p:cNvSpPr/>
          <p:nvPr/>
        </p:nvSpPr>
        <p:spPr>
          <a:xfrm>
            <a:off x="467544" y="3429000"/>
            <a:ext cx="2232248" cy="72008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Clases WAS6</a:t>
            </a:r>
            <a:endParaRPr lang="es-ES" sz="1200" dirty="0"/>
          </a:p>
        </p:txBody>
      </p:sp>
      <p:cxnSp>
        <p:nvCxnSpPr>
          <p:cNvPr id="56" name="55 Conector recto de flecha"/>
          <p:cNvCxnSpPr>
            <a:stCxn id="26" idx="2"/>
            <a:endCxn id="53" idx="0"/>
          </p:cNvCxnSpPr>
          <p:nvPr/>
        </p:nvCxnSpPr>
        <p:spPr>
          <a:xfrm flipH="1">
            <a:off x="1737238" y="2708920"/>
            <a:ext cx="134462" cy="720080"/>
          </a:xfrm>
          <a:prstGeom prst="straightConnector1">
            <a:avLst/>
          </a:prstGeom>
          <a:ln w="25400">
            <a:solidFill>
              <a:srgbClr val="FF7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>
            <a:stCxn id="14" idx="2"/>
            <a:endCxn id="53" idx="0"/>
          </p:cNvCxnSpPr>
          <p:nvPr/>
        </p:nvCxnSpPr>
        <p:spPr>
          <a:xfrm flipH="1">
            <a:off x="1737238" y="2708920"/>
            <a:ext cx="2006670" cy="720080"/>
          </a:xfrm>
          <a:prstGeom prst="straightConnector1">
            <a:avLst/>
          </a:prstGeom>
          <a:ln w="25400">
            <a:solidFill>
              <a:srgbClr val="FF7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1403648" y="285293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</a:t>
            </a:r>
            <a:endParaRPr lang="es-ES" dirty="0"/>
          </a:p>
        </p:txBody>
      </p:sp>
      <p:sp>
        <p:nvSpPr>
          <p:cNvPr id="67" name="66 CuadroTexto"/>
          <p:cNvSpPr txBox="1"/>
          <p:nvPr/>
        </p:nvSpPr>
        <p:spPr>
          <a:xfrm>
            <a:off x="827584" y="422108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RW</a:t>
            </a:r>
            <a:endParaRPr lang="es-ES" dirty="0"/>
          </a:p>
        </p:txBody>
      </p:sp>
      <p:sp>
        <p:nvSpPr>
          <p:cNvPr id="68" name="67 CuadroTexto"/>
          <p:cNvSpPr txBox="1"/>
          <p:nvPr/>
        </p:nvSpPr>
        <p:spPr>
          <a:xfrm>
            <a:off x="4572000" y="285293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</a:t>
            </a:r>
            <a:endParaRPr lang="es-ES" dirty="0"/>
          </a:p>
        </p:txBody>
      </p:sp>
      <p:sp>
        <p:nvSpPr>
          <p:cNvPr id="70" name="69 CuadroTexto"/>
          <p:cNvSpPr txBox="1"/>
          <p:nvPr/>
        </p:nvSpPr>
        <p:spPr>
          <a:xfrm>
            <a:off x="3995936" y="422108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RW</a:t>
            </a:r>
            <a:endParaRPr lang="es-ES" dirty="0"/>
          </a:p>
        </p:txBody>
      </p:sp>
      <p:sp>
        <p:nvSpPr>
          <p:cNvPr id="71" name="70 CuadroTexto"/>
          <p:cNvSpPr txBox="1"/>
          <p:nvPr/>
        </p:nvSpPr>
        <p:spPr>
          <a:xfrm>
            <a:off x="7524328" y="285293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</a:t>
            </a:r>
            <a:endParaRPr lang="es-ES" dirty="0"/>
          </a:p>
        </p:txBody>
      </p:sp>
      <p:sp>
        <p:nvSpPr>
          <p:cNvPr id="73" name="72 CuadroTexto"/>
          <p:cNvSpPr txBox="1"/>
          <p:nvPr/>
        </p:nvSpPr>
        <p:spPr>
          <a:xfrm>
            <a:off x="6948264" y="422108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RW</a:t>
            </a:r>
            <a:endParaRPr lang="es-ES" dirty="0"/>
          </a:p>
        </p:txBody>
      </p:sp>
      <p:sp>
        <p:nvSpPr>
          <p:cNvPr id="76" name="75 Rectángulo"/>
          <p:cNvSpPr/>
          <p:nvPr/>
        </p:nvSpPr>
        <p:spPr>
          <a:xfrm>
            <a:off x="1979712" y="4077072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Agente </a:t>
            </a:r>
            <a:r>
              <a:rPr lang="es-ES" sz="1000" dirty="0" err="1" smtClean="0">
                <a:solidFill>
                  <a:schemeClr val="tx1"/>
                </a:solidFill>
              </a:rPr>
              <a:t>Hammer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8" name="77 Conector recto de flecha"/>
          <p:cNvCxnSpPr>
            <a:stCxn id="41" idx="0"/>
            <a:endCxn id="76" idx="2"/>
          </p:cNvCxnSpPr>
          <p:nvPr/>
        </p:nvCxnSpPr>
        <p:spPr>
          <a:xfrm flipV="1">
            <a:off x="1655676" y="4437112"/>
            <a:ext cx="792088" cy="360040"/>
          </a:xfrm>
          <a:prstGeom prst="straightConnector1">
            <a:avLst/>
          </a:prstGeom>
          <a:ln w="25400">
            <a:solidFill>
              <a:srgbClr val="FF7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Distribución de librerías:</a:t>
            </a:r>
            <a:br>
              <a:rPr lang="es-ES" dirty="0" smtClean="0"/>
            </a:br>
            <a:r>
              <a:rPr lang="es-ES" dirty="0" err="1" smtClean="0"/>
              <a:t>Lineas</a:t>
            </a:r>
            <a:r>
              <a:rPr lang="es-ES" dirty="0" smtClean="0"/>
              <a:t> base de arquitectura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73 Rectángulo redondeado"/>
          <p:cNvSpPr/>
          <p:nvPr/>
        </p:nvSpPr>
        <p:spPr>
          <a:xfrm>
            <a:off x="2483768" y="2996952"/>
            <a:ext cx="3168352" cy="1296144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6" name="5 Forma libre"/>
          <p:cNvSpPr/>
          <p:nvPr/>
        </p:nvSpPr>
        <p:spPr>
          <a:xfrm>
            <a:off x="-1" y="44625"/>
            <a:ext cx="9144001" cy="936103"/>
          </a:xfrm>
          <a:custGeom>
            <a:avLst/>
            <a:gdLst>
              <a:gd name="connsiteX0" fmla="*/ 0 w 7845552"/>
              <a:gd name="connsiteY0" fmla="*/ 0 h 5084064"/>
              <a:gd name="connsiteX1" fmla="*/ 27432 w 7845552"/>
              <a:gd name="connsiteY1" fmla="*/ 5084064 h 5084064"/>
              <a:gd name="connsiteX2" fmla="*/ 7845552 w 7845552"/>
              <a:gd name="connsiteY2" fmla="*/ 5038344 h 5084064"/>
              <a:gd name="connsiteX3" fmla="*/ 7827264 w 7845552"/>
              <a:gd name="connsiteY3" fmla="*/ 1609344 h 5084064"/>
              <a:gd name="connsiteX4" fmla="*/ 0 w 7845552"/>
              <a:gd name="connsiteY4" fmla="*/ 0 h 508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5552" h="5084064">
                <a:moveTo>
                  <a:pt x="0" y="0"/>
                </a:moveTo>
                <a:lnTo>
                  <a:pt x="27432" y="5084064"/>
                </a:lnTo>
                <a:lnTo>
                  <a:pt x="7845552" y="5038344"/>
                </a:lnTo>
                <a:lnTo>
                  <a:pt x="7827264" y="1609344"/>
                </a:lnTo>
                <a:lnTo>
                  <a:pt x="0" y="0"/>
                </a:lnTo>
                <a:close/>
              </a:path>
            </a:pathLst>
          </a:custGeom>
          <a:solidFill>
            <a:srgbClr val="F56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96888" y="188640"/>
            <a:ext cx="81075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4400" b="1" dirty="0" smtClean="0">
                <a:solidFill>
                  <a:schemeClr val="bg1"/>
                </a:solidFill>
                <a:latin typeface="Bankinter"/>
                <a:ea typeface="+mn-ea"/>
                <a:cs typeface="+mn-cs"/>
              </a:rPr>
              <a:t>Distribución de navegación</a:t>
            </a:r>
            <a:endParaRPr lang="es-ES" sz="3400" b="1" dirty="0">
              <a:solidFill>
                <a:schemeClr val="bg1"/>
              </a:solidFill>
              <a:latin typeface="Bankinter"/>
              <a:ea typeface="+mn-ea"/>
              <a:cs typeface="+mn-cs"/>
            </a:endParaRPr>
          </a:p>
        </p:txBody>
      </p:sp>
      <p:sp>
        <p:nvSpPr>
          <p:cNvPr id="42" name="41 Rectángulo redondeado"/>
          <p:cNvSpPr/>
          <p:nvPr/>
        </p:nvSpPr>
        <p:spPr>
          <a:xfrm>
            <a:off x="1475656" y="4869160"/>
            <a:ext cx="3816424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9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s-E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                                                        VCM</a:t>
            </a:r>
            <a:endParaRPr lang="es-E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81" name="80 Grupo"/>
          <p:cNvGrpSpPr/>
          <p:nvPr/>
        </p:nvGrpSpPr>
        <p:grpSpPr>
          <a:xfrm>
            <a:off x="827584" y="1196752"/>
            <a:ext cx="6480720" cy="1440160"/>
            <a:chOff x="1475656" y="1340768"/>
            <a:chExt cx="6480720" cy="1440160"/>
          </a:xfrm>
        </p:grpSpPr>
        <p:sp>
          <p:nvSpPr>
            <p:cNvPr id="14" name="13 Rectángulo redondeado"/>
            <p:cNvSpPr/>
            <p:nvPr/>
          </p:nvSpPr>
          <p:spPr>
            <a:xfrm>
              <a:off x="1475656" y="1340768"/>
              <a:ext cx="3096344" cy="1440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 smtClean="0">
                <a:solidFill>
                  <a:schemeClr val="bg1">
                    <a:lumMod val="10000"/>
                  </a:schemeClr>
                </a:solidFill>
              </a:endParaRPr>
            </a:p>
            <a:p>
              <a:pPr algn="ctr"/>
              <a:endParaRPr lang="es-ES" sz="900" dirty="0" smtClean="0">
                <a:solidFill>
                  <a:schemeClr val="bg1">
                    <a:lumMod val="10000"/>
                  </a:schemeClr>
                </a:solidFill>
              </a:endParaRPr>
            </a:p>
            <a:p>
              <a:pPr algn="ctr"/>
              <a:endParaRPr lang="es-ES" sz="1400" dirty="0" smtClean="0">
                <a:solidFill>
                  <a:schemeClr val="bg1">
                    <a:lumMod val="10000"/>
                  </a:schemeClr>
                </a:solidFill>
              </a:endParaRPr>
            </a:p>
            <a:p>
              <a:pPr algn="ctr"/>
              <a:endParaRPr lang="es-ES" sz="1400" dirty="0" smtClean="0">
                <a:solidFill>
                  <a:schemeClr val="bg1">
                    <a:lumMod val="10000"/>
                  </a:schemeClr>
                </a:solidFill>
              </a:endParaRPr>
            </a:p>
            <a:p>
              <a:pPr algn="ctr"/>
              <a:endParaRPr lang="es-ES" sz="1400" dirty="0" smtClean="0">
                <a:solidFill>
                  <a:schemeClr val="bg1">
                    <a:lumMod val="10000"/>
                  </a:schemeClr>
                </a:solidFill>
              </a:endParaRPr>
            </a:p>
            <a:p>
              <a:pPr algn="ctr"/>
              <a:r>
                <a:rPr lang="es-ES" sz="1400" dirty="0" smtClean="0">
                  <a:solidFill>
                    <a:schemeClr val="bg1">
                      <a:lumMod val="10000"/>
                    </a:schemeClr>
                  </a:solidFill>
                </a:rPr>
                <a:t>                                     Cabina 1</a:t>
              </a:r>
              <a:endParaRPr lang="es-ES" sz="14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8" name="17 Terminador"/>
            <p:cNvSpPr/>
            <p:nvPr/>
          </p:nvSpPr>
          <p:spPr>
            <a:xfrm>
              <a:off x="1691680" y="2348880"/>
              <a:ext cx="1584176" cy="288032"/>
            </a:xfrm>
            <a:prstGeom prst="flowChartTerminator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10000"/>
                    </a:schemeClr>
                  </a:solidFill>
                </a:rPr>
                <a:t>Agente </a:t>
              </a:r>
              <a:r>
                <a:rPr lang="es-ES" sz="1200" dirty="0" err="1" smtClean="0">
                  <a:solidFill>
                    <a:schemeClr val="bg1">
                      <a:lumMod val="10000"/>
                    </a:schemeClr>
                  </a:solidFill>
                </a:rPr>
                <a:t>Puppet</a:t>
              </a:r>
              <a:endParaRPr lang="es-ES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55" name="54 Rectángulo redondeado"/>
            <p:cNvSpPr/>
            <p:nvPr/>
          </p:nvSpPr>
          <p:spPr>
            <a:xfrm>
              <a:off x="4860032" y="1340768"/>
              <a:ext cx="3096344" cy="13681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 smtClean="0">
                <a:solidFill>
                  <a:schemeClr val="bg1">
                    <a:lumMod val="10000"/>
                  </a:schemeClr>
                </a:solidFill>
              </a:endParaRPr>
            </a:p>
            <a:p>
              <a:pPr algn="ctr"/>
              <a:endParaRPr lang="es-ES" sz="900" dirty="0" smtClean="0">
                <a:solidFill>
                  <a:schemeClr val="bg1">
                    <a:lumMod val="10000"/>
                  </a:schemeClr>
                </a:solidFill>
              </a:endParaRPr>
            </a:p>
            <a:p>
              <a:pPr algn="ctr"/>
              <a:endParaRPr lang="es-ES" sz="1400" dirty="0" smtClean="0">
                <a:solidFill>
                  <a:schemeClr val="bg1">
                    <a:lumMod val="10000"/>
                  </a:schemeClr>
                </a:solidFill>
              </a:endParaRPr>
            </a:p>
            <a:p>
              <a:pPr algn="ctr"/>
              <a:endParaRPr lang="es-ES" sz="1400" dirty="0" smtClean="0">
                <a:solidFill>
                  <a:schemeClr val="bg1">
                    <a:lumMod val="10000"/>
                  </a:schemeClr>
                </a:solidFill>
              </a:endParaRPr>
            </a:p>
            <a:p>
              <a:pPr algn="ctr"/>
              <a:endParaRPr lang="es-ES" sz="1400" dirty="0" smtClean="0">
                <a:solidFill>
                  <a:schemeClr val="bg1">
                    <a:lumMod val="10000"/>
                  </a:schemeClr>
                </a:solidFill>
              </a:endParaRPr>
            </a:p>
            <a:p>
              <a:pPr algn="ctr"/>
              <a:r>
                <a:rPr lang="es-ES" sz="1400" dirty="0" smtClean="0">
                  <a:solidFill>
                    <a:schemeClr val="bg1">
                      <a:lumMod val="10000"/>
                    </a:schemeClr>
                  </a:solidFill>
                </a:rPr>
                <a:t>                                      Cabina 2</a:t>
              </a:r>
              <a:endParaRPr lang="es-ES" sz="14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59" name="58 Terminador"/>
            <p:cNvSpPr/>
            <p:nvPr/>
          </p:nvSpPr>
          <p:spPr>
            <a:xfrm>
              <a:off x="5076056" y="2276872"/>
              <a:ext cx="1584176" cy="288032"/>
            </a:xfrm>
            <a:prstGeom prst="flowChartTerminator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10000"/>
                    </a:schemeClr>
                  </a:solidFill>
                </a:rPr>
                <a:t>Agente </a:t>
              </a:r>
              <a:r>
                <a:rPr lang="es-ES" sz="1200" dirty="0" err="1" smtClean="0">
                  <a:solidFill>
                    <a:schemeClr val="bg1">
                      <a:lumMod val="10000"/>
                    </a:schemeClr>
                  </a:solidFill>
                </a:rPr>
                <a:t>Puppet</a:t>
              </a:r>
              <a:endParaRPr lang="es-ES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64" name="63 CuadroTexto"/>
            <p:cNvSpPr txBox="1"/>
            <p:nvPr/>
          </p:nvSpPr>
          <p:spPr>
            <a:xfrm>
              <a:off x="1763688" y="1412776"/>
              <a:ext cx="10081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/</a:t>
              </a:r>
              <a:r>
                <a:rPr lang="es-ES" sz="1400" dirty="0" err="1" smtClean="0"/>
                <a:t>gn</a:t>
              </a:r>
              <a:r>
                <a:rPr lang="es-ES" sz="1400" dirty="0" smtClean="0"/>
                <a:t>/</a:t>
              </a:r>
              <a:r>
                <a:rPr lang="es-ES" sz="1400" dirty="0" err="1" smtClean="0"/>
                <a:t>nav</a:t>
              </a:r>
              <a:endParaRPr lang="es-ES" sz="1400" dirty="0" smtClean="0"/>
            </a:p>
            <a:p>
              <a:r>
                <a:rPr lang="es-ES" sz="1400" dirty="0" smtClean="0"/>
                <a:t>/</a:t>
              </a:r>
              <a:r>
                <a:rPr lang="es-ES" sz="1400" dirty="0" err="1" smtClean="0"/>
                <a:t>gn</a:t>
              </a:r>
              <a:r>
                <a:rPr lang="es-ES" sz="1400" dirty="0" smtClean="0"/>
                <a:t>/</a:t>
              </a:r>
              <a:r>
                <a:rPr lang="es-ES" sz="1400" dirty="0" err="1" smtClean="0"/>
                <a:t>sl</a:t>
              </a:r>
              <a:endParaRPr lang="es-ES" sz="1400" dirty="0" smtClean="0"/>
            </a:p>
            <a:p>
              <a:r>
                <a:rPr lang="es-ES" sz="1400" dirty="0" smtClean="0"/>
                <a:t>/</a:t>
              </a:r>
              <a:r>
                <a:rPr lang="es-ES" sz="1400" dirty="0" err="1" smtClean="0"/>
                <a:t>gn</a:t>
              </a:r>
              <a:r>
                <a:rPr lang="es-ES" sz="1400" dirty="0" smtClean="0"/>
                <a:t>/datos</a:t>
              </a:r>
              <a:endParaRPr lang="es-ES" sz="1400" dirty="0"/>
            </a:p>
          </p:txBody>
        </p:sp>
        <p:sp>
          <p:nvSpPr>
            <p:cNvPr id="77" name="76 CuadroTexto"/>
            <p:cNvSpPr txBox="1"/>
            <p:nvPr/>
          </p:nvSpPr>
          <p:spPr>
            <a:xfrm>
              <a:off x="5004048" y="1412776"/>
              <a:ext cx="10081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/</a:t>
              </a:r>
              <a:r>
                <a:rPr lang="es-ES" sz="1400" dirty="0" err="1" smtClean="0"/>
                <a:t>gn</a:t>
              </a:r>
              <a:r>
                <a:rPr lang="es-ES" sz="1400" dirty="0" smtClean="0"/>
                <a:t>/</a:t>
              </a:r>
              <a:r>
                <a:rPr lang="es-ES" sz="1400" dirty="0" err="1" smtClean="0"/>
                <a:t>nav</a:t>
              </a:r>
              <a:endParaRPr lang="es-ES" sz="1400" dirty="0" smtClean="0"/>
            </a:p>
            <a:p>
              <a:r>
                <a:rPr lang="es-ES" sz="1400" dirty="0" smtClean="0"/>
                <a:t>/</a:t>
              </a:r>
              <a:r>
                <a:rPr lang="es-ES" sz="1400" dirty="0" err="1" smtClean="0"/>
                <a:t>gn</a:t>
              </a:r>
              <a:r>
                <a:rPr lang="es-ES" sz="1400" dirty="0" smtClean="0"/>
                <a:t>/</a:t>
              </a:r>
              <a:r>
                <a:rPr lang="es-ES" sz="1400" dirty="0" err="1" smtClean="0"/>
                <a:t>sl</a:t>
              </a:r>
              <a:endParaRPr lang="es-ES" sz="1400" dirty="0" smtClean="0"/>
            </a:p>
            <a:p>
              <a:r>
                <a:rPr lang="es-ES" sz="1400" dirty="0" smtClean="0"/>
                <a:t>/</a:t>
              </a:r>
              <a:r>
                <a:rPr lang="es-ES" sz="1400" dirty="0" err="1" smtClean="0"/>
                <a:t>gn</a:t>
              </a:r>
              <a:r>
                <a:rPr lang="es-ES" sz="1400" dirty="0" smtClean="0"/>
                <a:t>/datos</a:t>
              </a:r>
              <a:endParaRPr lang="es-ES" sz="1400" dirty="0"/>
            </a:p>
          </p:txBody>
        </p:sp>
      </p:grpSp>
      <p:sp>
        <p:nvSpPr>
          <p:cNvPr id="79" name="78 CuadroTexto"/>
          <p:cNvSpPr txBox="1"/>
          <p:nvPr/>
        </p:nvSpPr>
        <p:spPr>
          <a:xfrm>
            <a:off x="3347864" y="3356992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/</a:t>
            </a:r>
            <a:r>
              <a:rPr lang="es-ES" sz="1400" dirty="0" err="1" smtClean="0"/>
              <a:t>gn</a:t>
            </a:r>
            <a:r>
              <a:rPr lang="es-ES" sz="1400" dirty="0" smtClean="0"/>
              <a:t>/</a:t>
            </a:r>
            <a:r>
              <a:rPr lang="es-ES" sz="1400" dirty="0" err="1" smtClean="0"/>
              <a:t>puppet</a:t>
            </a:r>
            <a:r>
              <a:rPr lang="es-ES" sz="1400" dirty="0" smtClean="0"/>
              <a:t>/</a:t>
            </a:r>
            <a:r>
              <a:rPr lang="es-ES" sz="1400" dirty="0" err="1" smtClean="0">
                <a:solidFill>
                  <a:srgbClr val="FF0000"/>
                </a:solidFill>
              </a:rPr>
              <a:t>int</a:t>
            </a:r>
            <a:r>
              <a:rPr lang="es-ES" sz="1400" dirty="0" smtClean="0"/>
              <a:t>/</a:t>
            </a:r>
            <a:r>
              <a:rPr lang="es-ES" sz="1400" dirty="0" err="1" smtClean="0"/>
              <a:t>gn</a:t>
            </a:r>
            <a:r>
              <a:rPr lang="es-ES" sz="1400" dirty="0" smtClean="0"/>
              <a:t>/ …</a:t>
            </a:r>
          </a:p>
          <a:p>
            <a:r>
              <a:rPr lang="es-ES" sz="1400" dirty="0" smtClean="0"/>
              <a:t>/</a:t>
            </a:r>
            <a:r>
              <a:rPr lang="es-ES" sz="1400" dirty="0" err="1" smtClean="0"/>
              <a:t>gn</a:t>
            </a:r>
            <a:r>
              <a:rPr lang="es-ES" sz="1400" dirty="0" smtClean="0"/>
              <a:t>/</a:t>
            </a:r>
            <a:r>
              <a:rPr lang="es-ES" sz="1400" dirty="0" err="1" smtClean="0"/>
              <a:t>puppet</a:t>
            </a:r>
            <a:r>
              <a:rPr lang="es-ES" sz="1400" dirty="0" smtClean="0"/>
              <a:t>/</a:t>
            </a:r>
            <a:r>
              <a:rPr lang="es-ES" sz="1400" dirty="0" smtClean="0">
                <a:solidFill>
                  <a:srgbClr val="FF0000"/>
                </a:solidFill>
              </a:rPr>
              <a:t>pre</a:t>
            </a:r>
            <a:r>
              <a:rPr lang="es-ES" sz="1400" dirty="0" smtClean="0"/>
              <a:t>/</a:t>
            </a:r>
            <a:r>
              <a:rPr lang="es-ES" sz="1400" dirty="0" err="1" smtClean="0"/>
              <a:t>gn</a:t>
            </a:r>
            <a:r>
              <a:rPr lang="es-ES" sz="1400" dirty="0" smtClean="0"/>
              <a:t>/ …</a:t>
            </a:r>
          </a:p>
          <a:p>
            <a:r>
              <a:rPr lang="es-ES" sz="1400" dirty="0" smtClean="0"/>
              <a:t>/</a:t>
            </a:r>
            <a:r>
              <a:rPr lang="es-ES" sz="1400" dirty="0" err="1" smtClean="0"/>
              <a:t>gn</a:t>
            </a:r>
            <a:r>
              <a:rPr lang="es-ES" sz="1400" dirty="0" smtClean="0"/>
              <a:t>/</a:t>
            </a:r>
            <a:r>
              <a:rPr lang="es-ES" sz="1400" dirty="0" err="1" smtClean="0"/>
              <a:t>puppet</a:t>
            </a:r>
            <a:r>
              <a:rPr lang="es-ES" sz="1400" dirty="0" smtClean="0"/>
              <a:t>/</a:t>
            </a:r>
            <a:r>
              <a:rPr lang="es-ES" sz="1400" dirty="0" smtClean="0">
                <a:solidFill>
                  <a:srgbClr val="FF0000"/>
                </a:solidFill>
              </a:rPr>
              <a:t>pro</a:t>
            </a:r>
            <a:r>
              <a:rPr lang="es-ES" sz="1400" dirty="0" smtClean="0"/>
              <a:t>/</a:t>
            </a:r>
            <a:r>
              <a:rPr lang="es-ES" sz="1400" dirty="0" err="1" smtClean="0"/>
              <a:t>gn</a:t>
            </a:r>
            <a:r>
              <a:rPr lang="es-ES" sz="1400" dirty="0" smtClean="0"/>
              <a:t>/ …</a:t>
            </a:r>
          </a:p>
          <a:p>
            <a:r>
              <a:rPr lang="es-ES" sz="1400" dirty="0" smtClean="0"/>
              <a:t>/</a:t>
            </a:r>
            <a:r>
              <a:rPr lang="es-ES" sz="1400" dirty="0" err="1" smtClean="0"/>
              <a:t>gn</a:t>
            </a:r>
            <a:r>
              <a:rPr lang="es-ES" sz="1400" dirty="0" smtClean="0"/>
              <a:t>/</a:t>
            </a:r>
            <a:r>
              <a:rPr lang="es-ES" sz="1400" dirty="0" err="1" smtClean="0"/>
              <a:t>puppet</a:t>
            </a:r>
            <a:r>
              <a:rPr lang="es-ES" sz="1400" dirty="0" smtClean="0"/>
              <a:t>/</a:t>
            </a:r>
            <a:r>
              <a:rPr lang="es-ES" sz="1400" dirty="0" err="1" smtClean="0">
                <a:solidFill>
                  <a:srgbClr val="FF0000"/>
                </a:solidFill>
              </a:rPr>
              <a:t>aut</a:t>
            </a:r>
            <a:r>
              <a:rPr lang="es-ES" sz="1400" dirty="0" smtClean="0"/>
              <a:t>/</a:t>
            </a:r>
            <a:r>
              <a:rPr lang="es-ES" sz="1400" dirty="0" err="1" smtClean="0"/>
              <a:t>gn</a:t>
            </a:r>
            <a:r>
              <a:rPr lang="es-ES" sz="1400" dirty="0" smtClean="0"/>
              <a:t>/ …</a:t>
            </a:r>
          </a:p>
        </p:txBody>
      </p:sp>
      <p:sp>
        <p:nvSpPr>
          <p:cNvPr id="80" name="79 Rectángulo"/>
          <p:cNvSpPr/>
          <p:nvPr/>
        </p:nvSpPr>
        <p:spPr>
          <a:xfrm>
            <a:off x="1619672" y="5013176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Listener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85" name="84 Terminador"/>
          <p:cNvSpPr/>
          <p:nvPr/>
        </p:nvSpPr>
        <p:spPr>
          <a:xfrm>
            <a:off x="2555776" y="3068960"/>
            <a:ext cx="1584176" cy="288032"/>
          </a:xfrm>
          <a:prstGeom prst="flowChartTermina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bg1">
                    <a:lumMod val="10000"/>
                  </a:schemeClr>
                </a:solidFill>
              </a:rPr>
              <a:t>Master</a:t>
            </a:r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ES" sz="1200" dirty="0" err="1" smtClean="0">
                <a:solidFill>
                  <a:schemeClr val="bg1">
                    <a:lumMod val="10000"/>
                  </a:schemeClr>
                </a:solidFill>
              </a:rPr>
              <a:t>Puppet</a:t>
            </a:r>
            <a:endParaRPr lang="es-E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87" name="86 Conector angular"/>
          <p:cNvCxnSpPr>
            <a:stCxn id="79" idx="2"/>
            <a:endCxn id="42" idx="0"/>
          </p:cNvCxnSpPr>
          <p:nvPr/>
        </p:nvCxnSpPr>
        <p:spPr>
          <a:xfrm rot="5400000">
            <a:off x="3608894" y="4086073"/>
            <a:ext cx="558061" cy="100811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CuadroTexto"/>
          <p:cNvSpPr txBox="1"/>
          <p:nvPr/>
        </p:nvSpPr>
        <p:spPr>
          <a:xfrm>
            <a:off x="3419872" y="436510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Exporta</a:t>
            </a:r>
            <a:endParaRPr lang="es-ES" sz="1200" dirty="0"/>
          </a:p>
        </p:txBody>
      </p:sp>
      <p:sp>
        <p:nvSpPr>
          <p:cNvPr id="91" name="90 CuadroTexto"/>
          <p:cNvSpPr txBox="1"/>
          <p:nvPr/>
        </p:nvSpPr>
        <p:spPr>
          <a:xfrm>
            <a:off x="3203848" y="4941169"/>
            <a:ext cx="1368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/</a:t>
            </a:r>
            <a:r>
              <a:rPr lang="es-ES" sz="1400" dirty="0" err="1" smtClean="0">
                <a:solidFill>
                  <a:srgbClr val="FF0000"/>
                </a:solidFill>
              </a:rPr>
              <a:t>int</a:t>
            </a:r>
            <a:r>
              <a:rPr lang="es-ES" sz="1400" dirty="0" smtClean="0"/>
              <a:t>/</a:t>
            </a:r>
            <a:r>
              <a:rPr lang="es-ES" sz="1400" dirty="0" err="1" smtClean="0"/>
              <a:t>gn</a:t>
            </a:r>
            <a:r>
              <a:rPr lang="es-ES" sz="1400" dirty="0" smtClean="0"/>
              <a:t>/ …</a:t>
            </a:r>
          </a:p>
          <a:p>
            <a:r>
              <a:rPr lang="es-ES" sz="1400" dirty="0" smtClean="0"/>
              <a:t>/</a:t>
            </a:r>
            <a:r>
              <a:rPr lang="es-ES" sz="1400" dirty="0" smtClean="0">
                <a:solidFill>
                  <a:srgbClr val="FF0000"/>
                </a:solidFill>
              </a:rPr>
              <a:t>pre</a:t>
            </a:r>
            <a:r>
              <a:rPr lang="es-ES" sz="1400" dirty="0" smtClean="0"/>
              <a:t>/</a:t>
            </a:r>
            <a:r>
              <a:rPr lang="es-ES" sz="1400" dirty="0" err="1" smtClean="0"/>
              <a:t>gn</a:t>
            </a:r>
            <a:r>
              <a:rPr lang="es-ES" sz="1400" dirty="0" smtClean="0"/>
              <a:t>/ …</a:t>
            </a:r>
          </a:p>
          <a:p>
            <a:r>
              <a:rPr lang="es-ES" sz="1400" dirty="0" smtClean="0"/>
              <a:t>/</a:t>
            </a:r>
            <a:r>
              <a:rPr lang="es-ES" sz="1400" dirty="0" smtClean="0">
                <a:solidFill>
                  <a:srgbClr val="FF0000"/>
                </a:solidFill>
              </a:rPr>
              <a:t>pro</a:t>
            </a:r>
            <a:r>
              <a:rPr lang="es-ES" sz="1400" dirty="0" smtClean="0"/>
              <a:t>/</a:t>
            </a:r>
            <a:r>
              <a:rPr lang="es-ES" sz="1400" dirty="0" err="1" smtClean="0"/>
              <a:t>gn</a:t>
            </a:r>
            <a:r>
              <a:rPr lang="es-ES" sz="1400" dirty="0" smtClean="0"/>
              <a:t>/ …</a:t>
            </a:r>
          </a:p>
          <a:p>
            <a:r>
              <a:rPr lang="es-ES" sz="1400" dirty="0" smtClean="0"/>
              <a:t>/</a:t>
            </a:r>
            <a:r>
              <a:rPr lang="es-ES" sz="1400" dirty="0" err="1" smtClean="0">
                <a:solidFill>
                  <a:srgbClr val="FF0000"/>
                </a:solidFill>
              </a:rPr>
              <a:t>aut</a:t>
            </a:r>
            <a:r>
              <a:rPr lang="es-ES" sz="1400" dirty="0" smtClean="0"/>
              <a:t>/</a:t>
            </a:r>
            <a:r>
              <a:rPr lang="es-ES" sz="1400" dirty="0" err="1" smtClean="0"/>
              <a:t>gn</a:t>
            </a:r>
            <a:r>
              <a:rPr lang="es-ES" sz="1400" dirty="0" smtClean="0"/>
              <a:t>/ …</a:t>
            </a:r>
          </a:p>
        </p:txBody>
      </p:sp>
      <p:sp>
        <p:nvSpPr>
          <p:cNvPr id="92" name="91 Cilindro"/>
          <p:cNvSpPr/>
          <p:nvPr/>
        </p:nvSpPr>
        <p:spPr>
          <a:xfrm>
            <a:off x="2771800" y="5373216"/>
            <a:ext cx="360040" cy="360040"/>
          </a:xfrm>
          <a:prstGeom prst="can">
            <a:avLst/>
          </a:prstGeom>
          <a:solidFill>
            <a:srgbClr val="92D050"/>
          </a:solidFill>
          <a:ln>
            <a:solidFill>
              <a:srgbClr val="635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3" name="92 Conector angular"/>
          <p:cNvCxnSpPr>
            <a:stCxn id="80" idx="2"/>
            <a:endCxn id="92" idx="2"/>
          </p:cNvCxnSpPr>
          <p:nvPr/>
        </p:nvCxnSpPr>
        <p:spPr>
          <a:xfrm rot="16200000" flipH="1">
            <a:off x="2303748" y="5085184"/>
            <a:ext cx="252028" cy="684076"/>
          </a:xfrm>
          <a:prstGeom prst="bentConnector2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2 Conector angular"/>
          <p:cNvCxnSpPr>
            <a:stCxn id="80" idx="0"/>
            <a:endCxn id="85" idx="1"/>
          </p:cNvCxnSpPr>
          <p:nvPr/>
        </p:nvCxnSpPr>
        <p:spPr>
          <a:xfrm rot="5400000" flipH="1" flipV="1">
            <a:off x="1421650" y="3879050"/>
            <a:ext cx="1800200" cy="468052"/>
          </a:xfrm>
          <a:prstGeom prst="bentConnector2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CuadroTexto"/>
          <p:cNvSpPr txBox="1"/>
          <p:nvPr/>
        </p:nvSpPr>
        <p:spPr>
          <a:xfrm>
            <a:off x="971600" y="386104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http://puppet/...</a:t>
            </a:r>
            <a:endParaRPr lang="es-ES" sz="1200" dirty="0"/>
          </a:p>
        </p:txBody>
      </p:sp>
      <p:cxnSp>
        <p:nvCxnSpPr>
          <p:cNvPr id="100" name="92 Conector angular"/>
          <p:cNvCxnSpPr>
            <a:stCxn id="85" idx="0"/>
            <a:endCxn id="18" idx="2"/>
          </p:cNvCxnSpPr>
          <p:nvPr/>
        </p:nvCxnSpPr>
        <p:spPr>
          <a:xfrm rot="16200000" flipV="1">
            <a:off x="2303748" y="2024844"/>
            <a:ext cx="576064" cy="151216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92 Conector angular"/>
          <p:cNvCxnSpPr>
            <a:stCxn id="85" idx="0"/>
            <a:endCxn id="59" idx="2"/>
          </p:cNvCxnSpPr>
          <p:nvPr/>
        </p:nvCxnSpPr>
        <p:spPr>
          <a:xfrm rot="5400000" flipH="1" flipV="1">
            <a:off x="3959932" y="1808820"/>
            <a:ext cx="648072" cy="1872208"/>
          </a:xfrm>
          <a:prstGeom prst="bentConnector3">
            <a:avLst>
              <a:gd name="adj1" fmla="val 44060"/>
            </a:avLst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5796136" y="2924944"/>
            <a:ext cx="3024336" cy="3600986"/>
          </a:xfrm>
          <a:prstGeom prst="rect">
            <a:avLst/>
          </a:prstGeom>
          <a:noFill/>
          <a:ln w="25400">
            <a:solidFill>
              <a:srgbClr val="63544A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Grupo: </a:t>
            </a:r>
            <a:r>
              <a:rPr lang="es-ES" sz="1200" dirty="0" err="1" smtClean="0">
                <a:solidFill>
                  <a:schemeClr val="accent2"/>
                </a:solidFill>
              </a:rPr>
              <a:t>int</a:t>
            </a:r>
            <a:endParaRPr lang="es-ES" sz="1200" dirty="0" smtClean="0">
              <a:solidFill>
                <a:schemeClr val="accent2"/>
              </a:solidFill>
            </a:endParaRPr>
          </a:p>
          <a:p>
            <a:pPr lvl="1"/>
            <a:r>
              <a:rPr lang="es-ES" sz="1200" dirty="0" smtClean="0"/>
              <a:t>Variable Global :  entorno = </a:t>
            </a:r>
            <a:r>
              <a:rPr lang="es-ES" sz="1200" dirty="0" err="1" smtClean="0">
                <a:solidFill>
                  <a:schemeClr val="accent2"/>
                </a:solidFill>
              </a:rPr>
              <a:t>int</a:t>
            </a:r>
            <a:endParaRPr lang="es-ES" sz="1200" dirty="0" smtClean="0">
              <a:solidFill>
                <a:schemeClr val="accent2"/>
              </a:solidFill>
            </a:endParaRPr>
          </a:p>
          <a:p>
            <a:pPr lvl="1"/>
            <a:r>
              <a:rPr lang="es-ES" sz="1200" dirty="0" smtClean="0"/>
              <a:t>Clases : </a:t>
            </a:r>
          </a:p>
          <a:p>
            <a:pPr lvl="1"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accent2"/>
                </a:solidFill>
              </a:rPr>
              <a:t> </a:t>
            </a:r>
            <a:r>
              <a:rPr lang="es-ES" sz="1200" dirty="0" err="1" smtClean="0">
                <a:solidFill>
                  <a:schemeClr val="accent2"/>
                </a:solidFill>
              </a:rPr>
              <a:t>int</a:t>
            </a:r>
            <a:endParaRPr lang="es-ES" sz="1200" dirty="0" smtClean="0">
              <a:solidFill>
                <a:schemeClr val="accent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s-ES" sz="1200" dirty="0" smtClean="0"/>
              <a:t> </a:t>
            </a:r>
            <a:r>
              <a:rPr lang="es-ES" sz="1200" dirty="0" err="1" smtClean="0"/>
              <a:t>desp-nav</a:t>
            </a:r>
            <a:r>
              <a:rPr lang="es-ES" sz="1200" dirty="0" smtClean="0"/>
              <a:t>, </a:t>
            </a:r>
            <a:r>
              <a:rPr lang="es-ES" sz="1200" dirty="0" err="1" smtClean="0"/>
              <a:t>desp-sl</a:t>
            </a:r>
            <a:r>
              <a:rPr lang="es-ES" sz="1200" dirty="0" smtClean="0"/>
              <a:t>  </a:t>
            </a:r>
            <a:r>
              <a:rPr lang="es-ES" sz="1200" dirty="0" err="1" smtClean="0"/>
              <a:t>desp</a:t>
            </a:r>
            <a:r>
              <a:rPr lang="es-ES" sz="1200" dirty="0" smtClean="0"/>
              <a:t>-datos</a:t>
            </a:r>
          </a:p>
          <a:p>
            <a:pPr lvl="1"/>
            <a:r>
              <a:rPr lang="es-ES" sz="1200" dirty="0" smtClean="0"/>
              <a:t>Nodos:</a:t>
            </a:r>
          </a:p>
          <a:p>
            <a:pPr lvl="1">
              <a:buFont typeface="Arial" pitchFamily="34" charset="0"/>
              <a:buChar char="•"/>
            </a:pPr>
            <a:r>
              <a:rPr lang="es-ES" sz="1200" dirty="0" smtClean="0"/>
              <a:t> Cabina1</a:t>
            </a:r>
          </a:p>
          <a:p>
            <a:pPr lvl="1">
              <a:buFont typeface="Arial" pitchFamily="34" charset="0"/>
              <a:buChar char="•"/>
            </a:pPr>
            <a:r>
              <a:rPr lang="es-ES" sz="1200" dirty="0" smtClean="0"/>
              <a:t> Cabina2</a:t>
            </a:r>
          </a:p>
          <a:p>
            <a:r>
              <a:rPr lang="es-ES" sz="1200" dirty="0" smtClean="0"/>
              <a:t>Clases :</a:t>
            </a:r>
          </a:p>
          <a:p>
            <a:pPr>
              <a:buFont typeface="Wingdings" pitchFamily="2" charset="2"/>
              <a:buChar char="q"/>
            </a:pPr>
            <a:r>
              <a:rPr lang="es-ES" sz="1200" dirty="0" smtClean="0"/>
              <a:t> </a:t>
            </a:r>
            <a:r>
              <a:rPr lang="es-ES" sz="1200" dirty="0" err="1" smtClean="0">
                <a:solidFill>
                  <a:schemeClr val="accent2"/>
                </a:solidFill>
              </a:rPr>
              <a:t>int</a:t>
            </a:r>
            <a:r>
              <a:rPr lang="es-ES" sz="1200" dirty="0" smtClean="0"/>
              <a:t> (pre) (pro) (</a:t>
            </a:r>
            <a:r>
              <a:rPr lang="es-ES" sz="1200" dirty="0" err="1" smtClean="0"/>
              <a:t>aut</a:t>
            </a:r>
            <a:r>
              <a:rPr lang="es-ES" sz="1200" dirty="0" smtClean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s-ES" sz="1200" dirty="0" smtClean="0"/>
              <a:t> </a:t>
            </a:r>
            <a:r>
              <a:rPr lang="es-ES" sz="1200" dirty="0" err="1" smtClean="0"/>
              <a:t>desp-nav</a:t>
            </a:r>
            <a:endParaRPr lang="es-ES" sz="1200" dirty="0" smtClean="0"/>
          </a:p>
          <a:p>
            <a:pPr>
              <a:buFont typeface="Arial" pitchFamily="34" charset="0"/>
              <a:buChar char="•"/>
            </a:pPr>
            <a:r>
              <a:rPr lang="es-ES" sz="1200" dirty="0" smtClean="0"/>
              <a:t> origen: /</a:t>
            </a:r>
            <a:r>
              <a:rPr lang="es-ES" sz="1200" dirty="0" err="1" smtClean="0"/>
              <a:t>gn</a:t>
            </a:r>
            <a:r>
              <a:rPr lang="es-ES" sz="1200" dirty="0" smtClean="0"/>
              <a:t>/</a:t>
            </a:r>
            <a:r>
              <a:rPr lang="es-ES" sz="1200" dirty="0" err="1" smtClean="0"/>
              <a:t>puppet</a:t>
            </a:r>
            <a:r>
              <a:rPr lang="es-ES" sz="1200" dirty="0" smtClean="0"/>
              <a:t>/&lt;entorno&gt;/</a:t>
            </a:r>
            <a:r>
              <a:rPr lang="es-ES" sz="1200" dirty="0" err="1" smtClean="0"/>
              <a:t>gn</a:t>
            </a:r>
            <a:r>
              <a:rPr lang="es-ES" sz="1200" dirty="0" smtClean="0"/>
              <a:t>/</a:t>
            </a:r>
            <a:r>
              <a:rPr lang="es-ES" sz="1200" dirty="0" err="1" smtClean="0"/>
              <a:t>nav</a:t>
            </a:r>
            <a:endParaRPr lang="es-ES" sz="1200" dirty="0" smtClean="0"/>
          </a:p>
          <a:p>
            <a:pPr>
              <a:buFont typeface="Arial" pitchFamily="34" charset="0"/>
              <a:buChar char="•"/>
            </a:pPr>
            <a:r>
              <a:rPr lang="es-ES" sz="1200" dirty="0" smtClean="0"/>
              <a:t> destino: /</a:t>
            </a:r>
            <a:r>
              <a:rPr lang="es-ES" sz="1200" dirty="0" err="1" smtClean="0"/>
              <a:t>gn</a:t>
            </a:r>
            <a:r>
              <a:rPr lang="es-ES" sz="1200" dirty="0" smtClean="0"/>
              <a:t>/</a:t>
            </a:r>
            <a:r>
              <a:rPr lang="es-ES" sz="1200" dirty="0" err="1" smtClean="0"/>
              <a:t>nav</a:t>
            </a:r>
            <a:endParaRPr lang="es-ES" sz="1200" dirty="0" smtClean="0"/>
          </a:p>
          <a:p>
            <a:pPr>
              <a:buFont typeface="Wingdings" pitchFamily="2" charset="2"/>
              <a:buChar char="q"/>
            </a:pPr>
            <a:r>
              <a:rPr lang="es-ES" sz="1200" dirty="0" smtClean="0"/>
              <a:t> </a:t>
            </a:r>
            <a:r>
              <a:rPr lang="es-ES" sz="1200" dirty="0" err="1" smtClean="0"/>
              <a:t>desp-sl</a:t>
            </a:r>
            <a:endParaRPr lang="es-ES" sz="1200" dirty="0" smtClean="0"/>
          </a:p>
          <a:p>
            <a:pPr>
              <a:buFont typeface="Arial" pitchFamily="34" charset="0"/>
              <a:buChar char="•"/>
            </a:pPr>
            <a:r>
              <a:rPr lang="es-ES" sz="1200" dirty="0" smtClean="0"/>
              <a:t> origen: /</a:t>
            </a:r>
            <a:r>
              <a:rPr lang="es-ES" sz="1200" dirty="0" err="1" smtClean="0"/>
              <a:t>gn</a:t>
            </a:r>
            <a:r>
              <a:rPr lang="es-ES" sz="1200" dirty="0" smtClean="0"/>
              <a:t>/</a:t>
            </a:r>
            <a:r>
              <a:rPr lang="es-ES" sz="1200" dirty="0" err="1" smtClean="0"/>
              <a:t>puppet</a:t>
            </a:r>
            <a:r>
              <a:rPr lang="es-ES" sz="1200" dirty="0" smtClean="0"/>
              <a:t>/&lt;entorno&gt;/</a:t>
            </a:r>
            <a:r>
              <a:rPr lang="es-ES" sz="1200" dirty="0" err="1" smtClean="0"/>
              <a:t>gn</a:t>
            </a:r>
            <a:r>
              <a:rPr lang="es-ES" sz="1200" dirty="0" smtClean="0"/>
              <a:t>/</a:t>
            </a:r>
            <a:r>
              <a:rPr lang="es-ES" sz="1200" dirty="0" err="1" smtClean="0"/>
              <a:t>sl</a:t>
            </a:r>
            <a:endParaRPr lang="es-ES" sz="1200" dirty="0" smtClean="0"/>
          </a:p>
          <a:p>
            <a:pPr>
              <a:buFont typeface="Arial" pitchFamily="34" charset="0"/>
              <a:buChar char="•"/>
            </a:pPr>
            <a:r>
              <a:rPr lang="es-ES" sz="1200" dirty="0" smtClean="0"/>
              <a:t> destino: /</a:t>
            </a:r>
            <a:r>
              <a:rPr lang="es-ES" sz="1200" dirty="0" err="1" smtClean="0"/>
              <a:t>gn</a:t>
            </a:r>
            <a:r>
              <a:rPr lang="es-ES" sz="1200" dirty="0" smtClean="0"/>
              <a:t>/</a:t>
            </a:r>
            <a:r>
              <a:rPr lang="es-ES" sz="1200" dirty="0" err="1" smtClean="0"/>
              <a:t>sl</a:t>
            </a:r>
            <a:endParaRPr lang="es-ES" sz="1200" dirty="0" smtClean="0"/>
          </a:p>
          <a:p>
            <a:pPr>
              <a:buFont typeface="Wingdings" pitchFamily="2" charset="2"/>
              <a:buChar char="q"/>
            </a:pPr>
            <a:r>
              <a:rPr lang="es-ES" sz="1200" dirty="0" smtClean="0"/>
              <a:t> </a:t>
            </a:r>
            <a:r>
              <a:rPr lang="es-ES" sz="1200" dirty="0" err="1" smtClean="0"/>
              <a:t>desp</a:t>
            </a:r>
            <a:r>
              <a:rPr lang="es-ES" sz="1200" dirty="0" smtClean="0"/>
              <a:t>-datos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/>
              <a:t> origen: /</a:t>
            </a:r>
            <a:r>
              <a:rPr lang="es-ES" sz="1200" dirty="0" err="1" smtClean="0"/>
              <a:t>gn</a:t>
            </a:r>
            <a:r>
              <a:rPr lang="es-ES" sz="1200" dirty="0" smtClean="0"/>
              <a:t>/</a:t>
            </a:r>
            <a:r>
              <a:rPr lang="es-ES" sz="1200" dirty="0" err="1" smtClean="0"/>
              <a:t>puppet</a:t>
            </a:r>
            <a:r>
              <a:rPr lang="es-ES" sz="1200" dirty="0" smtClean="0"/>
              <a:t>/&lt;entorno&gt;/</a:t>
            </a:r>
            <a:r>
              <a:rPr lang="es-ES" sz="1200" dirty="0" err="1" smtClean="0"/>
              <a:t>gn</a:t>
            </a:r>
            <a:r>
              <a:rPr lang="es-ES" sz="1200" dirty="0" smtClean="0"/>
              <a:t>/datos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/>
              <a:t> destino: /</a:t>
            </a:r>
            <a:r>
              <a:rPr lang="es-ES" sz="1200" dirty="0" err="1" smtClean="0"/>
              <a:t>gn</a:t>
            </a:r>
            <a:r>
              <a:rPr lang="es-ES" sz="1200" dirty="0" smtClean="0"/>
              <a:t>/datos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843808" y="5611887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1100" dirty="0" smtClean="0">
                <a:latin typeface="+mj-lt"/>
              </a:rPr>
              <a:t> Estructura HTML más simple, permite usar el mismo HTML en todas las webs y personalizar cada Web con hoja de estilos</a:t>
            </a:r>
          </a:p>
          <a:p>
            <a:pPr lvl="1">
              <a:buFont typeface="Wingdings" pitchFamily="2" charset="2"/>
              <a:buChar char="ü"/>
            </a:pPr>
            <a:r>
              <a:rPr lang="es-ES" sz="1100" dirty="0" smtClean="0">
                <a:latin typeface="+mj-lt"/>
              </a:rPr>
              <a:t>Construido estructura HMTL para Bankinter Particulares</a:t>
            </a:r>
          </a:p>
          <a:p>
            <a:pPr lvl="1">
              <a:buFont typeface="Wingdings" pitchFamily="2" charset="2"/>
              <a:buChar char="ü"/>
            </a:pPr>
            <a:r>
              <a:rPr lang="es-ES" sz="1100" dirty="0" smtClean="0">
                <a:latin typeface="+mj-lt"/>
              </a:rPr>
              <a:t>Estilos para maquetación de páginas</a:t>
            </a:r>
          </a:p>
        </p:txBody>
      </p:sp>
      <p:sp>
        <p:nvSpPr>
          <p:cNvPr id="6" name="5 Forma libre"/>
          <p:cNvSpPr/>
          <p:nvPr/>
        </p:nvSpPr>
        <p:spPr>
          <a:xfrm>
            <a:off x="-1" y="44625"/>
            <a:ext cx="9144001" cy="936103"/>
          </a:xfrm>
          <a:custGeom>
            <a:avLst/>
            <a:gdLst>
              <a:gd name="connsiteX0" fmla="*/ 0 w 7845552"/>
              <a:gd name="connsiteY0" fmla="*/ 0 h 5084064"/>
              <a:gd name="connsiteX1" fmla="*/ 27432 w 7845552"/>
              <a:gd name="connsiteY1" fmla="*/ 5084064 h 5084064"/>
              <a:gd name="connsiteX2" fmla="*/ 7845552 w 7845552"/>
              <a:gd name="connsiteY2" fmla="*/ 5038344 h 5084064"/>
              <a:gd name="connsiteX3" fmla="*/ 7827264 w 7845552"/>
              <a:gd name="connsiteY3" fmla="*/ 1609344 h 5084064"/>
              <a:gd name="connsiteX4" fmla="*/ 0 w 7845552"/>
              <a:gd name="connsiteY4" fmla="*/ 0 h 508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5552" h="5084064">
                <a:moveTo>
                  <a:pt x="0" y="0"/>
                </a:moveTo>
                <a:lnTo>
                  <a:pt x="27432" y="5084064"/>
                </a:lnTo>
                <a:lnTo>
                  <a:pt x="7845552" y="5038344"/>
                </a:lnTo>
                <a:lnTo>
                  <a:pt x="7827264" y="1609344"/>
                </a:lnTo>
                <a:lnTo>
                  <a:pt x="0" y="0"/>
                </a:lnTo>
                <a:close/>
              </a:path>
            </a:pathLst>
          </a:custGeom>
          <a:solidFill>
            <a:srgbClr val="F56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496888" y="188640"/>
            <a:ext cx="8107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3600" b="1" dirty="0" smtClean="0">
                <a:solidFill>
                  <a:schemeClr val="bg1"/>
                </a:solidFill>
                <a:latin typeface="Bankinter"/>
                <a:ea typeface="+mn-ea"/>
              </a:rPr>
              <a:t>Resumen</a:t>
            </a:r>
            <a:endParaRPr lang="es-ES" sz="2800" b="1" dirty="0">
              <a:solidFill>
                <a:schemeClr val="bg1"/>
              </a:solidFill>
              <a:latin typeface="Bankinter"/>
              <a:ea typeface="+mn-ea"/>
              <a:cs typeface="+mn-cs"/>
            </a:endParaRPr>
          </a:p>
        </p:txBody>
      </p:sp>
      <p:sp>
        <p:nvSpPr>
          <p:cNvPr id="8" name="7 Flecha derecha"/>
          <p:cNvSpPr/>
          <p:nvPr/>
        </p:nvSpPr>
        <p:spPr>
          <a:xfrm>
            <a:off x="179512" y="1124744"/>
            <a:ext cx="2592288" cy="1440160"/>
          </a:xfrm>
          <a:prstGeom prst="rightArrow">
            <a:avLst>
              <a:gd name="adj1" fmla="val 100000"/>
              <a:gd name="adj2" fmla="val 5910"/>
            </a:avLst>
          </a:prstGeom>
          <a:solidFill>
            <a:schemeClr val="accent4"/>
          </a:solidFill>
          <a:ln>
            <a:solidFill>
              <a:srgbClr val="B5D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solidFill>
                  <a:schemeClr val="tx1"/>
                </a:solidFill>
              </a:rPr>
              <a:t>Repositorio de versiones de fuentes y despliegue de aplicaciones</a:t>
            </a:r>
          </a:p>
        </p:txBody>
      </p:sp>
      <p:sp>
        <p:nvSpPr>
          <p:cNvPr id="9" name="8 Flecha derecha"/>
          <p:cNvSpPr/>
          <p:nvPr/>
        </p:nvSpPr>
        <p:spPr>
          <a:xfrm>
            <a:off x="179512" y="2708920"/>
            <a:ext cx="2592288" cy="1800200"/>
          </a:xfrm>
          <a:prstGeom prst="rightArrow">
            <a:avLst>
              <a:gd name="adj1" fmla="val 100000"/>
              <a:gd name="adj2" fmla="val 591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1400" dirty="0" smtClean="0">
                <a:solidFill>
                  <a:schemeClr val="tx1"/>
                </a:solidFill>
              </a:rPr>
              <a:t>Utilidades de Arquitectura </a:t>
            </a:r>
          </a:p>
        </p:txBody>
      </p:sp>
      <p:sp>
        <p:nvSpPr>
          <p:cNvPr id="10" name="9 Flecha derecha"/>
          <p:cNvSpPr/>
          <p:nvPr/>
        </p:nvSpPr>
        <p:spPr>
          <a:xfrm>
            <a:off x="179512" y="4653135"/>
            <a:ext cx="2520280" cy="841449"/>
          </a:xfrm>
          <a:prstGeom prst="rightArrow">
            <a:avLst>
              <a:gd name="adj1" fmla="val 100000"/>
              <a:gd name="adj2" fmla="val 5910"/>
            </a:avLst>
          </a:prstGeom>
          <a:solidFill>
            <a:srgbClr val="E0D478"/>
          </a:solidFill>
          <a:ln>
            <a:solidFill>
              <a:srgbClr val="DFD2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err="1" smtClean="0">
                <a:solidFill>
                  <a:schemeClr val="tx1"/>
                </a:solidFill>
              </a:rPr>
              <a:t>SingleSignOn</a:t>
            </a:r>
            <a:r>
              <a:rPr lang="es-ES" sz="1400" dirty="0" smtClean="0">
                <a:solidFill>
                  <a:schemeClr val="tx1"/>
                </a:solidFill>
              </a:rPr>
              <a:t> y Gestión de Sesión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843808" y="1124744"/>
            <a:ext cx="59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1000" dirty="0" smtClean="0">
                <a:latin typeface="+mj-lt"/>
              </a:rPr>
              <a:t> Unifica los desarrollos en un repositorio común</a:t>
            </a:r>
          </a:p>
          <a:p>
            <a:pPr>
              <a:buFont typeface="Wingdings" pitchFamily="2" charset="2"/>
              <a:buChar char="q"/>
            </a:pPr>
            <a:r>
              <a:rPr lang="es-ES" sz="1000" dirty="0" smtClean="0">
                <a:latin typeface="+mj-lt"/>
              </a:rPr>
              <a:t> Herramientas desarrollo en local: eclipse, </a:t>
            </a:r>
            <a:r>
              <a:rPr lang="es-ES" sz="1000" dirty="0" err="1" smtClean="0">
                <a:latin typeface="+mj-lt"/>
              </a:rPr>
              <a:t>glassfish</a:t>
            </a:r>
            <a:r>
              <a:rPr lang="es-ES" sz="1000" dirty="0" smtClean="0">
                <a:latin typeface="+mj-lt"/>
              </a:rPr>
              <a:t>, H2, </a:t>
            </a:r>
            <a:r>
              <a:rPr lang="es-ES" sz="1000" dirty="0" err="1" smtClean="0">
                <a:latin typeface="+mj-lt"/>
              </a:rPr>
              <a:t>testNg</a:t>
            </a:r>
            <a:r>
              <a:rPr lang="es-ES" sz="1000" dirty="0" smtClean="0">
                <a:latin typeface="+mj-lt"/>
              </a:rPr>
              <a:t>, …</a:t>
            </a:r>
          </a:p>
          <a:p>
            <a:pPr>
              <a:buFont typeface="Wingdings" pitchFamily="2" charset="2"/>
              <a:buChar char="q"/>
            </a:pPr>
            <a:r>
              <a:rPr lang="es-ES" sz="1000" dirty="0" smtClean="0">
                <a:latin typeface="+mj-lt"/>
              </a:rPr>
              <a:t> Sistema de desarrollo basado en integración continua, </a:t>
            </a:r>
          </a:p>
          <a:p>
            <a:pPr lvl="1">
              <a:buFont typeface="Wingdings" pitchFamily="2" charset="2"/>
              <a:buChar char="ü"/>
            </a:pPr>
            <a:r>
              <a:rPr lang="es-ES" sz="1000" dirty="0" smtClean="0">
                <a:latin typeface="+mj-lt"/>
              </a:rPr>
              <a:t>Asegura la calidad del código y la consistencia del mismo</a:t>
            </a:r>
          </a:p>
          <a:p>
            <a:pPr lvl="1">
              <a:buFont typeface="Wingdings" pitchFamily="2" charset="2"/>
              <a:buChar char="ü"/>
            </a:pPr>
            <a:r>
              <a:rPr lang="es-ES" sz="1000" dirty="0" smtClean="0">
                <a:latin typeface="+mj-lt"/>
              </a:rPr>
              <a:t>No permite crear versiones con errores y facilita el desarrollo en equipo</a:t>
            </a:r>
          </a:p>
          <a:p>
            <a:pPr>
              <a:buFont typeface="Wingdings" pitchFamily="2" charset="2"/>
              <a:buChar char="q"/>
            </a:pPr>
            <a:r>
              <a:rPr lang="es-ES" sz="1000" dirty="0" smtClean="0">
                <a:latin typeface="+mj-lt"/>
              </a:rPr>
              <a:t> Controles de calidad automatizado en todas las etapas del desarrollo. </a:t>
            </a:r>
          </a:p>
          <a:p>
            <a:pPr lvl="1">
              <a:buFont typeface="Wingdings" pitchFamily="2" charset="2"/>
              <a:buChar char="ü"/>
            </a:pPr>
            <a:r>
              <a:rPr lang="es-ES" sz="1000" dirty="0" smtClean="0">
                <a:latin typeface="+mj-lt"/>
              </a:rPr>
              <a:t>El responsable del proyecto conoce en cada momento la calidad del código</a:t>
            </a:r>
          </a:p>
          <a:p>
            <a:pPr>
              <a:buFont typeface="Wingdings" pitchFamily="2" charset="2"/>
              <a:buChar char="q"/>
            </a:pPr>
            <a:r>
              <a:rPr lang="es-ES" sz="1000" dirty="0" smtClean="0">
                <a:latin typeface="+mj-lt"/>
              </a:rPr>
              <a:t> Despliegue JEE automatizado en local y entornos de integración, pre y producción</a:t>
            </a:r>
          </a:p>
          <a:p>
            <a:pPr>
              <a:buFont typeface="Wingdings" pitchFamily="2" charset="2"/>
              <a:buChar char="q"/>
            </a:pPr>
            <a:r>
              <a:rPr lang="es-ES" sz="1000" dirty="0" smtClean="0">
                <a:latin typeface="+mj-lt"/>
              </a:rPr>
              <a:t> Automatización de pruebas unitarias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2843808" y="2714144"/>
            <a:ext cx="5760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1000" dirty="0" smtClean="0">
                <a:latin typeface="+mj-lt"/>
              </a:rPr>
              <a:t> Facilidades gestión entornos de  producción</a:t>
            </a:r>
          </a:p>
          <a:p>
            <a:pPr lvl="1">
              <a:buFont typeface="Wingdings" pitchFamily="2" charset="2"/>
              <a:buChar char="ü"/>
            </a:pPr>
            <a:r>
              <a:rPr lang="es-ES" sz="1000" dirty="0" smtClean="0">
                <a:latin typeface="+mj-lt"/>
              </a:rPr>
              <a:t> Mecanismos de parada selectiva de </a:t>
            </a:r>
            <a:r>
              <a:rPr lang="es-ES" sz="1000" dirty="0" err="1" smtClean="0">
                <a:latin typeface="+mj-lt"/>
              </a:rPr>
              <a:t>URLs</a:t>
            </a:r>
            <a:r>
              <a:rPr lang="es-ES" sz="1000" dirty="0" smtClean="0">
                <a:latin typeface="+mj-lt"/>
              </a:rPr>
              <a:t> y entidades JPA</a:t>
            </a:r>
          </a:p>
          <a:p>
            <a:pPr lvl="1">
              <a:buFont typeface="Wingdings" pitchFamily="2" charset="2"/>
              <a:buChar char="ü"/>
            </a:pPr>
            <a:r>
              <a:rPr lang="es-ES" sz="1000" dirty="0" smtClean="0">
                <a:latin typeface="+mj-lt"/>
              </a:rPr>
              <a:t> Monitorización por usuario y </a:t>
            </a:r>
            <a:r>
              <a:rPr lang="es-ES" sz="1000" dirty="0" err="1" smtClean="0">
                <a:latin typeface="+mj-lt"/>
              </a:rPr>
              <a:t>url</a:t>
            </a:r>
            <a:r>
              <a:rPr lang="es-ES" sz="1000" dirty="0" smtClean="0">
                <a:latin typeface="+mj-lt"/>
              </a:rPr>
              <a:t>  </a:t>
            </a:r>
          </a:p>
          <a:p>
            <a:pPr>
              <a:buFont typeface="Wingdings" pitchFamily="2" charset="2"/>
              <a:buChar char="q"/>
            </a:pPr>
            <a:r>
              <a:rPr lang="es-ES" sz="1000" dirty="0" smtClean="0">
                <a:latin typeface="+mj-lt"/>
              </a:rPr>
              <a:t> Mejoras en Seguridad,  control de cookies registradas, validaciones con parachute</a:t>
            </a:r>
          </a:p>
          <a:p>
            <a:pPr>
              <a:buFont typeface="Wingdings" pitchFamily="2" charset="2"/>
              <a:buChar char="q"/>
            </a:pPr>
            <a:r>
              <a:rPr lang="es-ES" sz="1000" dirty="0" smtClean="0">
                <a:latin typeface="+mj-lt"/>
              </a:rPr>
              <a:t> Mejoras en los tratamientos de </a:t>
            </a:r>
            <a:r>
              <a:rPr lang="es-ES" sz="1000" dirty="0" err="1" smtClean="0">
                <a:latin typeface="+mj-lt"/>
              </a:rPr>
              <a:t>logs</a:t>
            </a:r>
            <a:endParaRPr lang="es-ES" sz="1000" dirty="0" smtClean="0">
              <a:latin typeface="+mj-lt"/>
            </a:endParaRPr>
          </a:p>
          <a:p>
            <a:pPr lvl="1">
              <a:buFont typeface="Wingdings" pitchFamily="2" charset="2"/>
              <a:buChar char="ü"/>
            </a:pPr>
            <a:r>
              <a:rPr lang="es-ES" sz="1000" dirty="0" smtClean="0">
                <a:latin typeface="+mj-lt"/>
              </a:rPr>
              <a:t> Modificación en caliente los niveles de log</a:t>
            </a:r>
          </a:p>
          <a:p>
            <a:pPr lvl="1">
              <a:buFont typeface="Wingdings" pitchFamily="2" charset="2"/>
              <a:buChar char="ü"/>
            </a:pPr>
            <a:r>
              <a:rPr lang="es-ES" sz="1000" dirty="0" smtClean="0">
                <a:latin typeface="+mj-lt"/>
              </a:rPr>
              <a:t> Log de actividad con cálculo de tiempos intermedios y log de errores </a:t>
            </a:r>
            <a:r>
              <a:rPr lang="es-ES" sz="1000" dirty="0" err="1" smtClean="0">
                <a:latin typeface="+mj-lt"/>
              </a:rPr>
              <a:t>javascript</a:t>
            </a:r>
            <a:endParaRPr lang="es-ES" sz="1000" dirty="0" smtClean="0">
              <a:latin typeface="+mj-lt"/>
            </a:endParaRPr>
          </a:p>
          <a:p>
            <a:pPr lvl="1">
              <a:buFont typeface="Wingdings" pitchFamily="2" charset="2"/>
              <a:buChar char="ü"/>
            </a:pPr>
            <a:r>
              <a:rPr lang="es-ES" sz="1000" dirty="0" smtClean="0">
                <a:latin typeface="+mj-lt"/>
              </a:rPr>
              <a:t> Identificador único por petición, facilita detección de errores</a:t>
            </a:r>
          </a:p>
          <a:p>
            <a:pPr>
              <a:buFont typeface="Wingdings" pitchFamily="2" charset="2"/>
              <a:buChar char="q"/>
            </a:pPr>
            <a:r>
              <a:rPr lang="es-ES" sz="1000" dirty="0" smtClean="0">
                <a:latin typeface="+mj-lt"/>
              </a:rPr>
              <a:t> Facilidades al desarrollo</a:t>
            </a:r>
          </a:p>
          <a:p>
            <a:pPr lvl="1">
              <a:buFont typeface="Wingdings" pitchFamily="2" charset="2"/>
              <a:buChar char="ü"/>
            </a:pPr>
            <a:r>
              <a:rPr lang="es-ES" sz="1000" dirty="0" smtClean="0">
                <a:latin typeface="+mj-lt"/>
              </a:rPr>
              <a:t>Facilidad de validaciones en cliente solo con definición de tipos de datos</a:t>
            </a:r>
          </a:p>
          <a:p>
            <a:pPr lvl="1">
              <a:buFont typeface="Wingdings" pitchFamily="2" charset="2"/>
              <a:buChar char="ü"/>
            </a:pPr>
            <a:r>
              <a:rPr lang="es-ES" sz="1000" dirty="0" smtClean="0">
                <a:latin typeface="+mj-lt"/>
              </a:rPr>
              <a:t> Soporte HTML5</a:t>
            </a:r>
          </a:p>
          <a:p>
            <a:pPr lvl="1">
              <a:buFont typeface="Wingdings" pitchFamily="2" charset="2"/>
              <a:buChar char="ü"/>
            </a:pPr>
            <a:r>
              <a:rPr lang="es-ES" sz="1000" dirty="0" smtClean="0">
                <a:latin typeface="+mj-lt"/>
              </a:rPr>
              <a:t> Validación de parámetros por arquitectura en servicios </a:t>
            </a:r>
            <a:r>
              <a:rPr lang="es-ES" sz="1000" dirty="0" err="1" smtClean="0">
                <a:latin typeface="+mj-lt"/>
              </a:rPr>
              <a:t>Rest</a:t>
            </a:r>
            <a:endParaRPr lang="es-ES" sz="1000" dirty="0" smtClean="0">
              <a:latin typeface="+mj-lt"/>
            </a:endParaRPr>
          </a:p>
        </p:txBody>
      </p:sp>
      <p:sp>
        <p:nvSpPr>
          <p:cNvPr id="13" name="12 Flecha derecha"/>
          <p:cNvSpPr/>
          <p:nvPr/>
        </p:nvSpPr>
        <p:spPr>
          <a:xfrm>
            <a:off x="179512" y="5589240"/>
            <a:ext cx="2520280" cy="792088"/>
          </a:xfrm>
          <a:prstGeom prst="rightArrow">
            <a:avLst>
              <a:gd name="adj1" fmla="val 100000"/>
              <a:gd name="adj2" fmla="val 5910"/>
            </a:avLst>
          </a:prstGeom>
          <a:solidFill>
            <a:srgbClr val="62524E"/>
          </a:solidFill>
          <a:ln>
            <a:solidFill>
              <a:srgbClr val="635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solidFill>
                  <a:schemeClr val="tx1"/>
                </a:solidFill>
              </a:rPr>
              <a:t>Simplificación HTML y definición Estilos Comunes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843808" y="4725144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1100" dirty="0" smtClean="0">
                <a:latin typeface="+mj-lt"/>
              </a:rPr>
              <a:t> Unificar el proceso de </a:t>
            </a:r>
            <a:r>
              <a:rPr lang="es-ES" sz="1100" dirty="0" err="1" smtClean="0">
                <a:latin typeface="+mj-lt"/>
              </a:rPr>
              <a:t>login</a:t>
            </a:r>
            <a:r>
              <a:rPr lang="es-ES" sz="1100" dirty="0" smtClean="0">
                <a:latin typeface="+mj-lt"/>
              </a:rPr>
              <a:t> y gestión de sesión unificado en los distintos </a:t>
            </a:r>
            <a:r>
              <a:rPr lang="es-ES" sz="1100" dirty="0" err="1" smtClean="0">
                <a:latin typeface="+mj-lt"/>
              </a:rPr>
              <a:t>WARs</a:t>
            </a:r>
            <a:r>
              <a:rPr lang="es-ES" sz="1100" dirty="0" smtClean="0">
                <a:latin typeface="+mj-lt"/>
              </a:rPr>
              <a:t> de una aplicación</a:t>
            </a:r>
          </a:p>
          <a:p>
            <a:pPr lvl="1">
              <a:buFont typeface="Wingdings" pitchFamily="2" charset="2"/>
              <a:buChar char="ü"/>
            </a:pPr>
            <a:r>
              <a:rPr lang="es-ES" sz="1100" dirty="0" smtClean="0">
                <a:latin typeface="+mj-lt"/>
              </a:rPr>
              <a:t>  Implementados controles de farfullo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s-ES" sz="1100" dirty="0" smtClean="0">
                <a:latin typeface="+mj-lt"/>
              </a:rPr>
              <a:t>Firma de operaciones</a:t>
            </a:r>
          </a:p>
        </p:txBody>
      </p:sp>
      <p:cxnSp>
        <p:nvCxnSpPr>
          <p:cNvPr id="16" name="15 Conector recto"/>
          <p:cNvCxnSpPr/>
          <p:nvPr/>
        </p:nvCxnSpPr>
        <p:spPr>
          <a:xfrm>
            <a:off x="2843808" y="2636912"/>
            <a:ext cx="57606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2843808" y="4653136"/>
            <a:ext cx="57606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2843808" y="5517232"/>
            <a:ext cx="57606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2843808" y="6453336"/>
            <a:ext cx="57606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2" grpId="0"/>
      <p:bldP spid="13" grpId="0" animBg="1"/>
      <p:bldP spid="1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Documentación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626968" cy="4525963"/>
          </a:xfrm>
        </p:spPr>
        <p:txBody>
          <a:bodyPr/>
          <a:lstStyle/>
          <a:p>
            <a:r>
              <a:rPr lang="es-ES" dirty="0" smtClean="0"/>
              <a:t>Documentamos esto que hemos visto en la Wiki de Normativa y Arquitectura</a:t>
            </a:r>
          </a:p>
          <a:p>
            <a:r>
              <a:rPr lang="es-ES" dirty="0" smtClean="0"/>
              <a:t>Hay que ir a cursos de JEE6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457400" y="6237312"/>
            <a:ext cx="76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http://compartiendo.bankinter.bk/gneis/normativasw/w/normativasw-wiki/02000-on-line-java-jee6.aspx</a:t>
            </a:r>
          </a:p>
        </p:txBody>
      </p:sp>
      <p:pic>
        <p:nvPicPr>
          <p:cNvPr id="8" name="4 Marcador de tabla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484784"/>
            <a:ext cx="2373313" cy="39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utoShape 80"/>
          <p:cNvSpPr>
            <a:spLocks noChangeArrowheads="1"/>
          </p:cNvSpPr>
          <p:nvPr/>
        </p:nvSpPr>
        <p:spPr bwMode="auto">
          <a:xfrm rot="2458681">
            <a:off x="7814073" y="2292774"/>
            <a:ext cx="519351" cy="677009"/>
          </a:xfrm>
          <a:custGeom>
            <a:avLst/>
            <a:gdLst>
              <a:gd name="G0" fmla="+- 2690835 0 0"/>
              <a:gd name="G1" fmla="+- -6029656 0 0"/>
              <a:gd name="G2" fmla="+- 2690835 0 -6029656"/>
              <a:gd name="G3" fmla="+- 10800 0 0"/>
              <a:gd name="G4" fmla="+- 0 0 2690835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49 0 0"/>
              <a:gd name="G9" fmla="+- 0 0 -6029656"/>
              <a:gd name="G10" fmla="+- 7849 0 2700"/>
              <a:gd name="G11" fmla="cos G10 2690835"/>
              <a:gd name="G12" fmla="sin G10 2690835"/>
              <a:gd name="G13" fmla="cos 13500 2690835"/>
              <a:gd name="G14" fmla="sin 13500 2690835"/>
              <a:gd name="G15" fmla="+- G11 10800 0"/>
              <a:gd name="G16" fmla="+- G12 10800 0"/>
              <a:gd name="G17" fmla="+- G13 10800 0"/>
              <a:gd name="G18" fmla="+- G14 10800 0"/>
              <a:gd name="G19" fmla="*/ 7849 1 2"/>
              <a:gd name="G20" fmla="+- G19 5400 0"/>
              <a:gd name="G21" fmla="cos G20 2690835"/>
              <a:gd name="G22" fmla="sin G20 2690835"/>
              <a:gd name="G23" fmla="+- G21 10800 0"/>
              <a:gd name="G24" fmla="+- G12 G23 G22"/>
              <a:gd name="G25" fmla="+- G22 G23 G11"/>
              <a:gd name="G26" fmla="cos 10800 2690835"/>
              <a:gd name="G27" fmla="sin 10800 2690835"/>
              <a:gd name="G28" fmla="cos 7849 2690835"/>
              <a:gd name="G29" fmla="sin 7849 2690835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029656"/>
              <a:gd name="G36" fmla="sin G34 -6029656"/>
              <a:gd name="G37" fmla="+/ -6029656 2690835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49 G39"/>
              <a:gd name="G43" fmla="sin 784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0550 w 21600"/>
              <a:gd name="T5" fmla="*/ 6155 h 21600"/>
              <a:gd name="T6" fmla="*/ 10473 w 21600"/>
              <a:gd name="T7" fmla="*/ 1480 h 21600"/>
              <a:gd name="T8" fmla="*/ 17885 w 21600"/>
              <a:gd name="T9" fmla="*/ 7424 h 21600"/>
              <a:gd name="T10" fmla="*/ 20979 w 21600"/>
              <a:gd name="T11" fmla="*/ 19667 h 21600"/>
              <a:gd name="T12" fmla="*/ 15089 w 21600"/>
              <a:gd name="T13" fmla="*/ 20073 h 21600"/>
              <a:gd name="T14" fmla="*/ 14682 w 21600"/>
              <a:gd name="T15" fmla="*/ 1418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718" y="15955"/>
                </a:moveTo>
                <a:cubicBezTo>
                  <a:pt x="17963" y="14526"/>
                  <a:pt x="18649" y="12695"/>
                  <a:pt x="18649" y="10800"/>
                </a:cubicBezTo>
                <a:cubicBezTo>
                  <a:pt x="18649" y="6465"/>
                  <a:pt x="15134" y="2951"/>
                  <a:pt x="10800" y="2951"/>
                </a:cubicBezTo>
                <a:cubicBezTo>
                  <a:pt x="10708" y="2950"/>
                  <a:pt x="10616" y="2952"/>
                  <a:pt x="10525" y="2955"/>
                </a:cubicBezTo>
                <a:lnTo>
                  <a:pt x="10422" y="6"/>
                </a:lnTo>
                <a:cubicBezTo>
                  <a:pt x="10548" y="2"/>
                  <a:pt x="10674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407"/>
                  <a:pt x="20656" y="15927"/>
                  <a:pt x="18943" y="17893"/>
                </a:cubicBezTo>
                <a:lnTo>
                  <a:pt x="20979" y="19667"/>
                </a:lnTo>
                <a:lnTo>
                  <a:pt x="15089" y="20073"/>
                </a:lnTo>
                <a:lnTo>
                  <a:pt x="14682" y="14182"/>
                </a:lnTo>
                <a:lnTo>
                  <a:pt x="16718" y="15955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square" lIns="0" tIns="0" rIns="0" bIns="0" anchor="ctr">
            <a:spAutoFit/>
          </a:bodyPr>
          <a:lstStyle/>
          <a:p>
            <a:pPr algn="ctr" eaLnBrk="1" hangingPunct="1"/>
            <a:endParaRPr lang="es-ES_tradnl"/>
          </a:p>
        </p:txBody>
      </p:sp>
      <p:sp>
        <p:nvSpPr>
          <p:cNvPr id="104" name="AutoShape 80"/>
          <p:cNvSpPr>
            <a:spLocks noChangeArrowheads="1"/>
          </p:cNvSpPr>
          <p:nvPr/>
        </p:nvSpPr>
        <p:spPr bwMode="auto">
          <a:xfrm rot="2458681">
            <a:off x="7966473" y="2445174"/>
            <a:ext cx="519351" cy="677009"/>
          </a:xfrm>
          <a:custGeom>
            <a:avLst/>
            <a:gdLst>
              <a:gd name="G0" fmla="+- 2690835 0 0"/>
              <a:gd name="G1" fmla="+- -6029656 0 0"/>
              <a:gd name="G2" fmla="+- 2690835 0 -6029656"/>
              <a:gd name="G3" fmla="+- 10800 0 0"/>
              <a:gd name="G4" fmla="+- 0 0 2690835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49 0 0"/>
              <a:gd name="G9" fmla="+- 0 0 -6029656"/>
              <a:gd name="G10" fmla="+- 7849 0 2700"/>
              <a:gd name="G11" fmla="cos G10 2690835"/>
              <a:gd name="G12" fmla="sin G10 2690835"/>
              <a:gd name="G13" fmla="cos 13500 2690835"/>
              <a:gd name="G14" fmla="sin 13500 2690835"/>
              <a:gd name="G15" fmla="+- G11 10800 0"/>
              <a:gd name="G16" fmla="+- G12 10800 0"/>
              <a:gd name="G17" fmla="+- G13 10800 0"/>
              <a:gd name="G18" fmla="+- G14 10800 0"/>
              <a:gd name="G19" fmla="*/ 7849 1 2"/>
              <a:gd name="G20" fmla="+- G19 5400 0"/>
              <a:gd name="G21" fmla="cos G20 2690835"/>
              <a:gd name="G22" fmla="sin G20 2690835"/>
              <a:gd name="G23" fmla="+- G21 10800 0"/>
              <a:gd name="G24" fmla="+- G12 G23 G22"/>
              <a:gd name="G25" fmla="+- G22 G23 G11"/>
              <a:gd name="G26" fmla="cos 10800 2690835"/>
              <a:gd name="G27" fmla="sin 10800 2690835"/>
              <a:gd name="G28" fmla="cos 7849 2690835"/>
              <a:gd name="G29" fmla="sin 7849 2690835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029656"/>
              <a:gd name="G36" fmla="sin G34 -6029656"/>
              <a:gd name="G37" fmla="+/ -6029656 2690835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49 G39"/>
              <a:gd name="G43" fmla="sin 784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0550 w 21600"/>
              <a:gd name="T5" fmla="*/ 6155 h 21600"/>
              <a:gd name="T6" fmla="*/ 10473 w 21600"/>
              <a:gd name="T7" fmla="*/ 1480 h 21600"/>
              <a:gd name="T8" fmla="*/ 17885 w 21600"/>
              <a:gd name="T9" fmla="*/ 7424 h 21600"/>
              <a:gd name="T10" fmla="*/ 20979 w 21600"/>
              <a:gd name="T11" fmla="*/ 19667 h 21600"/>
              <a:gd name="T12" fmla="*/ 15089 w 21600"/>
              <a:gd name="T13" fmla="*/ 20073 h 21600"/>
              <a:gd name="T14" fmla="*/ 14682 w 21600"/>
              <a:gd name="T15" fmla="*/ 1418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718" y="15955"/>
                </a:moveTo>
                <a:cubicBezTo>
                  <a:pt x="17963" y="14526"/>
                  <a:pt x="18649" y="12695"/>
                  <a:pt x="18649" y="10800"/>
                </a:cubicBezTo>
                <a:cubicBezTo>
                  <a:pt x="18649" y="6465"/>
                  <a:pt x="15134" y="2951"/>
                  <a:pt x="10800" y="2951"/>
                </a:cubicBezTo>
                <a:cubicBezTo>
                  <a:pt x="10708" y="2950"/>
                  <a:pt x="10616" y="2952"/>
                  <a:pt x="10525" y="2955"/>
                </a:cubicBezTo>
                <a:lnTo>
                  <a:pt x="10422" y="6"/>
                </a:lnTo>
                <a:cubicBezTo>
                  <a:pt x="10548" y="2"/>
                  <a:pt x="10674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407"/>
                  <a:pt x="20656" y="15927"/>
                  <a:pt x="18943" y="17893"/>
                </a:cubicBezTo>
                <a:lnTo>
                  <a:pt x="20979" y="19667"/>
                </a:lnTo>
                <a:lnTo>
                  <a:pt x="15089" y="20073"/>
                </a:lnTo>
                <a:lnTo>
                  <a:pt x="14682" y="14182"/>
                </a:lnTo>
                <a:lnTo>
                  <a:pt x="16718" y="15955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square" lIns="0" tIns="0" rIns="0" bIns="0" anchor="ctr">
            <a:spAutoFit/>
          </a:bodyPr>
          <a:lstStyle/>
          <a:p>
            <a:pPr algn="ctr" eaLnBrk="1" hangingPunct="1"/>
            <a:endParaRPr lang="es-ES_tradnl"/>
          </a:p>
        </p:txBody>
      </p:sp>
      <p:pic>
        <p:nvPicPr>
          <p:cNvPr id="86" name="85 Imagen" descr="html 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2896" y="4853640"/>
            <a:ext cx="481024" cy="481024"/>
          </a:xfrm>
          <a:prstGeom prst="rect">
            <a:avLst/>
          </a:prstGeom>
        </p:spPr>
      </p:pic>
      <p:sp>
        <p:nvSpPr>
          <p:cNvPr id="76" name="75 CuadroTexto"/>
          <p:cNvSpPr txBox="1"/>
          <p:nvPr/>
        </p:nvSpPr>
        <p:spPr>
          <a:xfrm>
            <a:off x="2046624" y="5575176"/>
            <a:ext cx="1563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atin typeface="+mj-lt"/>
              </a:rPr>
              <a:t>Validar prototipo</a:t>
            </a:r>
            <a:endParaRPr lang="es-ES" sz="1100" dirty="0">
              <a:latin typeface="+mj-lt"/>
            </a:endParaRPr>
          </a:p>
        </p:txBody>
      </p:sp>
      <p:sp>
        <p:nvSpPr>
          <p:cNvPr id="78" name="AutoShape 80"/>
          <p:cNvSpPr>
            <a:spLocks noChangeArrowheads="1"/>
          </p:cNvSpPr>
          <p:nvPr/>
        </p:nvSpPr>
        <p:spPr bwMode="auto">
          <a:xfrm rot="17115034">
            <a:off x="2288897" y="5023480"/>
            <a:ext cx="519351" cy="649652"/>
          </a:xfrm>
          <a:custGeom>
            <a:avLst/>
            <a:gdLst>
              <a:gd name="G0" fmla="+- 2690835 0 0"/>
              <a:gd name="G1" fmla="+- -6029656 0 0"/>
              <a:gd name="G2" fmla="+- 2690835 0 -6029656"/>
              <a:gd name="G3" fmla="+- 10800 0 0"/>
              <a:gd name="G4" fmla="+- 0 0 2690835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49 0 0"/>
              <a:gd name="G9" fmla="+- 0 0 -6029656"/>
              <a:gd name="G10" fmla="+- 7849 0 2700"/>
              <a:gd name="G11" fmla="cos G10 2690835"/>
              <a:gd name="G12" fmla="sin G10 2690835"/>
              <a:gd name="G13" fmla="cos 13500 2690835"/>
              <a:gd name="G14" fmla="sin 13500 2690835"/>
              <a:gd name="G15" fmla="+- G11 10800 0"/>
              <a:gd name="G16" fmla="+- G12 10800 0"/>
              <a:gd name="G17" fmla="+- G13 10800 0"/>
              <a:gd name="G18" fmla="+- G14 10800 0"/>
              <a:gd name="G19" fmla="*/ 7849 1 2"/>
              <a:gd name="G20" fmla="+- G19 5400 0"/>
              <a:gd name="G21" fmla="cos G20 2690835"/>
              <a:gd name="G22" fmla="sin G20 2690835"/>
              <a:gd name="G23" fmla="+- G21 10800 0"/>
              <a:gd name="G24" fmla="+- G12 G23 G22"/>
              <a:gd name="G25" fmla="+- G22 G23 G11"/>
              <a:gd name="G26" fmla="cos 10800 2690835"/>
              <a:gd name="G27" fmla="sin 10800 2690835"/>
              <a:gd name="G28" fmla="cos 7849 2690835"/>
              <a:gd name="G29" fmla="sin 7849 2690835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029656"/>
              <a:gd name="G36" fmla="sin G34 -6029656"/>
              <a:gd name="G37" fmla="+/ -6029656 2690835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49 G39"/>
              <a:gd name="G43" fmla="sin 784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0550 w 21600"/>
              <a:gd name="T5" fmla="*/ 6155 h 21600"/>
              <a:gd name="T6" fmla="*/ 10473 w 21600"/>
              <a:gd name="T7" fmla="*/ 1480 h 21600"/>
              <a:gd name="T8" fmla="*/ 17885 w 21600"/>
              <a:gd name="T9" fmla="*/ 7424 h 21600"/>
              <a:gd name="T10" fmla="*/ 20979 w 21600"/>
              <a:gd name="T11" fmla="*/ 19667 h 21600"/>
              <a:gd name="T12" fmla="*/ 15089 w 21600"/>
              <a:gd name="T13" fmla="*/ 20073 h 21600"/>
              <a:gd name="T14" fmla="*/ 14682 w 21600"/>
              <a:gd name="T15" fmla="*/ 1418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718" y="15955"/>
                </a:moveTo>
                <a:cubicBezTo>
                  <a:pt x="17963" y="14526"/>
                  <a:pt x="18649" y="12695"/>
                  <a:pt x="18649" y="10800"/>
                </a:cubicBezTo>
                <a:cubicBezTo>
                  <a:pt x="18649" y="6465"/>
                  <a:pt x="15134" y="2951"/>
                  <a:pt x="10800" y="2951"/>
                </a:cubicBezTo>
                <a:cubicBezTo>
                  <a:pt x="10708" y="2950"/>
                  <a:pt x="10616" y="2952"/>
                  <a:pt x="10525" y="2955"/>
                </a:cubicBezTo>
                <a:lnTo>
                  <a:pt x="10422" y="6"/>
                </a:lnTo>
                <a:cubicBezTo>
                  <a:pt x="10548" y="2"/>
                  <a:pt x="10674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407"/>
                  <a:pt x="20656" y="15927"/>
                  <a:pt x="18943" y="17893"/>
                </a:cubicBezTo>
                <a:lnTo>
                  <a:pt x="20979" y="19667"/>
                </a:lnTo>
                <a:lnTo>
                  <a:pt x="15089" y="20073"/>
                </a:lnTo>
                <a:lnTo>
                  <a:pt x="14682" y="14182"/>
                </a:lnTo>
                <a:lnTo>
                  <a:pt x="16718" y="15955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square" lIns="0" tIns="0" rIns="0" bIns="0" anchor="ctr">
            <a:spAutoFit/>
          </a:bodyPr>
          <a:lstStyle/>
          <a:p>
            <a:pPr algn="ctr" eaLnBrk="1" hangingPunct="1"/>
            <a:endParaRPr lang="es-ES_tradnl"/>
          </a:p>
        </p:txBody>
      </p:sp>
      <p:sp>
        <p:nvSpPr>
          <p:cNvPr id="283653" name="Rectangle 5"/>
          <p:cNvSpPr>
            <a:spLocks noGrp="1" noChangeArrowheads="1"/>
          </p:cNvSpPr>
          <p:nvPr>
            <p:ph type="title"/>
          </p:nvPr>
        </p:nvSpPr>
        <p:spPr>
          <a:xfrm>
            <a:off x="251520" y="44624"/>
            <a:ext cx="8892480" cy="677108"/>
          </a:xfr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56600"/>
                </a:solidFill>
              </a:rPr>
              <a:t>HTML: proceso de creación</a:t>
            </a:r>
            <a:endParaRPr lang="es-ES" b="1" dirty="0">
              <a:solidFill>
                <a:srgbClr val="F56600"/>
              </a:solidFill>
            </a:endParaRP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480291" y="2508648"/>
            <a:ext cx="27658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s-ES" sz="1800" b="1" dirty="0" smtClean="0">
                <a:solidFill>
                  <a:srgbClr val="FF7300"/>
                </a:solidFill>
                <a:latin typeface="+mj-lt"/>
              </a:rPr>
              <a:t>Proceso de desarrollo actual</a:t>
            </a:r>
          </a:p>
        </p:txBody>
      </p:sp>
      <p:grpSp>
        <p:nvGrpSpPr>
          <p:cNvPr id="32" name="31 Grupo"/>
          <p:cNvGrpSpPr/>
          <p:nvPr/>
        </p:nvGrpSpPr>
        <p:grpSpPr>
          <a:xfrm>
            <a:off x="480291" y="1426344"/>
            <a:ext cx="1142432" cy="901920"/>
            <a:chOff x="363040" y="1384648"/>
            <a:chExt cx="1142432" cy="901920"/>
          </a:xfrm>
        </p:grpSpPr>
        <p:sp>
          <p:nvSpPr>
            <p:cNvPr id="41" name="40 Rectángulo redondeado"/>
            <p:cNvSpPr/>
            <p:nvPr/>
          </p:nvSpPr>
          <p:spPr>
            <a:xfrm>
              <a:off x="363040" y="1384648"/>
              <a:ext cx="1142432" cy="901920"/>
            </a:xfrm>
            <a:prstGeom prst="roundRect">
              <a:avLst>
                <a:gd name="adj" fmla="val 7913"/>
              </a:avLst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8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423168" y="1444776"/>
              <a:ext cx="9620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s-ES" sz="1200" dirty="0" smtClean="0">
                  <a:solidFill>
                    <a:srgbClr val="B5D9DE">
                      <a:lumMod val="50000"/>
                    </a:srgbClr>
                  </a:solidFill>
                  <a:latin typeface="+mj-lt"/>
                </a:rPr>
                <a:t>Negocio</a:t>
              </a: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363040" y="1685288"/>
              <a:ext cx="1082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smtClean="0">
                  <a:latin typeface="+mj-lt"/>
                </a:rPr>
                <a:t>Define necesidades</a:t>
              </a:r>
              <a:endParaRPr lang="es-ES" sz="1100" dirty="0">
                <a:latin typeface="+mj-lt"/>
              </a:endParaRPr>
            </a:p>
          </p:txBody>
        </p:sp>
      </p:grpSp>
      <p:sp>
        <p:nvSpPr>
          <p:cNvPr id="31" name="AutoShape 80"/>
          <p:cNvSpPr>
            <a:spLocks noChangeArrowheads="1"/>
          </p:cNvSpPr>
          <p:nvPr/>
        </p:nvSpPr>
        <p:spPr bwMode="auto">
          <a:xfrm rot="17320324">
            <a:off x="1714714" y="1708059"/>
            <a:ext cx="519351" cy="566900"/>
          </a:xfrm>
          <a:custGeom>
            <a:avLst/>
            <a:gdLst>
              <a:gd name="G0" fmla="+- 2690835 0 0"/>
              <a:gd name="G1" fmla="+- -6029656 0 0"/>
              <a:gd name="G2" fmla="+- 2690835 0 -6029656"/>
              <a:gd name="G3" fmla="+- 10800 0 0"/>
              <a:gd name="G4" fmla="+- 0 0 2690835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49 0 0"/>
              <a:gd name="G9" fmla="+- 0 0 -6029656"/>
              <a:gd name="G10" fmla="+- 7849 0 2700"/>
              <a:gd name="G11" fmla="cos G10 2690835"/>
              <a:gd name="G12" fmla="sin G10 2690835"/>
              <a:gd name="G13" fmla="cos 13500 2690835"/>
              <a:gd name="G14" fmla="sin 13500 2690835"/>
              <a:gd name="G15" fmla="+- G11 10800 0"/>
              <a:gd name="G16" fmla="+- G12 10800 0"/>
              <a:gd name="G17" fmla="+- G13 10800 0"/>
              <a:gd name="G18" fmla="+- G14 10800 0"/>
              <a:gd name="G19" fmla="*/ 7849 1 2"/>
              <a:gd name="G20" fmla="+- G19 5400 0"/>
              <a:gd name="G21" fmla="cos G20 2690835"/>
              <a:gd name="G22" fmla="sin G20 2690835"/>
              <a:gd name="G23" fmla="+- G21 10800 0"/>
              <a:gd name="G24" fmla="+- G12 G23 G22"/>
              <a:gd name="G25" fmla="+- G22 G23 G11"/>
              <a:gd name="G26" fmla="cos 10800 2690835"/>
              <a:gd name="G27" fmla="sin 10800 2690835"/>
              <a:gd name="G28" fmla="cos 7849 2690835"/>
              <a:gd name="G29" fmla="sin 7849 2690835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029656"/>
              <a:gd name="G36" fmla="sin G34 -6029656"/>
              <a:gd name="G37" fmla="+/ -6029656 2690835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49 G39"/>
              <a:gd name="G43" fmla="sin 784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0550 w 21600"/>
              <a:gd name="T5" fmla="*/ 6155 h 21600"/>
              <a:gd name="T6" fmla="*/ 10473 w 21600"/>
              <a:gd name="T7" fmla="*/ 1480 h 21600"/>
              <a:gd name="T8" fmla="*/ 17885 w 21600"/>
              <a:gd name="T9" fmla="*/ 7424 h 21600"/>
              <a:gd name="T10" fmla="*/ 20979 w 21600"/>
              <a:gd name="T11" fmla="*/ 19667 h 21600"/>
              <a:gd name="T12" fmla="*/ 15089 w 21600"/>
              <a:gd name="T13" fmla="*/ 20073 h 21600"/>
              <a:gd name="T14" fmla="*/ 14682 w 21600"/>
              <a:gd name="T15" fmla="*/ 1418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718" y="15955"/>
                </a:moveTo>
                <a:cubicBezTo>
                  <a:pt x="17963" y="14526"/>
                  <a:pt x="18649" y="12695"/>
                  <a:pt x="18649" y="10800"/>
                </a:cubicBezTo>
                <a:cubicBezTo>
                  <a:pt x="18649" y="6465"/>
                  <a:pt x="15134" y="2951"/>
                  <a:pt x="10800" y="2951"/>
                </a:cubicBezTo>
                <a:cubicBezTo>
                  <a:pt x="10708" y="2950"/>
                  <a:pt x="10616" y="2952"/>
                  <a:pt x="10525" y="2955"/>
                </a:cubicBezTo>
                <a:lnTo>
                  <a:pt x="10422" y="6"/>
                </a:lnTo>
                <a:cubicBezTo>
                  <a:pt x="10548" y="2"/>
                  <a:pt x="10674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407"/>
                  <a:pt x="20656" y="15927"/>
                  <a:pt x="18943" y="17893"/>
                </a:cubicBezTo>
                <a:lnTo>
                  <a:pt x="20979" y="19667"/>
                </a:lnTo>
                <a:lnTo>
                  <a:pt x="15089" y="20073"/>
                </a:lnTo>
                <a:lnTo>
                  <a:pt x="14682" y="14182"/>
                </a:lnTo>
                <a:lnTo>
                  <a:pt x="16718" y="15955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square" lIns="0" tIns="0" rIns="0" bIns="0" anchor="ctr">
            <a:spAutoFit/>
          </a:bodyPr>
          <a:lstStyle/>
          <a:p>
            <a:pPr algn="ctr" eaLnBrk="1" hangingPunct="1"/>
            <a:endParaRPr lang="es-ES_tradnl"/>
          </a:p>
        </p:txBody>
      </p:sp>
      <p:sp>
        <p:nvSpPr>
          <p:cNvPr id="40" name="AutoShape 80"/>
          <p:cNvSpPr>
            <a:spLocks noChangeArrowheads="1"/>
          </p:cNvSpPr>
          <p:nvPr/>
        </p:nvSpPr>
        <p:spPr bwMode="auto">
          <a:xfrm rot="17320324">
            <a:off x="4119834" y="1660033"/>
            <a:ext cx="519351" cy="566900"/>
          </a:xfrm>
          <a:custGeom>
            <a:avLst/>
            <a:gdLst>
              <a:gd name="G0" fmla="+- 2690835 0 0"/>
              <a:gd name="G1" fmla="+- -6029656 0 0"/>
              <a:gd name="G2" fmla="+- 2690835 0 -6029656"/>
              <a:gd name="G3" fmla="+- 10800 0 0"/>
              <a:gd name="G4" fmla="+- 0 0 2690835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49 0 0"/>
              <a:gd name="G9" fmla="+- 0 0 -6029656"/>
              <a:gd name="G10" fmla="+- 7849 0 2700"/>
              <a:gd name="G11" fmla="cos G10 2690835"/>
              <a:gd name="G12" fmla="sin G10 2690835"/>
              <a:gd name="G13" fmla="cos 13500 2690835"/>
              <a:gd name="G14" fmla="sin 13500 2690835"/>
              <a:gd name="G15" fmla="+- G11 10800 0"/>
              <a:gd name="G16" fmla="+- G12 10800 0"/>
              <a:gd name="G17" fmla="+- G13 10800 0"/>
              <a:gd name="G18" fmla="+- G14 10800 0"/>
              <a:gd name="G19" fmla="*/ 7849 1 2"/>
              <a:gd name="G20" fmla="+- G19 5400 0"/>
              <a:gd name="G21" fmla="cos G20 2690835"/>
              <a:gd name="G22" fmla="sin G20 2690835"/>
              <a:gd name="G23" fmla="+- G21 10800 0"/>
              <a:gd name="G24" fmla="+- G12 G23 G22"/>
              <a:gd name="G25" fmla="+- G22 G23 G11"/>
              <a:gd name="G26" fmla="cos 10800 2690835"/>
              <a:gd name="G27" fmla="sin 10800 2690835"/>
              <a:gd name="G28" fmla="cos 7849 2690835"/>
              <a:gd name="G29" fmla="sin 7849 2690835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029656"/>
              <a:gd name="G36" fmla="sin G34 -6029656"/>
              <a:gd name="G37" fmla="+/ -6029656 2690835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49 G39"/>
              <a:gd name="G43" fmla="sin 784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0550 w 21600"/>
              <a:gd name="T5" fmla="*/ 6155 h 21600"/>
              <a:gd name="T6" fmla="*/ 10473 w 21600"/>
              <a:gd name="T7" fmla="*/ 1480 h 21600"/>
              <a:gd name="T8" fmla="*/ 17885 w 21600"/>
              <a:gd name="T9" fmla="*/ 7424 h 21600"/>
              <a:gd name="T10" fmla="*/ 20979 w 21600"/>
              <a:gd name="T11" fmla="*/ 19667 h 21600"/>
              <a:gd name="T12" fmla="*/ 15089 w 21600"/>
              <a:gd name="T13" fmla="*/ 20073 h 21600"/>
              <a:gd name="T14" fmla="*/ 14682 w 21600"/>
              <a:gd name="T15" fmla="*/ 1418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718" y="15955"/>
                </a:moveTo>
                <a:cubicBezTo>
                  <a:pt x="17963" y="14526"/>
                  <a:pt x="18649" y="12695"/>
                  <a:pt x="18649" y="10800"/>
                </a:cubicBezTo>
                <a:cubicBezTo>
                  <a:pt x="18649" y="6465"/>
                  <a:pt x="15134" y="2951"/>
                  <a:pt x="10800" y="2951"/>
                </a:cubicBezTo>
                <a:cubicBezTo>
                  <a:pt x="10708" y="2950"/>
                  <a:pt x="10616" y="2952"/>
                  <a:pt x="10525" y="2955"/>
                </a:cubicBezTo>
                <a:lnTo>
                  <a:pt x="10422" y="6"/>
                </a:lnTo>
                <a:cubicBezTo>
                  <a:pt x="10548" y="2"/>
                  <a:pt x="10674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407"/>
                  <a:pt x="20656" y="15927"/>
                  <a:pt x="18943" y="17893"/>
                </a:cubicBezTo>
                <a:lnTo>
                  <a:pt x="20979" y="19667"/>
                </a:lnTo>
                <a:lnTo>
                  <a:pt x="15089" y="20073"/>
                </a:lnTo>
                <a:lnTo>
                  <a:pt x="14682" y="14182"/>
                </a:lnTo>
                <a:lnTo>
                  <a:pt x="16718" y="15955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square" lIns="0" tIns="0" rIns="0" bIns="0" anchor="ctr">
            <a:spAutoFit/>
          </a:bodyPr>
          <a:lstStyle/>
          <a:p>
            <a:pPr algn="ctr" eaLnBrk="1" hangingPunct="1"/>
            <a:endParaRPr lang="es-ES_tradnl"/>
          </a:p>
        </p:txBody>
      </p:sp>
      <p:grpSp>
        <p:nvGrpSpPr>
          <p:cNvPr id="46" name="45 Grupo"/>
          <p:cNvGrpSpPr/>
          <p:nvPr/>
        </p:nvGrpSpPr>
        <p:grpSpPr>
          <a:xfrm>
            <a:off x="4989891" y="1426344"/>
            <a:ext cx="3129662" cy="901920"/>
            <a:chOff x="363040" y="1384648"/>
            <a:chExt cx="1142432" cy="901920"/>
          </a:xfrm>
        </p:grpSpPr>
        <p:sp>
          <p:nvSpPr>
            <p:cNvPr id="47" name="46 Rectángulo redondeado"/>
            <p:cNvSpPr/>
            <p:nvPr/>
          </p:nvSpPr>
          <p:spPr>
            <a:xfrm>
              <a:off x="363040" y="1384648"/>
              <a:ext cx="1142432" cy="901920"/>
            </a:xfrm>
            <a:prstGeom prst="roundRect">
              <a:avLst>
                <a:gd name="adj" fmla="val 7913"/>
              </a:avLst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8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423168" y="1444776"/>
              <a:ext cx="9620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s-ES" sz="1200" dirty="0" smtClean="0">
                  <a:solidFill>
                    <a:srgbClr val="B5D9DE">
                      <a:lumMod val="50000"/>
                    </a:srgbClr>
                  </a:solidFill>
                  <a:latin typeface="+mj-lt"/>
                </a:rPr>
                <a:t>Desarrollo</a:t>
              </a:r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363040" y="1685289"/>
              <a:ext cx="1082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smtClean="0">
                  <a:latin typeface="+mj-lt"/>
                </a:rPr>
                <a:t>Crea HTML  </a:t>
              </a:r>
            </a:p>
            <a:p>
              <a:r>
                <a:rPr lang="es-ES" sz="1100" dirty="0" smtClean="0">
                  <a:latin typeface="+mj-lt"/>
                </a:rPr>
                <a:t>Implementa funcionalidad</a:t>
              </a:r>
              <a:endParaRPr lang="es-ES" sz="1100" dirty="0">
                <a:latin typeface="+mj-lt"/>
              </a:endParaRPr>
            </a:p>
          </p:txBody>
        </p:sp>
      </p:grpSp>
      <p:sp>
        <p:nvSpPr>
          <p:cNvPr id="50" name="AutoShape 80"/>
          <p:cNvSpPr>
            <a:spLocks noChangeArrowheads="1"/>
          </p:cNvSpPr>
          <p:nvPr/>
        </p:nvSpPr>
        <p:spPr bwMode="auto">
          <a:xfrm rot="2458681">
            <a:off x="7661673" y="2140374"/>
            <a:ext cx="519351" cy="677009"/>
          </a:xfrm>
          <a:custGeom>
            <a:avLst/>
            <a:gdLst>
              <a:gd name="G0" fmla="+- 2690835 0 0"/>
              <a:gd name="G1" fmla="+- -6029656 0 0"/>
              <a:gd name="G2" fmla="+- 2690835 0 -6029656"/>
              <a:gd name="G3" fmla="+- 10800 0 0"/>
              <a:gd name="G4" fmla="+- 0 0 2690835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49 0 0"/>
              <a:gd name="G9" fmla="+- 0 0 -6029656"/>
              <a:gd name="G10" fmla="+- 7849 0 2700"/>
              <a:gd name="G11" fmla="cos G10 2690835"/>
              <a:gd name="G12" fmla="sin G10 2690835"/>
              <a:gd name="G13" fmla="cos 13500 2690835"/>
              <a:gd name="G14" fmla="sin 13500 2690835"/>
              <a:gd name="G15" fmla="+- G11 10800 0"/>
              <a:gd name="G16" fmla="+- G12 10800 0"/>
              <a:gd name="G17" fmla="+- G13 10800 0"/>
              <a:gd name="G18" fmla="+- G14 10800 0"/>
              <a:gd name="G19" fmla="*/ 7849 1 2"/>
              <a:gd name="G20" fmla="+- G19 5400 0"/>
              <a:gd name="G21" fmla="cos G20 2690835"/>
              <a:gd name="G22" fmla="sin G20 2690835"/>
              <a:gd name="G23" fmla="+- G21 10800 0"/>
              <a:gd name="G24" fmla="+- G12 G23 G22"/>
              <a:gd name="G25" fmla="+- G22 G23 G11"/>
              <a:gd name="G26" fmla="cos 10800 2690835"/>
              <a:gd name="G27" fmla="sin 10800 2690835"/>
              <a:gd name="G28" fmla="cos 7849 2690835"/>
              <a:gd name="G29" fmla="sin 7849 2690835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029656"/>
              <a:gd name="G36" fmla="sin G34 -6029656"/>
              <a:gd name="G37" fmla="+/ -6029656 2690835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49 G39"/>
              <a:gd name="G43" fmla="sin 784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0550 w 21600"/>
              <a:gd name="T5" fmla="*/ 6155 h 21600"/>
              <a:gd name="T6" fmla="*/ 10473 w 21600"/>
              <a:gd name="T7" fmla="*/ 1480 h 21600"/>
              <a:gd name="T8" fmla="*/ 17885 w 21600"/>
              <a:gd name="T9" fmla="*/ 7424 h 21600"/>
              <a:gd name="T10" fmla="*/ 20979 w 21600"/>
              <a:gd name="T11" fmla="*/ 19667 h 21600"/>
              <a:gd name="T12" fmla="*/ 15089 w 21600"/>
              <a:gd name="T13" fmla="*/ 20073 h 21600"/>
              <a:gd name="T14" fmla="*/ 14682 w 21600"/>
              <a:gd name="T15" fmla="*/ 1418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718" y="15955"/>
                </a:moveTo>
                <a:cubicBezTo>
                  <a:pt x="17963" y="14526"/>
                  <a:pt x="18649" y="12695"/>
                  <a:pt x="18649" y="10800"/>
                </a:cubicBezTo>
                <a:cubicBezTo>
                  <a:pt x="18649" y="6465"/>
                  <a:pt x="15134" y="2951"/>
                  <a:pt x="10800" y="2951"/>
                </a:cubicBezTo>
                <a:cubicBezTo>
                  <a:pt x="10708" y="2950"/>
                  <a:pt x="10616" y="2952"/>
                  <a:pt x="10525" y="2955"/>
                </a:cubicBezTo>
                <a:lnTo>
                  <a:pt x="10422" y="6"/>
                </a:lnTo>
                <a:cubicBezTo>
                  <a:pt x="10548" y="2"/>
                  <a:pt x="10674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407"/>
                  <a:pt x="20656" y="15927"/>
                  <a:pt x="18943" y="17893"/>
                </a:cubicBezTo>
                <a:lnTo>
                  <a:pt x="20979" y="19667"/>
                </a:lnTo>
                <a:lnTo>
                  <a:pt x="15089" y="20073"/>
                </a:lnTo>
                <a:lnTo>
                  <a:pt x="14682" y="14182"/>
                </a:lnTo>
                <a:lnTo>
                  <a:pt x="16718" y="15955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square" lIns="0" tIns="0" rIns="0" bIns="0" anchor="ctr">
            <a:spAutoFit/>
          </a:bodyPr>
          <a:lstStyle/>
          <a:p>
            <a:pPr algn="ctr" eaLnBrk="1" hangingPunct="1"/>
            <a:endParaRPr lang="es-ES_tradnl"/>
          </a:p>
        </p:txBody>
      </p:sp>
      <p:grpSp>
        <p:nvGrpSpPr>
          <p:cNvPr id="51" name="50 Grupo"/>
          <p:cNvGrpSpPr/>
          <p:nvPr/>
        </p:nvGrpSpPr>
        <p:grpSpPr>
          <a:xfrm>
            <a:off x="5233408" y="2749160"/>
            <a:ext cx="2585503" cy="901920"/>
            <a:chOff x="363040" y="1384648"/>
            <a:chExt cx="1142432" cy="901920"/>
          </a:xfrm>
        </p:grpSpPr>
        <p:sp>
          <p:nvSpPr>
            <p:cNvPr id="52" name="51 Rectángulo redondeado"/>
            <p:cNvSpPr/>
            <p:nvPr/>
          </p:nvSpPr>
          <p:spPr>
            <a:xfrm>
              <a:off x="363040" y="1384648"/>
              <a:ext cx="1142432" cy="901920"/>
            </a:xfrm>
            <a:prstGeom prst="roundRect">
              <a:avLst>
                <a:gd name="adj" fmla="val 7913"/>
              </a:avLst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8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423168" y="1444776"/>
              <a:ext cx="9620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s-ES" sz="1200" dirty="0" smtClean="0">
                  <a:solidFill>
                    <a:srgbClr val="B5D9DE">
                      <a:lumMod val="50000"/>
                    </a:srgbClr>
                  </a:solidFill>
                  <a:latin typeface="+mj-lt"/>
                </a:rPr>
                <a:t>Despliegue Entorno Pruebas</a:t>
              </a:r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363040" y="1685289"/>
              <a:ext cx="1082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smtClean="0">
                  <a:latin typeface="+mj-lt"/>
                </a:rPr>
                <a:t>Negocio valida diseño y funcionalidades</a:t>
              </a:r>
              <a:endParaRPr lang="es-ES" sz="1100" dirty="0">
                <a:latin typeface="+mj-lt"/>
              </a:endParaRPr>
            </a:p>
          </p:txBody>
        </p:sp>
      </p:grpSp>
      <p:grpSp>
        <p:nvGrpSpPr>
          <p:cNvPr id="100" name="99 Grupo"/>
          <p:cNvGrpSpPr/>
          <p:nvPr/>
        </p:nvGrpSpPr>
        <p:grpSpPr>
          <a:xfrm>
            <a:off x="2404387" y="1125704"/>
            <a:ext cx="1781870" cy="1457522"/>
            <a:chOff x="2404387" y="843496"/>
            <a:chExt cx="1781870" cy="1457522"/>
          </a:xfrm>
        </p:grpSpPr>
        <p:grpSp>
          <p:nvGrpSpPr>
            <p:cNvPr id="33" name="32 Grupo"/>
            <p:cNvGrpSpPr/>
            <p:nvPr/>
          </p:nvGrpSpPr>
          <p:grpSpPr>
            <a:xfrm>
              <a:off x="2404387" y="1144136"/>
              <a:ext cx="1623456" cy="901920"/>
              <a:chOff x="363040" y="1384648"/>
              <a:chExt cx="1142432" cy="901920"/>
            </a:xfrm>
          </p:grpSpPr>
          <p:sp>
            <p:nvSpPr>
              <p:cNvPr id="34" name="33 Rectángulo redondeado"/>
              <p:cNvSpPr/>
              <p:nvPr/>
            </p:nvSpPr>
            <p:spPr>
              <a:xfrm>
                <a:off x="363040" y="1384648"/>
                <a:ext cx="1142432" cy="901920"/>
              </a:xfrm>
              <a:prstGeom prst="roundRect">
                <a:avLst>
                  <a:gd name="adj" fmla="val 7913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80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35" name="Rectangle 13"/>
              <p:cNvSpPr>
                <a:spLocks noChangeArrowheads="1"/>
              </p:cNvSpPr>
              <p:nvPr/>
            </p:nvSpPr>
            <p:spPr bwMode="auto">
              <a:xfrm>
                <a:off x="423168" y="1444776"/>
                <a:ext cx="962048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s-ES" sz="1200" dirty="0" smtClean="0">
                    <a:solidFill>
                      <a:srgbClr val="B5D9DE">
                        <a:lumMod val="50000"/>
                      </a:srgbClr>
                    </a:solidFill>
                    <a:latin typeface="+mj-lt"/>
                  </a:rPr>
                  <a:t>Plataformas</a:t>
                </a:r>
              </a:p>
            </p:txBody>
          </p:sp>
          <p:sp>
            <p:nvSpPr>
              <p:cNvPr id="39" name="38 CuadroTexto"/>
              <p:cNvSpPr txBox="1"/>
              <p:nvPr/>
            </p:nvSpPr>
            <p:spPr>
              <a:xfrm>
                <a:off x="363040" y="1685289"/>
                <a:ext cx="108230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100" dirty="0" smtClean="0">
                    <a:latin typeface="+mj-lt"/>
                  </a:rPr>
                  <a:t>Diseña y especifica funcionalidades</a:t>
                </a:r>
                <a:endParaRPr lang="es-ES" sz="1100" dirty="0">
                  <a:latin typeface="+mj-lt"/>
                </a:endParaRPr>
              </a:p>
            </p:txBody>
          </p:sp>
        </p:grpSp>
        <p:pic>
          <p:nvPicPr>
            <p:cNvPr id="44" name="43 Imagen" descr="photshop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6691" y="843496"/>
              <a:ext cx="699566" cy="601280"/>
            </a:xfrm>
            <a:prstGeom prst="rect">
              <a:avLst/>
            </a:prstGeom>
          </p:spPr>
        </p:pic>
        <p:pic>
          <p:nvPicPr>
            <p:cNvPr id="61" name="60 Imagen" descr="como-usar-word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86691" y="1805544"/>
              <a:ext cx="518278" cy="495474"/>
            </a:xfrm>
            <a:prstGeom prst="rect">
              <a:avLst/>
            </a:prstGeom>
          </p:spPr>
        </p:pic>
      </p:grpSp>
      <p:sp>
        <p:nvSpPr>
          <p:cNvPr id="62" name="AutoShape 80"/>
          <p:cNvSpPr>
            <a:spLocks noChangeArrowheads="1"/>
          </p:cNvSpPr>
          <p:nvPr/>
        </p:nvSpPr>
        <p:spPr bwMode="auto">
          <a:xfrm rot="12499193">
            <a:off x="4386825" y="2388108"/>
            <a:ext cx="519351" cy="950429"/>
          </a:xfrm>
          <a:custGeom>
            <a:avLst/>
            <a:gdLst>
              <a:gd name="G0" fmla="+- 2690835 0 0"/>
              <a:gd name="G1" fmla="+- -6029656 0 0"/>
              <a:gd name="G2" fmla="+- 2690835 0 -6029656"/>
              <a:gd name="G3" fmla="+- 10800 0 0"/>
              <a:gd name="G4" fmla="+- 0 0 2690835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49 0 0"/>
              <a:gd name="G9" fmla="+- 0 0 -6029656"/>
              <a:gd name="G10" fmla="+- 7849 0 2700"/>
              <a:gd name="G11" fmla="cos G10 2690835"/>
              <a:gd name="G12" fmla="sin G10 2690835"/>
              <a:gd name="G13" fmla="cos 13500 2690835"/>
              <a:gd name="G14" fmla="sin 13500 2690835"/>
              <a:gd name="G15" fmla="+- G11 10800 0"/>
              <a:gd name="G16" fmla="+- G12 10800 0"/>
              <a:gd name="G17" fmla="+- G13 10800 0"/>
              <a:gd name="G18" fmla="+- G14 10800 0"/>
              <a:gd name="G19" fmla="*/ 7849 1 2"/>
              <a:gd name="G20" fmla="+- G19 5400 0"/>
              <a:gd name="G21" fmla="cos G20 2690835"/>
              <a:gd name="G22" fmla="sin G20 2690835"/>
              <a:gd name="G23" fmla="+- G21 10800 0"/>
              <a:gd name="G24" fmla="+- G12 G23 G22"/>
              <a:gd name="G25" fmla="+- G22 G23 G11"/>
              <a:gd name="G26" fmla="cos 10800 2690835"/>
              <a:gd name="G27" fmla="sin 10800 2690835"/>
              <a:gd name="G28" fmla="cos 7849 2690835"/>
              <a:gd name="G29" fmla="sin 7849 2690835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029656"/>
              <a:gd name="G36" fmla="sin G34 -6029656"/>
              <a:gd name="G37" fmla="+/ -6029656 2690835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49 G39"/>
              <a:gd name="G43" fmla="sin 784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0550 w 21600"/>
              <a:gd name="T5" fmla="*/ 6155 h 21600"/>
              <a:gd name="T6" fmla="*/ 10473 w 21600"/>
              <a:gd name="T7" fmla="*/ 1480 h 21600"/>
              <a:gd name="T8" fmla="*/ 17885 w 21600"/>
              <a:gd name="T9" fmla="*/ 7424 h 21600"/>
              <a:gd name="T10" fmla="*/ 20979 w 21600"/>
              <a:gd name="T11" fmla="*/ 19667 h 21600"/>
              <a:gd name="T12" fmla="*/ 15089 w 21600"/>
              <a:gd name="T13" fmla="*/ 20073 h 21600"/>
              <a:gd name="T14" fmla="*/ 14682 w 21600"/>
              <a:gd name="T15" fmla="*/ 1418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718" y="15955"/>
                </a:moveTo>
                <a:cubicBezTo>
                  <a:pt x="17963" y="14526"/>
                  <a:pt x="18649" y="12695"/>
                  <a:pt x="18649" y="10800"/>
                </a:cubicBezTo>
                <a:cubicBezTo>
                  <a:pt x="18649" y="6465"/>
                  <a:pt x="15134" y="2951"/>
                  <a:pt x="10800" y="2951"/>
                </a:cubicBezTo>
                <a:cubicBezTo>
                  <a:pt x="10708" y="2950"/>
                  <a:pt x="10616" y="2952"/>
                  <a:pt x="10525" y="2955"/>
                </a:cubicBezTo>
                <a:lnTo>
                  <a:pt x="10422" y="6"/>
                </a:lnTo>
                <a:cubicBezTo>
                  <a:pt x="10548" y="2"/>
                  <a:pt x="10674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407"/>
                  <a:pt x="20656" y="15927"/>
                  <a:pt x="18943" y="17893"/>
                </a:cubicBezTo>
                <a:lnTo>
                  <a:pt x="20979" y="19667"/>
                </a:lnTo>
                <a:lnTo>
                  <a:pt x="15089" y="20073"/>
                </a:lnTo>
                <a:lnTo>
                  <a:pt x="14682" y="14182"/>
                </a:lnTo>
                <a:lnTo>
                  <a:pt x="16718" y="15955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square" lIns="0" tIns="0" rIns="0" bIns="0" anchor="ctr">
            <a:spAutoFit/>
          </a:bodyPr>
          <a:lstStyle/>
          <a:p>
            <a:pPr algn="ctr" eaLnBrk="1" hangingPunct="1"/>
            <a:endParaRPr lang="es-ES_tradnl" dirty="0"/>
          </a:p>
        </p:txBody>
      </p:sp>
      <p:sp>
        <p:nvSpPr>
          <p:cNvPr id="63" name="AutoShape 80"/>
          <p:cNvSpPr>
            <a:spLocks noChangeArrowheads="1"/>
          </p:cNvSpPr>
          <p:nvPr/>
        </p:nvSpPr>
        <p:spPr bwMode="auto">
          <a:xfrm rot="12033997">
            <a:off x="4666231" y="2390776"/>
            <a:ext cx="519351" cy="950429"/>
          </a:xfrm>
          <a:custGeom>
            <a:avLst/>
            <a:gdLst>
              <a:gd name="G0" fmla="+- 2690835 0 0"/>
              <a:gd name="G1" fmla="+- -6029656 0 0"/>
              <a:gd name="G2" fmla="+- 2690835 0 -6029656"/>
              <a:gd name="G3" fmla="+- 10800 0 0"/>
              <a:gd name="G4" fmla="+- 0 0 2690835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49 0 0"/>
              <a:gd name="G9" fmla="+- 0 0 -6029656"/>
              <a:gd name="G10" fmla="+- 7849 0 2700"/>
              <a:gd name="G11" fmla="cos G10 2690835"/>
              <a:gd name="G12" fmla="sin G10 2690835"/>
              <a:gd name="G13" fmla="cos 13500 2690835"/>
              <a:gd name="G14" fmla="sin 13500 2690835"/>
              <a:gd name="G15" fmla="+- G11 10800 0"/>
              <a:gd name="G16" fmla="+- G12 10800 0"/>
              <a:gd name="G17" fmla="+- G13 10800 0"/>
              <a:gd name="G18" fmla="+- G14 10800 0"/>
              <a:gd name="G19" fmla="*/ 7849 1 2"/>
              <a:gd name="G20" fmla="+- G19 5400 0"/>
              <a:gd name="G21" fmla="cos G20 2690835"/>
              <a:gd name="G22" fmla="sin G20 2690835"/>
              <a:gd name="G23" fmla="+- G21 10800 0"/>
              <a:gd name="G24" fmla="+- G12 G23 G22"/>
              <a:gd name="G25" fmla="+- G22 G23 G11"/>
              <a:gd name="G26" fmla="cos 10800 2690835"/>
              <a:gd name="G27" fmla="sin 10800 2690835"/>
              <a:gd name="G28" fmla="cos 7849 2690835"/>
              <a:gd name="G29" fmla="sin 7849 2690835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029656"/>
              <a:gd name="G36" fmla="sin G34 -6029656"/>
              <a:gd name="G37" fmla="+/ -6029656 2690835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49 G39"/>
              <a:gd name="G43" fmla="sin 784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0550 w 21600"/>
              <a:gd name="T5" fmla="*/ 6155 h 21600"/>
              <a:gd name="T6" fmla="*/ 10473 w 21600"/>
              <a:gd name="T7" fmla="*/ 1480 h 21600"/>
              <a:gd name="T8" fmla="*/ 17885 w 21600"/>
              <a:gd name="T9" fmla="*/ 7424 h 21600"/>
              <a:gd name="T10" fmla="*/ 20979 w 21600"/>
              <a:gd name="T11" fmla="*/ 19667 h 21600"/>
              <a:gd name="T12" fmla="*/ 15089 w 21600"/>
              <a:gd name="T13" fmla="*/ 20073 h 21600"/>
              <a:gd name="T14" fmla="*/ 14682 w 21600"/>
              <a:gd name="T15" fmla="*/ 1418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718" y="15955"/>
                </a:moveTo>
                <a:cubicBezTo>
                  <a:pt x="17963" y="14526"/>
                  <a:pt x="18649" y="12695"/>
                  <a:pt x="18649" y="10800"/>
                </a:cubicBezTo>
                <a:cubicBezTo>
                  <a:pt x="18649" y="6465"/>
                  <a:pt x="15134" y="2951"/>
                  <a:pt x="10800" y="2951"/>
                </a:cubicBezTo>
                <a:cubicBezTo>
                  <a:pt x="10708" y="2950"/>
                  <a:pt x="10616" y="2952"/>
                  <a:pt x="10525" y="2955"/>
                </a:cubicBezTo>
                <a:lnTo>
                  <a:pt x="10422" y="6"/>
                </a:lnTo>
                <a:cubicBezTo>
                  <a:pt x="10548" y="2"/>
                  <a:pt x="10674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407"/>
                  <a:pt x="20656" y="15927"/>
                  <a:pt x="18943" y="17893"/>
                </a:cubicBezTo>
                <a:lnTo>
                  <a:pt x="20979" y="19667"/>
                </a:lnTo>
                <a:lnTo>
                  <a:pt x="15089" y="20073"/>
                </a:lnTo>
                <a:lnTo>
                  <a:pt x="14682" y="14182"/>
                </a:lnTo>
                <a:lnTo>
                  <a:pt x="16718" y="15955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square" lIns="0" tIns="0" rIns="0" bIns="0" anchor="ctr">
            <a:spAutoFit/>
          </a:bodyPr>
          <a:lstStyle/>
          <a:p>
            <a:pPr algn="ctr" eaLnBrk="1" hangingPunct="1"/>
            <a:endParaRPr lang="es-ES_tradnl"/>
          </a:p>
        </p:txBody>
      </p:sp>
      <p:grpSp>
        <p:nvGrpSpPr>
          <p:cNvPr id="65" name="64 Grupo"/>
          <p:cNvGrpSpPr/>
          <p:nvPr/>
        </p:nvGrpSpPr>
        <p:grpSpPr>
          <a:xfrm>
            <a:off x="723808" y="4372616"/>
            <a:ext cx="1382945" cy="901920"/>
            <a:chOff x="65014" y="1384648"/>
            <a:chExt cx="1142432" cy="901920"/>
          </a:xfrm>
        </p:grpSpPr>
        <p:sp>
          <p:nvSpPr>
            <p:cNvPr id="66" name="65 Rectángulo redondeado"/>
            <p:cNvSpPr/>
            <p:nvPr/>
          </p:nvSpPr>
          <p:spPr>
            <a:xfrm>
              <a:off x="65014" y="1384648"/>
              <a:ext cx="1142432" cy="901920"/>
            </a:xfrm>
            <a:prstGeom prst="roundRect">
              <a:avLst>
                <a:gd name="adj" fmla="val 7913"/>
              </a:avLst>
            </a:prstGeom>
            <a:solidFill>
              <a:schemeClr val="bg1"/>
            </a:solidFill>
            <a:ln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8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67" name="Rectangle 13"/>
            <p:cNvSpPr>
              <a:spLocks noChangeArrowheads="1"/>
            </p:cNvSpPr>
            <p:nvPr/>
          </p:nvSpPr>
          <p:spPr bwMode="auto">
            <a:xfrm>
              <a:off x="135600" y="1444776"/>
              <a:ext cx="96204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s-ES" sz="1200" dirty="0" smtClean="0">
                  <a:solidFill>
                    <a:srgbClr val="FF7300"/>
                  </a:solidFill>
                  <a:latin typeface="+mj-lt"/>
                </a:rPr>
                <a:t>Negocio</a:t>
              </a:r>
            </a:p>
          </p:txBody>
        </p:sp>
        <p:sp>
          <p:nvSpPr>
            <p:cNvPr id="68" name="67 CuadroTexto"/>
            <p:cNvSpPr txBox="1"/>
            <p:nvPr/>
          </p:nvSpPr>
          <p:spPr>
            <a:xfrm>
              <a:off x="75471" y="1685288"/>
              <a:ext cx="10823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smtClean="0">
                  <a:latin typeface="+mj-lt"/>
                </a:rPr>
                <a:t>Define necesidades</a:t>
              </a:r>
              <a:endParaRPr lang="es-ES" sz="1100" dirty="0">
                <a:latin typeface="+mj-lt"/>
              </a:endParaRPr>
            </a:p>
          </p:txBody>
        </p:sp>
      </p:grpSp>
      <p:sp>
        <p:nvSpPr>
          <p:cNvPr id="69" name="AutoShape 80"/>
          <p:cNvSpPr>
            <a:spLocks noChangeArrowheads="1"/>
          </p:cNvSpPr>
          <p:nvPr/>
        </p:nvSpPr>
        <p:spPr bwMode="auto">
          <a:xfrm rot="17320324">
            <a:off x="2292230" y="4546177"/>
            <a:ext cx="519351" cy="566900"/>
          </a:xfrm>
          <a:custGeom>
            <a:avLst/>
            <a:gdLst>
              <a:gd name="G0" fmla="+- 2690835 0 0"/>
              <a:gd name="G1" fmla="+- -6029656 0 0"/>
              <a:gd name="G2" fmla="+- 2690835 0 -6029656"/>
              <a:gd name="G3" fmla="+- 10800 0 0"/>
              <a:gd name="G4" fmla="+- 0 0 2690835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49 0 0"/>
              <a:gd name="G9" fmla="+- 0 0 -6029656"/>
              <a:gd name="G10" fmla="+- 7849 0 2700"/>
              <a:gd name="G11" fmla="cos G10 2690835"/>
              <a:gd name="G12" fmla="sin G10 2690835"/>
              <a:gd name="G13" fmla="cos 13500 2690835"/>
              <a:gd name="G14" fmla="sin 13500 2690835"/>
              <a:gd name="G15" fmla="+- G11 10800 0"/>
              <a:gd name="G16" fmla="+- G12 10800 0"/>
              <a:gd name="G17" fmla="+- G13 10800 0"/>
              <a:gd name="G18" fmla="+- G14 10800 0"/>
              <a:gd name="G19" fmla="*/ 7849 1 2"/>
              <a:gd name="G20" fmla="+- G19 5400 0"/>
              <a:gd name="G21" fmla="cos G20 2690835"/>
              <a:gd name="G22" fmla="sin G20 2690835"/>
              <a:gd name="G23" fmla="+- G21 10800 0"/>
              <a:gd name="G24" fmla="+- G12 G23 G22"/>
              <a:gd name="G25" fmla="+- G22 G23 G11"/>
              <a:gd name="G26" fmla="cos 10800 2690835"/>
              <a:gd name="G27" fmla="sin 10800 2690835"/>
              <a:gd name="G28" fmla="cos 7849 2690835"/>
              <a:gd name="G29" fmla="sin 7849 2690835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029656"/>
              <a:gd name="G36" fmla="sin G34 -6029656"/>
              <a:gd name="G37" fmla="+/ -6029656 2690835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49 G39"/>
              <a:gd name="G43" fmla="sin 784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0550 w 21600"/>
              <a:gd name="T5" fmla="*/ 6155 h 21600"/>
              <a:gd name="T6" fmla="*/ 10473 w 21600"/>
              <a:gd name="T7" fmla="*/ 1480 h 21600"/>
              <a:gd name="T8" fmla="*/ 17885 w 21600"/>
              <a:gd name="T9" fmla="*/ 7424 h 21600"/>
              <a:gd name="T10" fmla="*/ 20979 w 21600"/>
              <a:gd name="T11" fmla="*/ 19667 h 21600"/>
              <a:gd name="T12" fmla="*/ 15089 w 21600"/>
              <a:gd name="T13" fmla="*/ 20073 h 21600"/>
              <a:gd name="T14" fmla="*/ 14682 w 21600"/>
              <a:gd name="T15" fmla="*/ 1418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718" y="15955"/>
                </a:moveTo>
                <a:cubicBezTo>
                  <a:pt x="17963" y="14526"/>
                  <a:pt x="18649" y="12695"/>
                  <a:pt x="18649" y="10800"/>
                </a:cubicBezTo>
                <a:cubicBezTo>
                  <a:pt x="18649" y="6465"/>
                  <a:pt x="15134" y="2951"/>
                  <a:pt x="10800" y="2951"/>
                </a:cubicBezTo>
                <a:cubicBezTo>
                  <a:pt x="10708" y="2950"/>
                  <a:pt x="10616" y="2952"/>
                  <a:pt x="10525" y="2955"/>
                </a:cubicBezTo>
                <a:lnTo>
                  <a:pt x="10422" y="6"/>
                </a:lnTo>
                <a:cubicBezTo>
                  <a:pt x="10548" y="2"/>
                  <a:pt x="10674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407"/>
                  <a:pt x="20656" y="15927"/>
                  <a:pt x="18943" y="17893"/>
                </a:cubicBezTo>
                <a:lnTo>
                  <a:pt x="20979" y="19667"/>
                </a:lnTo>
                <a:lnTo>
                  <a:pt x="15089" y="20073"/>
                </a:lnTo>
                <a:lnTo>
                  <a:pt x="14682" y="14182"/>
                </a:lnTo>
                <a:lnTo>
                  <a:pt x="16718" y="15955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square" lIns="0" tIns="0" rIns="0" bIns="0" anchor="ctr">
            <a:spAutoFit/>
          </a:bodyPr>
          <a:lstStyle/>
          <a:p>
            <a:pPr algn="ctr" eaLnBrk="1" hangingPunct="1"/>
            <a:endParaRPr lang="es-ES_tradnl"/>
          </a:p>
        </p:txBody>
      </p:sp>
      <p:sp>
        <p:nvSpPr>
          <p:cNvPr id="74" name="AutoShape 80"/>
          <p:cNvSpPr>
            <a:spLocks noChangeArrowheads="1"/>
          </p:cNvSpPr>
          <p:nvPr/>
        </p:nvSpPr>
        <p:spPr bwMode="auto">
          <a:xfrm rot="6007300">
            <a:off x="2256598" y="4874507"/>
            <a:ext cx="519351" cy="861434"/>
          </a:xfrm>
          <a:custGeom>
            <a:avLst/>
            <a:gdLst>
              <a:gd name="G0" fmla="+- 2690835 0 0"/>
              <a:gd name="G1" fmla="+- -6029656 0 0"/>
              <a:gd name="G2" fmla="+- 2690835 0 -6029656"/>
              <a:gd name="G3" fmla="+- 10800 0 0"/>
              <a:gd name="G4" fmla="+- 0 0 2690835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49 0 0"/>
              <a:gd name="G9" fmla="+- 0 0 -6029656"/>
              <a:gd name="G10" fmla="+- 7849 0 2700"/>
              <a:gd name="G11" fmla="cos G10 2690835"/>
              <a:gd name="G12" fmla="sin G10 2690835"/>
              <a:gd name="G13" fmla="cos 13500 2690835"/>
              <a:gd name="G14" fmla="sin 13500 2690835"/>
              <a:gd name="G15" fmla="+- G11 10800 0"/>
              <a:gd name="G16" fmla="+- G12 10800 0"/>
              <a:gd name="G17" fmla="+- G13 10800 0"/>
              <a:gd name="G18" fmla="+- G14 10800 0"/>
              <a:gd name="G19" fmla="*/ 7849 1 2"/>
              <a:gd name="G20" fmla="+- G19 5400 0"/>
              <a:gd name="G21" fmla="cos G20 2690835"/>
              <a:gd name="G22" fmla="sin G20 2690835"/>
              <a:gd name="G23" fmla="+- G21 10800 0"/>
              <a:gd name="G24" fmla="+- G12 G23 G22"/>
              <a:gd name="G25" fmla="+- G22 G23 G11"/>
              <a:gd name="G26" fmla="cos 10800 2690835"/>
              <a:gd name="G27" fmla="sin 10800 2690835"/>
              <a:gd name="G28" fmla="cos 7849 2690835"/>
              <a:gd name="G29" fmla="sin 7849 2690835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029656"/>
              <a:gd name="G36" fmla="sin G34 -6029656"/>
              <a:gd name="G37" fmla="+/ -6029656 2690835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49 G39"/>
              <a:gd name="G43" fmla="sin 784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0550 w 21600"/>
              <a:gd name="T5" fmla="*/ 6155 h 21600"/>
              <a:gd name="T6" fmla="*/ 10473 w 21600"/>
              <a:gd name="T7" fmla="*/ 1480 h 21600"/>
              <a:gd name="T8" fmla="*/ 17885 w 21600"/>
              <a:gd name="T9" fmla="*/ 7424 h 21600"/>
              <a:gd name="T10" fmla="*/ 20979 w 21600"/>
              <a:gd name="T11" fmla="*/ 19667 h 21600"/>
              <a:gd name="T12" fmla="*/ 15089 w 21600"/>
              <a:gd name="T13" fmla="*/ 20073 h 21600"/>
              <a:gd name="T14" fmla="*/ 14682 w 21600"/>
              <a:gd name="T15" fmla="*/ 1418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718" y="15955"/>
                </a:moveTo>
                <a:cubicBezTo>
                  <a:pt x="17963" y="14526"/>
                  <a:pt x="18649" y="12695"/>
                  <a:pt x="18649" y="10800"/>
                </a:cubicBezTo>
                <a:cubicBezTo>
                  <a:pt x="18649" y="6465"/>
                  <a:pt x="15134" y="2951"/>
                  <a:pt x="10800" y="2951"/>
                </a:cubicBezTo>
                <a:cubicBezTo>
                  <a:pt x="10708" y="2950"/>
                  <a:pt x="10616" y="2952"/>
                  <a:pt x="10525" y="2955"/>
                </a:cubicBezTo>
                <a:lnTo>
                  <a:pt x="10422" y="6"/>
                </a:lnTo>
                <a:cubicBezTo>
                  <a:pt x="10548" y="2"/>
                  <a:pt x="10674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407"/>
                  <a:pt x="20656" y="15927"/>
                  <a:pt x="18943" y="17893"/>
                </a:cubicBezTo>
                <a:lnTo>
                  <a:pt x="20979" y="19667"/>
                </a:lnTo>
                <a:lnTo>
                  <a:pt x="15089" y="20073"/>
                </a:lnTo>
                <a:lnTo>
                  <a:pt x="14682" y="14182"/>
                </a:lnTo>
                <a:lnTo>
                  <a:pt x="16718" y="15955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square" lIns="0" tIns="0" rIns="0" bIns="0" anchor="ctr">
            <a:spAutoFit/>
          </a:bodyPr>
          <a:lstStyle/>
          <a:p>
            <a:pPr algn="ctr" eaLnBrk="1" hangingPunct="1"/>
            <a:endParaRPr lang="es-ES_tradnl"/>
          </a:p>
        </p:txBody>
      </p:sp>
      <p:sp>
        <p:nvSpPr>
          <p:cNvPr id="77" name="AutoShape 80"/>
          <p:cNvSpPr>
            <a:spLocks noChangeArrowheads="1"/>
          </p:cNvSpPr>
          <p:nvPr/>
        </p:nvSpPr>
        <p:spPr bwMode="auto">
          <a:xfrm rot="17320324">
            <a:off x="4982834" y="4606304"/>
            <a:ext cx="519351" cy="566900"/>
          </a:xfrm>
          <a:custGeom>
            <a:avLst/>
            <a:gdLst>
              <a:gd name="G0" fmla="+- 2690835 0 0"/>
              <a:gd name="G1" fmla="+- -6029656 0 0"/>
              <a:gd name="G2" fmla="+- 2690835 0 -6029656"/>
              <a:gd name="G3" fmla="+- 10800 0 0"/>
              <a:gd name="G4" fmla="+- 0 0 2690835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49 0 0"/>
              <a:gd name="G9" fmla="+- 0 0 -6029656"/>
              <a:gd name="G10" fmla="+- 7849 0 2700"/>
              <a:gd name="G11" fmla="cos G10 2690835"/>
              <a:gd name="G12" fmla="sin G10 2690835"/>
              <a:gd name="G13" fmla="cos 13500 2690835"/>
              <a:gd name="G14" fmla="sin 13500 2690835"/>
              <a:gd name="G15" fmla="+- G11 10800 0"/>
              <a:gd name="G16" fmla="+- G12 10800 0"/>
              <a:gd name="G17" fmla="+- G13 10800 0"/>
              <a:gd name="G18" fmla="+- G14 10800 0"/>
              <a:gd name="G19" fmla="*/ 7849 1 2"/>
              <a:gd name="G20" fmla="+- G19 5400 0"/>
              <a:gd name="G21" fmla="cos G20 2690835"/>
              <a:gd name="G22" fmla="sin G20 2690835"/>
              <a:gd name="G23" fmla="+- G21 10800 0"/>
              <a:gd name="G24" fmla="+- G12 G23 G22"/>
              <a:gd name="G25" fmla="+- G22 G23 G11"/>
              <a:gd name="G26" fmla="cos 10800 2690835"/>
              <a:gd name="G27" fmla="sin 10800 2690835"/>
              <a:gd name="G28" fmla="cos 7849 2690835"/>
              <a:gd name="G29" fmla="sin 7849 2690835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029656"/>
              <a:gd name="G36" fmla="sin G34 -6029656"/>
              <a:gd name="G37" fmla="+/ -6029656 2690835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49 G39"/>
              <a:gd name="G43" fmla="sin 784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0550 w 21600"/>
              <a:gd name="T5" fmla="*/ 6155 h 21600"/>
              <a:gd name="T6" fmla="*/ 10473 w 21600"/>
              <a:gd name="T7" fmla="*/ 1480 h 21600"/>
              <a:gd name="T8" fmla="*/ 17885 w 21600"/>
              <a:gd name="T9" fmla="*/ 7424 h 21600"/>
              <a:gd name="T10" fmla="*/ 20979 w 21600"/>
              <a:gd name="T11" fmla="*/ 19667 h 21600"/>
              <a:gd name="T12" fmla="*/ 15089 w 21600"/>
              <a:gd name="T13" fmla="*/ 20073 h 21600"/>
              <a:gd name="T14" fmla="*/ 14682 w 21600"/>
              <a:gd name="T15" fmla="*/ 1418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718" y="15955"/>
                </a:moveTo>
                <a:cubicBezTo>
                  <a:pt x="17963" y="14526"/>
                  <a:pt x="18649" y="12695"/>
                  <a:pt x="18649" y="10800"/>
                </a:cubicBezTo>
                <a:cubicBezTo>
                  <a:pt x="18649" y="6465"/>
                  <a:pt x="15134" y="2951"/>
                  <a:pt x="10800" y="2951"/>
                </a:cubicBezTo>
                <a:cubicBezTo>
                  <a:pt x="10708" y="2950"/>
                  <a:pt x="10616" y="2952"/>
                  <a:pt x="10525" y="2955"/>
                </a:cubicBezTo>
                <a:lnTo>
                  <a:pt x="10422" y="6"/>
                </a:lnTo>
                <a:cubicBezTo>
                  <a:pt x="10548" y="2"/>
                  <a:pt x="10674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407"/>
                  <a:pt x="20656" y="15927"/>
                  <a:pt x="18943" y="17893"/>
                </a:cubicBezTo>
                <a:lnTo>
                  <a:pt x="20979" y="19667"/>
                </a:lnTo>
                <a:lnTo>
                  <a:pt x="15089" y="20073"/>
                </a:lnTo>
                <a:lnTo>
                  <a:pt x="14682" y="14182"/>
                </a:lnTo>
                <a:lnTo>
                  <a:pt x="16718" y="15955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square" lIns="0" tIns="0" rIns="0" bIns="0" anchor="ctr">
            <a:spAutoFit/>
          </a:bodyPr>
          <a:lstStyle/>
          <a:p>
            <a:pPr algn="ctr" eaLnBrk="1" hangingPunct="1"/>
            <a:endParaRPr lang="es-ES_tradnl"/>
          </a:p>
        </p:txBody>
      </p:sp>
      <p:grpSp>
        <p:nvGrpSpPr>
          <p:cNvPr id="101" name="100 Grupo"/>
          <p:cNvGrpSpPr/>
          <p:nvPr/>
        </p:nvGrpSpPr>
        <p:grpSpPr>
          <a:xfrm>
            <a:off x="2948544" y="4192232"/>
            <a:ext cx="1924096" cy="1382944"/>
            <a:chOff x="2106752" y="3970152"/>
            <a:chExt cx="1683584" cy="1382944"/>
          </a:xfrm>
        </p:grpSpPr>
        <p:grpSp>
          <p:nvGrpSpPr>
            <p:cNvPr id="70" name="69 Grupo"/>
            <p:cNvGrpSpPr/>
            <p:nvPr/>
          </p:nvGrpSpPr>
          <p:grpSpPr>
            <a:xfrm>
              <a:off x="2106752" y="4150536"/>
              <a:ext cx="1683584" cy="901920"/>
              <a:chOff x="363040" y="1384648"/>
              <a:chExt cx="1142432" cy="901920"/>
            </a:xfrm>
          </p:grpSpPr>
          <p:sp>
            <p:nvSpPr>
              <p:cNvPr id="71" name="70 Rectángulo redondeado"/>
              <p:cNvSpPr/>
              <p:nvPr/>
            </p:nvSpPr>
            <p:spPr>
              <a:xfrm>
                <a:off x="363040" y="1384648"/>
                <a:ext cx="1142432" cy="901920"/>
              </a:xfrm>
              <a:prstGeom prst="roundRect">
                <a:avLst>
                  <a:gd name="adj" fmla="val 7913"/>
                </a:avLst>
              </a:prstGeom>
              <a:solidFill>
                <a:schemeClr val="bg1"/>
              </a:solidFill>
              <a:ln>
                <a:solidFill>
                  <a:srgbClr val="FF7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80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72" name="Rectangle 13"/>
              <p:cNvSpPr>
                <a:spLocks noChangeArrowheads="1"/>
              </p:cNvSpPr>
              <p:nvPr/>
            </p:nvSpPr>
            <p:spPr bwMode="auto">
              <a:xfrm>
                <a:off x="423168" y="1444776"/>
                <a:ext cx="962048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s-ES" sz="1200" dirty="0" smtClean="0">
                    <a:solidFill>
                      <a:srgbClr val="FF7300"/>
                    </a:solidFill>
                    <a:latin typeface="+mj-lt"/>
                  </a:rPr>
                  <a:t>Plataformas</a:t>
                </a:r>
              </a:p>
            </p:txBody>
          </p:sp>
          <p:sp>
            <p:nvSpPr>
              <p:cNvPr id="73" name="72 CuadroTexto"/>
              <p:cNvSpPr txBox="1"/>
              <p:nvPr/>
            </p:nvSpPr>
            <p:spPr>
              <a:xfrm>
                <a:off x="363040" y="1685288"/>
                <a:ext cx="108230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100" dirty="0" smtClean="0">
                    <a:latin typeface="+mj-lt"/>
                  </a:rPr>
                  <a:t>Diseña prototipo y especifica funcionalidades</a:t>
                </a:r>
                <a:endParaRPr lang="es-ES" sz="1100" dirty="0">
                  <a:latin typeface="+mj-lt"/>
                </a:endParaRPr>
              </a:p>
            </p:txBody>
          </p:sp>
        </p:grpSp>
        <p:pic>
          <p:nvPicPr>
            <p:cNvPr id="79" name="78 Imagen" descr="dw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9184" y="3970152"/>
              <a:ext cx="426558" cy="420896"/>
            </a:xfrm>
            <a:prstGeom prst="rect">
              <a:avLst/>
            </a:prstGeom>
          </p:spPr>
        </p:pic>
        <p:pic>
          <p:nvPicPr>
            <p:cNvPr id="81" name="80 Imagen" descr="html 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9184" y="4872072"/>
              <a:ext cx="481024" cy="481024"/>
            </a:xfrm>
            <a:prstGeom prst="rect">
              <a:avLst/>
            </a:prstGeom>
          </p:spPr>
        </p:pic>
      </p:grpSp>
      <p:grpSp>
        <p:nvGrpSpPr>
          <p:cNvPr id="82" name="81 Grupo"/>
          <p:cNvGrpSpPr/>
          <p:nvPr/>
        </p:nvGrpSpPr>
        <p:grpSpPr>
          <a:xfrm>
            <a:off x="5714432" y="4372616"/>
            <a:ext cx="2344992" cy="901920"/>
            <a:chOff x="363040" y="1384648"/>
            <a:chExt cx="1142432" cy="901920"/>
          </a:xfrm>
        </p:grpSpPr>
        <p:sp>
          <p:nvSpPr>
            <p:cNvPr id="83" name="82 Rectángulo redondeado"/>
            <p:cNvSpPr/>
            <p:nvPr/>
          </p:nvSpPr>
          <p:spPr>
            <a:xfrm>
              <a:off x="363040" y="1384648"/>
              <a:ext cx="1142432" cy="901920"/>
            </a:xfrm>
            <a:prstGeom prst="roundRect">
              <a:avLst>
                <a:gd name="adj" fmla="val 7913"/>
              </a:avLst>
            </a:prstGeom>
            <a:solidFill>
              <a:schemeClr val="bg1"/>
            </a:solidFill>
            <a:ln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8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423168" y="1444776"/>
              <a:ext cx="9620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s-ES" sz="1200" dirty="0" smtClean="0">
                  <a:solidFill>
                    <a:srgbClr val="FF7300"/>
                  </a:solidFill>
                  <a:latin typeface="+mj-lt"/>
                </a:rPr>
                <a:t>Desarrollo</a:t>
              </a:r>
            </a:p>
          </p:txBody>
        </p:sp>
        <p:sp>
          <p:nvSpPr>
            <p:cNvPr id="85" name="84 CuadroTexto"/>
            <p:cNvSpPr txBox="1"/>
            <p:nvPr/>
          </p:nvSpPr>
          <p:spPr>
            <a:xfrm>
              <a:off x="363040" y="1685288"/>
              <a:ext cx="108230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smtClean="0">
                  <a:latin typeface="+mj-lt"/>
                </a:rPr>
                <a:t>Incorpora prototipo HTML datos dinámicos</a:t>
              </a:r>
            </a:p>
            <a:p>
              <a:r>
                <a:rPr lang="es-ES" sz="1100" dirty="0" smtClean="0">
                  <a:latin typeface="+mj-lt"/>
                </a:rPr>
                <a:t>Implementa funcionalidad</a:t>
              </a:r>
              <a:endParaRPr lang="es-ES" sz="1100" dirty="0">
                <a:latin typeface="+mj-lt"/>
              </a:endParaRPr>
            </a:p>
          </p:txBody>
        </p:sp>
      </p:grpSp>
      <p:sp>
        <p:nvSpPr>
          <p:cNvPr id="87" name="AutoShape 80"/>
          <p:cNvSpPr>
            <a:spLocks noChangeArrowheads="1"/>
          </p:cNvSpPr>
          <p:nvPr/>
        </p:nvSpPr>
        <p:spPr bwMode="auto">
          <a:xfrm rot="12160088">
            <a:off x="4971867" y="2391632"/>
            <a:ext cx="519351" cy="950429"/>
          </a:xfrm>
          <a:custGeom>
            <a:avLst/>
            <a:gdLst>
              <a:gd name="G0" fmla="+- 2690835 0 0"/>
              <a:gd name="G1" fmla="+- -6029656 0 0"/>
              <a:gd name="G2" fmla="+- 2690835 0 -6029656"/>
              <a:gd name="G3" fmla="+- 10800 0 0"/>
              <a:gd name="G4" fmla="+- 0 0 2690835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49 0 0"/>
              <a:gd name="G9" fmla="+- 0 0 -6029656"/>
              <a:gd name="G10" fmla="+- 7849 0 2700"/>
              <a:gd name="G11" fmla="cos G10 2690835"/>
              <a:gd name="G12" fmla="sin G10 2690835"/>
              <a:gd name="G13" fmla="cos 13500 2690835"/>
              <a:gd name="G14" fmla="sin 13500 2690835"/>
              <a:gd name="G15" fmla="+- G11 10800 0"/>
              <a:gd name="G16" fmla="+- G12 10800 0"/>
              <a:gd name="G17" fmla="+- G13 10800 0"/>
              <a:gd name="G18" fmla="+- G14 10800 0"/>
              <a:gd name="G19" fmla="*/ 7849 1 2"/>
              <a:gd name="G20" fmla="+- G19 5400 0"/>
              <a:gd name="G21" fmla="cos G20 2690835"/>
              <a:gd name="G22" fmla="sin G20 2690835"/>
              <a:gd name="G23" fmla="+- G21 10800 0"/>
              <a:gd name="G24" fmla="+- G12 G23 G22"/>
              <a:gd name="G25" fmla="+- G22 G23 G11"/>
              <a:gd name="G26" fmla="cos 10800 2690835"/>
              <a:gd name="G27" fmla="sin 10800 2690835"/>
              <a:gd name="G28" fmla="cos 7849 2690835"/>
              <a:gd name="G29" fmla="sin 7849 2690835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029656"/>
              <a:gd name="G36" fmla="sin G34 -6029656"/>
              <a:gd name="G37" fmla="+/ -6029656 2690835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49 G39"/>
              <a:gd name="G43" fmla="sin 784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0550 w 21600"/>
              <a:gd name="T5" fmla="*/ 6155 h 21600"/>
              <a:gd name="T6" fmla="*/ 10473 w 21600"/>
              <a:gd name="T7" fmla="*/ 1480 h 21600"/>
              <a:gd name="T8" fmla="*/ 17885 w 21600"/>
              <a:gd name="T9" fmla="*/ 7424 h 21600"/>
              <a:gd name="T10" fmla="*/ 20979 w 21600"/>
              <a:gd name="T11" fmla="*/ 19667 h 21600"/>
              <a:gd name="T12" fmla="*/ 15089 w 21600"/>
              <a:gd name="T13" fmla="*/ 20073 h 21600"/>
              <a:gd name="T14" fmla="*/ 14682 w 21600"/>
              <a:gd name="T15" fmla="*/ 1418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718" y="15955"/>
                </a:moveTo>
                <a:cubicBezTo>
                  <a:pt x="17963" y="14526"/>
                  <a:pt x="18649" y="12695"/>
                  <a:pt x="18649" y="10800"/>
                </a:cubicBezTo>
                <a:cubicBezTo>
                  <a:pt x="18649" y="6465"/>
                  <a:pt x="15134" y="2951"/>
                  <a:pt x="10800" y="2951"/>
                </a:cubicBezTo>
                <a:cubicBezTo>
                  <a:pt x="10708" y="2950"/>
                  <a:pt x="10616" y="2952"/>
                  <a:pt x="10525" y="2955"/>
                </a:cubicBezTo>
                <a:lnTo>
                  <a:pt x="10422" y="6"/>
                </a:lnTo>
                <a:cubicBezTo>
                  <a:pt x="10548" y="2"/>
                  <a:pt x="10674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407"/>
                  <a:pt x="20656" y="15927"/>
                  <a:pt x="18943" y="17893"/>
                </a:cubicBezTo>
                <a:lnTo>
                  <a:pt x="20979" y="19667"/>
                </a:lnTo>
                <a:lnTo>
                  <a:pt x="15089" y="20073"/>
                </a:lnTo>
                <a:lnTo>
                  <a:pt x="14682" y="14182"/>
                </a:lnTo>
                <a:lnTo>
                  <a:pt x="16718" y="15955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square" lIns="0" tIns="0" rIns="0" bIns="0" anchor="ctr">
            <a:spAutoFit/>
          </a:bodyPr>
          <a:lstStyle/>
          <a:p>
            <a:pPr algn="ctr" eaLnBrk="1" hangingPunct="1"/>
            <a:endParaRPr lang="es-ES_tradnl"/>
          </a:p>
        </p:txBody>
      </p:sp>
      <p:grpSp>
        <p:nvGrpSpPr>
          <p:cNvPr id="88" name="87 Grupo"/>
          <p:cNvGrpSpPr/>
          <p:nvPr/>
        </p:nvGrpSpPr>
        <p:grpSpPr>
          <a:xfrm>
            <a:off x="5954944" y="5515048"/>
            <a:ext cx="2585504" cy="901920"/>
            <a:chOff x="363040" y="1384648"/>
            <a:chExt cx="1142432" cy="901920"/>
          </a:xfrm>
        </p:grpSpPr>
        <p:sp>
          <p:nvSpPr>
            <p:cNvPr id="89" name="88 Rectángulo redondeado"/>
            <p:cNvSpPr/>
            <p:nvPr/>
          </p:nvSpPr>
          <p:spPr>
            <a:xfrm>
              <a:off x="363040" y="1384648"/>
              <a:ext cx="1142432" cy="901920"/>
            </a:xfrm>
            <a:prstGeom prst="roundRect">
              <a:avLst>
                <a:gd name="adj" fmla="val 7913"/>
              </a:avLst>
            </a:prstGeom>
            <a:solidFill>
              <a:schemeClr val="bg1"/>
            </a:solidFill>
            <a:ln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8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0" name="Rectangle 13"/>
            <p:cNvSpPr>
              <a:spLocks noChangeArrowheads="1"/>
            </p:cNvSpPr>
            <p:nvPr/>
          </p:nvSpPr>
          <p:spPr bwMode="auto">
            <a:xfrm>
              <a:off x="423168" y="1444776"/>
              <a:ext cx="9620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s-ES" sz="1200" dirty="0" smtClean="0">
                  <a:solidFill>
                    <a:srgbClr val="FF7300"/>
                  </a:solidFill>
                  <a:latin typeface="+mj-lt"/>
                </a:rPr>
                <a:t>Despliegue Entorno Pruebas</a:t>
              </a:r>
            </a:p>
          </p:txBody>
        </p:sp>
        <p:sp>
          <p:nvSpPr>
            <p:cNvPr id="91" name="90 CuadroTexto"/>
            <p:cNvSpPr txBox="1"/>
            <p:nvPr/>
          </p:nvSpPr>
          <p:spPr>
            <a:xfrm>
              <a:off x="363040" y="1685288"/>
              <a:ext cx="1082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smtClean="0">
                  <a:latin typeface="+mj-lt"/>
                </a:rPr>
                <a:t>Negocio valida diseño y funcionalidades</a:t>
              </a:r>
              <a:endParaRPr lang="es-ES" sz="1100" dirty="0">
                <a:latin typeface="+mj-lt"/>
              </a:endParaRPr>
            </a:p>
          </p:txBody>
        </p:sp>
      </p:grpSp>
      <p:sp>
        <p:nvSpPr>
          <p:cNvPr id="92" name="AutoShape 80"/>
          <p:cNvSpPr>
            <a:spLocks noChangeArrowheads="1"/>
          </p:cNvSpPr>
          <p:nvPr/>
        </p:nvSpPr>
        <p:spPr bwMode="auto">
          <a:xfrm rot="21322427">
            <a:off x="8021755" y="4791442"/>
            <a:ext cx="519351" cy="677009"/>
          </a:xfrm>
          <a:custGeom>
            <a:avLst/>
            <a:gdLst>
              <a:gd name="G0" fmla="+- 2690835 0 0"/>
              <a:gd name="G1" fmla="+- -6029656 0 0"/>
              <a:gd name="G2" fmla="+- 2690835 0 -6029656"/>
              <a:gd name="G3" fmla="+- 10800 0 0"/>
              <a:gd name="G4" fmla="+- 0 0 2690835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49 0 0"/>
              <a:gd name="G9" fmla="+- 0 0 -6029656"/>
              <a:gd name="G10" fmla="+- 7849 0 2700"/>
              <a:gd name="G11" fmla="cos G10 2690835"/>
              <a:gd name="G12" fmla="sin G10 2690835"/>
              <a:gd name="G13" fmla="cos 13500 2690835"/>
              <a:gd name="G14" fmla="sin 13500 2690835"/>
              <a:gd name="G15" fmla="+- G11 10800 0"/>
              <a:gd name="G16" fmla="+- G12 10800 0"/>
              <a:gd name="G17" fmla="+- G13 10800 0"/>
              <a:gd name="G18" fmla="+- G14 10800 0"/>
              <a:gd name="G19" fmla="*/ 7849 1 2"/>
              <a:gd name="G20" fmla="+- G19 5400 0"/>
              <a:gd name="G21" fmla="cos G20 2690835"/>
              <a:gd name="G22" fmla="sin G20 2690835"/>
              <a:gd name="G23" fmla="+- G21 10800 0"/>
              <a:gd name="G24" fmla="+- G12 G23 G22"/>
              <a:gd name="G25" fmla="+- G22 G23 G11"/>
              <a:gd name="G26" fmla="cos 10800 2690835"/>
              <a:gd name="G27" fmla="sin 10800 2690835"/>
              <a:gd name="G28" fmla="cos 7849 2690835"/>
              <a:gd name="G29" fmla="sin 7849 2690835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029656"/>
              <a:gd name="G36" fmla="sin G34 -6029656"/>
              <a:gd name="G37" fmla="+/ -6029656 2690835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49 G39"/>
              <a:gd name="G43" fmla="sin 784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0550 w 21600"/>
              <a:gd name="T5" fmla="*/ 6155 h 21600"/>
              <a:gd name="T6" fmla="*/ 10473 w 21600"/>
              <a:gd name="T7" fmla="*/ 1480 h 21600"/>
              <a:gd name="T8" fmla="*/ 17885 w 21600"/>
              <a:gd name="T9" fmla="*/ 7424 h 21600"/>
              <a:gd name="T10" fmla="*/ 20979 w 21600"/>
              <a:gd name="T11" fmla="*/ 19667 h 21600"/>
              <a:gd name="T12" fmla="*/ 15089 w 21600"/>
              <a:gd name="T13" fmla="*/ 20073 h 21600"/>
              <a:gd name="T14" fmla="*/ 14682 w 21600"/>
              <a:gd name="T15" fmla="*/ 1418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718" y="15955"/>
                </a:moveTo>
                <a:cubicBezTo>
                  <a:pt x="17963" y="14526"/>
                  <a:pt x="18649" y="12695"/>
                  <a:pt x="18649" y="10800"/>
                </a:cubicBezTo>
                <a:cubicBezTo>
                  <a:pt x="18649" y="6465"/>
                  <a:pt x="15134" y="2951"/>
                  <a:pt x="10800" y="2951"/>
                </a:cubicBezTo>
                <a:cubicBezTo>
                  <a:pt x="10708" y="2950"/>
                  <a:pt x="10616" y="2952"/>
                  <a:pt x="10525" y="2955"/>
                </a:cubicBezTo>
                <a:lnTo>
                  <a:pt x="10422" y="6"/>
                </a:lnTo>
                <a:cubicBezTo>
                  <a:pt x="10548" y="2"/>
                  <a:pt x="10674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407"/>
                  <a:pt x="20656" y="15927"/>
                  <a:pt x="18943" y="17893"/>
                </a:cubicBezTo>
                <a:lnTo>
                  <a:pt x="20979" y="19667"/>
                </a:lnTo>
                <a:lnTo>
                  <a:pt x="15089" y="20073"/>
                </a:lnTo>
                <a:lnTo>
                  <a:pt x="14682" y="14182"/>
                </a:lnTo>
                <a:lnTo>
                  <a:pt x="16718" y="15955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square" lIns="0" tIns="0" rIns="0" bIns="0" anchor="ctr">
            <a:spAutoFit/>
          </a:bodyPr>
          <a:lstStyle/>
          <a:p>
            <a:pPr algn="ctr" eaLnBrk="1" hangingPunct="1"/>
            <a:endParaRPr lang="es-ES_tradnl"/>
          </a:p>
        </p:txBody>
      </p:sp>
      <p:sp>
        <p:nvSpPr>
          <p:cNvPr id="97" name="AutoShape 80"/>
          <p:cNvSpPr>
            <a:spLocks noChangeArrowheads="1"/>
          </p:cNvSpPr>
          <p:nvPr/>
        </p:nvSpPr>
        <p:spPr bwMode="auto">
          <a:xfrm rot="11051677">
            <a:off x="5594430" y="5381746"/>
            <a:ext cx="519351" cy="635019"/>
          </a:xfrm>
          <a:custGeom>
            <a:avLst/>
            <a:gdLst>
              <a:gd name="G0" fmla="+- 2690835 0 0"/>
              <a:gd name="G1" fmla="+- -6029656 0 0"/>
              <a:gd name="G2" fmla="+- 2690835 0 -6029656"/>
              <a:gd name="G3" fmla="+- 10800 0 0"/>
              <a:gd name="G4" fmla="+- 0 0 2690835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49 0 0"/>
              <a:gd name="G9" fmla="+- 0 0 -6029656"/>
              <a:gd name="G10" fmla="+- 7849 0 2700"/>
              <a:gd name="G11" fmla="cos G10 2690835"/>
              <a:gd name="G12" fmla="sin G10 2690835"/>
              <a:gd name="G13" fmla="cos 13500 2690835"/>
              <a:gd name="G14" fmla="sin 13500 2690835"/>
              <a:gd name="G15" fmla="+- G11 10800 0"/>
              <a:gd name="G16" fmla="+- G12 10800 0"/>
              <a:gd name="G17" fmla="+- G13 10800 0"/>
              <a:gd name="G18" fmla="+- G14 10800 0"/>
              <a:gd name="G19" fmla="*/ 7849 1 2"/>
              <a:gd name="G20" fmla="+- G19 5400 0"/>
              <a:gd name="G21" fmla="cos G20 2690835"/>
              <a:gd name="G22" fmla="sin G20 2690835"/>
              <a:gd name="G23" fmla="+- G21 10800 0"/>
              <a:gd name="G24" fmla="+- G12 G23 G22"/>
              <a:gd name="G25" fmla="+- G22 G23 G11"/>
              <a:gd name="G26" fmla="cos 10800 2690835"/>
              <a:gd name="G27" fmla="sin 10800 2690835"/>
              <a:gd name="G28" fmla="cos 7849 2690835"/>
              <a:gd name="G29" fmla="sin 7849 2690835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029656"/>
              <a:gd name="G36" fmla="sin G34 -6029656"/>
              <a:gd name="G37" fmla="+/ -6029656 2690835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49 G39"/>
              <a:gd name="G43" fmla="sin 784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0550 w 21600"/>
              <a:gd name="T5" fmla="*/ 6155 h 21600"/>
              <a:gd name="T6" fmla="*/ 10473 w 21600"/>
              <a:gd name="T7" fmla="*/ 1480 h 21600"/>
              <a:gd name="T8" fmla="*/ 17885 w 21600"/>
              <a:gd name="T9" fmla="*/ 7424 h 21600"/>
              <a:gd name="T10" fmla="*/ 20979 w 21600"/>
              <a:gd name="T11" fmla="*/ 19667 h 21600"/>
              <a:gd name="T12" fmla="*/ 15089 w 21600"/>
              <a:gd name="T13" fmla="*/ 20073 h 21600"/>
              <a:gd name="T14" fmla="*/ 14682 w 21600"/>
              <a:gd name="T15" fmla="*/ 1418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718" y="15955"/>
                </a:moveTo>
                <a:cubicBezTo>
                  <a:pt x="17963" y="14526"/>
                  <a:pt x="18649" y="12695"/>
                  <a:pt x="18649" y="10800"/>
                </a:cubicBezTo>
                <a:cubicBezTo>
                  <a:pt x="18649" y="6465"/>
                  <a:pt x="15134" y="2951"/>
                  <a:pt x="10800" y="2951"/>
                </a:cubicBezTo>
                <a:cubicBezTo>
                  <a:pt x="10708" y="2950"/>
                  <a:pt x="10616" y="2952"/>
                  <a:pt x="10525" y="2955"/>
                </a:cubicBezTo>
                <a:lnTo>
                  <a:pt x="10422" y="6"/>
                </a:lnTo>
                <a:cubicBezTo>
                  <a:pt x="10548" y="2"/>
                  <a:pt x="10674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407"/>
                  <a:pt x="20656" y="15927"/>
                  <a:pt x="18943" y="17893"/>
                </a:cubicBezTo>
                <a:lnTo>
                  <a:pt x="20979" y="19667"/>
                </a:lnTo>
                <a:lnTo>
                  <a:pt x="15089" y="20073"/>
                </a:lnTo>
                <a:lnTo>
                  <a:pt x="14682" y="14182"/>
                </a:lnTo>
                <a:lnTo>
                  <a:pt x="16718" y="15955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square" lIns="0" tIns="0" rIns="0" bIns="0" anchor="ctr">
            <a:spAutoFit/>
          </a:bodyPr>
          <a:lstStyle/>
          <a:p>
            <a:pPr algn="ctr" eaLnBrk="1" hangingPunct="1"/>
            <a:endParaRPr lang="es-ES_tradnl"/>
          </a:p>
        </p:txBody>
      </p:sp>
      <p:sp>
        <p:nvSpPr>
          <p:cNvPr id="99" name="Rectangle 13"/>
          <p:cNvSpPr>
            <a:spLocks noChangeArrowheads="1"/>
          </p:cNvSpPr>
          <p:nvPr/>
        </p:nvSpPr>
        <p:spPr bwMode="auto">
          <a:xfrm>
            <a:off x="242784" y="5454920"/>
            <a:ext cx="2166880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s-ES" sz="1800" b="1" dirty="0" smtClean="0">
                <a:solidFill>
                  <a:srgbClr val="63544A"/>
                </a:solidFill>
                <a:latin typeface="+mj-lt"/>
              </a:rPr>
              <a:t>Nuevo Proceso</a:t>
            </a:r>
          </a:p>
          <a:p>
            <a:pPr eaLnBrk="1" hangingPunct="1">
              <a:spcAft>
                <a:spcPts val="300"/>
              </a:spcAft>
            </a:pPr>
            <a:r>
              <a:rPr lang="es-ES" sz="1800" b="1" dirty="0" smtClean="0">
                <a:solidFill>
                  <a:srgbClr val="63544A"/>
                </a:solidFill>
                <a:latin typeface="+mj-lt"/>
              </a:rPr>
              <a:t>Desarrollo</a:t>
            </a:r>
          </a:p>
        </p:txBody>
      </p:sp>
      <p:cxnSp>
        <p:nvCxnSpPr>
          <p:cNvPr id="103" name="102 Conector recto"/>
          <p:cNvCxnSpPr/>
          <p:nvPr/>
        </p:nvCxnSpPr>
        <p:spPr>
          <a:xfrm>
            <a:off x="483296" y="4011848"/>
            <a:ext cx="7816640" cy="0"/>
          </a:xfrm>
          <a:prstGeom prst="line">
            <a:avLst/>
          </a:prstGeom>
          <a:ln w="50800">
            <a:solidFill>
              <a:srgbClr val="63544A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Rectángulo redondeado"/>
          <p:cNvSpPr/>
          <p:nvPr/>
        </p:nvSpPr>
        <p:spPr>
          <a:xfrm>
            <a:off x="122528" y="1005448"/>
            <a:ext cx="8478048" cy="288614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AutoShape 80"/>
          <p:cNvSpPr>
            <a:spLocks noChangeArrowheads="1"/>
          </p:cNvSpPr>
          <p:nvPr/>
        </p:nvSpPr>
        <p:spPr bwMode="auto">
          <a:xfrm rot="13929548">
            <a:off x="4305761" y="1928754"/>
            <a:ext cx="519351" cy="950429"/>
          </a:xfrm>
          <a:custGeom>
            <a:avLst/>
            <a:gdLst>
              <a:gd name="G0" fmla="+- 2690835 0 0"/>
              <a:gd name="G1" fmla="+- -6029656 0 0"/>
              <a:gd name="G2" fmla="+- 2690835 0 -6029656"/>
              <a:gd name="G3" fmla="+- 10800 0 0"/>
              <a:gd name="G4" fmla="+- 0 0 2690835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49 0 0"/>
              <a:gd name="G9" fmla="+- 0 0 -6029656"/>
              <a:gd name="G10" fmla="+- 7849 0 2700"/>
              <a:gd name="G11" fmla="cos G10 2690835"/>
              <a:gd name="G12" fmla="sin G10 2690835"/>
              <a:gd name="G13" fmla="cos 13500 2690835"/>
              <a:gd name="G14" fmla="sin 13500 2690835"/>
              <a:gd name="G15" fmla="+- G11 10800 0"/>
              <a:gd name="G16" fmla="+- G12 10800 0"/>
              <a:gd name="G17" fmla="+- G13 10800 0"/>
              <a:gd name="G18" fmla="+- G14 10800 0"/>
              <a:gd name="G19" fmla="*/ 7849 1 2"/>
              <a:gd name="G20" fmla="+- G19 5400 0"/>
              <a:gd name="G21" fmla="cos G20 2690835"/>
              <a:gd name="G22" fmla="sin G20 2690835"/>
              <a:gd name="G23" fmla="+- G21 10800 0"/>
              <a:gd name="G24" fmla="+- G12 G23 G22"/>
              <a:gd name="G25" fmla="+- G22 G23 G11"/>
              <a:gd name="G26" fmla="cos 10800 2690835"/>
              <a:gd name="G27" fmla="sin 10800 2690835"/>
              <a:gd name="G28" fmla="cos 7849 2690835"/>
              <a:gd name="G29" fmla="sin 7849 2690835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029656"/>
              <a:gd name="G36" fmla="sin G34 -6029656"/>
              <a:gd name="G37" fmla="+/ -6029656 2690835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49 G39"/>
              <a:gd name="G43" fmla="sin 784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0550 w 21600"/>
              <a:gd name="T5" fmla="*/ 6155 h 21600"/>
              <a:gd name="T6" fmla="*/ 10473 w 21600"/>
              <a:gd name="T7" fmla="*/ 1480 h 21600"/>
              <a:gd name="T8" fmla="*/ 17885 w 21600"/>
              <a:gd name="T9" fmla="*/ 7424 h 21600"/>
              <a:gd name="T10" fmla="*/ 20979 w 21600"/>
              <a:gd name="T11" fmla="*/ 19667 h 21600"/>
              <a:gd name="T12" fmla="*/ 15089 w 21600"/>
              <a:gd name="T13" fmla="*/ 20073 h 21600"/>
              <a:gd name="T14" fmla="*/ 14682 w 21600"/>
              <a:gd name="T15" fmla="*/ 1418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718" y="15955"/>
                </a:moveTo>
                <a:cubicBezTo>
                  <a:pt x="17963" y="14526"/>
                  <a:pt x="18649" y="12695"/>
                  <a:pt x="18649" y="10800"/>
                </a:cubicBezTo>
                <a:cubicBezTo>
                  <a:pt x="18649" y="6465"/>
                  <a:pt x="15134" y="2951"/>
                  <a:pt x="10800" y="2951"/>
                </a:cubicBezTo>
                <a:cubicBezTo>
                  <a:pt x="10708" y="2950"/>
                  <a:pt x="10616" y="2952"/>
                  <a:pt x="10525" y="2955"/>
                </a:cubicBezTo>
                <a:lnTo>
                  <a:pt x="10422" y="6"/>
                </a:lnTo>
                <a:cubicBezTo>
                  <a:pt x="10548" y="2"/>
                  <a:pt x="10674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407"/>
                  <a:pt x="20656" y="15927"/>
                  <a:pt x="18943" y="17893"/>
                </a:cubicBezTo>
                <a:lnTo>
                  <a:pt x="20979" y="19667"/>
                </a:lnTo>
                <a:lnTo>
                  <a:pt x="15089" y="20073"/>
                </a:lnTo>
                <a:lnTo>
                  <a:pt x="14682" y="14182"/>
                </a:lnTo>
                <a:lnTo>
                  <a:pt x="16718" y="15955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square" lIns="0" tIns="0" rIns="0" bIns="0" anchor="ctr">
            <a:spAutoFit/>
          </a:bodyPr>
          <a:lstStyle/>
          <a:p>
            <a:pPr algn="ctr" eaLnBrk="1" hangingPunct="1"/>
            <a:endParaRPr lang="es-ES_tradnl" dirty="0"/>
          </a:p>
        </p:txBody>
      </p:sp>
      <p:sp>
        <p:nvSpPr>
          <p:cNvPr id="105" name="104 Llamada rectangular"/>
          <p:cNvSpPr/>
          <p:nvPr/>
        </p:nvSpPr>
        <p:spPr>
          <a:xfrm>
            <a:off x="3850464" y="5935944"/>
            <a:ext cx="1623456" cy="661408"/>
          </a:xfrm>
          <a:prstGeom prst="wedgeRectCallout">
            <a:avLst>
              <a:gd name="adj1" fmla="val 58511"/>
              <a:gd name="adj2" fmla="val -82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 parece más a lo que me esperaba </a:t>
            </a:r>
            <a:endParaRPr lang="es-E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49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4" grpId="0" animBg="1"/>
      <p:bldP spid="76" grpId="0"/>
      <p:bldP spid="78" grpId="0" animBg="1"/>
      <p:bldP spid="31" grpId="0" animBg="1"/>
      <p:bldP spid="40" grpId="0" animBg="1"/>
      <p:bldP spid="50" grpId="0" animBg="1"/>
      <p:bldP spid="62" grpId="0" animBg="1"/>
      <p:bldP spid="63" grpId="0" animBg="1"/>
      <p:bldP spid="69" grpId="0" animBg="1"/>
      <p:bldP spid="74" grpId="0" animBg="1"/>
      <p:bldP spid="77" grpId="0" animBg="1"/>
      <p:bldP spid="87" grpId="0" animBg="1"/>
      <p:bldP spid="92" grpId="0" animBg="1"/>
      <p:bldP spid="97" grpId="0" animBg="1"/>
      <p:bldP spid="99" grpId="0"/>
      <p:bldP spid="75" grpId="0" animBg="1"/>
      <p:bldP spid="80" grpId="0" animBg="1"/>
      <p:bldP spid="10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03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3" name="Rectangle 5"/>
          <p:cNvSpPr>
            <a:spLocks noGrp="1" noChangeArrowheads="1"/>
          </p:cNvSpPr>
          <p:nvPr>
            <p:ph type="title"/>
          </p:nvPr>
        </p:nvSpPr>
        <p:spPr>
          <a:xfrm>
            <a:off x="251520" y="106260"/>
            <a:ext cx="8892480" cy="677108"/>
          </a:xfrm>
        </p:spPr>
        <p:txBody>
          <a:bodyPr wrap="square">
            <a:spAutoFit/>
          </a:bodyPr>
          <a:lstStyle/>
          <a:p>
            <a:r>
              <a:rPr lang="es-ES" dirty="0" smtClean="0"/>
              <a:t>HTML: sencillo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483296" y="860519"/>
            <a:ext cx="6614080" cy="1200329"/>
          </a:xfrm>
          <a:prstGeom prst="rect">
            <a:avLst/>
          </a:prstGeom>
          <a:noFill/>
          <a:ln w="25400">
            <a:solidFill>
              <a:srgbClr val="5E6167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+mj-lt"/>
              </a:rPr>
              <a:t>2 Objetivos compatibles: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>
                <a:latin typeface="+mj-lt"/>
              </a:rPr>
              <a:t> Simplificar el desarrollo 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>
                <a:latin typeface="+mj-lt"/>
              </a:rPr>
              <a:t> Especificación más sofisticada</a:t>
            </a:r>
            <a:endParaRPr lang="es-ES" dirty="0">
              <a:latin typeface="+mj-lt"/>
            </a:endParaRPr>
          </a:p>
        </p:txBody>
      </p:sp>
      <p:sp>
        <p:nvSpPr>
          <p:cNvPr id="29" name="28 Triángulo isósceles"/>
          <p:cNvSpPr/>
          <p:nvPr/>
        </p:nvSpPr>
        <p:spPr>
          <a:xfrm>
            <a:off x="4692256" y="1281415"/>
            <a:ext cx="240512" cy="240512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Decisión"/>
          <p:cNvSpPr/>
          <p:nvPr/>
        </p:nvSpPr>
        <p:spPr>
          <a:xfrm>
            <a:off x="5534048" y="1702311"/>
            <a:ext cx="300640" cy="240512"/>
          </a:xfrm>
          <a:prstGeom prst="flowChartDecision">
            <a:avLst/>
          </a:prstGeom>
          <a:solidFill>
            <a:srgbClr val="C0FE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Proceso alternativo"/>
          <p:cNvSpPr/>
          <p:nvPr/>
        </p:nvSpPr>
        <p:spPr>
          <a:xfrm>
            <a:off x="242784" y="2286568"/>
            <a:ext cx="3908320" cy="1443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dirty="0" smtClean="0">
                <a:solidFill>
                  <a:schemeClr val="tx1"/>
                </a:solidFill>
              </a:rPr>
              <a:t>    Simplificamos el HTML de nuestras páginas 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     Enriquecemos con estilos y      componentes gráficos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34 Triángulo isósceles"/>
          <p:cNvSpPr/>
          <p:nvPr/>
        </p:nvSpPr>
        <p:spPr>
          <a:xfrm>
            <a:off x="302912" y="2466952"/>
            <a:ext cx="240512" cy="240512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Decisión"/>
          <p:cNvSpPr/>
          <p:nvPr/>
        </p:nvSpPr>
        <p:spPr>
          <a:xfrm>
            <a:off x="302912" y="3068232"/>
            <a:ext cx="300640" cy="240512"/>
          </a:xfrm>
          <a:prstGeom prst="flowChartDecision">
            <a:avLst/>
          </a:prstGeom>
          <a:solidFill>
            <a:srgbClr val="C0FE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18 Grupo"/>
          <p:cNvGrpSpPr/>
          <p:nvPr/>
        </p:nvGrpSpPr>
        <p:grpSpPr>
          <a:xfrm>
            <a:off x="4932768" y="2166312"/>
            <a:ext cx="2886144" cy="2525376"/>
            <a:chOff x="1696306" y="963752"/>
            <a:chExt cx="3053456" cy="2525376"/>
          </a:xfrm>
        </p:grpSpPr>
        <p:sp>
          <p:nvSpPr>
            <p:cNvPr id="38" name="37 Rectángulo redondeado"/>
            <p:cNvSpPr/>
            <p:nvPr/>
          </p:nvSpPr>
          <p:spPr>
            <a:xfrm>
              <a:off x="1696306" y="963752"/>
              <a:ext cx="3053456" cy="25253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6354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2404771" y="963752"/>
              <a:ext cx="198736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200" dirty="0" smtClean="0"/>
                <a:t>&lt;input </a:t>
              </a:r>
              <a:r>
                <a:rPr lang="es-ES" sz="1200" dirty="0" err="1" smtClean="0"/>
                <a:t>type</a:t>
              </a:r>
              <a:r>
                <a:rPr lang="es-ES" sz="1200" dirty="0" smtClean="0"/>
                <a:t>=</a:t>
              </a:r>
              <a:r>
                <a:rPr lang="en-US" sz="1200" dirty="0" smtClean="0"/>
                <a:t>"</a:t>
              </a:r>
              <a:r>
                <a:rPr lang="es-ES" sz="1200" dirty="0" smtClean="0"/>
                <a:t>date</a:t>
              </a:r>
              <a:r>
                <a:rPr lang="en-US" sz="1200" dirty="0" smtClean="0"/>
                <a:t>" /</a:t>
              </a:r>
              <a:r>
                <a:rPr lang="es-ES" sz="1200" dirty="0" smtClean="0"/>
                <a:t>&gt;</a:t>
              </a:r>
            </a:p>
          </p:txBody>
        </p:sp>
        <p:pic>
          <p:nvPicPr>
            <p:cNvPr id="40" name="Picture 3" descr="C:\Documents and Settings\bk09290\Mis documentos\Mis imágenes\input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04130" y="1204264"/>
              <a:ext cx="1153992" cy="195098"/>
            </a:xfrm>
            <a:prstGeom prst="rect">
              <a:avLst/>
            </a:prstGeom>
            <a:noFill/>
          </p:spPr>
        </p:pic>
        <p:pic>
          <p:nvPicPr>
            <p:cNvPr id="41" name="Picture 2" descr="C:\Documents and Settings\bk09290\Mis documentos\Mis imágenes\calendar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7744" y="1444776"/>
              <a:ext cx="2374400" cy="1915510"/>
            </a:xfrm>
            <a:prstGeom prst="rect">
              <a:avLst/>
            </a:prstGeom>
            <a:noFill/>
          </p:spPr>
        </p:pic>
      </p:grpSp>
      <p:grpSp>
        <p:nvGrpSpPr>
          <p:cNvPr id="42" name="23 Grupo"/>
          <p:cNvGrpSpPr/>
          <p:nvPr/>
        </p:nvGrpSpPr>
        <p:grpSpPr>
          <a:xfrm>
            <a:off x="2287136" y="3970152"/>
            <a:ext cx="6493824" cy="2284864"/>
            <a:chOff x="302912" y="3849896"/>
            <a:chExt cx="6493824" cy="2284864"/>
          </a:xfrm>
        </p:grpSpPr>
        <p:sp>
          <p:nvSpPr>
            <p:cNvPr id="43" name="42 Rectángulo redondeado"/>
            <p:cNvSpPr/>
            <p:nvPr/>
          </p:nvSpPr>
          <p:spPr>
            <a:xfrm>
              <a:off x="302912" y="3849896"/>
              <a:ext cx="6493824" cy="22848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6354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423168" y="3910024"/>
              <a:ext cx="22871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200" dirty="0" smtClean="0"/>
                <a:t>&lt;</a:t>
              </a:r>
              <a:r>
                <a:rPr lang="es-ES" sz="1200" dirty="0" err="1" smtClean="0"/>
                <a:t>table</a:t>
              </a:r>
              <a:r>
                <a:rPr lang="es-ES" sz="1200" dirty="0" smtClean="0"/>
                <a:t> </a:t>
              </a:r>
              <a:r>
                <a:rPr lang="es-ES" sz="1200" b="1" dirty="0" err="1" smtClean="0"/>
                <a:t>class</a:t>
              </a:r>
              <a:r>
                <a:rPr lang="es-ES" sz="1200" b="1" dirty="0" smtClean="0"/>
                <a:t>=</a:t>
              </a:r>
              <a:r>
                <a:rPr lang="en-US" sz="1200" b="1" dirty="0" smtClean="0"/>
                <a:t>"</a:t>
              </a:r>
              <a:r>
                <a:rPr lang="en-US" sz="1200" b="1" dirty="0" err="1" smtClean="0"/>
                <a:t>sortable</a:t>
              </a:r>
              <a:r>
                <a:rPr lang="en-US" sz="1200" b="1" dirty="0" smtClean="0"/>
                <a:t>“</a:t>
              </a:r>
              <a:r>
                <a:rPr lang="es-ES" sz="1200" dirty="0" smtClean="0"/>
                <a:t>&gt;</a:t>
              </a:r>
            </a:p>
          </p:txBody>
        </p:sp>
        <p:grpSp>
          <p:nvGrpSpPr>
            <p:cNvPr id="45" name="12 Grupo"/>
            <p:cNvGrpSpPr/>
            <p:nvPr/>
          </p:nvGrpSpPr>
          <p:grpSpPr>
            <a:xfrm>
              <a:off x="423168" y="4210664"/>
              <a:ext cx="6012800" cy="1803840"/>
              <a:chOff x="742950" y="4805363"/>
              <a:chExt cx="7639050" cy="1503957"/>
            </a:xfrm>
          </p:grpSpPr>
          <p:pic>
            <p:nvPicPr>
              <p:cNvPr id="46" name="Picture 4" descr="C:\Documents and Settings\bk09290\Mis documentos\Mis imágenes\tableHeader.gif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42950" y="4805363"/>
                <a:ext cx="7639050" cy="238125"/>
              </a:xfrm>
              <a:prstGeom prst="rect">
                <a:avLst/>
              </a:prstGeom>
              <a:noFill/>
            </p:spPr>
          </p:pic>
          <p:pic>
            <p:nvPicPr>
              <p:cNvPr id="47" name="Picture 5" descr="C:\Documents and Settings\bk09290\Mis documentos\Mis imágenes\tableBody.gif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55576" y="5032970"/>
                <a:ext cx="7620000" cy="127635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82" name="81 Flecha derecha"/>
          <p:cNvSpPr/>
          <p:nvPr/>
        </p:nvSpPr>
        <p:spPr>
          <a:xfrm>
            <a:off x="1325088" y="4751816"/>
            <a:ext cx="7275488" cy="1803840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es-ES" sz="1600" dirty="0" smtClean="0">
                <a:solidFill>
                  <a:schemeClr val="tx1"/>
                </a:solidFill>
              </a:rPr>
              <a:t>  Reutilización de componentes y estilos </a:t>
            </a:r>
            <a:endParaRPr lang="es-ES" sz="1000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s-ES" sz="1000" dirty="0" smtClean="0">
                <a:solidFill>
                  <a:schemeClr val="tx1"/>
                </a:solidFill>
              </a:rPr>
              <a:t> Usar componentes existentes de otros fabricantes o software libre, si no existe lo construimos</a:t>
            </a:r>
          </a:p>
          <a:p>
            <a:pPr lvl="1">
              <a:buFont typeface="Wingdings" pitchFamily="2" charset="2"/>
              <a:buChar char="ü"/>
            </a:pPr>
            <a:endParaRPr lang="es-ES" sz="10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s-ES" sz="1600" dirty="0" smtClean="0">
                <a:solidFill>
                  <a:schemeClr val="tx1"/>
                </a:solidFill>
              </a:rPr>
              <a:t> Mismos componentes para maquetas y desarrollo</a:t>
            </a:r>
          </a:p>
          <a:p>
            <a:pPr>
              <a:buFont typeface="Wingdings" pitchFamily="2" charset="2"/>
              <a:buChar char="ü"/>
            </a:pPr>
            <a:endParaRPr lang="es-ES" sz="10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s-ES" sz="1600" dirty="0" smtClean="0">
                <a:solidFill>
                  <a:schemeClr val="tx1"/>
                </a:solidFill>
              </a:rPr>
              <a:t>Complejidad de página se extrae del desarrollo estándar y se realiza por equipo especializado</a:t>
            </a:r>
          </a:p>
        </p:txBody>
      </p:sp>
      <p:sp>
        <p:nvSpPr>
          <p:cNvPr id="48" name="47 Triángulo isósceles"/>
          <p:cNvSpPr/>
          <p:nvPr/>
        </p:nvSpPr>
        <p:spPr>
          <a:xfrm>
            <a:off x="5654304" y="4872072"/>
            <a:ext cx="240512" cy="240512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Triángulo isósceles"/>
          <p:cNvSpPr/>
          <p:nvPr/>
        </p:nvSpPr>
        <p:spPr>
          <a:xfrm>
            <a:off x="6736608" y="5473352"/>
            <a:ext cx="240512" cy="240512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49 Decisión"/>
          <p:cNvSpPr/>
          <p:nvPr/>
        </p:nvSpPr>
        <p:spPr>
          <a:xfrm>
            <a:off x="4090976" y="6134760"/>
            <a:ext cx="300640" cy="240512"/>
          </a:xfrm>
          <a:prstGeom prst="flowChartDecision">
            <a:avLst/>
          </a:prstGeom>
          <a:solidFill>
            <a:srgbClr val="C0FE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72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48" grpId="0" animBg="1"/>
      <p:bldP spid="49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3" name="Rectangle 5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892480" cy="677108"/>
          </a:xfrm>
        </p:spPr>
        <p:txBody>
          <a:bodyPr wrap="square">
            <a:spAutoFit/>
          </a:bodyPr>
          <a:lstStyle/>
          <a:p>
            <a:r>
              <a:rPr lang="es-ES" dirty="0" smtClean="0"/>
              <a:t>HTML: CSS y </a:t>
            </a:r>
            <a:r>
              <a:rPr lang="es-ES" dirty="0" err="1" smtClean="0"/>
              <a:t>multidispositivo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>
              <a:solidFill>
                <a:srgbClr val="000000"/>
              </a:solidFill>
            </a:endParaRPr>
          </a:p>
        </p:txBody>
      </p:sp>
      <p:pic>
        <p:nvPicPr>
          <p:cNvPr id="17" name="Picture 2" descr="C:\Documents and Settings\bk09290\Mis documentos\Mis imágenes\particulare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296" y="2218928"/>
            <a:ext cx="5018452" cy="2826016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8" name="Picture 3" descr="C:\Documents and Settings\bk09290\Mis documentos\Mis imágenes\obsidian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51744" y="1196752"/>
            <a:ext cx="4329216" cy="276588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9" name="Picture 2" descr="C:\Documents and Settings\bk09290\Mis documentos\Mis imágenes\mobil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54944" y="1918288"/>
            <a:ext cx="2768973" cy="3307040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927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nkinter">
  <a:themeElements>
    <a:clrScheme name="Bankinter">
      <a:dk1>
        <a:srgbClr val="000000"/>
      </a:dk1>
      <a:lt1>
        <a:srgbClr val="FFFFFF"/>
      </a:lt1>
      <a:dk2>
        <a:srgbClr val="F56600"/>
      </a:dk2>
      <a:lt2>
        <a:srgbClr val="B5D9DE"/>
      </a:lt2>
      <a:accent1>
        <a:srgbClr val="FFFF99"/>
      </a:accent1>
      <a:accent2>
        <a:srgbClr val="F56600"/>
      </a:accent2>
      <a:accent3>
        <a:srgbClr val="FFFFFF"/>
      </a:accent3>
      <a:accent4>
        <a:srgbClr val="B5D9DE"/>
      </a:accent4>
      <a:accent5>
        <a:srgbClr val="000000"/>
      </a:accent5>
      <a:accent6>
        <a:srgbClr val="D2E8EB"/>
      </a:accent6>
      <a:hlink>
        <a:srgbClr val="F56600"/>
      </a:hlink>
      <a:folHlink>
        <a:srgbClr val="63544A"/>
      </a:folHlink>
    </a:clrScheme>
    <a:fontScheme name="Bankinter">
      <a:majorFont>
        <a:latin typeface="Bankinter"/>
        <a:ea typeface=""/>
        <a:cs typeface=""/>
      </a:majorFont>
      <a:minorFont>
        <a:latin typeface="Bank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96F505F4B99944958F3BD430EF72E3" ma:contentTypeVersion="0" ma:contentTypeDescription="Crear nuevo documento." ma:contentTypeScope="" ma:versionID="6c816aa4a7e30a29f58f46ba3dd60916">
  <xsd:schema xmlns:xsd="http://www.w3.org/2001/XMLSchema" xmlns:p="http://schemas.microsoft.com/office/2006/metadata/properties" targetNamespace="http://schemas.microsoft.com/office/2006/metadata/properties" ma:root="true" ma:fieldsID="a07cfe6df43b306aa6f9b11f7c54ee9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F9CAC96-0D56-477D-B4EC-F8B0820A99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55FD3F-3CF5-4775-B923-301AAF82D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B5B9863-5A1D-4142-8596-0B5AC8625864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gneis</Template>
  <TotalTime>28906</TotalTime>
  <Words>3851</Words>
  <Application>Microsoft Office PowerPoint</Application>
  <PresentationFormat>Presentación en pantalla (4:3)</PresentationFormat>
  <Paragraphs>1167</Paragraphs>
  <Slides>70</Slides>
  <Notes>22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70</vt:i4>
      </vt:variant>
    </vt:vector>
  </HeadingPairs>
  <TitlesOfParts>
    <vt:vector size="77" baseType="lpstr">
      <vt:lpstr>ＭＳ Ｐゴシック</vt:lpstr>
      <vt:lpstr>Arial</vt:lpstr>
      <vt:lpstr>Bankinter</vt:lpstr>
      <vt:lpstr>Calibri</vt:lpstr>
      <vt:lpstr>Wingdings</vt:lpstr>
      <vt:lpstr>Bankinter</vt:lpstr>
      <vt:lpstr>Tema de Office</vt:lpstr>
      <vt:lpstr>   Arquitectura Online 2013</vt:lpstr>
      <vt:lpstr>Objetivos</vt:lpstr>
      <vt:lpstr>Contexto: ¿de dónde nace?</vt:lpstr>
      <vt:lpstr>Nuestro online</vt:lpstr>
      <vt:lpstr>¿ Qué buscamos con la nueva Arquitectura ?</vt:lpstr>
      <vt:lpstr>HTML</vt:lpstr>
      <vt:lpstr>HTML: proceso de creación</vt:lpstr>
      <vt:lpstr>HTML: sencillo</vt:lpstr>
      <vt:lpstr>HTML: CSS y multidispositivo</vt:lpstr>
      <vt:lpstr>Buscamos HTML limpio</vt:lpstr>
      <vt:lpstr>Java</vt:lpstr>
      <vt:lpstr>¿Qué es un framework?</vt:lpstr>
      <vt:lpstr>Decisiones de arquitectura</vt:lpstr>
      <vt:lpstr>GNEISNT.JAR</vt:lpstr>
      <vt:lpstr>¿Desplegamos .WAR?</vt:lpstr>
      <vt:lpstr>Herramientas</vt:lpstr>
      <vt:lpstr>Dreamweaver y HTML</vt:lpstr>
      <vt:lpstr>Gestión de configuración:  Código fuente (hoy)</vt:lpstr>
      <vt:lpstr>Gestión de configuración: Código fuente (nuevo)</vt:lpstr>
      <vt:lpstr>Ciclo de pasos entre entornos</vt:lpstr>
      <vt:lpstr>Subversion: 3 repositorios</vt:lpstr>
      <vt:lpstr>Subversion: JARs y JARs</vt:lpstr>
      <vt:lpstr>Subversion: WARs</vt:lpstr>
      <vt:lpstr>Maven</vt:lpstr>
      <vt:lpstr>¿Qué implica Maven?</vt:lpstr>
      <vt:lpstr>¿Por qué necesitamos Maven?</vt:lpstr>
      <vt:lpstr>Jenkins y ciclo de vida</vt:lpstr>
      <vt:lpstr>¿Cómo se despliega en WAS?</vt:lpstr>
      <vt:lpstr>¿Qué hay en Jenkins?</vt:lpstr>
      <vt:lpstr>Control de calidad</vt:lpstr>
      <vt:lpstr>Dimensiones de la calidad del código ¿Qué se puede controlar automáticamente?</vt:lpstr>
      <vt:lpstr>Presentación de PowerPoint</vt:lpstr>
      <vt:lpstr>Presentación de PowerPoint</vt:lpstr>
      <vt:lpstr>La prueba es parte del CV</vt:lpstr>
      <vt:lpstr>¿Pruebas? ¿Qué pruebas?</vt:lpstr>
      <vt:lpstr>Ejemplo JUnit</vt:lpstr>
      <vt:lpstr>Artifactory: volvemos al Maven</vt:lpstr>
      <vt:lpstr>Presentación de PowerPoint</vt:lpstr>
      <vt:lpstr>Ciclo de vida JARs</vt:lpstr>
      <vt:lpstr>Además de los JAR, proxies de WS</vt:lpstr>
      <vt:lpstr>Convivencia con lo anterior</vt:lpstr>
      <vt:lpstr>Presentación de PowerPoint</vt:lpstr>
      <vt:lpstr>Presentación de PowerPoint</vt:lpstr>
      <vt:lpstr>Presentación de PowerPoint</vt:lpstr>
      <vt:lpstr>Navegación: facelet mínimo</vt:lpstr>
      <vt:lpstr>SSO</vt:lpstr>
      <vt:lpstr>Firma de operaciones</vt:lpstr>
      <vt:lpstr>El eclipse pre configurado</vt:lpstr>
      <vt:lpstr>¿Cómo empiezo a trabajar?</vt:lpstr>
      <vt:lpstr>¿Y el día a día?</vt:lpstr>
      <vt:lpstr>Sistemas</vt:lpstr>
      <vt:lpstr>Ficheros estáticos</vt:lpstr>
      <vt:lpstr>Estáticos: ejemplo Obsidiana</vt:lpstr>
      <vt:lpstr>Logs</vt:lpstr>
      <vt:lpstr>Control ejecución &amp; JMX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Distribución de librerías: Lineas base de arquitectura</vt:lpstr>
      <vt:lpstr>Presentación de PowerPoint</vt:lpstr>
      <vt:lpstr>Presentación de PowerPoint</vt:lpstr>
      <vt:lpstr>Documentación</vt:lpstr>
      <vt:lpstr>Gracias</vt:lpstr>
    </vt:vector>
  </TitlesOfParts>
  <Company>Bankinter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Actualización arquitectura web - resumen tecnologías</dc:title>
  <dc:creator>BK</dc:creator>
  <cp:lastModifiedBy>Javier</cp:lastModifiedBy>
  <cp:revision>624</cp:revision>
  <dcterms:created xsi:type="dcterms:W3CDTF">2012-02-13T18:54:06Z</dcterms:created>
  <dcterms:modified xsi:type="dcterms:W3CDTF">2016-01-11T14:37:46Z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0x010100F396F505F4B99944958F3BD430EF72E3</vt:lpwstr>
  </property>
</Properties>
</file>