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1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5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3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8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1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2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0DB8-7BAE-4A93-AED4-85821706511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2099-5301-426A-9612-60788936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정보통신 공학과 익명 게시판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박성민 이용희 강민우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0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기획안</a:t>
            </a:r>
            <a:r>
              <a:rPr lang="ko-KR" altLang="en-US" sz="3200" dirty="0" smtClean="0"/>
              <a:t> 업데이트 요약</a:t>
            </a:r>
            <a:endParaRPr lang="ko-KR" altLang="en-US" sz="3200" dirty="0"/>
          </a:p>
        </p:txBody>
      </p:sp>
      <p:graphicFrame>
        <p:nvGraphicFramePr>
          <p:cNvPr id="4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45992"/>
              </p:ext>
            </p:extLst>
          </p:nvPr>
        </p:nvGraphicFramePr>
        <p:xfrm>
          <a:off x="467544" y="1772816"/>
          <a:ext cx="8208912" cy="2259720"/>
        </p:xfrm>
        <a:graphic>
          <a:graphicData uri="http://schemas.openxmlformats.org/drawingml/2006/table">
            <a:tbl>
              <a:tblPr/>
              <a:tblGrid>
                <a:gridCol w="936104"/>
                <a:gridCol w="623666"/>
                <a:gridCol w="6649142"/>
              </a:tblGrid>
              <a:tr h="16226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■ </a:t>
                      </a: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기획안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업데이트 요약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 일자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 페이지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업데이트 내용 요약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143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2017.12.26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0.1 -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 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로그인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로그아웃 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755576" y="3027193"/>
            <a:ext cx="4824536" cy="2346023"/>
          </a:xfrm>
          <a:prstGeom prst="roundRect">
            <a:avLst>
              <a:gd name="adj" fmla="val 1124"/>
            </a:avLst>
          </a:prstGeom>
          <a:solidFill>
            <a:schemeClr val="bg1">
              <a:alpha val="99001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01115" y="3077254"/>
            <a:ext cx="81855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LOGIN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144345" y="3541655"/>
            <a:ext cx="931711" cy="808111"/>
          </a:xfrm>
          <a:prstGeom prst="roundRect">
            <a:avLst/>
          </a:prstGeom>
          <a:solidFill>
            <a:schemeClr val="tx1">
              <a:lumMod val="75000"/>
              <a:lumOff val="25000"/>
              <a:alpha val="99001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b="0" dirty="0" smtClean="0">
                <a:ea typeface="맑은 고딕" pitchFamily="50" charset="-127"/>
              </a:rPr>
              <a:t>로그인</a:t>
            </a:r>
            <a:endParaRPr lang="ko-KR" altLang="en-US" b="0" dirty="0"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30254"/>
              </p:ext>
            </p:extLst>
          </p:nvPr>
        </p:nvGraphicFramePr>
        <p:xfrm>
          <a:off x="1331640" y="3531249"/>
          <a:ext cx="2736304" cy="81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96"/>
                <a:gridCol w="1922308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비밀번호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2217644" y="3610662"/>
            <a:ext cx="1800000" cy="21602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17644" y="4042710"/>
            <a:ext cx="1800000" cy="21602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Oval 1720"/>
          <p:cNvSpPr>
            <a:spLocks noChangeArrowheads="1"/>
          </p:cNvSpPr>
          <p:nvPr/>
        </p:nvSpPr>
        <p:spPr bwMode="auto">
          <a:xfrm>
            <a:off x="4061821" y="3415808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01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99592" y="4911551"/>
            <a:ext cx="4495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본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시스템을 무단으로 사용하거나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시스템에 대한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악의적인 행동을 할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경우 관련 </a:t>
            </a:r>
            <a:r>
              <a:rPr lang="ko-KR" altLang="en-US" sz="8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볍규에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의해 </a:t>
            </a:r>
            <a:endParaRPr lang="en-US" altLang="ko-KR" sz="800" b="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처벌받을 수 있습니다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31640" y="4486426"/>
            <a:ext cx="37444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회원가입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		</a:t>
            </a:r>
            <a:r>
              <a:rPr lang="en-US" altLang="ko-KR" sz="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  </a:t>
            </a:r>
            <a:r>
              <a:rPr lang="en-US" altLang="ko-KR" sz="9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ID </a:t>
            </a:r>
            <a:r>
              <a:rPr lang="ko-KR" altLang="en-US" sz="9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찾기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</a:t>
            </a:r>
            <a:r>
              <a:rPr lang="en-US" altLang="ko-KR" sz="9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PASSWORD </a:t>
            </a:r>
            <a:r>
              <a:rPr lang="ko-KR" altLang="en-US" sz="9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찾기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</a:t>
            </a:r>
            <a:endParaRPr lang="en-US" altLang="ko-KR" sz="1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        </a:t>
            </a:r>
            <a:endParaRPr lang="en-US" altLang="ko-KR" sz="1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Oval 1720"/>
          <p:cNvSpPr>
            <a:spLocks noChangeArrowheads="1"/>
          </p:cNvSpPr>
          <p:nvPr/>
        </p:nvSpPr>
        <p:spPr bwMode="auto">
          <a:xfrm>
            <a:off x="3347864" y="4358471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02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52481" y="2134408"/>
            <a:ext cx="39020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정보통신공학과 게시판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Oval 1720"/>
          <p:cNvSpPr>
            <a:spLocks noChangeArrowheads="1"/>
          </p:cNvSpPr>
          <p:nvPr/>
        </p:nvSpPr>
        <p:spPr bwMode="auto">
          <a:xfrm>
            <a:off x="1217340" y="4375741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03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6" name="Text Box 1129"/>
          <p:cNvSpPr txBox="1">
            <a:spLocks noChangeArrowheads="1"/>
          </p:cNvSpPr>
          <p:nvPr/>
        </p:nvSpPr>
        <p:spPr bwMode="auto">
          <a:xfrm>
            <a:off x="5781766" y="2043575"/>
            <a:ext cx="333141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 smtClean="0">
                <a:latin typeface="+mj-ea"/>
                <a:ea typeface="+mj-ea"/>
              </a:rPr>
              <a:t>게시판 페이지로 이동</a:t>
            </a:r>
            <a:endParaRPr lang="en-US" altLang="ko-KR" sz="9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② </a:t>
            </a:r>
            <a:r>
              <a:rPr lang="en-US" altLang="ko-KR" sz="900" b="0" dirty="0" smtClean="0">
                <a:solidFill>
                  <a:schemeClr val="tx1"/>
                </a:solidFill>
                <a:latin typeface="+mj-ea"/>
                <a:ea typeface="+mj-ea"/>
              </a:rPr>
              <a:t>ID/PW </a:t>
            </a: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찾기</a:t>
            </a: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900" b="0" dirty="0" smtClean="0">
                <a:solidFill>
                  <a:schemeClr val="tx1"/>
                </a:solidFill>
                <a:latin typeface="+mj-ea"/>
                <a:ea typeface="+mj-ea"/>
              </a:rPr>
              <a:t>③</a:t>
            </a:r>
            <a:r>
              <a:rPr lang="ko-KR" altLang="en-US" sz="900" dirty="0">
                <a:latin typeface="+mj-ea"/>
                <a:ea typeface="+mj-ea"/>
              </a:rPr>
              <a:t> </a:t>
            </a:r>
            <a:r>
              <a:rPr lang="ko-KR" altLang="en-US" sz="900" dirty="0" smtClean="0">
                <a:latin typeface="+mj-ea"/>
                <a:ea typeface="+mj-ea"/>
              </a:rPr>
              <a:t>회원가입 페이지 이동</a:t>
            </a: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 Box 1129"/>
          <p:cNvSpPr txBox="1">
            <a:spLocks noChangeArrowheads="1"/>
          </p:cNvSpPr>
          <p:nvPr/>
        </p:nvSpPr>
        <p:spPr bwMode="auto">
          <a:xfrm>
            <a:off x="5752006" y="1748130"/>
            <a:ext cx="3331418" cy="24211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상세 요약</a:t>
            </a: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47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회원가입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82062"/>
              </p:ext>
            </p:extLst>
          </p:nvPr>
        </p:nvGraphicFramePr>
        <p:xfrm>
          <a:off x="857781" y="1817153"/>
          <a:ext cx="3601279" cy="295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2737182"/>
              </a:tblGrid>
              <a:tr h="431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TEST</a:t>
                      </a: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홍길동       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비밀번호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******</a:t>
                      </a: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비밀번호 확인</a:t>
                      </a: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******  </a:t>
                      </a:r>
                      <a:b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lang="ko-KR" altLang="en-US" sz="8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비밀 번호가 같지 않습니다</a:t>
                      </a:r>
                      <a:endParaRPr lang="en-US" altLang="ko-KR" sz="800" b="1" kern="1200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주소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서울시 강동구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전화번호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010-1234-5678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이메일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주소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abc@openit.co.kr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426"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사진 파일</a:t>
                      </a: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726224" y="4842520"/>
            <a:ext cx="648072" cy="1440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파일 업로드</a:t>
            </a:r>
            <a:endParaRPr lang="ko-KR" altLang="en-US" sz="600" dirty="0"/>
          </a:p>
        </p:txBody>
      </p:sp>
      <p:sp>
        <p:nvSpPr>
          <p:cNvPr id="7" name="모서리가 둥근 직사각형 112"/>
          <p:cNvSpPr>
            <a:spLocks noChangeArrowheads="1"/>
          </p:cNvSpPr>
          <p:nvPr/>
        </p:nvSpPr>
        <p:spPr bwMode="auto">
          <a:xfrm>
            <a:off x="1954636" y="5346576"/>
            <a:ext cx="616207" cy="262301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050" dirty="0"/>
              <a:t>회원가입</a:t>
            </a:r>
          </a:p>
        </p:txBody>
      </p:sp>
      <p:sp>
        <p:nvSpPr>
          <p:cNvPr id="8" name="모서리가 둥근 직사각형 112"/>
          <p:cNvSpPr>
            <a:spLocks noChangeArrowheads="1"/>
          </p:cNvSpPr>
          <p:nvPr/>
        </p:nvSpPr>
        <p:spPr bwMode="auto">
          <a:xfrm>
            <a:off x="2602708" y="5346576"/>
            <a:ext cx="528343" cy="257126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050" dirty="0" smtClean="0">
                <a:ea typeface="맑은 고딕" pitchFamily="50" charset="-127"/>
              </a:rPr>
              <a:t>취소</a:t>
            </a:r>
            <a:endParaRPr lang="ko-KR" altLang="en-US" sz="1050" dirty="0">
              <a:ea typeface="맑은 고딕" pitchFamily="50" charset="-127"/>
            </a:endParaRPr>
          </a:p>
        </p:txBody>
      </p:sp>
      <p:sp>
        <p:nvSpPr>
          <p:cNvPr id="9" name="Oval 1720"/>
          <p:cNvSpPr>
            <a:spLocks noChangeArrowheads="1"/>
          </p:cNvSpPr>
          <p:nvPr/>
        </p:nvSpPr>
        <p:spPr bwMode="auto">
          <a:xfrm>
            <a:off x="1813900" y="5232276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01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0" name="Oval 1720"/>
          <p:cNvSpPr>
            <a:spLocks noChangeArrowheads="1"/>
          </p:cNvSpPr>
          <p:nvPr/>
        </p:nvSpPr>
        <p:spPr bwMode="auto">
          <a:xfrm>
            <a:off x="2488408" y="5232276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02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1" name="모서리가 둥근 직사각형 112"/>
          <p:cNvSpPr>
            <a:spLocks noChangeArrowheads="1"/>
          </p:cNvSpPr>
          <p:nvPr/>
        </p:nvSpPr>
        <p:spPr bwMode="auto">
          <a:xfrm>
            <a:off x="3730139" y="1890192"/>
            <a:ext cx="616207" cy="262301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050" dirty="0" smtClean="0">
                <a:ea typeface="맑은 고딕" pitchFamily="50" charset="-127"/>
              </a:rPr>
              <a:t>중복 체크</a:t>
            </a:r>
            <a:endParaRPr lang="ko-KR" altLang="en-US" sz="1050" dirty="0">
              <a:ea typeface="맑은 고딕" pitchFamily="50" charset="-127"/>
            </a:endParaRPr>
          </a:p>
        </p:txBody>
      </p:sp>
      <p:sp>
        <p:nvSpPr>
          <p:cNvPr id="13" name="Oval 1720"/>
          <p:cNvSpPr>
            <a:spLocks noChangeArrowheads="1"/>
          </p:cNvSpPr>
          <p:nvPr/>
        </p:nvSpPr>
        <p:spPr bwMode="auto">
          <a:xfrm>
            <a:off x="3615840" y="1773932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03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4" name="Oval 1720"/>
          <p:cNvSpPr>
            <a:spLocks noChangeArrowheads="1"/>
          </p:cNvSpPr>
          <p:nvPr/>
        </p:nvSpPr>
        <p:spPr bwMode="auto">
          <a:xfrm>
            <a:off x="2377878" y="3042320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04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5" name="Oval 1720"/>
          <p:cNvSpPr>
            <a:spLocks noChangeArrowheads="1"/>
          </p:cNvSpPr>
          <p:nvPr/>
        </p:nvSpPr>
        <p:spPr bwMode="auto">
          <a:xfrm>
            <a:off x="3501539" y="4348665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05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6" name="Oval 1720"/>
          <p:cNvSpPr>
            <a:spLocks noChangeArrowheads="1"/>
          </p:cNvSpPr>
          <p:nvPr/>
        </p:nvSpPr>
        <p:spPr bwMode="auto">
          <a:xfrm>
            <a:off x="2556284" y="4728220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06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818209" y="1922855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845583" y="2362817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861525" y="2739042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856491" y="3023270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877366" y="3477067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884884" y="3818654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861525" y="4161216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829741" y="4493146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 Box 1129"/>
          <p:cNvSpPr txBox="1">
            <a:spLocks noChangeArrowheads="1"/>
          </p:cNvSpPr>
          <p:nvPr/>
        </p:nvSpPr>
        <p:spPr bwMode="auto">
          <a:xfrm>
            <a:off x="5752006" y="2030867"/>
            <a:ext cx="3331418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① 회원가입 </a:t>
            </a:r>
            <a:r>
              <a:rPr lang="ko-KR" altLang="en-US" sz="900" dirty="0" smtClean="0">
                <a:latin typeface="+mj-ea"/>
              </a:rPr>
              <a:t>버튼 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② </a:t>
            </a:r>
            <a:r>
              <a:rPr lang="ko-KR" altLang="en-US" sz="900" dirty="0" smtClean="0">
                <a:latin typeface="+mj-ea"/>
              </a:rPr>
              <a:t>로그인 </a:t>
            </a:r>
            <a:r>
              <a:rPr lang="ko-KR" altLang="en-US" sz="900" dirty="0">
                <a:latin typeface="+mj-ea"/>
              </a:rPr>
              <a:t>페이지로 이동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900" dirty="0">
                <a:latin typeface="+mj-ea"/>
              </a:rPr>
              <a:t>③</a:t>
            </a:r>
            <a:r>
              <a:rPr lang="en-US" altLang="ko-KR" sz="900" dirty="0">
                <a:latin typeface="+mj-ea"/>
              </a:rPr>
              <a:t> </a:t>
            </a:r>
            <a:r>
              <a:rPr lang="ko-KR" altLang="en-US" sz="900" dirty="0">
                <a:latin typeface="+mj-ea"/>
              </a:rPr>
              <a:t>이름 중복 </a:t>
            </a:r>
            <a:r>
              <a:rPr lang="ko-KR" altLang="en-US" sz="900" dirty="0" smtClean="0">
                <a:latin typeface="+mj-ea"/>
              </a:rPr>
              <a:t>체크 </a:t>
            </a:r>
            <a:r>
              <a:rPr lang="en-US" altLang="ko-KR" sz="900" dirty="0" smtClean="0">
                <a:latin typeface="+mj-ea"/>
              </a:rPr>
              <a:t>(</a:t>
            </a:r>
            <a:r>
              <a:rPr lang="ko-KR" altLang="en-US" sz="900" dirty="0" err="1" smtClean="0">
                <a:latin typeface="+mj-ea"/>
              </a:rPr>
              <a:t>비동기</a:t>
            </a:r>
            <a:r>
              <a:rPr lang="ko-KR" altLang="en-US" sz="900" dirty="0" smtClean="0">
                <a:latin typeface="+mj-ea"/>
              </a:rPr>
              <a:t> 처리</a:t>
            </a:r>
            <a:r>
              <a:rPr lang="en-US" altLang="ko-KR" sz="900" dirty="0" smtClean="0">
                <a:latin typeface="+mj-ea"/>
              </a:rPr>
              <a:t>)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④ 위 비밀번호와 다를 시 </a:t>
            </a:r>
            <a:r>
              <a:rPr lang="en-US" altLang="ko-KR" sz="900" dirty="0">
                <a:latin typeface="+mj-ea"/>
              </a:rPr>
              <a:t>validation </a:t>
            </a:r>
            <a:r>
              <a:rPr lang="ko-KR" altLang="en-US" sz="900" dirty="0">
                <a:latin typeface="+mj-ea"/>
              </a:rPr>
              <a:t>설정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⑤ 팀 이름 중복체크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⑥ 파일 및 사진 업로드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</p:txBody>
      </p:sp>
      <p:sp>
        <p:nvSpPr>
          <p:cNvPr id="26" name="Text Box 1129"/>
          <p:cNvSpPr txBox="1">
            <a:spLocks noChangeArrowheads="1"/>
          </p:cNvSpPr>
          <p:nvPr/>
        </p:nvSpPr>
        <p:spPr bwMode="auto">
          <a:xfrm>
            <a:off x="5752006" y="1748130"/>
            <a:ext cx="3331418" cy="24211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상세 요약</a:t>
            </a: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24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05697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게시판</a:t>
            </a:r>
            <a:endParaRPr lang="ko-KR" altLang="en-US" sz="2800" dirty="0"/>
          </a:p>
        </p:txBody>
      </p:sp>
      <p:grpSp>
        <p:nvGrpSpPr>
          <p:cNvPr id="4" name="그룹 120"/>
          <p:cNvGrpSpPr>
            <a:grpSpLocks/>
          </p:cNvGrpSpPr>
          <p:nvPr/>
        </p:nvGrpSpPr>
        <p:grpSpPr bwMode="auto">
          <a:xfrm>
            <a:off x="622958" y="1870383"/>
            <a:ext cx="1390647" cy="4318162"/>
            <a:chOff x="419099" y="1909763"/>
            <a:chExt cx="1390595" cy="4318162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419099" y="1909763"/>
              <a:ext cx="1390595" cy="890587"/>
            </a:xfrm>
            <a:prstGeom prst="roundRect">
              <a:avLst>
                <a:gd name="adj" fmla="val 1444"/>
              </a:avLst>
            </a:prstGeom>
            <a:solidFill>
              <a:schemeClr val="bg1">
                <a:lumMod val="65000"/>
                <a:alpha val="99001"/>
              </a:schemeClr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960714" y="2159406"/>
              <a:ext cx="184724" cy="305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419099" y="2447925"/>
              <a:ext cx="1390595" cy="3780000"/>
            </a:xfrm>
            <a:prstGeom prst="roundRect">
              <a:avLst>
                <a:gd name="adj" fmla="val 3334"/>
              </a:avLst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419099" y="2447121"/>
              <a:ext cx="1362034" cy="990594"/>
            </a:xfrm>
            <a:prstGeom prst="roundRect">
              <a:avLst>
                <a:gd name="adj" fmla="val 3334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0"/>
                  </a:schemeClr>
                </a:gs>
                <a:gs pos="100000">
                  <a:schemeClr val="bg1">
                    <a:shade val="67500"/>
                    <a:satMod val="115000"/>
                    <a:alpha val="54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</p:grpSp>
      <p:cxnSp>
        <p:nvCxnSpPr>
          <p:cNvPr id="9" name="직선 연결선 38"/>
          <p:cNvCxnSpPr>
            <a:cxnSpLocks noChangeShapeType="1"/>
          </p:cNvCxnSpPr>
          <p:nvPr/>
        </p:nvCxnSpPr>
        <p:spPr bwMode="auto">
          <a:xfrm>
            <a:off x="2091173" y="2109028"/>
            <a:ext cx="4640293" cy="10998"/>
          </a:xfrm>
          <a:prstGeom prst="line">
            <a:avLst/>
          </a:prstGeom>
          <a:noFill/>
          <a:ln w="28575" algn="ctr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2" descr="D:\01.프로젝트진행\21.T map 차계부 기능고도화 개발(TMCA)\7000 Back office\퍼블리싱\Tmap차계부_퍼블리싱파일\style\img\common\icon_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73" y="1877183"/>
            <a:ext cx="1619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0"/>
          <p:cNvSpPr txBox="1">
            <a:spLocks noChangeArrowheads="1"/>
          </p:cNvSpPr>
          <p:nvPr/>
        </p:nvSpPr>
        <p:spPr bwMode="auto">
          <a:xfrm>
            <a:off x="2177188" y="1851159"/>
            <a:ext cx="18549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/>
            <a:r>
              <a:rPr lang="en-US" altLang="ko-KR" sz="800" dirty="0">
                <a:solidFill>
                  <a:srgbClr val="969696"/>
                </a:solidFill>
                <a:latin typeface="+mj-ea"/>
                <a:ea typeface="+mj-ea"/>
              </a:rPr>
              <a:t>HOME </a:t>
            </a:r>
            <a:r>
              <a:rPr lang="en-US" altLang="ko-KR" sz="800" dirty="0" smtClean="0">
                <a:solidFill>
                  <a:srgbClr val="969696"/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smtClean="0">
                <a:solidFill>
                  <a:srgbClr val="969696"/>
                </a:solidFill>
                <a:latin typeface="+mj-ea"/>
                <a:ea typeface="+mj-ea"/>
              </a:rPr>
              <a:t>시합 </a:t>
            </a:r>
            <a:r>
              <a:rPr lang="ko-KR" altLang="en-US" sz="800" dirty="0" err="1" smtClean="0">
                <a:solidFill>
                  <a:srgbClr val="969696"/>
                </a:solidFill>
                <a:latin typeface="+mj-ea"/>
                <a:ea typeface="+mj-ea"/>
              </a:rPr>
              <a:t>매칭</a:t>
            </a:r>
            <a:r>
              <a:rPr lang="en-US" altLang="ko-KR" sz="800" dirty="0" smtClean="0">
                <a:solidFill>
                  <a:srgbClr val="969696"/>
                </a:solidFill>
                <a:latin typeface="+mj-ea"/>
                <a:ea typeface="+mj-ea"/>
              </a:rPr>
              <a:t>&gt; </a:t>
            </a:r>
            <a:r>
              <a:rPr lang="ko-KR" altLang="en-US" sz="800" dirty="0" smtClean="0">
                <a:solidFill>
                  <a:srgbClr val="969696"/>
                </a:solidFill>
                <a:latin typeface="+mj-ea"/>
                <a:ea typeface="+mj-ea"/>
              </a:rPr>
              <a:t>게시물 리스트</a:t>
            </a:r>
            <a:endParaRPr lang="ko-KR" altLang="en-US" sz="800" dirty="0">
              <a:solidFill>
                <a:srgbClr val="969696"/>
              </a:solidFill>
              <a:latin typeface="+mj-ea"/>
              <a:ea typeface="+mj-ea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136023" y="1209144"/>
            <a:ext cx="756000" cy="216000"/>
          </a:xfrm>
          <a:prstGeom prst="roundRect">
            <a:avLst/>
          </a:prstGeom>
          <a:solidFill>
            <a:schemeClr val="tx1">
              <a:lumMod val="75000"/>
              <a:lumOff val="25000"/>
              <a:alpha val="99001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0" dirty="0" smtClean="0">
                <a:ea typeface="맑은 고딕" pitchFamily="50" charset="-127"/>
              </a:rPr>
              <a:t>로그아웃</a:t>
            </a:r>
            <a:endParaRPr lang="ko-KR" altLang="en-US" sz="900" b="0" dirty="0"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815552" y="1190070"/>
            <a:ext cx="13292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안녕하세요</a:t>
            </a:r>
            <a:r>
              <a:rPr lang="en-US" altLang="ko-KR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900" b="0" dirty="0" smtClean="0">
                <a:solidFill>
                  <a:srgbClr val="FF0000"/>
                </a:solidFill>
                <a:latin typeface="+mj-ea"/>
                <a:ea typeface="+mj-ea"/>
              </a:rPr>
              <a:t>홍길동</a:t>
            </a:r>
            <a:r>
              <a:rPr lang="ko-KR" altLang="en-US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님</a:t>
            </a:r>
            <a:endParaRPr lang="ko-KR" altLang="en-US" sz="900" b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4" name="그룹 209"/>
          <p:cNvGrpSpPr>
            <a:grpSpLocks/>
          </p:cNvGrpSpPr>
          <p:nvPr/>
        </p:nvGrpSpPr>
        <p:grpSpPr bwMode="auto">
          <a:xfrm>
            <a:off x="4003489" y="5805264"/>
            <a:ext cx="1766887" cy="215444"/>
            <a:chOff x="4124322" y="6419871"/>
            <a:chExt cx="1766900" cy="214989"/>
          </a:xfrm>
        </p:grpSpPr>
        <p:sp>
          <p:nvSpPr>
            <p:cNvPr id="15" name="TextBox 14"/>
            <p:cNvSpPr txBox="1"/>
            <p:nvPr/>
          </p:nvSpPr>
          <p:spPr>
            <a:xfrm>
              <a:off x="4492625" y="6419871"/>
              <a:ext cx="1013426" cy="2149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</a:rPr>
                <a:t>1 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ea typeface="맑은 고딕" pitchFamily="50" charset="-127"/>
                </a:rPr>
                <a:t>2 3 4 5 6 7 8 9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</a:endParaRPr>
            </a:p>
          </p:txBody>
        </p:sp>
        <p:pic>
          <p:nvPicPr>
            <p:cNvPr id="16" name="그림 211" descr="btn_next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033" y="6472259"/>
              <a:ext cx="14287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212" descr="btn_next10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772" y="6472259"/>
              <a:ext cx="17145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그림 213" descr="btn_prev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8636" y="6472259"/>
              <a:ext cx="142875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그림 214" descr="btn_prev10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322" y="6472259"/>
              <a:ext cx="17145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53189"/>
              </p:ext>
            </p:extLst>
          </p:nvPr>
        </p:nvGraphicFramePr>
        <p:xfrm>
          <a:off x="2121593" y="2254632"/>
          <a:ext cx="4682655" cy="33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676"/>
                <a:gridCol w="3848979"/>
              </a:tblGrid>
              <a:tr h="335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검색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3027277" y="2312109"/>
            <a:ext cx="900000" cy="216000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002894" y="2312109"/>
            <a:ext cx="100059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작성자         ▼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035389" y="2312109"/>
            <a:ext cx="1040667" cy="21544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179447" y="2312109"/>
            <a:ext cx="468000" cy="216000"/>
          </a:xfrm>
          <a:prstGeom prst="roundRect">
            <a:avLst/>
          </a:prstGeom>
          <a:solidFill>
            <a:srgbClr val="333333">
              <a:alpha val="99001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b="0" dirty="0" smtClean="0">
                <a:latin typeface="+mj-ea"/>
                <a:ea typeface="+mj-ea"/>
              </a:rPr>
              <a:t>검색</a:t>
            </a:r>
            <a:endParaRPr lang="ko-KR" altLang="en-US" sz="800" b="0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55442" y="2317442"/>
            <a:ext cx="360000" cy="216000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444208" y="2327523"/>
            <a:ext cx="2872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건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Oval 1720"/>
          <p:cNvSpPr>
            <a:spLocks noChangeArrowheads="1"/>
          </p:cNvSpPr>
          <p:nvPr/>
        </p:nvSpPr>
        <p:spPr bwMode="auto">
          <a:xfrm>
            <a:off x="2774294" y="2167914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01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11132"/>
              </p:ext>
            </p:extLst>
          </p:nvPr>
        </p:nvGraphicFramePr>
        <p:xfrm>
          <a:off x="608503" y="1475772"/>
          <a:ext cx="6283520" cy="255754"/>
        </p:xfrm>
        <a:graphic>
          <a:graphicData uri="http://schemas.openxmlformats.org/drawingml/2006/table">
            <a:tbl>
              <a:tblPr/>
              <a:tblGrid>
                <a:gridCol w="1570880"/>
                <a:gridCol w="1570880"/>
                <a:gridCol w="1570880"/>
                <a:gridCol w="1570880"/>
              </a:tblGrid>
              <a:tr h="255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게시물 리스트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626630" y="2398648"/>
            <a:ext cx="1390649" cy="26468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게시물 리스트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45637"/>
              </p:ext>
            </p:extLst>
          </p:nvPr>
        </p:nvGraphicFramePr>
        <p:xfrm>
          <a:off x="2117026" y="2760970"/>
          <a:ext cx="4687222" cy="2828269"/>
        </p:xfrm>
        <a:graphic>
          <a:graphicData uri="http://schemas.openxmlformats.org/drawingml/2006/table">
            <a:tbl>
              <a:tblPr/>
              <a:tblGrid>
                <a:gridCol w="470073"/>
                <a:gridCol w="1840885"/>
                <a:gridCol w="648072"/>
                <a:gridCol w="864096"/>
                <a:gridCol w="864096"/>
              </a:tblGrid>
              <a:tr h="325061"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NO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작성자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작성일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조회수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</a:tr>
              <a:tr h="3129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박수호</a:t>
                      </a: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2017. 12. 15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10996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9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민찬경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2017. 12. 15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9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이민영 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2017. 12. 15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10996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9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이영수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2017. 12. 15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10996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9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이하영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2017. 12. 15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10996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9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소이현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2017. 12. 15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10996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9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안수정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2017. 12. 15</a:t>
                      </a:r>
                      <a:endParaRPr lang="ko-KR" altLang="en-US" sz="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10996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9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소이현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buFont typeface="Arial" pitchFamily="34" charset="0"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2017. 12. 15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10996" rtl="0" eaLnBrk="1" latinLnBrk="1" hangingPunct="1">
                        <a:buFont typeface="Arial" pitchFamily="34" charset="0"/>
                        <a:buNone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27" marB="45727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모서리가 둥근 직사각형 112"/>
          <p:cNvSpPr>
            <a:spLocks noChangeArrowheads="1"/>
          </p:cNvSpPr>
          <p:nvPr/>
        </p:nvSpPr>
        <p:spPr bwMode="auto">
          <a:xfrm>
            <a:off x="2280191" y="6083842"/>
            <a:ext cx="528343" cy="252000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dirty="0" smtClean="0">
                <a:ea typeface="맑은 고딕" pitchFamily="50" charset="-127"/>
              </a:rPr>
              <a:t>등록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32" name="Oval 1720"/>
          <p:cNvSpPr>
            <a:spLocks noChangeArrowheads="1"/>
          </p:cNvSpPr>
          <p:nvPr/>
        </p:nvSpPr>
        <p:spPr bwMode="auto">
          <a:xfrm>
            <a:off x="3608692" y="3118450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03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3" name="Oval 1720"/>
          <p:cNvSpPr>
            <a:spLocks noChangeArrowheads="1"/>
          </p:cNvSpPr>
          <p:nvPr/>
        </p:nvSpPr>
        <p:spPr bwMode="auto">
          <a:xfrm>
            <a:off x="6054631" y="2184387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02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4" name="Oval 1720"/>
          <p:cNvSpPr>
            <a:spLocks noChangeArrowheads="1"/>
          </p:cNvSpPr>
          <p:nvPr/>
        </p:nvSpPr>
        <p:spPr bwMode="auto">
          <a:xfrm>
            <a:off x="2176735" y="5962628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04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5" name="Oval 1720"/>
          <p:cNvSpPr>
            <a:spLocks noChangeArrowheads="1"/>
          </p:cNvSpPr>
          <p:nvPr/>
        </p:nvSpPr>
        <p:spPr bwMode="auto">
          <a:xfrm>
            <a:off x="6153337" y="3063075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05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6" name="직사각형 31"/>
          <p:cNvSpPr>
            <a:spLocks noChangeArrowheads="1"/>
          </p:cNvSpPr>
          <p:nvPr/>
        </p:nvSpPr>
        <p:spPr bwMode="auto">
          <a:xfrm>
            <a:off x="656295" y="1922770"/>
            <a:ext cx="723275" cy="34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dirty="0" smtClean="0">
                <a:latin typeface="+mj-ea"/>
                <a:ea typeface="+mj-ea"/>
              </a:rPr>
              <a:t>게시판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7" name="Oval 1720"/>
          <p:cNvSpPr>
            <a:spLocks noChangeArrowheads="1"/>
          </p:cNvSpPr>
          <p:nvPr/>
        </p:nvSpPr>
        <p:spPr bwMode="auto">
          <a:xfrm>
            <a:off x="5767107" y="1076916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06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8" name="Text Box 1129"/>
          <p:cNvSpPr txBox="1">
            <a:spLocks noChangeArrowheads="1"/>
          </p:cNvSpPr>
          <p:nvPr/>
        </p:nvSpPr>
        <p:spPr bwMode="auto">
          <a:xfrm>
            <a:off x="6940186" y="2205507"/>
            <a:ext cx="3331418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① </a:t>
            </a:r>
            <a:r>
              <a:rPr lang="ko-KR" altLang="en-US" sz="900" dirty="0" smtClean="0">
                <a:latin typeface="+mj-ea"/>
              </a:rPr>
              <a:t>제목 및 작성자 구분하여 검색 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② </a:t>
            </a:r>
            <a:r>
              <a:rPr lang="ko-KR" altLang="en-US" sz="900" dirty="0" smtClean="0">
                <a:latin typeface="+mj-ea"/>
              </a:rPr>
              <a:t>조회수 표시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900" dirty="0">
                <a:latin typeface="+mj-ea"/>
              </a:rPr>
              <a:t>③</a:t>
            </a:r>
            <a:r>
              <a:rPr lang="en-US" altLang="ko-KR" sz="900" dirty="0">
                <a:latin typeface="+mj-ea"/>
              </a:rPr>
              <a:t> </a:t>
            </a:r>
            <a:r>
              <a:rPr lang="ko-KR" altLang="en-US" sz="900" dirty="0" smtClean="0">
                <a:latin typeface="+mj-ea"/>
              </a:rPr>
              <a:t>내용 </a:t>
            </a:r>
            <a:r>
              <a:rPr lang="ko-KR" altLang="en-US" sz="900" dirty="0" err="1" smtClean="0">
                <a:latin typeface="+mj-ea"/>
              </a:rPr>
              <a:t>클릭시</a:t>
            </a:r>
            <a:r>
              <a:rPr lang="ko-KR" altLang="en-US" sz="900" dirty="0" smtClean="0">
                <a:latin typeface="+mj-ea"/>
              </a:rPr>
              <a:t> 상세보기 페이지 이동 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④ </a:t>
            </a:r>
            <a:r>
              <a:rPr lang="ko-KR" altLang="en-US" sz="900" dirty="0" smtClean="0">
                <a:latin typeface="+mj-ea"/>
              </a:rPr>
              <a:t>게시물 등록 페이지 이동 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⑤ </a:t>
            </a:r>
            <a:r>
              <a:rPr lang="ko-KR" altLang="en-US" sz="900" dirty="0" smtClean="0">
                <a:latin typeface="+mj-ea"/>
              </a:rPr>
              <a:t>조회수 표시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⑥ </a:t>
            </a:r>
            <a:r>
              <a:rPr lang="ko-KR" altLang="en-US" sz="900" dirty="0" err="1" smtClean="0">
                <a:latin typeface="+mj-ea"/>
              </a:rPr>
              <a:t>클릭시</a:t>
            </a:r>
            <a:r>
              <a:rPr lang="ko-KR" altLang="en-US" sz="900" dirty="0" smtClean="0">
                <a:latin typeface="+mj-ea"/>
              </a:rPr>
              <a:t> </a:t>
            </a:r>
            <a:r>
              <a:rPr lang="en-US" altLang="ko-KR" sz="900" dirty="0" err="1" smtClean="0">
                <a:latin typeface="+mj-ea"/>
              </a:rPr>
              <a:t>MyPage</a:t>
            </a:r>
            <a:r>
              <a:rPr lang="en-US" altLang="ko-KR" sz="900" dirty="0" smtClean="0">
                <a:latin typeface="+mj-ea"/>
              </a:rPr>
              <a:t> </a:t>
            </a:r>
            <a:r>
              <a:rPr lang="ko-KR" altLang="en-US" sz="900" dirty="0" smtClean="0">
                <a:latin typeface="+mj-ea"/>
              </a:rPr>
              <a:t>이동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900" dirty="0" smtClean="0">
                <a:latin typeface="+mj-ea"/>
              </a:rPr>
              <a:t>⑦ </a:t>
            </a:r>
            <a:r>
              <a:rPr lang="ko-KR" altLang="en-US" sz="900" dirty="0" smtClean="0">
                <a:latin typeface="+mj-ea"/>
              </a:rPr>
              <a:t>로그아웃 </a:t>
            </a:r>
            <a:r>
              <a:rPr lang="en-US" altLang="ko-KR" sz="900" dirty="0" smtClean="0">
                <a:latin typeface="+mj-ea"/>
              </a:rPr>
              <a:t>(</a:t>
            </a:r>
            <a:r>
              <a:rPr lang="ko-KR" altLang="en-US" sz="900" dirty="0" smtClean="0">
                <a:latin typeface="+mj-ea"/>
              </a:rPr>
              <a:t>세션처리</a:t>
            </a:r>
            <a:r>
              <a:rPr lang="en-US" altLang="ko-KR" sz="900" dirty="0" smtClean="0">
                <a:latin typeface="+mj-ea"/>
              </a:rPr>
              <a:t>)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</p:txBody>
      </p:sp>
      <p:sp>
        <p:nvSpPr>
          <p:cNvPr id="39" name="Text Box 1129"/>
          <p:cNvSpPr txBox="1">
            <a:spLocks noChangeArrowheads="1"/>
          </p:cNvSpPr>
          <p:nvPr/>
        </p:nvSpPr>
        <p:spPr bwMode="auto">
          <a:xfrm>
            <a:off x="6940186" y="1922770"/>
            <a:ext cx="3331418" cy="24211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상세 요약</a:t>
            </a: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Oval 1720"/>
          <p:cNvSpPr>
            <a:spLocks noChangeArrowheads="1"/>
          </p:cNvSpPr>
          <p:nvPr/>
        </p:nvSpPr>
        <p:spPr bwMode="auto">
          <a:xfrm>
            <a:off x="6762393" y="1075770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07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3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게시글</a:t>
            </a:r>
            <a:r>
              <a:rPr lang="ko-KR" altLang="en-US" sz="2800" dirty="0" smtClean="0"/>
              <a:t> 등록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30458"/>
              </p:ext>
            </p:extLst>
          </p:nvPr>
        </p:nvGraphicFramePr>
        <p:xfrm>
          <a:off x="2268088" y="2431036"/>
          <a:ext cx="4140802" cy="2722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55"/>
                <a:gridCol w="3488947"/>
              </a:tblGrid>
              <a:tr h="433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시합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매칭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0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팀</a:t>
                      </a:r>
                      <a:r>
                        <a:rPr lang="ko-KR" altLang="en-US" sz="8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이름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A</a:t>
                      </a: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644"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작성자</a:t>
                      </a: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홍길동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전화번호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010-1234-5678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9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시합할 팀 구합니다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112"/>
          <p:cNvSpPr>
            <a:spLocks noChangeArrowheads="1"/>
          </p:cNvSpPr>
          <p:nvPr/>
        </p:nvSpPr>
        <p:spPr bwMode="auto">
          <a:xfrm>
            <a:off x="2275417" y="5235425"/>
            <a:ext cx="528343" cy="252000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 smtClean="0">
                <a:ea typeface="맑은 고딕" pitchFamily="50" charset="-127"/>
              </a:rPr>
              <a:t>목</a:t>
            </a:r>
            <a:r>
              <a:rPr lang="ko-KR" altLang="en-US" sz="1200" dirty="0">
                <a:ea typeface="맑은 고딕" pitchFamily="50" charset="-127"/>
              </a:rPr>
              <a:t>록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7" name="모서리가 둥근 직사각형 112"/>
          <p:cNvSpPr>
            <a:spLocks noChangeArrowheads="1"/>
          </p:cNvSpPr>
          <p:nvPr/>
        </p:nvSpPr>
        <p:spPr bwMode="auto">
          <a:xfrm>
            <a:off x="2822520" y="5237600"/>
            <a:ext cx="528343" cy="252000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dirty="0" smtClean="0">
                <a:ea typeface="맑은 고딕" pitchFamily="50" charset="-127"/>
              </a:rPr>
              <a:t>확인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8" name="Oval 1720"/>
          <p:cNvSpPr>
            <a:spLocks noChangeArrowheads="1"/>
          </p:cNvSpPr>
          <p:nvPr/>
        </p:nvSpPr>
        <p:spPr bwMode="auto">
          <a:xfrm>
            <a:off x="2708220" y="5135000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02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4959" y="4988043"/>
            <a:ext cx="648072" cy="1440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파일 업로드</a:t>
            </a:r>
            <a:endParaRPr lang="ko-KR" altLang="en-US" sz="600" dirty="0"/>
          </a:p>
        </p:txBody>
      </p:sp>
      <p:sp>
        <p:nvSpPr>
          <p:cNvPr id="11" name="Oval 1720"/>
          <p:cNvSpPr>
            <a:spLocks noChangeArrowheads="1"/>
          </p:cNvSpPr>
          <p:nvPr/>
        </p:nvSpPr>
        <p:spPr bwMode="auto">
          <a:xfrm>
            <a:off x="2830659" y="4873743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03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72391" y="2541030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990469" y="3057805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990469" y="3553924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85597" y="3836617"/>
            <a:ext cx="1800000" cy="21602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44959" y="4202339"/>
            <a:ext cx="3464275" cy="719614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20"/>
          <p:cNvGrpSpPr>
            <a:grpSpLocks/>
          </p:cNvGrpSpPr>
          <p:nvPr/>
        </p:nvGrpSpPr>
        <p:grpSpPr bwMode="auto">
          <a:xfrm>
            <a:off x="622958" y="1870383"/>
            <a:ext cx="1447548" cy="4318162"/>
            <a:chOff x="419099" y="1909763"/>
            <a:chExt cx="1390595" cy="4318162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419099" y="1909763"/>
              <a:ext cx="1390595" cy="890587"/>
            </a:xfrm>
            <a:prstGeom prst="roundRect">
              <a:avLst>
                <a:gd name="adj" fmla="val 1444"/>
              </a:avLst>
            </a:prstGeom>
            <a:solidFill>
              <a:schemeClr val="bg1">
                <a:lumMod val="65000"/>
                <a:alpha val="99001"/>
              </a:schemeClr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960714" y="2159406"/>
              <a:ext cx="184724" cy="305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19099" y="2447925"/>
              <a:ext cx="1390595" cy="3780000"/>
            </a:xfrm>
            <a:prstGeom prst="roundRect">
              <a:avLst>
                <a:gd name="adj" fmla="val 3334"/>
              </a:avLst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419099" y="2447121"/>
              <a:ext cx="1362034" cy="990594"/>
            </a:xfrm>
            <a:prstGeom prst="roundRect">
              <a:avLst>
                <a:gd name="adj" fmla="val 3334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0"/>
                  </a:schemeClr>
                </a:gs>
                <a:gs pos="100000">
                  <a:schemeClr val="bg1">
                    <a:shade val="67500"/>
                    <a:satMod val="115000"/>
                    <a:alpha val="54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08636"/>
              </p:ext>
            </p:extLst>
          </p:nvPr>
        </p:nvGraphicFramePr>
        <p:xfrm>
          <a:off x="608503" y="1475772"/>
          <a:ext cx="6283520" cy="255754"/>
        </p:xfrm>
        <a:graphic>
          <a:graphicData uri="http://schemas.openxmlformats.org/drawingml/2006/table">
            <a:tbl>
              <a:tblPr/>
              <a:tblGrid>
                <a:gridCol w="1570880"/>
                <a:gridCol w="1570880"/>
                <a:gridCol w="1570880"/>
                <a:gridCol w="1570880"/>
              </a:tblGrid>
              <a:tr h="255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게시물 리스트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31"/>
          <p:cNvSpPr>
            <a:spLocks noChangeArrowheads="1"/>
          </p:cNvSpPr>
          <p:nvPr/>
        </p:nvSpPr>
        <p:spPr bwMode="auto">
          <a:xfrm>
            <a:off x="656295" y="1922770"/>
            <a:ext cx="723275" cy="34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dirty="0" smtClean="0">
                <a:latin typeface="+mj-ea"/>
                <a:ea typeface="+mj-ea"/>
              </a:rPr>
              <a:t>게시판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26630" y="2398648"/>
            <a:ext cx="1390649" cy="26468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게시물 등록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 Box 1129"/>
          <p:cNvSpPr txBox="1">
            <a:spLocks noChangeArrowheads="1"/>
          </p:cNvSpPr>
          <p:nvPr/>
        </p:nvSpPr>
        <p:spPr bwMode="auto">
          <a:xfrm>
            <a:off x="6800768" y="2435561"/>
            <a:ext cx="215604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① </a:t>
            </a:r>
            <a:r>
              <a:rPr lang="ko-KR" altLang="en-US" sz="900" dirty="0" err="1" smtClean="0">
                <a:latin typeface="+mj-ea"/>
              </a:rPr>
              <a:t>게시글</a:t>
            </a:r>
            <a:r>
              <a:rPr lang="ko-KR" altLang="en-US" sz="900" dirty="0" smtClean="0">
                <a:latin typeface="+mj-ea"/>
              </a:rPr>
              <a:t> 목록으로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latin typeface="+mj-ea"/>
              </a:rPr>
              <a:t>② </a:t>
            </a:r>
            <a:r>
              <a:rPr lang="ko-KR" altLang="en-US" sz="900" dirty="0" err="1" smtClean="0">
                <a:latin typeface="+mj-ea"/>
              </a:rPr>
              <a:t>게시글</a:t>
            </a:r>
            <a:r>
              <a:rPr lang="ko-KR" altLang="en-US" sz="900" dirty="0" smtClean="0">
                <a:latin typeface="+mj-ea"/>
              </a:rPr>
              <a:t> 등록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900" dirty="0">
                <a:latin typeface="+mj-ea"/>
              </a:rPr>
              <a:t>③</a:t>
            </a:r>
            <a:r>
              <a:rPr lang="en-US" altLang="ko-KR" sz="900" dirty="0">
                <a:latin typeface="+mj-ea"/>
              </a:rPr>
              <a:t> </a:t>
            </a:r>
            <a:r>
              <a:rPr lang="ko-KR" altLang="en-US" sz="900" dirty="0" smtClean="0">
                <a:latin typeface="+mj-ea"/>
              </a:rPr>
              <a:t>그림 파일 </a:t>
            </a:r>
            <a:r>
              <a:rPr lang="en-US" altLang="ko-KR" sz="900" dirty="0" smtClean="0">
                <a:latin typeface="+mj-ea"/>
              </a:rPr>
              <a:t>(</a:t>
            </a:r>
            <a:r>
              <a:rPr lang="en-US" altLang="ko-KR" sz="900" dirty="0" err="1" smtClean="0">
                <a:latin typeface="+mj-ea"/>
              </a:rPr>
              <a:t>gif,jpg,png</a:t>
            </a:r>
            <a:r>
              <a:rPr lang="en-US" altLang="ko-KR" sz="900" dirty="0" smtClean="0">
                <a:latin typeface="+mj-ea"/>
              </a:rPr>
              <a:t>) </a:t>
            </a:r>
            <a:r>
              <a:rPr lang="ko-KR" altLang="en-US" sz="900" dirty="0" smtClean="0">
                <a:latin typeface="+mj-ea"/>
              </a:rPr>
              <a:t>업로드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</p:txBody>
      </p:sp>
      <p:sp>
        <p:nvSpPr>
          <p:cNvPr id="26" name="Text Box 1129"/>
          <p:cNvSpPr txBox="1">
            <a:spLocks noChangeArrowheads="1"/>
          </p:cNvSpPr>
          <p:nvPr/>
        </p:nvSpPr>
        <p:spPr bwMode="auto">
          <a:xfrm>
            <a:off x="6804248" y="2140116"/>
            <a:ext cx="2156045" cy="25853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상세 요약</a:t>
            </a: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Oval 1720"/>
          <p:cNvSpPr>
            <a:spLocks noChangeArrowheads="1"/>
          </p:cNvSpPr>
          <p:nvPr/>
        </p:nvSpPr>
        <p:spPr bwMode="auto">
          <a:xfrm>
            <a:off x="2161117" y="5143371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01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2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792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게시판 상세 보기</a:t>
            </a:r>
            <a:endParaRPr lang="ko-KR" altLang="en-US" sz="2800" dirty="0"/>
          </a:p>
        </p:txBody>
      </p:sp>
      <p:sp>
        <p:nvSpPr>
          <p:cNvPr id="4" name="모서리가 둥근 직사각형 112"/>
          <p:cNvSpPr>
            <a:spLocks noChangeArrowheads="1"/>
          </p:cNvSpPr>
          <p:nvPr/>
        </p:nvSpPr>
        <p:spPr bwMode="auto">
          <a:xfrm>
            <a:off x="2275673" y="4408199"/>
            <a:ext cx="528343" cy="252000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 smtClean="0">
                <a:ea typeface="맑은 고딕" pitchFamily="50" charset="-127"/>
              </a:rPr>
              <a:t>목</a:t>
            </a:r>
            <a:r>
              <a:rPr lang="ko-KR" altLang="en-US" sz="1200" dirty="0">
                <a:ea typeface="맑은 고딕" pitchFamily="50" charset="-127"/>
              </a:rPr>
              <a:t>록</a:t>
            </a:r>
            <a:endParaRPr lang="ko-KR" altLang="en-US" dirty="0"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8756"/>
              </p:ext>
            </p:extLst>
          </p:nvPr>
        </p:nvGraphicFramePr>
        <p:xfrm>
          <a:off x="2275673" y="2202796"/>
          <a:ext cx="5031606" cy="256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4239518"/>
              </a:tblGrid>
              <a:tr h="538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게시물 제목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작성자</a:t>
                      </a: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박수호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전화번호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010-1234-5678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게시물 내용입니다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파일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..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모서리가 둥근 직사각형 112"/>
          <p:cNvSpPr>
            <a:spLocks noChangeArrowheads="1"/>
          </p:cNvSpPr>
          <p:nvPr/>
        </p:nvSpPr>
        <p:spPr bwMode="auto">
          <a:xfrm>
            <a:off x="2454860" y="4941168"/>
            <a:ext cx="528343" cy="252000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 smtClean="0">
                <a:ea typeface="맑은 고딕" pitchFamily="50" charset="-127"/>
              </a:rPr>
              <a:t>수</a:t>
            </a:r>
            <a:r>
              <a:rPr lang="ko-KR" altLang="en-US" sz="1200" dirty="0">
                <a:ea typeface="맑은 고딕" pitchFamily="50" charset="-127"/>
              </a:rPr>
              <a:t>정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2" name="Oval 1720"/>
          <p:cNvSpPr>
            <a:spLocks noChangeArrowheads="1"/>
          </p:cNvSpPr>
          <p:nvPr/>
        </p:nvSpPr>
        <p:spPr bwMode="auto">
          <a:xfrm>
            <a:off x="2252833" y="4815168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02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3" name="모서리가 둥근 직사각형 112"/>
          <p:cNvSpPr>
            <a:spLocks noChangeArrowheads="1"/>
          </p:cNvSpPr>
          <p:nvPr/>
        </p:nvSpPr>
        <p:spPr bwMode="auto">
          <a:xfrm>
            <a:off x="3020148" y="4943417"/>
            <a:ext cx="528343" cy="252000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dirty="0" smtClean="0">
                <a:ea typeface="맑은 고딕" pitchFamily="50" charset="-127"/>
              </a:rPr>
              <a:t>삭</a:t>
            </a:r>
            <a:r>
              <a:rPr lang="ko-KR" altLang="en-US" sz="1100" dirty="0">
                <a:ea typeface="맑은 고딕" pitchFamily="50" charset="-127"/>
              </a:rPr>
              <a:t>제</a:t>
            </a:r>
            <a:endParaRPr lang="ko-KR" altLang="en-US" dirty="0">
              <a:ea typeface="맑은 고딕" pitchFamily="50" charset="-127"/>
            </a:endParaRPr>
          </a:p>
        </p:txBody>
      </p:sp>
      <p:grpSp>
        <p:nvGrpSpPr>
          <p:cNvPr id="22" name="그룹 120"/>
          <p:cNvGrpSpPr>
            <a:grpSpLocks/>
          </p:cNvGrpSpPr>
          <p:nvPr/>
        </p:nvGrpSpPr>
        <p:grpSpPr bwMode="auto">
          <a:xfrm>
            <a:off x="622958" y="1870383"/>
            <a:ext cx="1390647" cy="4318162"/>
            <a:chOff x="419099" y="1909763"/>
            <a:chExt cx="1390595" cy="4318162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419099" y="1909763"/>
              <a:ext cx="1390595" cy="890587"/>
            </a:xfrm>
            <a:prstGeom prst="roundRect">
              <a:avLst>
                <a:gd name="adj" fmla="val 1444"/>
              </a:avLst>
            </a:prstGeom>
            <a:solidFill>
              <a:schemeClr val="bg1">
                <a:lumMod val="65000"/>
                <a:alpha val="99001"/>
              </a:schemeClr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960714" y="2159406"/>
              <a:ext cx="184724" cy="305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 bwMode="auto">
            <a:xfrm>
              <a:off x="419099" y="2447925"/>
              <a:ext cx="1390595" cy="3780000"/>
            </a:xfrm>
            <a:prstGeom prst="roundRect">
              <a:avLst>
                <a:gd name="adj" fmla="val 3334"/>
              </a:avLst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419099" y="2447121"/>
              <a:ext cx="1362034" cy="990594"/>
            </a:xfrm>
            <a:prstGeom prst="roundRect">
              <a:avLst>
                <a:gd name="adj" fmla="val 3334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0"/>
                  </a:schemeClr>
                </a:gs>
                <a:gs pos="100000">
                  <a:schemeClr val="bg1">
                    <a:shade val="67500"/>
                    <a:satMod val="115000"/>
                    <a:alpha val="54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1850"/>
              </p:ext>
            </p:extLst>
          </p:nvPr>
        </p:nvGraphicFramePr>
        <p:xfrm>
          <a:off x="608503" y="1475772"/>
          <a:ext cx="6771808" cy="255754"/>
        </p:xfrm>
        <a:graphic>
          <a:graphicData uri="http://schemas.openxmlformats.org/drawingml/2006/table">
            <a:tbl>
              <a:tblPr/>
              <a:tblGrid>
                <a:gridCol w="1692952"/>
                <a:gridCol w="1692952"/>
                <a:gridCol w="1692952"/>
                <a:gridCol w="1692952"/>
              </a:tblGrid>
              <a:tr h="255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게시물 리스트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 bwMode="auto">
          <a:xfrm>
            <a:off x="626630" y="2398648"/>
            <a:ext cx="1390649" cy="26468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게시물 리스트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31"/>
          <p:cNvSpPr>
            <a:spLocks noChangeArrowheads="1"/>
          </p:cNvSpPr>
          <p:nvPr/>
        </p:nvSpPr>
        <p:spPr bwMode="auto">
          <a:xfrm>
            <a:off x="656295" y="1922770"/>
            <a:ext cx="723275" cy="34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1400" dirty="0" smtClean="0">
                <a:latin typeface="+mj-ea"/>
                <a:ea typeface="+mj-ea"/>
              </a:rPr>
              <a:t>게시판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6628323" y="1203111"/>
            <a:ext cx="756000" cy="216000"/>
          </a:xfrm>
          <a:prstGeom prst="roundRect">
            <a:avLst/>
          </a:prstGeom>
          <a:solidFill>
            <a:schemeClr val="tx1">
              <a:lumMod val="75000"/>
              <a:lumOff val="25000"/>
              <a:alpha val="99001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0" dirty="0" smtClean="0">
                <a:ea typeface="맑은 고딕" pitchFamily="50" charset="-127"/>
              </a:rPr>
              <a:t>로그아웃</a:t>
            </a:r>
            <a:endParaRPr lang="ko-KR" altLang="en-US" sz="900" b="0" dirty="0"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07852" y="1184037"/>
            <a:ext cx="13292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안녕하세요</a:t>
            </a:r>
            <a:r>
              <a:rPr lang="en-US" altLang="ko-KR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900" b="0" dirty="0" smtClean="0">
                <a:solidFill>
                  <a:srgbClr val="FF0000"/>
                </a:solidFill>
                <a:latin typeface="+mj-ea"/>
                <a:ea typeface="+mj-ea"/>
              </a:rPr>
              <a:t>홍길동</a:t>
            </a:r>
            <a:r>
              <a:rPr lang="ko-KR" altLang="en-US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님</a:t>
            </a:r>
            <a:endParaRPr lang="ko-KR" altLang="en-US" sz="900" b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Oval 1720"/>
          <p:cNvSpPr>
            <a:spLocks noChangeArrowheads="1"/>
          </p:cNvSpPr>
          <p:nvPr/>
        </p:nvSpPr>
        <p:spPr bwMode="auto">
          <a:xfrm>
            <a:off x="2928193" y="4840817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03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3" name="Text Box 1129"/>
          <p:cNvSpPr txBox="1">
            <a:spLocks noChangeArrowheads="1"/>
          </p:cNvSpPr>
          <p:nvPr/>
        </p:nvSpPr>
        <p:spPr bwMode="auto">
          <a:xfrm>
            <a:off x="7453035" y="1816901"/>
            <a:ext cx="215604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① </a:t>
            </a:r>
            <a:r>
              <a:rPr lang="ko-KR" altLang="en-US" sz="900" dirty="0" smtClean="0">
                <a:latin typeface="+mj-ea"/>
              </a:rPr>
              <a:t>그림 파일 </a:t>
            </a:r>
            <a:r>
              <a:rPr lang="ko-KR" altLang="en-US" sz="900" dirty="0" err="1" smtClean="0">
                <a:latin typeface="+mj-ea"/>
              </a:rPr>
              <a:t>이미지뷰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latin typeface="+mj-ea"/>
              </a:rPr>
              <a:t>② </a:t>
            </a:r>
            <a:r>
              <a:rPr lang="ko-KR" altLang="en-US" sz="900" dirty="0" err="1" smtClean="0">
                <a:latin typeface="+mj-ea"/>
              </a:rPr>
              <a:t>게시글</a:t>
            </a:r>
            <a:r>
              <a:rPr lang="ko-KR" altLang="en-US" sz="900" dirty="0" smtClean="0">
                <a:latin typeface="+mj-ea"/>
              </a:rPr>
              <a:t> 수정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900" dirty="0" smtClean="0">
                <a:latin typeface="+mj-ea"/>
              </a:rPr>
              <a:t>③</a:t>
            </a:r>
            <a:r>
              <a:rPr lang="en-US" altLang="ko-KR" sz="900" dirty="0" smtClean="0">
                <a:latin typeface="+mj-ea"/>
              </a:rPr>
              <a:t> </a:t>
            </a:r>
            <a:r>
              <a:rPr lang="ko-KR" altLang="en-US" sz="900" dirty="0" err="1" smtClean="0">
                <a:latin typeface="+mj-ea"/>
              </a:rPr>
              <a:t>게시글</a:t>
            </a:r>
            <a:r>
              <a:rPr lang="ko-KR" altLang="en-US" sz="900" dirty="0" smtClean="0">
                <a:latin typeface="+mj-ea"/>
              </a:rPr>
              <a:t> 삭제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④ </a:t>
            </a:r>
            <a:r>
              <a:rPr lang="ko-KR" altLang="en-US" sz="900" dirty="0" err="1" smtClean="0">
                <a:latin typeface="+mj-ea"/>
              </a:rPr>
              <a:t>게시글</a:t>
            </a:r>
            <a:r>
              <a:rPr lang="ko-KR" altLang="en-US" sz="900" dirty="0" smtClean="0">
                <a:latin typeface="+mj-ea"/>
              </a:rPr>
              <a:t> 목록으로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</p:txBody>
      </p:sp>
      <p:sp>
        <p:nvSpPr>
          <p:cNvPr id="34" name="Text Box 1129"/>
          <p:cNvSpPr txBox="1">
            <a:spLocks noChangeArrowheads="1"/>
          </p:cNvSpPr>
          <p:nvPr/>
        </p:nvSpPr>
        <p:spPr bwMode="auto">
          <a:xfrm>
            <a:off x="7456515" y="1521456"/>
            <a:ext cx="2156045" cy="25853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상세 요약</a:t>
            </a: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788" y="3905726"/>
            <a:ext cx="680560" cy="6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모서리가 둥근 직사각형 112"/>
          <p:cNvSpPr>
            <a:spLocks noChangeArrowheads="1"/>
          </p:cNvSpPr>
          <p:nvPr/>
        </p:nvSpPr>
        <p:spPr bwMode="auto">
          <a:xfrm>
            <a:off x="3592177" y="4945973"/>
            <a:ext cx="528343" cy="252000"/>
          </a:xfrm>
          <a:prstGeom prst="roundRect">
            <a:avLst>
              <a:gd name="adj" fmla="val 10659"/>
            </a:avLst>
          </a:prstGeom>
          <a:solidFill>
            <a:schemeClr val="tx1">
              <a:lumMod val="85000"/>
              <a:lumOff val="15000"/>
              <a:alpha val="98822"/>
            </a:schemeClr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dirty="0" smtClean="0">
                <a:ea typeface="맑은 고딕" pitchFamily="50" charset="-127"/>
              </a:rPr>
              <a:t>취</a:t>
            </a:r>
            <a:r>
              <a:rPr lang="ko-KR" altLang="en-US" sz="1100" dirty="0">
                <a:ea typeface="맑은 고딕" pitchFamily="50" charset="-127"/>
              </a:rPr>
              <a:t>소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39" name="Oval 1720"/>
          <p:cNvSpPr>
            <a:spLocks noChangeArrowheads="1"/>
          </p:cNvSpPr>
          <p:nvPr/>
        </p:nvSpPr>
        <p:spPr bwMode="auto">
          <a:xfrm>
            <a:off x="3109648" y="3791426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01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40" name="Oval 1720"/>
          <p:cNvSpPr>
            <a:spLocks noChangeArrowheads="1"/>
          </p:cNvSpPr>
          <p:nvPr/>
        </p:nvSpPr>
        <p:spPr bwMode="auto">
          <a:xfrm>
            <a:off x="3262048" y="3943826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01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41" name="Oval 1720"/>
          <p:cNvSpPr>
            <a:spLocks noChangeArrowheads="1"/>
          </p:cNvSpPr>
          <p:nvPr/>
        </p:nvSpPr>
        <p:spPr bwMode="auto">
          <a:xfrm>
            <a:off x="3477877" y="4829117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04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2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My Page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258786" y="4825424"/>
            <a:ext cx="453695" cy="288032"/>
          </a:xfrm>
          <a:prstGeom prst="roundRect">
            <a:avLst>
              <a:gd name="adj" fmla="val 10566"/>
            </a:avLst>
          </a:prstGeom>
          <a:solidFill>
            <a:schemeClr val="tx1">
              <a:lumMod val="65000"/>
              <a:lumOff val="35000"/>
              <a:alpha val="99001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수정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677200" y="4825424"/>
            <a:ext cx="422892" cy="288032"/>
          </a:xfrm>
          <a:prstGeom prst="roundRect">
            <a:avLst>
              <a:gd name="adj" fmla="val 10566"/>
            </a:avLst>
          </a:prstGeom>
          <a:solidFill>
            <a:schemeClr val="tx1">
              <a:lumMod val="65000"/>
              <a:lumOff val="35000"/>
              <a:alpha val="99001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dirty="0" smtClean="0">
                <a:latin typeface="+mj-ea"/>
                <a:ea typeface="+mj-ea"/>
              </a:rPr>
              <a:t>취</a:t>
            </a:r>
            <a:r>
              <a:rPr lang="ko-KR" altLang="en-US" sz="1100" dirty="0">
                <a:latin typeface="+mj-ea"/>
                <a:ea typeface="+mj-ea"/>
              </a:rPr>
              <a:t>소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516572" y="2377152"/>
            <a:ext cx="612000" cy="216000"/>
          </a:xfrm>
          <a:prstGeom prst="roundRect">
            <a:avLst/>
          </a:prstGeom>
          <a:solidFill>
            <a:schemeClr val="tx1">
              <a:lumMod val="75000"/>
              <a:lumOff val="25000"/>
              <a:alpha val="99001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800" b="0" dirty="0" smtClean="0">
                <a:ea typeface="맑은 고딕" pitchFamily="50" charset="-127"/>
              </a:rPr>
              <a:t>로그아웃</a:t>
            </a:r>
            <a:endParaRPr lang="ko-KR" altLang="en-US" sz="800" b="0" dirty="0"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39369"/>
              </p:ext>
            </p:extLst>
          </p:nvPr>
        </p:nvGraphicFramePr>
        <p:xfrm>
          <a:off x="2248474" y="2682888"/>
          <a:ext cx="3880098" cy="179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7"/>
                <a:gridCol w="3016001"/>
              </a:tblGrid>
              <a:tr h="356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팀</a:t>
                      </a:r>
                      <a:r>
                        <a:rPr lang="ko-KR" altLang="en-US" sz="8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이름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이메일</a:t>
                      </a: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주소</a:t>
                      </a: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전화 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111099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주소</a:t>
                      </a:r>
                    </a:p>
                  </a:txBody>
                  <a:tcPr marL="91439" marR="91439" marT="45711" marB="457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서울시 강동구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91439" marR="91439" marT="45711" marB="4571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3848688" y="4825424"/>
            <a:ext cx="720080" cy="288032"/>
          </a:xfrm>
          <a:prstGeom prst="roundRect">
            <a:avLst>
              <a:gd name="adj" fmla="val 10566"/>
            </a:avLst>
          </a:prstGeom>
          <a:solidFill>
            <a:schemeClr val="tx1">
              <a:lumMod val="65000"/>
              <a:lumOff val="35000"/>
              <a:alpha val="99001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dirty="0" smtClean="0">
                <a:latin typeface="+mj-ea"/>
                <a:ea typeface="+mj-ea"/>
              </a:rPr>
              <a:t>회원 탈퇴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200688" y="3806767"/>
            <a:ext cx="648000" cy="21602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55051" y="3817433"/>
            <a:ext cx="648000" cy="21602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1234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2981" y="3847333"/>
            <a:ext cx="4809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732746" y="3817433"/>
            <a:ext cx="648000" cy="21602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5678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6484" y="3847333"/>
            <a:ext cx="4809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184578" y="3818013"/>
            <a:ext cx="71365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010  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▼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184578" y="3111070"/>
            <a:ext cx="1584000" cy="21602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184578" y="3471690"/>
            <a:ext cx="1584000" cy="21602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ABC@OPENIT.CO.KR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184578" y="2751030"/>
            <a:ext cx="1584000" cy="216024"/>
          </a:xfrm>
          <a:prstGeom prst="rect">
            <a:avLst/>
          </a:prstGeom>
          <a:solidFill>
            <a:schemeClr val="bg1">
              <a:alpha val="99001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홍길동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00482"/>
              </p:ext>
            </p:extLst>
          </p:nvPr>
        </p:nvGraphicFramePr>
        <p:xfrm>
          <a:off x="2277049" y="2318983"/>
          <a:ext cx="2736304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j-ea"/>
                          <a:ea typeface="+mj-ea"/>
                        </a:rPr>
                        <a:t>My Page</a:t>
                      </a:r>
                      <a:endParaRPr kumimoji="0" lang="en-US" sz="10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Oval 1720"/>
          <p:cNvSpPr>
            <a:spLocks noChangeArrowheads="1"/>
          </p:cNvSpPr>
          <p:nvPr/>
        </p:nvSpPr>
        <p:spPr bwMode="auto">
          <a:xfrm>
            <a:off x="3121709" y="4692792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01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3" name="Oval 1720"/>
          <p:cNvSpPr>
            <a:spLocks noChangeArrowheads="1"/>
          </p:cNvSpPr>
          <p:nvPr/>
        </p:nvSpPr>
        <p:spPr bwMode="auto">
          <a:xfrm>
            <a:off x="3734388" y="4692792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02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4" name="Oval 1720"/>
          <p:cNvSpPr>
            <a:spLocks noChangeArrowheads="1"/>
          </p:cNvSpPr>
          <p:nvPr/>
        </p:nvSpPr>
        <p:spPr bwMode="auto">
          <a:xfrm>
            <a:off x="4562777" y="4692792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03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5" name="Oval 1720"/>
          <p:cNvSpPr>
            <a:spLocks noChangeArrowheads="1"/>
          </p:cNvSpPr>
          <p:nvPr/>
        </p:nvSpPr>
        <p:spPr bwMode="auto">
          <a:xfrm>
            <a:off x="5448654" y="2256552"/>
            <a:ext cx="228600" cy="228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ea typeface="맑은 고딕" pitchFamily="50" charset="-127"/>
              </a:rPr>
              <a:t>04</a:t>
            </a:r>
            <a:endParaRPr lang="en-US" altLang="ko-KR" sz="900" dirty="0">
              <a:solidFill>
                <a:schemeClr val="tx1"/>
              </a:solidFill>
              <a:ea typeface="맑은 고딕" pitchFamily="50" charset="-127"/>
            </a:endParaRPr>
          </a:p>
        </p:txBody>
      </p:sp>
      <p:grpSp>
        <p:nvGrpSpPr>
          <p:cNvPr id="28" name="그룹 120"/>
          <p:cNvGrpSpPr>
            <a:grpSpLocks/>
          </p:cNvGrpSpPr>
          <p:nvPr/>
        </p:nvGrpSpPr>
        <p:grpSpPr bwMode="auto">
          <a:xfrm>
            <a:off x="622958" y="1870383"/>
            <a:ext cx="1390647" cy="4318162"/>
            <a:chOff x="419099" y="1909763"/>
            <a:chExt cx="1390595" cy="4318162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419099" y="1909763"/>
              <a:ext cx="1390595" cy="890587"/>
            </a:xfrm>
            <a:prstGeom prst="roundRect">
              <a:avLst>
                <a:gd name="adj" fmla="val 1444"/>
              </a:avLst>
            </a:prstGeom>
            <a:solidFill>
              <a:schemeClr val="bg1">
                <a:lumMod val="65000"/>
                <a:alpha val="99001"/>
              </a:schemeClr>
            </a:solidFill>
            <a:ln w="381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960714" y="2159406"/>
              <a:ext cx="184724" cy="3059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419099" y="2447925"/>
              <a:ext cx="1390595" cy="3780000"/>
            </a:xfrm>
            <a:prstGeom prst="roundRect">
              <a:avLst>
                <a:gd name="adj" fmla="val 3334"/>
              </a:avLst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 bwMode="auto">
            <a:xfrm>
              <a:off x="419099" y="2447121"/>
              <a:ext cx="1362034" cy="990594"/>
            </a:xfrm>
            <a:prstGeom prst="roundRect">
              <a:avLst>
                <a:gd name="adj" fmla="val 3334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  <a:alpha val="0"/>
                  </a:schemeClr>
                </a:gs>
                <a:gs pos="100000">
                  <a:schemeClr val="bg1">
                    <a:shade val="67500"/>
                    <a:satMod val="115000"/>
                    <a:alpha val="54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j-ea"/>
                <a:ea typeface="+mj-ea"/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12522"/>
              </p:ext>
            </p:extLst>
          </p:nvPr>
        </p:nvGraphicFramePr>
        <p:xfrm>
          <a:off x="608503" y="1475772"/>
          <a:ext cx="6771808" cy="255754"/>
        </p:xfrm>
        <a:graphic>
          <a:graphicData uri="http://schemas.openxmlformats.org/drawingml/2006/table">
            <a:tbl>
              <a:tblPr/>
              <a:tblGrid>
                <a:gridCol w="1692952"/>
                <a:gridCol w="1692952"/>
                <a:gridCol w="1692952"/>
                <a:gridCol w="1692952"/>
              </a:tblGrid>
              <a:tr h="255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게시물 리스트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1"/>
          <p:cNvSpPr>
            <a:spLocks noChangeArrowheads="1"/>
          </p:cNvSpPr>
          <p:nvPr/>
        </p:nvSpPr>
        <p:spPr bwMode="auto">
          <a:xfrm>
            <a:off x="656295" y="1922770"/>
            <a:ext cx="901850" cy="34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400" dirty="0" smtClean="0">
                <a:latin typeface="+mj-ea"/>
                <a:ea typeface="+mj-ea"/>
              </a:rPr>
              <a:t>My page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26630" y="2398648"/>
            <a:ext cx="1390649" cy="264688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 Page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 Box 1129"/>
          <p:cNvSpPr txBox="1">
            <a:spLocks noChangeArrowheads="1"/>
          </p:cNvSpPr>
          <p:nvPr/>
        </p:nvSpPr>
        <p:spPr bwMode="auto">
          <a:xfrm>
            <a:off x="6800768" y="2559783"/>
            <a:ext cx="215604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① </a:t>
            </a:r>
            <a:r>
              <a:rPr lang="ko-KR" altLang="en-US" sz="900" dirty="0" smtClean="0">
                <a:latin typeface="+mj-ea"/>
              </a:rPr>
              <a:t>회원 정보 수정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 smtClean="0">
                <a:latin typeface="+mj-ea"/>
              </a:rPr>
              <a:t>② 회원 탈퇴 후 로그인 페이지 이동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900" dirty="0" smtClean="0">
                <a:latin typeface="+mj-ea"/>
              </a:rPr>
              <a:t>③</a:t>
            </a:r>
            <a:r>
              <a:rPr lang="en-US" altLang="ko-KR" sz="900" dirty="0" smtClean="0">
                <a:latin typeface="+mj-ea"/>
              </a:rPr>
              <a:t> </a:t>
            </a:r>
            <a:r>
              <a:rPr lang="ko-KR" altLang="en-US" sz="900" dirty="0" smtClean="0">
                <a:latin typeface="+mj-ea"/>
              </a:rPr>
              <a:t>회원 가입 취소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900" dirty="0">
                <a:latin typeface="+mj-ea"/>
              </a:rPr>
              <a:t>④ </a:t>
            </a:r>
            <a:r>
              <a:rPr lang="ko-KR" altLang="en-US" sz="900" dirty="0" smtClean="0">
                <a:latin typeface="+mj-ea"/>
              </a:rPr>
              <a:t>로그아웃 후 로그인 페이지 이동</a:t>
            </a:r>
            <a:endParaRPr lang="en-US" altLang="ko-KR" sz="900" dirty="0" smtClean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900" dirty="0" smtClean="0">
                <a:latin typeface="+mj-ea"/>
              </a:rPr>
              <a:t> </a:t>
            </a: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900" dirty="0">
              <a:latin typeface="+mj-ea"/>
            </a:endParaRPr>
          </a:p>
        </p:txBody>
      </p:sp>
      <p:sp>
        <p:nvSpPr>
          <p:cNvPr id="37" name="Text Box 1129"/>
          <p:cNvSpPr txBox="1">
            <a:spLocks noChangeArrowheads="1"/>
          </p:cNvSpPr>
          <p:nvPr/>
        </p:nvSpPr>
        <p:spPr bwMode="auto">
          <a:xfrm>
            <a:off x="6804248" y="2264338"/>
            <a:ext cx="2156045" cy="25853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+mj-ea"/>
                <a:ea typeface="+mj-ea"/>
              </a:rPr>
              <a:t>상세 요약</a:t>
            </a:r>
            <a:endParaRPr lang="en-US" altLang="ko-KR" sz="900" b="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70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460</Words>
  <Application>Microsoft Office PowerPoint</Application>
  <PresentationFormat>화면 슬라이드 쇼(4:3)</PresentationFormat>
  <Paragraphs>230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정보통신 공학과 익명 게시판</vt:lpstr>
      <vt:lpstr>기획안 업데이트 요약</vt:lpstr>
      <vt:lpstr>로그인 로그아웃 </vt:lpstr>
      <vt:lpstr>회원가입</vt:lpstr>
      <vt:lpstr>게시판</vt:lpstr>
      <vt:lpstr>게시글 등록</vt:lpstr>
      <vt:lpstr>게시판 상세 보기</vt:lpstr>
      <vt:lpstr>My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정보통신 공학과 익명 게시판</dc:title>
  <dc:creator>openit03</dc:creator>
  <cp:lastModifiedBy>openit03</cp:lastModifiedBy>
  <cp:revision>7</cp:revision>
  <dcterms:created xsi:type="dcterms:W3CDTF">2017-12-26T11:30:10Z</dcterms:created>
  <dcterms:modified xsi:type="dcterms:W3CDTF">2017-12-26T12:54:44Z</dcterms:modified>
</cp:coreProperties>
</file>