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3813c50c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3813c50c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813c50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813c50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3813c50c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3813c50c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813c50c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813c50c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813c50c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813c50c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3813c50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3813c50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813c50c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3813c50c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813c50c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3813c50c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3813c50c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3813c50c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942978"/>
            <a:ext cx="8222100" cy="1671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Smart Grid Stability using Deep Learning</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598100" y="2715958"/>
            <a:ext cx="8222100" cy="160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Ratnadeep Das Choudhury (19BEE1125)</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Souvik Datta (19BEE1213)</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36550" lvl="0" marL="457200" rtl="0" algn="l">
              <a:lnSpc>
                <a:spcPct val="100000"/>
              </a:lnSpc>
              <a:spcBef>
                <a:spcPts val="0"/>
              </a:spcBef>
              <a:spcAft>
                <a:spcPts val="0"/>
              </a:spcAft>
              <a:buSzPts val="1700"/>
              <a:buFont typeface="Times New Roman"/>
              <a:buAutoNum type="arabicPeriod"/>
            </a:pPr>
            <a:r>
              <a:rPr lang="en" sz="1700">
                <a:solidFill>
                  <a:srgbClr val="222222"/>
                </a:solidFill>
                <a:highlight>
                  <a:schemeClr val="lt1"/>
                </a:highlight>
                <a:latin typeface="Times New Roman"/>
                <a:ea typeface="Times New Roman"/>
                <a:cs typeface="Times New Roman"/>
                <a:sym typeface="Times New Roman"/>
              </a:rPr>
              <a:t>Breviglieri, P., Erdem, T., &amp; Eken, S. (2021).</a:t>
            </a:r>
            <a:r>
              <a:rPr i="1" lang="en" sz="1700">
                <a:solidFill>
                  <a:srgbClr val="222222"/>
                </a:solidFill>
                <a:highlight>
                  <a:schemeClr val="lt1"/>
                </a:highlight>
                <a:latin typeface="Times New Roman"/>
                <a:ea typeface="Times New Roman"/>
                <a:cs typeface="Times New Roman"/>
                <a:sym typeface="Times New Roman"/>
              </a:rPr>
              <a:t> </a:t>
            </a:r>
            <a:r>
              <a:rPr lang="en" sz="1700">
                <a:solidFill>
                  <a:srgbClr val="222222"/>
                </a:solidFill>
                <a:highlight>
                  <a:schemeClr val="lt1"/>
                </a:highlight>
                <a:latin typeface="Times New Roman"/>
                <a:ea typeface="Times New Roman"/>
                <a:cs typeface="Times New Roman"/>
                <a:sym typeface="Times New Roman"/>
              </a:rPr>
              <a:t>Predicting Smart Grid Stability with Optimized Deep Models</a:t>
            </a:r>
            <a:r>
              <a:rPr i="1" lang="en" sz="1700">
                <a:solidFill>
                  <a:srgbClr val="222222"/>
                </a:solidFill>
                <a:highlight>
                  <a:schemeClr val="lt1"/>
                </a:highlight>
                <a:latin typeface="Times New Roman"/>
                <a:ea typeface="Times New Roman"/>
                <a:cs typeface="Times New Roman"/>
                <a:sym typeface="Times New Roman"/>
              </a:rPr>
              <a:t>. SN Computer Science, 2(2). </a:t>
            </a:r>
            <a:r>
              <a:rPr lang="en" sz="1700">
                <a:solidFill>
                  <a:srgbClr val="222222"/>
                </a:solidFill>
                <a:highlight>
                  <a:schemeClr val="lt1"/>
                </a:highlight>
                <a:latin typeface="Times New Roman"/>
                <a:ea typeface="Times New Roman"/>
                <a:cs typeface="Times New Roman"/>
                <a:sym typeface="Times New Roman"/>
              </a:rPr>
              <a:t>doi:10.1007/s42979-021-00463-5</a:t>
            </a:r>
            <a:r>
              <a:rPr lang="en" sz="600">
                <a:solidFill>
                  <a:srgbClr val="000000"/>
                </a:solidFill>
                <a:highlight>
                  <a:schemeClr val="lt1"/>
                </a:highlight>
                <a:latin typeface="Courier New"/>
                <a:ea typeface="Courier New"/>
                <a:cs typeface="Courier New"/>
                <a:sym typeface="Courier New"/>
              </a:rPr>
              <a:t> </a:t>
            </a:r>
            <a:endParaRPr sz="1700">
              <a:solidFill>
                <a:srgbClr val="222222"/>
              </a:solidFill>
              <a:highlight>
                <a:schemeClr val="lt1"/>
              </a:highlight>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700">
              <a:solidFill>
                <a:srgbClr val="222222"/>
              </a:solidFill>
              <a:highlight>
                <a:schemeClr val="lt1"/>
              </a:highlight>
              <a:latin typeface="Times New Roman"/>
              <a:ea typeface="Times New Roman"/>
              <a:cs typeface="Times New Roman"/>
              <a:sym typeface="Times New Roman"/>
            </a:endParaRPr>
          </a:p>
          <a:p>
            <a:pPr indent="-336550" lvl="0" marL="457200" rtl="0" algn="l">
              <a:lnSpc>
                <a:spcPct val="100000"/>
              </a:lnSpc>
              <a:spcBef>
                <a:spcPts val="1200"/>
              </a:spcBef>
              <a:spcAft>
                <a:spcPts val="0"/>
              </a:spcAft>
              <a:buClr>
                <a:srgbClr val="222222"/>
              </a:buClr>
              <a:buSzPts val="1700"/>
              <a:buFont typeface="Times New Roman"/>
              <a:buAutoNum type="arabicPeriod"/>
            </a:pPr>
            <a:r>
              <a:rPr lang="en" sz="1700">
                <a:solidFill>
                  <a:srgbClr val="222222"/>
                </a:solidFill>
                <a:highlight>
                  <a:schemeClr val="lt1"/>
                </a:highlight>
                <a:latin typeface="Times New Roman"/>
                <a:ea typeface="Times New Roman"/>
                <a:cs typeface="Times New Roman"/>
                <a:sym typeface="Times New Roman"/>
              </a:rPr>
              <a:t>Azad, S., Sabrina, F., &amp; Wasimi, S. (2019, November). Transformation of smart grid using machine learning. In </a:t>
            </a:r>
            <a:r>
              <a:rPr i="1" lang="en" sz="1700">
                <a:solidFill>
                  <a:srgbClr val="222222"/>
                </a:solidFill>
                <a:highlight>
                  <a:schemeClr val="lt1"/>
                </a:highlight>
                <a:latin typeface="Times New Roman"/>
                <a:ea typeface="Times New Roman"/>
                <a:cs typeface="Times New Roman"/>
                <a:sym typeface="Times New Roman"/>
              </a:rPr>
              <a:t>2019 29th Australasian Universities Power Engineering Conference (AUPEC)</a:t>
            </a:r>
            <a:r>
              <a:rPr lang="en" sz="1700">
                <a:solidFill>
                  <a:srgbClr val="222222"/>
                </a:solidFill>
                <a:highlight>
                  <a:schemeClr val="lt1"/>
                </a:highlight>
                <a:latin typeface="Times New Roman"/>
                <a:ea typeface="Times New Roman"/>
                <a:cs typeface="Times New Roman"/>
                <a:sym typeface="Times New Roman"/>
              </a:rPr>
              <a:t> (pp. 1-6). IEEE.</a:t>
            </a:r>
            <a:endParaRPr sz="1700">
              <a:solidFill>
                <a:srgbClr val="222222"/>
              </a:solidFill>
              <a:highlight>
                <a:schemeClr val="lt1"/>
              </a:highlight>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700">
              <a:solidFill>
                <a:srgbClr val="222222"/>
              </a:solidFill>
              <a:highlight>
                <a:schemeClr val="lt1"/>
              </a:highlight>
              <a:latin typeface="Times New Roman"/>
              <a:ea typeface="Times New Roman"/>
              <a:cs typeface="Times New Roman"/>
              <a:sym typeface="Times New Roman"/>
            </a:endParaRPr>
          </a:p>
          <a:p>
            <a:pPr indent="-336550" lvl="0" marL="457200" rtl="0" algn="l">
              <a:lnSpc>
                <a:spcPct val="100000"/>
              </a:lnSpc>
              <a:spcBef>
                <a:spcPts val="1200"/>
              </a:spcBef>
              <a:spcAft>
                <a:spcPts val="0"/>
              </a:spcAft>
              <a:buClr>
                <a:srgbClr val="222222"/>
              </a:buClr>
              <a:buSzPts val="1700"/>
              <a:buFont typeface="Times New Roman"/>
              <a:buAutoNum type="arabicPeriod"/>
            </a:pPr>
            <a:r>
              <a:rPr lang="en" sz="1700">
                <a:solidFill>
                  <a:srgbClr val="222222"/>
                </a:solidFill>
                <a:highlight>
                  <a:schemeClr val="lt1"/>
                </a:highlight>
                <a:latin typeface="Times New Roman"/>
                <a:ea typeface="Times New Roman"/>
                <a:cs typeface="Times New Roman"/>
                <a:sym typeface="Times New Roman"/>
              </a:rPr>
              <a:t>Omitaomu, O. A., &amp; Niu, H. (2021). Artificial intelligence techniques in smart grid: A survey. </a:t>
            </a:r>
            <a:r>
              <a:rPr i="1" lang="en" sz="1700">
                <a:solidFill>
                  <a:srgbClr val="222222"/>
                </a:solidFill>
                <a:highlight>
                  <a:schemeClr val="lt1"/>
                </a:highlight>
                <a:latin typeface="Times New Roman"/>
                <a:ea typeface="Times New Roman"/>
                <a:cs typeface="Times New Roman"/>
                <a:sym typeface="Times New Roman"/>
              </a:rPr>
              <a:t>Smart Cities</a:t>
            </a:r>
            <a:r>
              <a:rPr lang="en" sz="1700">
                <a:solidFill>
                  <a:srgbClr val="222222"/>
                </a:solidFill>
                <a:highlight>
                  <a:schemeClr val="lt1"/>
                </a:highlight>
                <a:latin typeface="Times New Roman"/>
                <a:ea typeface="Times New Roman"/>
                <a:cs typeface="Times New Roman"/>
                <a:sym typeface="Times New Roman"/>
              </a:rPr>
              <a:t>, </a:t>
            </a:r>
            <a:r>
              <a:rPr i="1" lang="en" sz="1700">
                <a:solidFill>
                  <a:srgbClr val="222222"/>
                </a:solidFill>
                <a:highlight>
                  <a:schemeClr val="lt1"/>
                </a:highlight>
                <a:latin typeface="Times New Roman"/>
                <a:ea typeface="Times New Roman"/>
                <a:cs typeface="Times New Roman"/>
                <a:sym typeface="Times New Roman"/>
              </a:rPr>
              <a:t>4</a:t>
            </a:r>
            <a:r>
              <a:rPr lang="en" sz="1700">
                <a:solidFill>
                  <a:srgbClr val="222222"/>
                </a:solidFill>
                <a:highlight>
                  <a:schemeClr val="lt1"/>
                </a:highlight>
                <a:latin typeface="Times New Roman"/>
                <a:ea typeface="Times New Roman"/>
                <a:cs typeface="Times New Roman"/>
                <a:sym typeface="Times New Roman"/>
              </a:rPr>
              <a:t>(2), 548-568.</a:t>
            </a:r>
            <a:endParaRPr sz="1700">
              <a:solidFill>
                <a:srgbClr val="222222"/>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a:t>
            </a:r>
            <a:r>
              <a:rPr lang="en"/>
              <a:t> Neural Network (ANN)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000000"/>
                </a:solidFill>
                <a:highlight>
                  <a:srgbClr val="FFFFFF"/>
                </a:highlight>
                <a:latin typeface="Arial"/>
                <a:ea typeface="Arial"/>
                <a:cs typeface="Arial"/>
                <a:sym typeface="Arial"/>
              </a:rPr>
              <a:t>The artificial neural network (ANN) architecture depicted below is the optimal one evaluated for this project. It reflects an </a:t>
            </a:r>
            <a:r>
              <a:rPr i="1" lang="en" sz="2000">
                <a:solidFill>
                  <a:srgbClr val="000000"/>
                </a:solidFill>
                <a:highlight>
                  <a:srgbClr val="FFFFFF"/>
                </a:highlight>
                <a:latin typeface="Arial"/>
                <a:ea typeface="Arial"/>
                <a:cs typeface="Arial"/>
                <a:sym typeface="Arial"/>
              </a:rPr>
              <a:t>Sequential </a:t>
            </a:r>
            <a:r>
              <a:rPr lang="en" sz="2000">
                <a:solidFill>
                  <a:srgbClr val="000000"/>
                </a:solidFill>
                <a:highlight>
                  <a:srgbClr val="FFFFFF"/>
                </a:highlight>
                <a:latin typeface="Arial"/>
                <a:ea typeface="Arial"/>
                <a:cs typeface="Arial"/>
                <a:sym typeface="Arial"/>
              </a:rPr>
              <a:t>structure with:</a:t>
            </a:r>
            <a:endParaRPr sz="2000">
              <a:solidFill>
                <a:srgbClr val="000000"/>
              </a:solidFill>
              <a:highlight>
                <a:srgbClr val="FFFFFF"/>
              </a:highlight>
              <a:latin typeface="Arial"/>
              <a:ea typeface="Arial"/>
              <a:cs typeface="Arial"/>
              <a:sym typeface="Arial"/>
            </a:endParaRPr>
          </a:p>
          <a:p>
            <a:pPr indent="-355600" lvl="0" marL="457200" marR="0" rtl="0" algn="l">
              <a:lnSpc>
                <a:spcPct val="115000"/>
              </a:lnSpc>
              <a:spcBef>
                <a:spcPts val="120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One input layer (12 input nodes)</a:t>
            </a:r>
            <a:endParaRPr sz="2000">
              <a:solidFill>
                <a:srgbClr val="000000"/>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Three hidden layers (24, 24 and 12 nodes, respectively)</a:t>
            </a:r>
            <a:endParaRPr sz="2000">
              <a:solidFill>
                <a:srgbClr val="000000"/>
              </a:solidFill>
              <a:highlight>
                <a:srgbClr val="FFFFFF"/>
              </a:highlight>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One single-node output layer.</a:t>
            </a:r>
            <a:endParaRPr sz="2000">
              <a:solidFill>
                <a:srgbClr val="000000"/>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None/>
            </a:pPr>
            <a:r>
              <a:t/>
            </a:r>
            <a:endParaRPr sz="2000">
              <a:solidFill>
                <a:srgbClr val="000000"/>
              </a:solidFill>
              <a:latin typeface="Arial"/>
              <a:ea typeface="Arial"/>
              <a:cs typeface="Arial"/>
              <a:sym typeface="Arial"/>
            </a:endParaRPr>
          </a:p>
          <a:p>
            <a:pPr indent="0" lvl="0" marL="0" rtl="0" algn="just">
              <a:lnSpc>
                <a:spcPct val="170000"/>
              </a:lnSpc>
              <a:spcBef>
                <a:spcPts val="1200"/>
              </a:spcBef>
              <a:spcAft>
                <a:spcPts val="0"/>
              </a:spcAft>
              <a:buNone/>
            </a:pPr>
            <a:r>
              <a:t/>
            </a:r>
            <a:endParaRPr sz="2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 (ANN)</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4743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Since we have </a:t>
            </a:r>
            <a:r>
              <a:rPr lang="en">
                <a:solidFill>
                  <a:srgbClr val="000000"/>
                </a:solidFill>
                <a:highlight>
                  <a:srgbClr val="FFFFFF"/>
                </a:highlight>
              </a:rPr>
              <a:t>features that are numerical real numbers within a range, the choice of 'relu' as the activation function for hidden layers seems straightforward. </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Similarly, as this is a logistic classification problem, where the output is binary ('0' for 'unstable', '1' for 'stable') the choice of 'sigmoid' as activation for the output layers seemed appropriate.</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Compilation with 'adam' as optimizer and 'binary_crossentropy' as the loss function follow the same logic. The fitting performance will be assessed using 'accuracy' as the metric of choice.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 of ANN - Code</a:t>
            </a:r>
            <a:endParaRPr/>
          </a:p>
        </p:txBody>
      </p:sp>
      <p:sp>
        <p:nvSpPr>
          <p:cNvPr id="104" name="Google Shape;104;p16"/>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classifier = Sequential()</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 Input layer and first hidden layer</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classifier.add(Dense(units = 24, kernel_initializer = 'uniform', activation = 'relu', input_dim = 12))</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 Second hidden layer</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classifier.add(Dense(units = 24, kernel_initializer = 'uniform', activation = 'relu'))</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 Third hidden layer</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classifier.add(Dense(units = 12, kernel_initializer = 'uniform', activation = 'relu'))</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 Single-node output layer</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classifier.add(Dense(units = 1, kernel_initializer = 'uniform', activation = 'sigmoid'))</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 ANN compilation</a:t>
            </a:r>
            <a:endParaRPr sz="1450">
              <a:solidFill>
                <a:srgbClr val="000000"/>
              </a:solidFill>
              <a:highlight>
                <a:srgbClr val="FFFFFF"/>
              </a:highlight>
              <a:latin typeface="Arial"/>
              <a:ea typeface="Arial"/>
              <a:cs typeface="Arial"/>
              <a:sym typeface="Arial"/>
            </a:endParaRPr>
          </a:p>
          <a:p>
            <a:pPr indent="0" lvl="0" marL="0" marR="0" rtl="0" algn="l">
              <a:lnSpc>
                <a:spcPct val="90000"/>
              </a:lnSpc>
              <a:spcBef>
                <a:spcPts val="0"/>
              </a:spcBef>
              <a:spcAft>
                <a:spcPts val="0"/>
              </a:spcAft>
              <a:buNone/>
            </a:pPr>
            <a:r>
              <a:rPr lang="en" sz="1450">
                <a:solidFill>
                  <a:srgbClr val="000000"/>
                </a:solidFill>
                <a:highlight>
                  <a:srgbClr val="FFFFFF"/>
                </a:highlight>
                <a:latin typeface="Arial"/>
                <a:ea typeface="Arial"/>
                <a:cs typeface="Arial"/>
                <a:sym typeface="Arial"/>
              </a:rPr>
              <a:t>classifier.compile(optimizer = 'adam', loss = 'binary_crossentropy', metrics = ['accuracy'])</a:t>
            </a:r>
            <a:endParaRPr sz="1100">
              <a:solidFill>
                <a:srgbClr val="000000"/>
              </a:solidFill>
              <a:highlight>
                <a:srgbClr val="F7F7F7"/>
              </a:highlight>
              <a:latin typeface="Arial"/>
              <a:ea typeface="Arial"/>
              <a:cs typeface="Arial"/>
              <a:sym typeface="Arial"/>
            </a:endParaRPr>
          </a:p>
          <a:p>
            <a:pPr indent="0" lvl="0" marL="0" rtl="0" algn="l">
              <a:lnSpc>
                <a:spcPct val="100000"/>
              </a:lnSpc>
              <a:spcBef>
                <a:spcPts val="0"/>
              </a:spcBef>
              <a:spcAft>
                <a:spcPts val="200"/>
              </a:spcAft>
              <a:buNone/>
            </a:pPr>
            <a:r>
              <a:t/>
            </a:r>
            <a:endParaRPr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pic>
        <p:nvPicPr>
          <p:cNvPr id="110" name="Google Shape;110;p17"/>
          <p:cNvPicPr preferRelativeResize="0"/>
          <p:nvPr/>
        </p:nvPicPr>
        <p:blipFill rotWithShape="1">
          <a:blip r:embed="rId3">
            <a:alphaModFix/>
          </a:blip>
          <a:srcRect b="28025" l="0" r="0" t="21452"/>
          <a:stretch/>
        </p:blipFill>
        <p:spPr>
          <a:xfrm>
            <a:off x="516875" y="1524648"/>
            <a:ext cx="8419949" cy="239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Grid Stability</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000000"/>
                </a:solidFill>
                <a:highlight>
                  <a:srgbClr val="FFFFFF"/>
                </a:highlight>
                <a:latin typeface="Arial"/>
                <a:ea typeface="Arial"/>
                <a:cs typeface="Arial"/>
                <a:sym typeface="Arial"/>
              </a:rPr>
              <a:t>In a smart grid, consumer demand information is collected, centrally evaluated against current supply conditions and the resulting proposed price information is sent back to customers for them to decide about usage. As the whole process is time-dependent, dynamically estimating </a:t>
            </a:r>
            <a:r>
              <a:rPr b="1" lang="en" sz="1450">
                <a:solidFill>
                  <a:srgbClr val="000000"/>
                </a:solidFill>
                <a:highlight>
                  <a:srgbClr val="FFFFFF"/>
                </a:highlight>
                <a:latin typeface="Arial"/>
                <a:ea typeface="Arial"/>
                <a:cs typeface="Arial"/>
                <a:sym typeface="Arial"/>
              </a:rPr>
              <a:t>grid stability</a:t>
            </a:r>
            <a:r>
              <a:rPr lang="en" sz="1450">
                <a:solidFill>
                  <a:srgbClr val="000000"/>
                </a:solidFill>
                <a:highlight>
                  <a:srgbClr val="FFFFFF"/>
                </a:highlight>
                <a:latin typeface="Arial"/>
                <a:ea typeface="Arial"/>
                <a:cs typeface="Arial"/>
                <a:sym typeface="Arial"/>
              </a:rPr>
              <a:t> becomes not only a concern but a major requirement.</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50">
                <a:solidFill>
                  <a:srgbClr val="000000"/>
                </a:solidFill>
                <a:highlight>
                  <a:srgbClr val="FFFFFF"/>
                </a:highlight>
                <a:latin typeface="Arial"/>
                <a:ea typeface="Arial"/>
                <a:cs typeface="Arial"/>
                <a:sym typeface="Arial"/>
              </a:rPr>
              <a:t>The objective is to understand and plan for both energy production and/or consumption disturbances and fluctuations introduced by system participants in a dynamic way, taking into consideration not only technical aspects but also how participants respond to changes in the associated economic aspects (energy price).</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Decentral Smart Grid Control (DSGC)</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000000"/>
                </a:solidFill>
                <a:highlight>
                  <a:srgbClr val="FFFFFF"/>
                </a:highlight>
                <a:latin typeface="Arial"/>
                <a:ea typeface="Arial"/>
                <a:cs typeface="Arial"/>
                <a:sym typeface="Arial"/>
              </a:rPr>
              <a:t>Decentral smart grid control is a methodology strictly tied to monitoring one particular property of the grid - its frequency. The term 'frequency' refers to the alternate current (AC) frequency, measured in cycles per second or its equivalent unit, Hertz (Hz). Around the world AC frequencies of either 50 or 60 Hz are utilized in electric power generation-distribution systems.</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50">
                <a:solidFill>
                  <a:srgbClr val="000000"/>
                </a:solidFill>
                <a:highlight>
                  <a:srgbClr val="FFFFFF"/>
                </a:highlight>
                <a:latin typeface="Arial"/>
                <a:ea typeface="Arial"/>
                <a:cs typeface="Arial"/>
                <a:sym typeface="Arial"/>
              </a:rPr>
              <a:t>The frequency increases in times of excess generation, while it decreases in times of underproduction. Therefore, measuring the grid frequency at the premise of each customer would suffice to provide the network administrator with all required information about the current network power balance, so that it can price its energy offering - and inform consumers - accordingly.</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DSGC Implementation</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70000"/>
              </a:lnSpc>
              <a:spcBef>
                <a:spcPts val="0"/>
              </a:spcBef>
              <a:spcAft>
                <a:spcPts val="0"/>
              </a:spcAft>
              <a:buNone/>
            </a:pPr>
            <a:r>
              <a:rPr lang="en" sz="1450">
                <a:solidFill>
                  <a:srgbClr val="000000"/>
                </a:solidFill>
                <a:latin typeface="Arial"/>
                <a:ea typeface="Arial"/>
                <a:cs typeface="Arial"/>
                <a:sym typeface="Arial"/>
              </a:rPr>
              <a:t>The DSGC differential equation-based mathematical model aims at identifying grid instability for a reference </a:t>
            </a:r>
            <a:r>
              <a:rPr b="1" lang="en" sz="1450">
                <a:solidFill>
                  <a:srgbClr val="000000"/>
                </a:solidFill>
                <a:latin typeface="Arial"/>
                <a:ea typeface="Arial"/>
                <a:cs typeface="Arial"/>
                <a:sym typeface="Arial"/>
              </a:rPr>
              <a:t>4-node star</a:t>
            </a:r>
            <a:r>
              <a:rPr lang="en" sz="1450">
                <a:solidFill>
                  <a:srgbClr val="000000"/>
                </a:solidFill>
                <a:latin typeface="Arial"/>
                <a:ea typeface="Arial"/>
                <a:cs typeface="Arial"/>
                <a:sym typeface="Arial"/>
              </a:rPr>
              <a:t> architecture, comprising one power source (a centralized generation node) supplying energy to three consumption nodes. The model takes into consideration inputs (features) related to:</a:t>
            </a:r>
            <a:endParaRPr sz="1450">
              <a:solidFill>
                <a:srgbClr val="000000"/>
              </a:solidFill>
              <a:latin typeface="Arial"/>
              <a:ea typeface="Arial"/>
              <a:cs typeface="Arial"/>
              <a:sym typeface="Arial"/>
            </a:endParaRPr>
          </a:p>
          <a:p>
            <a:pPr indent="-320675" lvl="0" marL="457200" rtl="0" algn="l">
              <a:spcBef>
                <a:spcPts val="1200"/>
              </a:spcBef>
              <a:spcAft>
                <a:spcPts val="0"/>
              </a:spcAft>
              <a:buClr>
                <a:srgbClr val="000000"/>
              </a:buClr>
              <a:buSzPts val="1450"/>
              <a:buFont typeface="Arial"/>
              <a:buChar char="●"/>
            </a:pPr>
            <a:r>
              <a:rPr lang="en" sz="1450">
                <a:solidFill>
                  <a:srgbClr val="000000"/>
                </a:solidFill>
                <a:latin typeface="Arial"/>
                <a:ea typeface="Arial"/>
                <a:cs typeface="Arial"/>
                <a:sym typeface="Arial"/>
              </a:rPr>
              <a:t>the total </a:t>
            </a:r>
            <a:r>
              <a:rPr b="1" lang="en" sz="1450">
                <a:solidFill>
                  <a:srgbClr val="000000"/>
                </a:solidFill>
                <a:latin typeface="Arial"/>
                <a:ea typeface="Arial"/>
                <a:cs typeface="Arial"/>
                <a:sym typeface="Arial"/>
              </a:rPr>
              <a:t>power balance</a:t>
            </a:r>
            <a:r>
              <a:rPr lang="en" sz="1450">
                <a:solidFill>
                  <a:srgbClr val="000000"/>
                </a:solidFill>
                <a:latin typeface="Arial"/>
                <a:ea typeface="Arial"/>
                <a:cs typeface="Arial"/>
                <a:sym typeface="Arial"/>
              </a:rPr>
              <a:t> (nominal power produced or consumed at each grid node);</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latin typeface="Arial"/>
                <a:ea typeface="Arial"/>
                <a:cs typeface="Arial"/>
                <a:sym typeface="Arial"/>
              </a:rPr>
              <a:t>the response time of participants to adjust consumption and/or production in response to price changes (referred to as "</a:t>
            </a:r>
            <a:r>
              <a:rPr b="1" lang="en" sz="1450">
                <a:solidFill>
                  <a:srgbClr val="000000"/>
                </a:solidFill>
                <a:latin typeface="Arial"/>
                <a:ea typeface="Arial"/>
                <a:cs typeface="Arial"/>
                <a:sym typeface="Arial"/>
              </a:rPr>
              <a:t>reaction time</a:t>
            </a:r>
            <a:r>
              <a:rPr lang="en" sz="1450">
                <a:solidFill>
                  <a:srgbClr val="000000"/>
                </a:solidFill>
                <a:latin typeface="Arial"/>
                <a:ea typeface="Arial"/>
                <a:cs typeface="Arial"/>
                <a:sym typeface="Arial"/>
              </a:rPr>
              <a:t>);</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latin typeface="Arial"/>
                <a:ea typeface="Arial"/>
                <a:cs typeface="Arial"/>
                <a:sym typeface="Arial"/>
              </a:rPr>
              <a:t>energy </a:t>
            </a:r>
            <a:r>
              <a:rPr b="1" lang="en" sz="1450">
                <a:solidFill>
                  <a:srgbClr val="000000"/>
                </a:solidFill>
                <a:latin typeface="Arial"/>
                <a:ea typeface="Arial"/>
                <a:cs typeface="Arial"/>
                <a:sym typeface="Arial"/>
              </a:rPr>
              <a:t>price elasticity</a:t>
            </a:r>
            <a:r>
              <a:rPr lang="en" sz="1450">
                <a:solidFill>
                  <a:srgbClr val="000000"/>
                </a:solidFill>
                <a:latin typeface="Arial"/>
                <a:ea typeface="Arial"/>
                <a:cs typeface="Arial"/>
                <a:sym typeface="Arial"/>
              </a:rPr>
              <a:t>.</a:t>
            </a:r>
            <a:endParaRPr sz="1450">
              <a:solidFill>
                <a:srgbClr val="000000"/>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69600" y="375025"/>
            <a:ext cx="7791098" cy="390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