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61" r:id="rId3"/>
    <p:sldId id="260" r:id="rId4"/>
    <p:sldId id="271" r:id="rId5"/>
    <p:sldId id="262" r:id="rId6"/>
    <p:sldId id="263" r:id="rId7"/>
    <p:sldId id="272" r:id="rId8"/>
    <p:sldId id="256" r:id="rId9"/>
    <p:sldId id="275" r:id="rId10"/>
    <p:sldId id="274" r:id="rId11"/>
    <p:sldId id="257" r:id="rId12"/>
    <p:sldId id="258" r:id="rId13"/>
    <p:sldId id="273" r:id="rId14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F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62"/>
  </p:normalViewPr>
  <p:slideViewPr>
    <p:cSldViewPr snapToGrid="0" snapToObjects="1">
      <p:cViewPr varScale="1">
        <p:scale>
          <a:sx n="91" d="100"/>
          <a:sy n="91" d="100"/>
        </p:scale>
        <p:origin x="8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1T09:30:59.881"/>
    </inkml:context>
    <inkml:brush xml:id="br0">
      <inkml:brushProperty name="width" value="0.1" units="cm"/>
      <inkml:brushProperty name="height" value="0.6" units="cm"/>
      <inkml:brushProperty name="color" value="#F6630D"/>
      <inkml:brushProperty name="inkEffects" value="pencil"/>
    </inkml:brush>
  </inkml:definitions>
  <inkml:trace contextRef="#ctx0" brushRef="#br0">1 1 16383,'6'6'0,"0"0"0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1T09:31:00.019"/>
    </inkml:context>
    <inkml:brush xml:id="br0">
      <inkml:brushProperty name="width" value="0.1" units="cm"/>
      <inkml:brushProperty name="height" value="0.6" units="cm"/>
      <inkml:brushProperty name="color" value="#F6630D"/>
      <inkml:brushProperty name="inkEffects" value="pencil"/>
    </inkml:brush>
  </inkml:definitions>
  <inkml:trace contextRef="#ctx0" brushRef="#br0">1 1 16383,'0'0'0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1T09:32:27.58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5644 24575,'17'0'0,"-5"0"0,12 0 0,-3 0 0,-1 0 0,5 0 0,-11 0 0,11 0 0,-12 0 0,13 0 0,-6 0 0,0 0 0,5 0 0,-11 0 0,11 0 0,-5 0 0,0 0 0,5 0 0,-11 0 0,11 0 0,-11 0 0,4 0 0,-6 0 0,0 5 0,7-3 0,-5 3 0,4-5 0,-5 0 0,-1 0 0,0 5 0,0-3 0,0 3 0,0-5 0,0 0 0,0 0 0,0 0 0,0 0 0,0 0 0,0 0 0,0 0 0,0 0 0,0 0 0,0 0 0,0 0 0,1 0 0,-1 0 0,0 0 0,6 0 0,2 0 0,1 0 0,4 0 0,-5 0 0,6 0 0,1 0 0,0 0 0,0 0 0,-1 0 0,1 0 0,0 0 0,-7 0 0,5 0 0,3 0 0,1 0 0,5 0 0,-7 0 0,0 0 0,0 0 0,-1 0 0,9-6 0,-7 4 0,0-10 0,-3 11 0,-5-11 0,7 11 0,7-12 0,-5 12 0,-1-11 0,-3 10 0,-5-9 0,0 9 0,5-10 0,-11 11 0,11-11 0,-11 10 0,10-10 0,-3 11 0,5-11 0,1 5 0,-7-1 0,5-4 0,-12 11 0,13-11 0,-13 10 0,6-9 0,-1 9 0,-4-8 0,11 2 0,-5-5 0,7 0 0,-1-1 0,1 1 0,0-1 0,-1 1 0,1-1 0,-7 7 0,5-5 0,-11 5 0,11-6 0,-11 0 0,11 0 0,-11 0 0,10-6 0,-3-1 0,5-1 0,1-4 0,-7 10 0,-2-3 0,1 5 0,-6 0 0,6 1 0,-6-7 0,6-2 0,-5-6 0,5 7 0,10-15 0,-13 12 0,20-21 0,-15 16 0,1-7 0,-3 15 0,-7 1 0,1 7 0,-1-1 0,0 1 0,1-14 0,-1 10 0,2-17 0,-2 19 0,1-5 0,-1 1 0,1 4 0,0-12 0,-1 12 0,1-4 0,-7 5 0,5 1 0,-9 0 0,9-7 0,-4 5 0,6-11 0,0 4 0,-1 1 0,1 1 0,0 1 0,-1 4 0,0-5 0,0 7 0,-5 0 0,4-1 0,-4-5 0,6-3 0,0-5 0,1-1 0,-1 0 0,0 0 0,0 6 0,-6-4 0,4 11 0,-9-5 0,9 0 0,-10 6 0,12-20 0,-12 10 0,12-19 0,-5 13 0,6-12 0,0 4 0,1-16 0,0 6 0,0-5 0,0 15 0,-1-5 0,1-13 0,-1 14 0,3-29 0,-3 31 0,0-6 0,-6 10 0,4 8 0,-10 7 0,10-5 0,-11 11 0,5-11 0,-1 11 0,-3-28 0,9 17 0,-4-18 0,7 16 0,0-8 0,0-10 0,1-2 0,0-5 0,-1 15 0,-6 3 0,4 7 0,-4 0 0,-1 0 0,6-17 0,-5 13 0,6-12 0,1 0 0,0-14 0,0 0 0,1-6 0,-2 19 0,2-9 0,-2 7 0,1 1 0,-1 3 0,-6 5 0,5-7 0,-5-1 0,6 9 0,2-25 0,-2 27 0,1-27 0,-7 25 0,5-9 0,-12 9 0,12 2 0,-12 7 0,5-8 0,-6 6 0,6-5 0,-4 7 0,4-7 0,0 5 0,1-13 0,1 5 0,5-7 0,-11 0 0,11 0 0,-12 0 0,12 0 0,-4-9 0,5 7 0,2-7 0,-8 9 0,6-9 0,-6 6 0,6 2 0,1 2 0,-7 15 0,5-15 0,-6 15 0,7-7 0,-7 0 0,5 7 0,-4-15 0,6 7 0,0 0 0,0-6 0,0 13 0,0-12 0,0 12 0,-1-5 0,0 13 0,0-4 0,0 11 0,-1-5 0,1 1 0,-1 4 0,1-12 0,-1 12 0,8-11 0,0 5 0,0-1 0,-1-4 0,-1 11 0,-3-5 0,9 6 0,-10 0 0,11 0 0,-11 1 0,11-2 0,-12 7 0,12-4 0,-11 9 0,4-9 0,-6 9 0,7-3 0,-5 5 0,4 0 0,-6 0 0,0 0 0,0 0 0,7 0 0,-5 0 0,4 0 0,1 0 0,1 0 0,0 0 0,5 0 0,-4 0 0,-1 0 0,5 0 0,-11 0 0,4 0 0,-6 0 0,7 0 0,-5 0 0,4 0 0,-6 0 0,7 0 0,-5 0 0,4 0 0,-6 0 0,7 0 0,-5 0 0,4 6 0,-6-5 0,0 4 0,0 1 0,0-5 0,0 10 0,1-5 0,-1 1 0,0 4 0,-6-5 0,5 1 0,-4 4 0,5-5 0,-6 7 0,5-7 0,-10 5 0,10-4 0,-4 5 0,4-1 0,-4 1 0,3 0 0,-3-5 0,0 4 0,3-5 0,-8 6 0,8 0 0,-8 0 0,3 0 0,0 0 0,-3 0 0,8 0 0,-8 1 0,9 5 0,-10-4 0,11 11 0,-10-12 0,9 12 0,-3-4 0,-1 5 0,5 1 0,-4 0 0,-1-1 0,5 1 0,-11 0 0,11-1 0,-10 1 0,10 0 0,-11-1 0,12 9 0,-12-7 0,12 7 0,-12-1 0,11-5 0,-10 12 0,10-12 0,-11 12 0,11-12 0,-10 12 0,4-12 0,0 5 0,1 0 0,1-5 0,5 12 0,-11-12 0,11 13 0,-12-13 0,12 5 0,-12 1 0,11-6 0,-11 5 0,11-7 0,-10 7 0,4-5 0,0 5 0,-5-7 0,5 0 0,1 7 0,-6-5 0,12 5 0,-12-7 0,5-1 0,0 1 0,-5 0 0,12 7 0,-12-6 0,12 7 0,-12-1 0,12 2 0,-12 7 0,12 1 0,-11-1 0,11 1 0,-11-1 0,11 1 0,-12-8 0,12-1 0,-12-9 0,5 1 0,-6 0 0,6 0 0,-4-1 0,4-6 0,-1 5 0,-3-5 0,10 6 0,-11 1 0,5-7 0,0 5 0,-5-5 0,11 7 0,-10 0 0,4-7 0,0 5 0,-5-5 0,11 7 0,-10-7 0,3 5 0,1-4 0,-4 5 0,10 1 0,-11-7 0,11 5 0,-10-5 0,10 7 0,-11 0 0,11-1 0,-11-6 0,5 5 0,0-5 0,-5 0 0,11 6 0,-10-6 0,4 7 0,-1-7 0,-4 5 0,5-11 0,0 11 0,-5-11 0,5 11 0,0-12 0,-5 13 0,4-13 0,1 6 0,-5 0 0,4 1 0,1 6 0,-4-5 0,4 4 0,0-5 0,-5 0 0,11 5 0,-10-11 0,4 11 0,-1-11 0,-4 4 0,5-6 0,-6 1 0,5-1 0,-4 0 0,5 0 0,-6 6 0,5-4 0,-4 11 0,11-5 0,-11 7 0,12 8 0,-12-7 0,12 7 0,-6-8 0,1-1 0,3 1 0,-9 0 0,9-7 0,-9 5 0,8-11 0,-8 11 0,8-11 0,-8 11 0,9-12 0,-4 13 0,0-6 0,4 0 0,-4 5 0,0-11 0,5 11 0,-10-11 0,9 4 0,-10-6 0,10 0 0,-10 0 0,10 0 0,-9 7 0,8-5 0,-3 4 0,6 1 0,-1 1 0,2 7 0,-1-1 0,0 1 0,1 8 0,0-7 0,0 14 0,6-13 0,-4 13 0,3-13 0,-5 5 0,-1-7 0,1 0 0,-1 0 0,0-1 0,0-5 0,0-3 0,-6-6 0,3 0 0,-9 0 0,5 0 0,-1 0 0,-4 1 0,10-1 0,-10 0 0,5 0 0,-1 0 0,-4 0 0,10 0 0,-10 0 0,10-6 0,-10 5 0,10-5 0,-5 6 0,1 0 0,3-6 0,-8 5 0,8-4 0,-8 5 0,8-6 0,-8 5 0,9-10 0,-10 10 0,10-5 0,-5 6 0,6-6 0,-6 5 0,5-10 0,-10 10 0,10-10 0,-10 10 0,10-4 0,-4-1 0,-1 5 0,5-9 0,-4 8 0,4-3 0,-4 5 0,4-6 0,-5 5 0,6-5 0,0 1 0,-6 3 0,5-9 0,-4 10 0,5-4 0,0-1 0,-1 5 0,1-10 0,1 10 0,-7-4 0,5-1 0,-4 5 0,5-4 0,0-1 0,-6 5 0,5-10 0,-4 10 0,5-10 0,0 10 0,0-10 0,0 10 0,0-4 0,0 5 0,0-5 0,0 3 0,0-8 0,0 3 0,0 1 0,0-5 0,0 10 0,1-10 0,-1 10 0,0-10 0,0 10 0,0-4 0,0-1 0,0 5 0,0-10 0,0 10 0,0-10 0,0 5 0,0-6 0,0 5 0,0-3 0,0 3 0,1-5 0,-1 0 0,-1 0 0,1 0 0,0 0 0,0 0 0,0 5 0,0-3 0,0 3 0,0-5 0,0 0 0,0 0 0,-1 0 0,1 0 0,0 0 0,0 0 0,0 0 0,1 0 0,-1 0 0,0 5 0,0-3 0,0 3 0,0-5 0,0 0 0,0 0 0,0 0 0,0 0 0,0 0 0,0 5 0,0-3 0,7 3 0,-6-5 0,12 0 0,-11 5 0,11-3 0,-12 3 0,6-5 0,-1 0 0,-4 6 0,11-5 0,-11 4 0,4-5 0,1 0 0,-5 6 0,11-5 0,-12 4 0,6-5 0,-7 0 0,0 6 0,1-5 0,-1 4 0,0-5 0,0 0 0,0 0 0,0 0 0,0 0 0,0 6 0,0-5 0,0 4 0,14 2 0,-3-5 0,11 4 0,-14-6 0,5 6 0,-11-4 0,4 4 0,-6-6 0,0 0 0,1 0 0,-1 0 0,0 0 0,-1 0 0,1 5 0,0-4 0,-1 5 0,1-6 0,0 0 0,0 0 0,-1 0 0,1 0 0,-1 0 0,0 0 0,1 0 0,0 0 0,0 0 0,0 0 0,-1 0 0,1 0 0,0 0 0,0 0 0,0 0 0,0 0 0,0 0 0,0 0 0,0 0 0,0 0 0,0 0 0,0 0 0,0 0 0,0 0 0,0 0 0,0 0 0,0 0 0,0 0 0,1 0 0,-1 0 0,0 0 0,-1 0 0,1 0 0,0 0 0,0 0 0,0 0 0,-1 0 0,1-6 0,-1 5 0,1-4 0,-1 5 0,0 0 0,1 0 0,-16 0 0,-24 23 0,10-17 0,-13 17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1T09:42:35.36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2724 24575,'96'-23'0,"0"0"0,0 0 0,1 0 0,-1 0 0,0 0 0,2-5 0,8-4 0,0-2 0,-10 3 0,-17 5 0,-27 7 0,-15 4 0,8-20 0,-4 5 0,-22 29 0,-7-10 0,0 9 0,0-3 0,5-6 0,-4 3 0,10-10 0,-2 0 0,5 2 0,1-9 0,0 10 0,-7-4 0,-1 12 0,-1-5 0,-4 11 0,4-5 0,-11 1 0,3 3 0,-3-8 0,4 3 0,1-5 0,0 0 0,0 0 0,0-1 0,0 1 0,0 6 0,-6-5 0,5 10 0,-4-16 0,5 9 0,6-16 0,10 2 0,2-12 0,12 2 0,-2-12 0,-4 14 0,1-1 0,-11 6 0,-5 10 0,-3-3 0,-6 5 0,0 7 0,0-5 0,-1 5 0,0 0 0,-4-5 0,3 4 0,-3-5 0,5 5 0,-5-3 0,3 8 0,-8-8 0,3 3 0,0 1 0,-3-5 0,8 4 0,-3-5 0,5 0 0,0-1 0,0 1 0,0 0 0,-5 0 0,3 6 0,-9-4 0,4 3 0,1-11 0,1 4 0,5-4 0,1-1 0,-1 5 0,1-5 0,-7 7 0,5 5 0,-10-4 0,5 5 0,-1-1 0,-4-8 0,10 7 0,-4-9 0,5 5 0,-5-1 0,3 1 0,-8 0 0,8-1 0,-8 2 0,8 4 0,-3-10 0,6 2 0,-1-6 0,2-4 0,-2 5 0,1-1 0,-6 2 0,4 7 0,-10 0 0,10 6 0,-10-5 0,11-2 0,-5 0 0,5-6 0,1 0 0,-1 5 0,1-5 0,-1 7 0,-6 0 0,5 5 0,-10-4 0,10 10 0,-5-10 0,6-2 0,0 0 0,0-6 0,1 7 0,-1 0 0,0-1 0,-6 1 0,5 5 0,-10-4 0,10 10 0,-5-9 0,0 3 0,5 0 0,-5-4 0,6 5 0,0-7 0,0 1 0,0 6 0,-6-5 0,4 5 0,-4 0 0,6-5 0,0 5 0,-5-7 0,3 7 0,-3-5 0,5 4 0,-6-5 0,5 6 0,-4-4 0,5 3 0,0 0 0,-6-4 0,5 10 0,-9-10 0,8 4 0,-3-5 0,4 6 0,-5-5 0,4 10 0,-8-10 0,8 9 0,-9-9 0,10 10 0,-10-10 0,9 10 0,-8-10 0,8 10 0,-4-9 0,5 3 0,1-4 0,-1-1 0,0 1 0,-5 0 0,5 4 0,-10-3 0,10 8 0,-10-9 0,10 10 0,-10-10 0,10 4 0,-4 1 0,-1-5 0,5 9 0,-10-9 0,10 5 0,-10-6 0,9 6 0,-8-5 0,8 5 0,-4-1 0,0-3 0,4 9 0,-4-9 0,5 8 0,-5-8 0,5 9 0,-10-9 0,10 8 0,-5-8 0,6 9 0,-6-10 0,4 10 0,-4-10 0,6 5 0,-1-6 0,0 6 0,-4-5 0,3 10 0,-9-9 0,10 8 0,-5-3 0,1 0 0,2 3 0,-2-8 0,4 8 0,-4-8 0,3 8 0,-4-3 0,6 0 0,-1 4 0,1-10 0,-1 10 0,0-9 0,1 8 0,-1-3 0,-5 0 0,5 4 0,-5-4 0,6 0 0,-1 3 0,-5-8 0,4 9 0,-3-4 0,-1 0 0,5 3 0,-5-3 0,6 5 0,-6-5 0,4 4 0,-3-10 0,4 5 0,0-1 0,-5-3 0,5 9 0,-5-5 0,1 1 0,3 3 0,-4-3 0,1 0 0,3 3 0,-3-3 0,5 0 0,-1 4 0,0-4 0,0 5 0,1 0 0,-1 0 0,0 0 0,0 0 0,1 0 0,-1 0 0,1 0 0,-1 0 0,1 0 0,-1 0 0,1 0 0,-1 0 0,1 0 0,-1 0 0,1 0 0,0 0 0,0 0 0,0 0 0,0 0 0,-1 0 0,-4 5 0,4-4 0,-4 5 0,4-6 0,1 5 0,0-4 0,0 5 0,0-6 0,-6 5 0,5-4 0,-4 5 0,5-6 0,-1 5 0,1-4 0,-1 4 0,1 0 0,-1-3 0,0 3 0,-4 0 0,3-4 0,-4 5 0,1-1 0,3-4 0,-3 5 0,5-6 0,-6 5 0,5-4 0,-5 4 0,6 0 0,-1-4 0,1 4 0,-1 0 0,0-3 0,1 3 0,-6 0 0,4-4 0,-3 5 0,-1-1 0,4-3 0,-3 3 0,4-5 0,-4 5 0,3-3 0,-4 8 0,5-9 0,-5 10 0,4-10 0,-3 9 0,4-8 0,-5 8 0,5-9 0,-5 10 0,6-10 0,-6 9 0,5-8 0,-5 8 0,6-9 0,-6 10 0,4-10 0,-4 10 0,6-5 0,-1 0 0,-4 5 0,3-10 0,-4 9 0,6-8 0,-6 8 0,5-9 0,-10 10 0,9-10 0,-8 10 0,8-10 0,-3 10 0,4-10 0,-4 10 0,3-10 0,-9 10 0,10-10 0,-5 10 0,1-5 0,3 1 0,-4 3 0,6-4 0,-1 6 0,1-6 0,-6 4 0,4-8 0,-8 8 0,8-8 0,-3 8 0,4-4 0,1 6 0,-1-1 0,1-4 0,-6 3 0,5-3 0,-4 0 0,0 3 0,3-8 0,-3 8 0,5-3 0,0 5 0,0 0 0,0 0 0,0 0 0,0 0 0,7 6 0,-6-4 0,6 5 0,-7-7 0,0 0 0,0 0 0,0-5 0,-5 3 0,3-3 0,-9 4 0,10-4 0,-10 3 0,10-9 0,-10 9 0,4-3 0,0 4 0,-4 1 0,10-1 0,-10 1 0,9-6 0,-8 5 0,3-4 0,0-1 0,-3 5 0,9-4 0,-10 5 0,9 0 0,-8 0 0,8-1 0,-9 2 0,10-1 0,-10 0 0,10 0 0,-9 0 0,8 0 0,-8 0 0,9 0 0,-10 0 0,10 0 0,-10 0 0,10 1 0,-4-1 0,-1 6 0,5-4 0,-4 5 0,0-7 0,3 0 0,-8 7 0,8-6 0,-8 6 0,9-7 0,-4 7 0,0-6 0,4 6 0,-10-7 0,10 6 0,-4-4 0,6 11 0,0-5 0,1 14 0,5-5 0,-3 6 0,3-9 0,-6-5 0,-1-3 0,-5-6 0,4 0 0,-10 0 0,5 0 0,-1-5 0,-4 4 0,9-5 0,-9 6 0,10-6 0,-10 4 0,10-8 0,-10 9 0,10-10 0,-10 10 0,10-5 0,-5 6 0,6 0 0,0 0 0,0-1 0,0 8 0,1 1 0,0 1 0,0-3 0,-1 1 0,1-5 0,-1 4 0,0-6 0,-5 0 0,4-5 0,-10 4 0,10-10 0,-10 9 0,9-3 0,-3 5 0,5-6 0,-6 5 0,5-5 0,-4 6 0,5 0 0,0 1 0,0-1 0,0 6 0,7 2 0,2 7 0,7 8 0,-8-13 0,1 11 0,-3-13 0,-3 0 0,3-2 0,-6-5 0,0-2 0,-5 2 0,4-1 0,-5-1 0,1 1 0,3 0 0,3 7 0,9 9 0,5 0 0,1 7 0,-1-8 0,-7-1 0,-1-5 0,-6-3 0,-1-6 0,0 0 0,-6 0 0,5-5 0,-5-2 0,1 0 0,-2 2 0,0-1 0,2-1 0,-1 0 0,5-4 0,-5 10 0,6-4 0,0 5 0,7 0 0,9 8 0,8 3 0,1-1 0,5 5 0,-14-11 0,0 3 0,-9-6 0,-7-1 0,0 0 0,0-5 0,0-2 0,0-5 0,0 6 0,0-5 0,0 9 0,0-8 0,0 8 0,7-2 0,-6-2 0,13 6 0,-13-10 0,6 9 0,-7-10 0,0 5 0,0-1 0,0-4 0,0 10 0,-1-10 0,1 10 0,0-10 0,0 5 0,0-1 0,0-3 0,1 3 0,-1-5 0,0 5 0,0-3 0,0 3 0,0-5 0,-1 5 0,1-3 0,0 3 0,0-5 0,0 5 0,0-3 0,0 3 0,0-5 0,1 0 0,-1 0 0,0 0 0,0 0 0,0 0 0,0 0 0,0 0 0,0 0 0,0 0 0,0 0 0,0 0 0,0 0 0,0 0 0,0 0 0,0 0 0,1 0 0,-1 0 0,0 0 0,0 0 0,0 0 0,0 0 0,0 0 0,0 0 0,0 0 0,0 0 0,-1 0 0,1 0 0,0 0 0,0 0 0,0 0 0,7 0 0,-6 0 0,13 0 0,-6 0 0,7 0 0,-1 0 0,1 0 0,8 0 0,-7 0 0,7 0 0,-9 0 0,-5 0 0,4 0 0,-12 0 0,6 0 0,-7 6 0,0-5 0,0 4 0,0-5 0,7 0 0,-5 0 0,11 6 0,-12-4 0,13 4 0,-6 0 0,6-5 0,-5 5 0,-3-6 0,1 6 0,-5-5 0,4 5 0,-6-6 0,0 0 0,0 0 0,0 0 0,0 6 0,0-5 0,0 4 0,7 1 0,17-4 0,3 4 0,6 0 0,-3-5 0,-6 12 0,1-12 0,-9 6 0,-3-7 0,-11 0 0,4 0 0,-5 0 0,-2 0 0,-14 0 0,0 0 0,-8 0 0,5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305B1-C872-9E4F-BC5B-01A120DB9B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35D14A-91A8-D94E-811D-C28C2A2EF6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6E9D34-60AD-774B-A766-E5B2116FC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51553-937D-DD4B-876C-E21B75A8A5E7}" type="datetimeFigureOut">
              <a:rPr lang="en-GB" smtClean="0"/>
              <a:t>02/02/2021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C3D997-9E25-DC4B-8DC9-50E57797D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FAADF-4847-3748-A173-EC04BC348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0DA40-C030-0A49-976C-542E4D2F98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2391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8B139-63C4-F340-93E5-940E0FF92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D38420-B0F4-0347-A2DF-160C363D53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3697F2-718E-6F4F-B0FB-CAB50C7B6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51553-937D-DD4B-876C-E21B75A8A5E7}" type="datetimeFigureOut">
              <a:rPr lang="en-GB" smtClean="0"/>
              <a:t>02/02/2021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1F874-925A-CA4F-AA0D-10B5DC54B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6F951-DA77-D749-87C8-B76F49D8E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0DA40-C030-0A49-976C-542E4D2F98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8697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16E32E-5C1A-734E-86CA-DEAB13A41A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37AE2F-B6DB-9A4D-A151-344C875708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1D032D-7348-5543-9F2F-D231D8F10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51553-937D-DD4B-876C-E21B75A8A5E7}" type="datetimeFigureOut">
              <a:rPr lang="en-GB" smtClean="0"/>
              <a:t>02/02/2021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32ADDB-9D62-C24E-8E78-7842A235C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CB01A5-1EF5-0A42-818E-D28A8ACBC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0DA40-C030-0A49-976C-542E4D2F98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1097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043C4-EED9-A44C-B3BC-1FE6977D2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BFD33-70B5-D442-A2F4-3382DEEB3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4F7D21-75EF-9C4D-A1EC-C9F317DCB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51553-937D-DD4B-876C-E21B75A8A5E7}" type="datetimeFigureOut">
              <a:rPr lang="en-GB" smtClean="0"/>
              <a:t>02/02/2021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0A397-2886-2340-B3FD-01428F863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24D952-109D-0844-AEF6-49E1A1677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0DA40-C030-0A49-976C-542E4D2F98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5144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E9D04-6F06-0A4B-9879-EFCFEA6EC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ED8425-E951-D842-9647-82814639C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442F98-8661-B24F-973E-48D942A26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51553-937D-DD4B-876C-E21B75A8A5E7}" type="datetimeFigureOut">
              <a:rPr lang="en-GB" smtClean="0"/>
              <a:t>02/02/2021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17FC08-6774-E540-B93A-66E5958D3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DDF58-3B69-B446-ADD8-CD3401618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0DA40-C030-0A49-976C-542E4D2F98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0868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DB4AE-EEF0-4845-B81A-01FCA0C38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CB07A-3C9C-E448-B2F5-DC53608909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8DCB7A-51F8-C848-AEBE-42A460B45D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ACC4D5-3D29-6D4F-8C7C-C2760F60B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51553-937D-DD4B-876C-E21B75A8A5E7}" type="datetimeFigureOut">
              <a:rPr lang="en-GB" smtClean="0"/>
              <a:t>02/02/2021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CE4095-F764-634D-97F2-09B641B7F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C4DB59-81E9-C94F-AE2B-597E1F85F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0DA40-C030-0A49-976C-542E4D2F98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977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6B8C8-22B8-AB4A-AE6D-6DCE22567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9F2102-AF7A-8B4D-8067-6F458DF8D4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1C60E5-8FB2-8143-ADEE-0218409DCE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4B18F7-7C69-4C4C-A302-0437EA29E0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DA9367-6638-364C-AE8F-7565D491ED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DFF3A1-442F-5041-BDB6-C03C220BB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51553-937D-DD4B-876C-E21B75A8A5E7}" type="datetimeFigureOut">
              <a:rPr lang="en-GB" smtClean="0"/>
              <a:t>02/02/2021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B9C370-FF4B-C347-86C9-817C19B57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E8E3A0-FCB3-D348-B425-5D189EEA4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0DA40-C030-0A49-976C-542E4D2F98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9955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D3B70-198F-584D-B58C-BA15D5D54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2C3527-0D9E-2745-827C-E51D94149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51553-937D-DD4B-876C-E21B75A8A5E7}" type="datetimeFigureOut">
              <a:rPr lang="en-GB" smtClean="0"/>
              <a:t>02/02/2021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8A5443-6378-8041-BFFC-B2BE3F766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EA4B14-A8E7-D14B-AAE5-090ED1152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0DA40-C030-0A49-976C-542E4D2F98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6810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B58781-F359-7043-9E2F-DF341B499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51553-937D-DD4B-876C-E21B75A8A5E7}" type="datetimeFigureOut">
              <a:rPr lang="en-GB" smtClean="0"/>
              <a:t>02/02/2021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05E3FF-0D4A-9B4D-878B-C1B2F2E83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99B827-F848-4F4C-95D1-9E1632ED3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0DA40-C030-0A49-976C-542E4D2F98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343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FC8BC-D445-5241-A6E5-37EDE958C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3CF55-ECD6-4B46-A4CD-20E8997AB0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F6098B-D4FB-F244-B88E-DAD7CE9515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160D73-4BBA-A549-A0B1-1BADF6D4A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51553-937D-DD4B-876C-E21B75A8A5E7}" type="datetimeFigureOut">
              <a:rPr lang="en-GB" smtClean="0"/>
              <a:t>02/02/2021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9C39FF-C7C2-9747-B163-3E0AB85C1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26B439-8BB1-1D43-8AB8-0FB839909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0DA40-C030-0A49-976C-542E4D2F98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1657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9DC2C-3517-D74B-AAAA-DDCD845B1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0B14E9-3266-4B45-88F6-5F00F08644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D9F467-769B-AB4E-BA2C-08DD2FD86A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62B6FB-31AE-0B4B-93F1-EE7F77AC7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51553-937D-DD4B-876C-E21B75A8A5E7}" type="datetimeFigureOut">
              <a:rPr lang="en-GB" smtClean="0"/>
              <a:t>02/02/2021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05DFEA-C84C-CB4C-A272-440D0260D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55ABC5-D919-BD40-8C37-E7D4507D7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0DA40-C030-0A49-976C-542E4D2F98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8691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65E14E-9060-5F41-A4EF-5DAAFE836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E56551-144B-1E4A-B9B5-D08436D5D6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5FB27B-2B1B-FE4E-A9A5-62DBCA3B16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051553-937D-DD4B-876C-E21B75A8A5E7}" type="datetimeFigureOut">
              <a:rPr lang="en-GB" smtClean="0"/>
              <a:t>02/02/2021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11F0A5-B7B1-4546-9277-CE4EC3D4CF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C475E3-34B9-014D-A3BA-54978911AA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70DA40-C030-0A49-976C-542E4D2F98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805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image" Target="../media/image12.png"/><Relationship Id="rId10" Type="http://schemas.openxmlformats.org/officeDocument/2006/relationships/image" Target="../media/image15.png"/><Relationship Id="rId4" Type="http://schemas.openxmlformats.org/officeDocument/2006/relationships/customXml" Target="../ink/ink2.xml"/><Relationship Id="rId9" Type="http://schemas.openxmlformats.org/officeDocument/2006/relationships/customXml" Target="../ink/ink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A0F7F-4CB6-6548-AA65-90ABA94F84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14438"/>
            <a:ext cx="9144000" cy="2387600"/>
          </a:xfrm>
        </p:spPr>
        <p:txBody>
          <a:bodyPr/>
          <a:lstStyle/>
          <a:p>
            <a:r>
              <a:rPr lang="en-GB" dirty="0"/>
              <a:t>Project  N-F plane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6226B5-E8A1-2046-B4AF-7366CB438F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How the niche and fitness differences varies across species over multiple years ? </a:t>
            </a:r>
          </a:p>
        </p:txBody>
      </p:sp>
    </p:spTree>
    <p:extLst>
      <p:ext uri="{BB962C8B-B14F-4D97-AF65-F5344CB8AC3E}">
        <p14:creationId xmlns:p14="http://schemas.microsoft.com/office/powerpoint/2010/main" val="26404299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569323A-DA75-B949-999B-6FD165412AD0}"/>
              </a:ext>
            </a:extLst>
          </p:cNvPr>
          <p:cNvSpPr/>
          <p:nvPr/>
        </p:nvSpPr>
        <p:spPr>
          <a:xfrm>
            <a:off x="203200" y="2242124"/>
            <a:ext cx="247226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Non - stationary dynamics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 Importance of climate &gt; species identity/traits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980C96-A322-0447-AA55-732BEB91957C}"/>
              </a:ext>
            </a:extLst>
          </p:cNvPr>
          <p:cNvSpPr/>
          <p:nvPr/>
        </p:nvSpPr>
        <p:spPr>
          <a:xfrm>
            <a:off x="203200" y="119239"/>
            <a:ext cx="267546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/>
              <a:t>For one species, How do environmental variations change </a:t>
            </a:r>
            <a:r>
              <a:rPr lang="en-GB" sz="2400" dirty="0" err="1"/>
              <a:t>NdFD</a:t>
            </a:r>
            <a:r>
              <a:rPr lang="en-GB" sz="2400" dirty="0"/>
              <a:t>?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54C341D-C30C-A647-B054-497760CE6B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5468" y="119239"/>
            <a:ext cx="9516532" cy="664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494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3833941-70F0-744D-B125-ED4DB58802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1144" y="137650"/>
            <a:ext cx="8439149" cy="672035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0168E14-5C4F-B94A-9BD3-FCEFE53CBB16}"/>
              </a:ext>
            </a:extLst>
          </p:cNvPr>
          <p:cNvSpPr/>
          <p:nvPr/>
        </p:nvSpPr>
        <p:spPr>
          <a:xfrm>
            <a:off x="264584" y="294902"/>
            <a:ext cx="33665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/>
              <a:t> Within each year, how is the dispersion ( between N and F) of each species?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A61BD45-295B-CB42-864E-CFE35F932222}"/>
              </a:ext>
            </a:extLst>
          </p:cNvPr>
          <p:cNvSpPr/>
          <p:nvPr/>
        </p:nvSpPr>
        <p:spPr>
          <a:xfrm>
            <a:off x="264584" y="1652483"/>
            <a:ext cx="247226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 Species’ dispersions follow a similar pattern across years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54967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49CCADE-A100-4044-8B76-5577C43DDD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9065" y="137649"/>
            <a:ext cx="8439150" cy="672035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8B45600-9AE0-1949-9E07-1E3C86A1101E}"/>
              </a:ext>
            </a:extLst>
          </p:cNvPr>
          <p:cNvSpPr/>
          <p:nvPr/>
        </p:nvSpPr>
        <p:spPr>
          <a:xfrm>
            <a:off x="213785" y="311835"/>
            <a:ext cx="3460748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/>
              <a:t>Across all year, do species have the same dispersion ( between N and F) ?</a:t>
            </a:r>
          </a:p>
          <a:p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Link with abundances ? </a:t>
            </a:r>
          </a:p>
        </p:txBody>
      </p:sp>
    </p:spTree>
    <p:extLst>
      <p:ext uri="{BB962C8B-B14F-4D97-AF65-F5344CB8AC3E}">
        <p14:creationId xmlns:p14="http://schemas.microsoft.com/office/powerpoint/2010/main" val="22450938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5599E741-43C6-5D42-B3D3-B7620D109C23}"/>
              </a:ext>
            </a:extLst>
          </p:cNvPr>
          <p:cNvSpPr txBox="1">
            <a:spLocks/>
          </p:cNvSpPr>
          <p:nvPr/>
        </p:nvSpPr>
        <p:spPr>
          <a:xfrm>
            <a:off x="1001183" y="213547"/>
            <a:ext cx="9144000" cy="10140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How the niche and fitness differences varies across species over multiple years ?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64D33F-CBEF-C94B-967D-A9BB8814122A}"/>
              </a:ext>
            </a:extLst>
          </p:cNvPr>
          <p:cNvSpPr txBox="1"/>
          <p:nvPr/>
        </p:nvSpPr>
        <p:spPr>
          <a:xfrm>
            <a:off x="1001182" y="1490134"/>
            <a:ext cx="1022561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Future steps 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/>
              <a:t>Find a story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/>
              <a:t>Improve graphs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/>
              <a:t> relation with traits and precipitation --&gt; </a:t>
            </a:r>
            <a:r>
              <a:rPr lang="en-GB" sz="2400" dirty="0" err="1"/>
              <a:t>nfd.dispersion.df_year_traits.csv</a:t>
            </a:r>
            <a:r>
              <a:rPr lang="en-GB" sz="24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/>
              <a:t>Furthers analysis? PCA  ? </a:t>
            </a:r>
          </a:p>
        </p:txBody>
      </p:sp>
    </p:spTree>
    <p:extLst>
      <p:ext uri="{BB962C8B-B14F-4D97-AF65-F5344CB8AC3E}">
        <p14:creationId xmlns:p14="http://schemas.microsoft.com/office/powerpoint/2010/main" val="3816764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5599E741-43C6-5D42-B3D3-B7620D109C23}"/>
              </a:ext>
            </a:extLst>
          </p:cNvPr>
          <p:cNvSpPr txBox="1">
            <a:spLocks/>
          </p:cNvSpPr>
          <p:nvPr/>
        </p:nvSpPr>
        <p:spPr>
          <a:xfrm>
            <a:off x="1001183" y="213547"/>
            <a:ext cx="9144000" cy="10140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1">
                    <a:alpha val="50000"/>
                  </a:schemeClr>
                </a:solidFill>
              </a:rPr>
              <a:t>How the niche and fitness differences varies across </a:t>
            </a:r>
            <a:r>
              <a:rPr lang="en-GB" dirty="0"/>
              <a:t>species over multiple years ?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64D33F-CBEF-C94B-967D-A9BB8814122A}"/>
              </a:ext>
            </a:extLst>
          </p:cNvPr>
          <p:cNvSpPr txBox="1"/>
          <p:nvPr/>
        </p:nvSpPr>
        <p:spPr>
          <a:xfrm>
            <a:off x="3640667" y="2336801"/>
            <a:ext cx="41994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16 species of annual plants </a:t>
            </a:r>
          </a:p>
          <a:p>
            <a:pPr algn="ctr"/>
            <a:r>
              <a:rPr lang="en-GB" sz="2400" dirty="0"/>
              <a:t>X</a:t>
            </a:r>
          </a:p>
          <a:p>
            <a:pPr algn="ctr"/>
            <a:r>
              <a:rPr lang="en-GB" sz="2400" dirty="0"/>
              <a:t> 5 consecutives years</a:t>
            </a:r>
          </a:p>
          <a:p>
            <a:pPr algn="ctr"/>
            <a:r>
              <a:rPr lang="en-GB" sz="2400" dirty="0"/>
              <a:t>(2015,2016,2017,</a:t>
            </a:r>
            <a:r>
              <a:rPr lang="en-GB" sz="2400" b="1" dirty="0"/>
              <a:t>2018</a:t>
            </a:r>
            <a:r>
              <a:rPr lang="en-GB" sz="2400" dirty="0"/>
              <a:t>,2019) </a:t>
            </a:r>
          </a:p>
        </p:txBody>
      </p:sp>
    </p:spTree>
    <p:extLst>
      <p:ext uri="{BB962C8B-B14F-4D97-AF65-F5344CB8AC3E}">
        <p14:creationId xmlns:p14="http://schemas.microsoft.com/office/powerpoint/2010/main" val="1902984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4B7058E2-7A49-6E49-9ACD-AA4173190A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183" y="1227551"/>
            <a:ext cx="10076110" cy="5097049"/>
          </a:xfrm>
          <a:prstGeom prst="rect">
            <a:avLst/>
          </a:pr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5599E741-43C6-5D42-B3D3-B7620D109C23}"/>
              </a:ext>
            </a:extLst>
          </p:cNvPr>
          <p:cNvSpPr txBox="1">
            <a:spLocks/>
          </p:cNvSpPr>
          <p:nvPr/>
        </p:nvSpPr>
        <p:spPr>
          <a:xfrm>
            <a:off x="1001183" y="213547"/>
            <a:ext cx="9144000" cy="10140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1">
                    <a:alpha val="50000"/>
                  </a:schemeClr>
                </a:solidFill>
              </a:rPr>
              <a:t>How the </a:t>
            </a:r>
            <a:r>
              <a:rPr lang="en-GB" dirty="0"/>
              <a:t>niche and fitness differences </a:t>
            </a:r>
            <a:r>
              <a:rPr lang="en-GB" dirty="0">
                <a:solidFill>
                  <a:schemeClr val="tx1">
                    <a:alpha val="50000"/>
                  </a:schemeClr>
                </a:solidFill>
              </a:rPr>
              <a:t>varies across species over multiple years ?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ACF070-2781-CB40-99B6-E1A19FF57B89}"/>
              </a:ext>
            </a:extLst>
          </p:cNvPr>
          <p:cNvSpPr txBox="1"/>
          <p:nvPr/>
        </p:nvSpPr>
        <p:spPr>
          <a:xfrm>
            <a:off x="8873067" y="6459787"/>
            <a:ext cx="3522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Spaak and de Laender, 2020, ELE</a:t>
            </a:r>
          </a:p>
        </p:txBody>
      </p:sp>
    </p:spTree>
    <p:extLst>
      <p:ext uri="{BB962C8B-B14F-4D97-AF65-F5344CB8AC3E}">
        <p14:creationId xmlns:p14="http://schemas.microsoft.com/office/powerpoint/2010/main" val="4146885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7557F4B-91E2-2C46-8890-19A85889D493}"/>
                  </a:ext>
                </a:extLst>
              </p:cNvPr>
              <p:cNvSpPr txBox="1"/>
              <p:nvPr/>
            </p:nvSpPr>
            <p:spPr>
              <a:xfrm>
                <a:off x="745066" y="528037"/>
                <a:ext cx="5350934" cy="14544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Definition:</a:t>
                </a:r>
              </a:p>
              <a:p>
                <a:endParaRPr lang="en-GB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𝑁𝐷</m:t>
                      </m:r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l-B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  <m:t>0, </m:t>
                              </m:r>
                              <m:sSup>
                                <m:sSupPr>
                                  <m:ctrlPr>
                                    <a:rPr lang="nl-B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nl-BE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nl-BE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nl-BE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e>
                          </m:d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nl-B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nl-BE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nl-BE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nl-BE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nl-B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nl-BE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nl-BE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nl-BE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d>
                                    <m:dPr>
                                      <m:ctrlPr>
                                        <a:rPr lang="nl-B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nl-BE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nl-BE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nary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,0)</m:t>
                          </m:r>
                        </m:num>
                        <m:den>
                          <m:sSub>
                            <m:sSubPr>
                              <m:ctrlP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nl-B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nl-BE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nl-BE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nl-B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nl-BE" b="0" i="1" smtClean="0">
                                      <a:latin typeface="Cambria Math" panose="02040503050406030204" pitchFamily="18" charset="0"/>
                                    </a:rPr>
                                    <m:t>0,0</m:t>
                                  </m:r>
                                </m:e>
                              </m:d>
                              <m: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  <m:t>− </m:t>
                              </m:r>
                              <m: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nl-B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nl-BE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nl-BE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nl-BE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nl-B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nl-BE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nl-BE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nl-BE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d>
                                    <m:dPr>
                                      <m:ctrlPr>
                                        <a:rPr lang="nl-B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nl-BE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nl-BE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nary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,0)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7557F4B-91E2-2C46-8890-19A85889D4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066" y="528037"/>
                <a:ext cx="5350934" cy="1454437"/>
              </a:xfrm>
              <a:prstGeom prst="rect">
                <a:avLst/>
              </a:prstGeom>
              <a:blipFill>
                <a:blip r:embed="rId2"/>
                <a:stretch>
                  <a:fillRect l="-948" t="-1739" b="-3913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CAD4BE8-2342-254B-8AA7-4597DA89A098}"/>
                  </a:ext>
                </a:extLst>
              </p:cNvPr>
              <p:cNvSpPr txBox="1"/>
              <p:nvPr/>
            </p:nvSpPr>
            <p:spPr>
              <a:xfrm>
                <a:off x="609600" y="2102836"/>
                <a:ext cx="5350934" cy="1177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GB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𝐹𝐷</m:t>
                      </m:r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l-B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nl-B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nl-BE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nl-BE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nl-BE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nl-B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nl-BE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nl-BE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nl-BE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d>
                                    <m:dPr>
                                      <m:ctrlPr>
                                        <a:rPr lang="nl-B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nl-BE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nl-BE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nary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,0)</m:t>
                          </m:r>
                        </m:num>
                        <m:den>
                          <m:sSub>
                            <m:sSubPr>
                              <m:ctrlP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nl-B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nl-BE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nl-BE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nl-B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nl-BE" b="0" i="1" smtClean="0">
                                      <a:latin typeface="Cambria Math" panose="02040503050406030204" pitchFamily="18" charset="0"/>
                                    </a:rPr>
                                    <m:t>0,0</m:t>
                                  </m:r>
                                </m:e>
                              </m:d>
                              <m: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  <m:t>− </m:t>
                              </m:r>
                              <m: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nl-B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nl-BE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nl-BE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nl-BE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nl-B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nl-BE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nl-BE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nl-BE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d>
                                    <m:dPr>
                                      <m:ctrlPr>
                                        <a:rPr lang="nl-B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nl-BE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nl-BE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nary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,0)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CAD4BE8-2342-254B-8AA7-4597DA89A0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2102836"/>
                <a:ext cx="5350934" cy="1177438"/>
              </a:xfrm>
              <a:prstGeom prst="rect">
                <a:avLst/>
              </a:prstGeom>
              <a:blipFill>
                <a:blip r:embed="rId3"/>
                <a:stretch>
                  <a:fillRect t="-8602" b="-4838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C3A7114-F608-D841-B647-AF0630D47B32}"/>
                  </a:ext>
                </a:extLst>
              </p:cNvPr>
              <p:cNvSpPr txBox="1"/>
              <p:nvPr/>
            </p:nvSpPr>
            <p:spPr>
              <a:xfrm>
                <a:off x="372533" y="4046884"/>
                <a:ext cx="5350934" cy="12522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000" dirty="0"/>
                  <a:t>Annual plant model</a:t>
                </a:r>
              </a:p>
              <a:p>
                <a:endParaRPr lang="en-GB" sz="20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nl-B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nl-BE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nl-BE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nl-B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nl-BE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nl-BE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nl-B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nl-BE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nl-BE" sz="2000" b="0" i="1" smtClean="0">
                        <a:latin typeface="Cambria Math" panose="02040503050406030204" pitchFamily="18" charset="0"/>
                      </a:rPr>
                      <m:t>)= </m:t>
                    </m:r>
                    <m:f>
                      <m:fPr>
                        <m:ctrlPr>
                          <a:rPr lang="nl-BE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nl-BE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BE" sz="2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nl-BE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nl-BE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num>
                      <m:den>
                        <m:r>
                          <a:rPr lang="nl-BE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nl-BE" sz="2000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nl-BE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nl-BE" sz="2000" b="0" i="1" smtClean="0">
                        <a:latin typeface="Cambria Math" panose="02040503050406030204" pitchFamily="18" charset="0"/>
                      </a:rPr>
                      <m:t> =</m:t>
                    </m:r>
                    <m:d>
                      <m:dPr>
                        <m:ctrlPr>
                          <a:rPr lang="nl-BE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BE" sz="20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nl-BE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nl-BE" sz="20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nl-BE" sz="20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nl-BE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nl-BE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BE" sz="20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nl-BE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GB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num>
                      <m:den>
                        <m:r>
                          <a:rPr lang="nl-BE" sz="20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nary>
                          <m:naryPr>
                            <m:chr m:val="∑"/>
                            <m:ctrlPr>
                              <a:rPr lang="nl-BE" sz="20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nl-BE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nl-BE" sz="20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nl-BE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nl-BE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nl-BE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nl-BE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nl-BE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a:rPr lang="nl-BE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nl-BE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nl-BE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e>
                        </m:nary>
                      </m:den>
                    </m:f>
                  </m:oMath>
                </a14:m>
                <a:r>
                  <a:rPr lang="en-GB" sz="2000" dirty="0"/>
                  <a:t>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C3A7114-F608-D841-B647-AF0630D47B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533" y="4046884"/>
                <a:ext cx="5350934" cy="1252266"/>
              </a:xfrm>
              <a:prstGeom prst="rect">
                <a:avLst/>
              </a:prstGeom>
              <a:blipFill>
                <a:blip r:embed="rId4"/>
                <a:stretch>
                  <a:fillRect l="-946" t="-3030" b="-4040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E87A58F-773E-E449-8BE1-95452AA5DC9B}"/>
                  </a:ext>
                </a:extLst>
              </p:cNvPr>
              <p:cNvSpPr txBox="1"/>
              <p:nvPr/>
            </p:nvSpPr>
            <p:spPr>
              <a:xfrm>
                <a:off x="5689600" y="412607"/>
                <a:ext cx="535093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To estimate parameter you do:</a:t>
                </a:r>
              </a:p>
              <a:p>
                <a:endParaRPr lang="en-GB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B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nl-B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0,0</m:t>
                          </m:r>
                        </m:e>
                      </m:d>
                      <m:r>
                        <a:rPr lang="nl-BE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nl-BE" b="0" i="0" smtClean="0">
                          <a:latin typeface="Cambria Math" panose="02040503050406030204" pitchFamily="18" charset="0"/>
                        </a:rPr>
                        <m:t>monculture</m:t>
                      </m:r>
                      <m:r>
                        <a:rPr lang="nl-BE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nl-BE" b="0" i="0" smtClean="0">
                          <a:latin typeface="Cambria Math" panose="02040503050406030204" pitchFamily="18" charset="0"/>
                        </a:rPr>
                        <m:t>growth</m:t>
                      </m:r>
                      <m:r>
                        <a:rPr lang="nl-BE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nl-BE" b="0" i="0" smtClean="0">
                          <a:latin typeface="Cambria Math" panose="02040503050406030204" pitchFamily="18" charset="0"/>
                        </a:rPr>
                        <m:t>rate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E87A58F-773E-E449-8BE1-95452AA5DC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9600" y="412607"/>
                <a:ext cx="5350934" cy="923330"/>
              </a:xfrm>
              <a:prstGeom prst="rect">
                <a:avLst/>
              </a:prstGeom>
              <a:blipFill>
                <a:blip r:embed="rId5"/>
                <a:stretch>
                  <a:fillRect l="-711" t="-1351" b="-540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05F0F9E-335F-C546-AD3C-72C6C01AC977}"/>
                  </a:ext>
                </a:extLst>
              </p:cNvPr>
              <p:cNvSpPr txBox="1"/>
              <p:nvPr/>
            </p:nvSpPr>
            <p:spPr>
              <a:xfrm>
                <a:off x="6096000" y="1428901"/>
                <a:ext cx="5486402" cy="5827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nl-BE" sz="20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nl-BE" sz="2000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nl-BE" sz="2000" b="0" i="1" smtClean="0">
                        <a:latin typeface="Cambria Math" panose="02040503050406030204" pitchFamily="18" charset="0"/>
                      </a:rPr>
                      <m:t>⁡(</m:t>
                    </m:r>
                    <m:f>
                      <m:fPr>
                        <m:ctrlPr>
                          <a:rPr lang="nl-BE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nl-BE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BE" sz="2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nl-BE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nl-BE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nl-BE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BE" sz="2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nl-BE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  <m:r>
                      <a:rPr lang="nl-BE" sz="2000" b="0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m:rPr>
                        <m:sty m:val="p"/>
                      </m:rPr>
                      <a:rPr lang="nl-BE" sz="2000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nl-BE" sz="2000" b="0" i="1" smtClean="0">
                        <a:latin typeface="Cambria Math" panose="02040503050406030204" pitchFamily="18" charset="0"/>
                      </a:rPr>
                      <m:t>⁡(</m:t>
                    </m:r>
                    <m:d>
                      <m:dPr>
                        <m:ctrlPr>
                          <a:rPr lang="nl-BE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BE" sz="20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nl-BE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nl-BE" sz="20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nl-BE" sz="20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nl-BE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nl-BE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BE" sz="20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nl-BE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GB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num>
                      <m:den>
                        <m:r>
                          <a:rPr lang="nl-BE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</m:oMath>
                </a14:m>
                <a:r>
                  <a:rPr lang="en-GB" sz="2000" dirty="0"/>
                  <a:t> )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05F0F9E-335F-C546-AD3C-72C6C01AC9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428901"/>
                <a:ext cx="5486402" cy="58278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7B876D7-694E-AE40-AA04-493846CC03DC}"/>
                  </a:ext>
                </a:extLst>
              </p:cNvPr>
              <p:cNvSpPr txBox="1"/>
              <p:nvPr/>
            </p:nvSpPr>
            <p:spPr>
              <a:xfrm>
                <a:off x="5757334" y="4017342"/>
                <a:ext cx="5350934" cy="7958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B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nl-B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nl-B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nl-BE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nl-BE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nl-BE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nl-B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nl-BE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nl-BE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nl-BE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d>
                                    <m:dPr>
                                      <m:ctrlPr>
                                        <a:rPr lang="nl-B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nl-BE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nl-BE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nary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,0</m:t>
                          </m:r>
                        </m:e>
                      </m:d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𝑛𝑜</m:t>
                      </m:r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𝑁𝐷</m:t>
                      </m:r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𝑔𝑟𝑜𝑤𝑡h</m:t>
                      </m:r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𝑟𝑎𝑡𝑒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7B876D7-694E-AE40-AA04-493846CC03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7334" y="4017342"/>
                <a:ext cx="5350934" cy="795859"/>
              </a:xfrm>
              <a:prstGeom prst="rect">
                <a:avLst/>
              </a:prstGeom>
              <a:blipFill>
                <a:blip r:embed="rId7"/>
                <a:stretch>
                  <a:fillRect t="-115625" b="-15781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4ECEC4E-8F93-4849-B1CF-43866D4B5499}"/>
                  </a:ext>
                </a:extLst>
              </p:cNvPr>
              <p:cNvSpPr txBox="1"/>
              <p:nvPr/>
            </p:nvSpPr>
            <p:spPr>
              <a:xfrm>
                <a:off x="6096000" y="3034667"/>
                <a:ext cx="5486402" cy="6367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nl-BE" sz="20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nl-BE" sz="2000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nl-BE" sz="2000" b="0" i="1" smtClean="0">
                        <a:latin typeface="Cambria Math" panose="02040503050406030204" pitchFamily="18" charset="0"/>
                      </a:rPr>
                      <m:t>⁡(</m:t>
                    </m:r>
                    <m:f>
                      <m:fPr>
                        <m:ctrlPr>
                          <a:rPr lang="nl-BE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nl-BE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BE" sz="2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nl-BE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nl-BE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nl-BE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BE" sz="2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nl-BE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  <m:r>
                      <a:rPr lang="nl-BE" sz="2000" b="0" i="1" smtClean="0">
                        <a:latin typeface="Cambria Math" panose="02040503050406030204" pitchFamily="18" charset="0"/>
                      </a:rPr>
                      <m:t>) =</m:t>
                    </m:r>
                    <m:r>
                      <m:rPr>
                        <m:sty m:val="p"/>
                      </m:rPr>
                      <a:rPr lang="nl-BE" sz="2000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nl-BE" sz="2000" b="0" i="1" smtClean="0">
                        <a:latin typeface="Cambria Math" panose="02040503050406030204" pitchFamily="18" charset="0"/>
                      </a:rPr>
                      <m:t>⁡(</m:t>
                    </m:r>
                    <m:d>
                      <m:dPr>
                        <m:ctrlPr>
                          <a:rPr lang="nl-BE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BE" sz="20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nl-BE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nl-BE" sz="20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nl-BE" sz="20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nl-BE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nl-BE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BE" sz="20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nl-BE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GB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num>
                      <m:den>
                        <m:r>
                          <a:rPr lang="nl-BE" sz="20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nary>
                          <m:naryPr>
                            <m:chr m:val="∑"/>
                            <m:ctrlPr>
                              <a:rPr lang="nl-BE" sz="20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nl-BE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nl-BE" sz="20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nl-BE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nl-BE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nl-BE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nl-BE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nl-BE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nary>
                        <m:sSub>
                          <m:sSubPr>
                            <m:ctrlPr>
                              <a:rPr lang="nl-BE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BE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nl-BE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</m:oMath>
                </a14:m>
                <a:r>
                  <a:rPr lang="en-GB" sz="2000" dirty="0"/>
                  <a:t>) 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4ECEC4E-8F93-4849-B1CF-43866D4B54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034667"/>
                <a:ext cx="5486402" cy="636713"/>
              </a:xfrm>
              <a:prstGeom prst="rect">
                <a:avLst/>
              </a:prstGeom>
              <a:blipFill>
                <a:blip r:embed="rId8"/>
                <a:stretch>
                  <a:fillRect t="-13725" b="-8039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0A7C531-AD16-F24B-82E4-EABC151FF124}"/>
                  </a:ext>
                </a:extLst>
              </p:cNvPr>
              <p:cNvSpPr txBox="1"/>
              <p:nvPr/>
            </p:nvSpPr>
            <p:spPr>
              <a:xfrm>
                <a:off x="5858934" y="2522917"/>
                <a:ext cx="5350934" cy="4113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B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nl-B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0, </m:t>
                          </m:r>
                          <m:sSup>
                            <m:sSupPr>
                              <m:ctrlP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d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nl-B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nl-B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sSub>
                            <m:sSubPr>
                              <m:ctrlP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𝑖𝑛𝑣</m:t>
                      </m:r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𝑔𝑟𝑜𝑤𝑡h</m:t>
                      </m:r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𝑟𝑎𝑡𝑒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0A7C531-AD16-F24B-82E4-EABC151FF1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8934" y="2522917"/>
                <a:ext cx="5350934" cy="411395"/>
              </a:xfrm>
              <a:prstGeom prst="rect">
                <a:avLst/>
              </a:prstGeom>
              <a:blipFill>
                <a:blip r:embed="rId9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D3F08BA-2300-C745-A6C5-2536C68541A0}"/>
                  </a:ext>
                </a:extLst>
              </p:cNvPr>
              <p:cNvSpPr txBox="1"/>
              <p:nvPr/>
            </p:nvSpPr>
            <p:spPr>
              <a:xfrm>
                <a:off x="6193365" y="4980793"/>
                <a:ext cx="5486402" cy="6367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nl-BE" sz="20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nl-BE" sz="2000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nl-BE" sz="2000" b="0" i="1" smtClean="0">
                        <a:latin typeface="Cambria Math" panose="02040503050406030204" pitchFamily="18" charset="0"/>
                      </a:rPr>
                      <m:t>⁡(</m:t>
                    </m:r>
                    <m:f>
                      <m:fPr>
                        <m:ctrlPr>
                          <a:rPr lang="nl-BE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nl-BE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BE" sz="2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nl-BE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nl-BE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nl-BE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BE" sz="2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nl-BE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  <m:r>
                      <a:rPr lang="nl-BE" sz="2000" b="0" i="1" smtClean="0">
                        <a:latin typeface="Cambria Math" panose="02040503050406030204" pitchFamily="18" charset="0"/>
                      </a:rPr>
                      <m:t>) =</m:t>
                    </m:r>
                    <m:r>
                      <m:rPr>
                        <m:sty m:val="p"/>
                      </m:rPr>
                      <a:rPr lang="nl-BE" sz="2000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nl-BE" sz="2000" b="0" i="1" smtClean="0">
                        <a:latin typeface="Cambria Math" panose="02040503050406030204" pitchFamily="18" charset="0"/>
                      </a:rPr>
                      <m:t>⁡(</m:t>
                    </m:r>
                    <m:d>
                      <m:dPr>
                        <m:ctrlPr>
                          <a:rPr lang="nl-BE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BE" sz="20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nl-BE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nl-BE" sz="20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nl-BE" sz="20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nl-BE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nl-BE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BE" sz="20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nl-BE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GB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num>
                      <m:den>
                        <m:r>
                          <a:rPr lang="nl-BE" sz="20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b>
                          <m:sSubPr>
                            <m:ctrlPr>
                              <a:rPr lang="nl-BE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BE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nl-BE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nl-BE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nary>
                          <m:naryPr>
                            <m:chr m:val="∑"/>
                            <m:ctrlPr>
                              <a:rPr lang="nl-BE" sz="20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nl-BE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nl-BE" sz="20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nl-BE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nl-BE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nl-BE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nl-BE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nl-BE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nary>
                        <m:sSub>
                          <m:sSubPr>
                            <m:ctrlPr>
                              <a:rPr lang="nl-BE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BE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nl-BE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</m:oMath>
                </a14:m>
                <a:r>
                  <a:rPr lang="en-GB" sz="2000" dirty="0"/>
                  <a:t> ) 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D3F08BA-2300-C745-A6C5-2536C68541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3365" y="4980793"/>
                <a:ext cx="5486402" cy="636713"/>
              </a:xfrm>
              <a:prstGeom prst="rect">
                <a:avLst/>
              </a:prstGeom>
              <a:blipFill>
                <a:blip r:embed="rId12"/>
                <a:stretch>
                  <a:fillRect t="-13725" b="-8039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EB210FB-0FE8-694F-83B4-A171B66A1DAF}"/>
              </a:ext>
            </a:extLst>
          </p:cNvPr>
          <p:cNvCxnSpPr>
            <a:cxnSpLocks/>
          </p:cNvCxnSpPr>
          <p:nvPr/>
        </p:nvCxnSpPr>
        <p:spPr>
          <a:xfrm>
            <a:off x="5588000" y="528037"/>
            <a:ext cx="33868" cy="51996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5334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5599E741-43C6-5D42-B3D3-B7620D109C23}"/>
              </a:ext>
            </a:extLst>
          </p:cNvPr>
          <p:cNvSpPr txBox="1">
            <a:spLocks/>
          </p:cNvSpPr>
          <p:nvPr/>
        </p:nvSpPr>
        <p:spPr>
          <a:xfrm>
            <a:off x="1001183" y="213547"/>
            <a:ext cx="9144000" cy="10140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1">
                    <a:alpha val="50000"/>
                  </a:schemeClr>
                </a:solidFill>
              </a:rPr>
              <a:t>How the </a:t>
            </a:r>
            <a:r>
              <a:rPr lang="en-GB" dirty="0"/>
              <a:t>niche and fitness differences </a:t>
            </a:r>
            <a:r>
              <a:rPr lang="en-GB" dirty="0">
                <a:solidFill>
                  <a:schemeClr val="tx1">
                    <a:alpha val="50000"/>
                  </a:schemeClr>
                </a:solidFill>
              </a:rPr>
              <a:t>varies across species over multiple years ?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ACF070-2781-CB40-99B6-E1A19FF57B89}"/>
              </a:ext>
            </a:extLst>
          </p:cNvPr>
          <p:cNvSpPr txBox="1"/>
          <p:nvPr/>
        </p:nvSpPr>
        <p:spPr>
          <a:xfrm>
            <a:off x="8873067" y="6459787"/>
            <a:ext cx="3522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Spaak and de Laender, 2020, ELE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8AB14CD1-578E-DE4F-ADA3-9932F24BC2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0147829"/>
              </p:ext>
            </p:extLst>
          </p:nvPr>
        </p:nvGraphicFramePr>
        <p:xfrm>
          <a:off x="1001183" y="1555011"/>
          <a:ext cx="8573991" cy="1752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65490">
                  <a:extLst>
                    <a:ext uri="{9D8B030D-6E8A-4147-A177-3AD203B41FA5}">
                      <a16:colId xmlns:a16="http://schemas.microsoft.com/office/drawing/2014/main" val="562183834"/>
                    </a:ext>
                  </a:extLst>
                </a:gridCol>
                <a:gridCol w="965490">
                  <a:extLst>
                    <a:ext uri="{9D8B030D-6E8A-4147-A177-3AD203B41FA5}">
                      <a16:colId xmlns:a16="http://schemas.microsoft.com/office/drawing/2014/main" val="2896115128"/>
                    </a:ext>
                  </a:extLst>
                </a:gridCol>
                <a:gridCol w="1733939">
                  <a:extLst>
                    <a:ext uri="{9D8B030D-6E8A-4147-A177-3AD203B41FA5}">
                      <a16:colId xmlns:a16="http://schemas.microsoft.com/office/drawing/2014/main" val="1093913982"/>
                    </a:ext>
                  </a:extLst>
                </a:gridCol>
                <a:gridCol w="1959126">
                  <a:extLst>
                    <a:ext uri="{9D8B030D-6E8A-4147-A177-3AD203B41FA5}">
                      <a16:colId xmlns:a16="http://schemas.microsoft.com/office/drawing/2014/main" val="2061626119"/>
                    </a:ext>
                  </a:extLst>
                </a:gridCol>
                <a:gridCol w="1891569">
                  <a:extLst>
                    <a:ext uri="{9D8B030D-6E8A-4147-A177-3AD203B41FA5}">
                      <a16:colId xmlns:a16="http://schemas.microsoft.com/office/drawing/2014/main" val="1168060862"/>
                    </a:ext>
                  </a:extLst>
                </a:gridCol>
                <a:gridCol w="1058377">
                  <a:extLst>
                    <a:ext uri="{9D8B030D-6E8A-4147-A177-3AD203B41FA5}">
                      <a16:colId xmlns:a16="http://schemas.microsoft.com/office/drawing/2014/main" val="3766428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plot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Focal species (seed)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Neighbour 1 (density)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Neighbour 2</a:t>
                      </a:r>
                    </a:p>
                    <a:p>
                      <a:r>
                        <a:rPr lang="en-GB" dirty="0"/>
                        <a:t>(density)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….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9875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4059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2916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8389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BB6FAD7-72C1-C149-A2C6-E7AD071F9126}"/>
              </a:ext>
            </a:extLst>
          </p:cNvPr>
          <p:cNvCxnSpPr>
            <a:cxnSpLocks/>
          </p:cNvCxnSpPr>
          <p:nvPr/>
        </p:nvCxnSpPr>
        <p:spPr>
          <a:xfrm>
            <a:off x="5002860" y="3147752"/>
            <a:ext cx="0" cy="961708"/>
          </a:xfrm>
          <a:prstGeom prst="straightConnector1">
            <a:avLst/>
          </a:prstGeom>
          <a:ln w="38100">
            <a:solidFill>
              <a:schemeClr val="tx1">
                <a:alpha val="99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2">
            <a:extLst>
              <a:ext uri="{FF2B5EF4-FFF2-40B4-BE49-F238E27FC236}">
                <a16:creationId xmlns:a16="http://schemas.microsoft.com/office/drawing/2014/main" id="{6208089E-9626-5C44-A3CC-B517BC01D2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2948514"/>
              </p:ext>
            </p:extLst>
          </p:nvPr>
        </p:nvGraphicFramePr>
        <p:xfrm>
          <a:off x="1001184" y="4303701"/>
          <a:ext cx="6855884" cy="201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00224">
                  <a:extLst>
                    <a:ext uri="{9D8B030D-6E8A-4147-A177-3AD203B41FA5}">
                      <a16:colId xmlns:a16="http://schemas.microsoft.com/office/drawing/2014/main" val="2315930092"/>
                    </a:ext>
                  </a:extLst>
                </a:gridCol>
                <a:gridCol w="816206">
                  <a:extLst>
                    <a:ext uri="{9D8B030D-6E8A-4147-A177-3AD203B41FA5}">
                      <a16:colId xmlns:a16="http://schemas.microsoft.com/office/drawing/2014/main" val="562183834"/>
                    </a:ext>
                  </a:extLst>
                </a:gridCol>
                <a:gridCol w="957117">
                  <a:extLst>
                    <a:ext uri="{9D8B030D-6E8A-4147-A177-3AD203B41FA5}">
                      <a16:colId xmlns:a16="http://schemas.microsoft.com/office/drawing/2014/main" val="1093913982"/>
                    </a:ext>
                  </a:extLst>
                </a:gridCol>
                <a:gridCol w="426298">
                  <a:extLst>
                    <a:ext uri="{9D8B030D-6E8A-4147-A177-3AD203B41FA5}">
                      <a16:colId xmlns:a16="http://schemas.microsoft.com/office/drawing/2014/main" val="2061626119"/>
                    </a:ext>
                  </a:extLst>
                </a:gridCol>
                <a:gridCol w="470398">
                  <a:extLst>
                    <a:ext uri="{9D8B030D-6E8A-4147-A177-3AD203B41FA5}">
                      <a16:colId xmlns:a16="http://schemas.microsoft.com/office/drawing/2014/main" val="2627847518"/>
                    </a:ext>
                  </a:extLst>
                </a:gridCol>
                <a:gridCol w="3285641">
                  <a:extLst>
                    <a:ext uri="{9D8B030D-6E8A-4147-A177-3AD203B41FA5}">
                      <a16:colId xmlns:a16="http://schemas.microsoft.com/office/drawing/2014/main" val="1168060862"/>
                    </a:ext>
                  </a:extLst>
                </a:gridCol>
              </a:tblGrid>
              <a:tr h="911766">
                <a:tc>
                  <a:txBody>
                    <a:bodyPr/>
                    <a:lstStyle/>
                    <a:p>
                      <a:r>
                        <a:rPr lang="en-GB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plot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Focal species (id)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Equilibrium density of species in multispecies community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9875490"/>
                  </a:ext>
                </a:extLst>
              </a:tr>
              <a:tr h="365665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4059505"/>
                  </a:ext>
                </a:extLst>
              </a:tr>
              <a:tr h="365665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2916481"/>
                  </a:ext>
                </a:extLst>
              </a:tr>
              <a:tr h="365665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8389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D859C2C0-4017-DD45-9F5D-F713A1ECD2B4}"/>
              </a:ext>
            </a:extLst>
          </p:cNvPr>
          <p:cNvSpPr txBox="1"/>
          <p:nvPr/>
        </p:nvSpPr>
        <p:spPr>
          <a:xfrm>
            <a:off x="5418666" y="3565037"/>
            <a:ext cx="1354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Jürg</a:t>
            </a:r>
            <a:r>
              <a:rPr lang="en-GB" dirty="0"/>
              <a:t> Spaak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5A08B0-A33D-B144-9F67-3014C4D9BA0C}"/>
              </a:ext>
            </a:extLst>
          </p:cNvPr>
          <p:cNvSpPr txBox="1"/>
          <p:nvPr/>
        </p:nvSpPr>
        <p:spPr>
          <a:xfrm>
            <a:off x="374650" y="3924794"/>
            <a:ext cx="144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Data/</a:t>
            </a:r>
            <a:r>
              <a:rPr lang="en-GB" dirty="0" err="1"/>
              <a:t>NFD.csv</a:t>
            </a:r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DFD7EA-F22A-F84B-A241-4F583032E334}"/>
              </a:ext>
            </a:extLst>
          </p:cNvPr>
          <p:cNvSpPr txBox="1"/>
          <p:nvPr/>
        </p:nvSpPr>
        <p:spPr>
          <a:xfrm>
            <a:off x="374650" y="1147942"/>
            <a:ext cx="2240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Data/</a:t>
            </a:r>
            <a:r>
              <a:rPr lang="en-GB" dirty="0" err="1"/>
              <a:t>NFD_uncert.csv</a:t>
            </a:r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F7ACDB-8FEA-E94E-8C97-112046E66E32}"/>
              </a:ext>
            </a:extLst>
          </p:cNvPr>
          <p:cNvSpPr txBox="1"/>
          <p:nvPr/>
        </p:nvSpPr>
        <p:spPr>
          <a:xfrm>
            <a:off x="8234735" y="4286230"/>
            <a:ext cx="38208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N.B</a:t>
            </a:r>
            <a:r>
              <a:rPr lang="en-GB" dirty="0"/>
              <a:t>. For each year, each plot, and each focal species, N and F are estimated 100 times </a:t>
            </a:r>
          </a:p>
          <a:p>
            <a:endParaRPr lang="en-GB" dirty="0"/>
          </a:p>
          <a:p>
            <a:r>
              <a:rPr lang="en-GB" dirty="0">
                <a:sym typeface="Wingdings" pitchFamily="2" charset="2"/>
              </a:rPr>
              <a:t> Computation of </a:t>
            </a:r>
            <a:r>
              <a:rPr lang="en-GB" b="1" dirty="0">
                <a:sym typeface="Wingdings" pitchFamily="2" charset="2"/>
              </a:rPr>
              <a:t>centroids</a:t>
            </a:r>
            <a:r>
              <a:rPr lang="en-GB" dirty="0">
                <a:sym typeface="Wingdings" pitchFamily="2" charset="2"/>
              </a:rPr>
              <a:t> (+ std error) for each focal species, each year.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49950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5599E741-43C6-5D42-B3D3-B7620D109C23}"/>
              </a:ext>
            </a:extLst>
          </p:cNvPr>
          <p:cNvSpPr txBox="1">
            <a:spLocks/>
          </p:cNvSpPr>
          <p:nvPr/>
        </p:nvSpPr>
        <p:spPr>
          <a:xfrm>
            <a:off x="1001183" y="213547"/>
            <a:ext cx="9144000" cy="10140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How the niche and fitness differences varies across species over multiple years ? 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855F36E4-7BFE-9E49-809F-6BE6B2098BDA}"/>
              </a:ext>
            </a:extLst>
          </p:cNvPr>
          <p:cNvSpPr txBox="1">
            <a:spLocks/>
          </p:cNvSpPr>
          <p:nvPr/>
        </p:nvSpPr>
        <p:spPr>
          <a:xfrm>
            <a:off x="1001183" y="1269769"/>
            <a:ext cx="9144000" cy="10140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/>
              <a:t>For one species, How do environmental variations change </a:t>
            </a:r>
            <a:r>
              <a:rPr lang="en-GB" sz="2000" dirty="0" err="1"/>
              <a:t>NdFD</a:t>
            </a:r>
            <a:r>
              <a:rPr lang="en-GB" sz="2000" dirty="0"/>
              <a:t>?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5912532-E060-C347-A709-F2DBF1C67154}"/>
              </a:ext>
            </a:extLst>
          </p:cNvPr>
          <p:cNvCxnSpPr>
            <a:cxnSpLocks/>
          </p:cNvCxnSpPr>
          <p:nvPr/>
        </p:nvCxnSpPr>
        <p:spPr>
          <a:xfrm>
            <a:off x="660400" y="5842052"/>
            <a:ext cx="298026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DCC98F0-BFA2-E64F-94C3-409EB6DC0591}"/>
              </a:ext>
            </a:extLst>
          </p:cNvPr>
          <p:cNvCxnSpPr>
            <a:cxnSpLocks/>
          </p:cNvCxnSpPr>
          <p:nvPr/>
        </p:nvCxnSpPr>
        <p:spPr>
          <a:xfrm>
            <a:off x="1305722" y="3576576"/>
            <a:ext cx="0" cy="27903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94BB5A3-873B-7C49-A7F2-102F2333C8DA}"/>
              </a:ext>
            </a:extLst>
          </p:cNvPr>
          <p:cNvCxnSpPr>
            <a:cxnSpLocks/>
          </p:cNvCxnSpPr>
          <p:nvPr/>
        </p:nvCxnSpPr>
        <p:spPr>
          <a:xfrm flipH="1">
            <a:off x="761999" y="3713553"/>
            <a:ext cx="2980267" cy="2624666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B47C28C8-DE8F-CF42-B152-DE551BA0E334}"/>
              </a:ext>
            </a:extLst>
          </p:cNvPr>
          <p:cNvSpPr/>
          <p:nvPr/>
        </p:nvSpPr>
        <p:spPr>
          <a:xfrm>
            <a:off x="1991399" y="5149415"/>
            <a:ext cx="866634" cy="626759"/>
          </a:xfrm>
          <a:prstGeom prst="ellipse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E332677-9728-4948-A230-F0FF9F3FE056}"/>
              </a:ext>
            </a:extLst>
          </p:cNvPr>
          <p:cNvSpPr txBox="1"/>
          <p:nvPr/>
        </p:nvSpPr>
        <p:spPr>
          <a:xfrm>
            <a:off x="1390389" y="2732565"/>
            <a:ext cx="2693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No significant change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E6475DF-A569-614C-87EC-DFABA85C51AA}"/>
              </a:ext>
            </a:extLst>
          </p:cNvPr>
          <p:cNvSpPr txBox="1"/>
          <p:nvPr/>
        </p:nvSpPr>
        <p:spPr>
          <a:xfrm>
            <a:off x="1592893" y="6036867"/>
            <a:ext cx="26930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NFD of  the species in the communities during the 3</a:t>
            </a:r>
            <a:r>
              <a:rPr lang="en-GB" sz="1400" baseline="30000" dirty="0"/>
              <a:t>rd</a:t>
            </a:r>
            <a:r>
              <a:rPr lang="en-GB" sz="1400" dirty="0"/>
              <a:t> year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858453F-1573-924B-AC5D-F13A21FAD848}"/>
              </a:ext>
            </a:extLst>
          </p:cNvPr>
          <p:cNvSpPr/>
          <p:nvPr/>
        </p:nvSpPr>
        <p:spPr>
          <a:xfrm>
            <a:off x="2136390" y="5477554"/>
            <a:ext cx="221293" cy="17536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F0A434F7-6CE1-D44F-B696-B53A81945326}"/>
              </a:ext>
            </a:extLst>
          </p:cNvPr>
          <p:cNvSpPr/>
          <p:nvPr/>
        </p:nvSpPr>
        <p:spPr>
          <a:xfrm>
            <a:off x="2155176" y="5256570"/>
            <a:ext cx="221293" cy="17536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A8EE9C73-70CB-1A43-8FA5-B7EC5A4D8DCD}"/>
              </a:ext>
            </a:extLst>
          </p:cNvPr>
          <p:cNvSpPr/>
          <p:nvPr/>
        </p:nvSpPr>
        <p:spPr>
          <a:xfrm>
            <a:off x="2424716" y="5218197"/>
            <a:ext cx="221293" cy="17536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509831B-8D49-A34E-A66E-01E5D3A4972F}"/>
              </a:ext>
            </a:extLst>
          </p:cNvPr>
          <p:cNvCxnSpPr>
            <a:cxnSpLocks/>
          </p:cNvCxnSpPr>
          <p:nvPr/>
        </p:nvCxnSpPr>
        <p:spPr>
          <a:xfrm>
            <a:off x="2544410" y="5551141"/>
            <a:ext cx="0" cy="550237"/>
          </a:xfrm>
          <a:prstGeom prst="line">
            <a:avLst/>
          </a:prstGeom>
          <a:ln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C38BD346-8C4D-5542-813B-8558B4809F47}"/>
              </a:ext>
            </a:extLst>
          </p:cNvPr>
          <p:cNvSpPr/>
          <p:nvPr/>
        </p:nvSpPr>
        <p:spPr>
          <a:xfrm>
            <a:off x="2413467" y="5474619"/>
            <a:ext cx="221293" cy="17536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718BF45-7CCE-E44E-B94A-62F67F7FCF36}"/>
              </a:ext>
            </a:extLst>
          </p:cNvPr>
          <p:cNvSpPr txBox="1"/>
          <p:nvPr/>
        </p:nvSpPr>
        <p:spPr>
          <a:xfrm>
            <a:off x="1168400" y="3166533"/>
            <a:ext cx="71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F765C26-7FB1-1A40-A703-E5D90A53F756}"/>
              </a:ext>
            </a:extLst>
          </p:cNvPr>
          <p:cNvSpPr txBox="1"/>
          <p:nvPr/>
        </p:nvSpPr>
        <p:spPr>
          <a:xfrm>
            <a:off x="3689837" y="5657386"/>
            <a:ext cx="71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D3055A1-D570-9D48-9E55-0EBFE9447706}"/>
              </a:ext>
            </a:extLst>
          </p:cNvPr>
          <p:cNvCxnSpPr>
            <a:cxnSpLocks/>
          </p:cNvCxnSpPr>
          <p:nvPr/>
        </p:nvCxnSpPr>
        <p:spPr>
          <a:xfrm>
            <a:off x="3134522" y="3610407"/>
            <a:ext cx="0" cy="2790357"/>
          </a:xfrm>
          <a:prstGeom prst="line">
            <a:avLst/>
          </a:prstGeom>
          <a:ln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C64B7FC-2819-9B4D-871C-73C96BF0E3A1}"/>
              </a:ext>
            </a:extLst>
          </p:cNvPr>
          <p:cNvCxnSpPr>
            <a:cxnSpLocks/>
          </p:cNvCxnSpPr>
          <p:nvPr/>
        </p:nvCxnSpPr>
        <p:spPr>
          <a:xfrm>
            <a:off x="4493116" y="5834649"/>
            <a:ext cx="298026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FDC31A0-9722-744D-B5BB-9B9906F5B4FD}"/>
              </a:ext>
            </a:extLst>
          </p:cNvPr>
          <p:cNvCxnSpPr>
            <a:cxnSpLocks/>
          </p:cNvCxnSpPr>
          <p:nvPr/>
        </p:nvCxnSpPr>
        <p:spPr>
          <a:xfrm>
            <a:off x="5138438" y="3569173"/>
            <a:ext cx="0" cy="27903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E151ECB-7EC8-D749-A5D3-3502C12DDE71}"/>
              </a:ext>
            </a:extLst>
          </p:cNvPr>
          <p:cNvCxnSpPr>
            <a:cxnSpLocks/>
          </p:cNvCxnSpPr>
          <p:nvPr/>
        </p:nvCxnSpPr>
        <p:spPr>
          <a:xfrm flipH="1">
            <a:off x="4594715" y="3706150"/>
            <a:ext cx="2980267" cy="2624666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BAA378D0-91A6-994D-93D3-E19C3836547B}"/>
              </a:ext>
            </a:extLst>
          </p:cNvPr>
          <p:cNvSpPr/>
          <p:nvPr/>
        </p:nvSpPr>
        <p:spPr>
          <a:xfrm>
            <a:off x="5824115" y="4030144"/>
            <a:ext cx="866634" cy="1738628"/>
          </a:xfrm>
          <a:prstGeom prst="ellipse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E44F3AAE-A7BE-CB46-9789-781E7E1071D4}"/>
              </a:ext>
            </a:extLst>
          </p:cNvPr>
          <p:cNvSpPr/>
          <p:nvPr/>
        </p:nvSpPr>
        <p:spPr>
          <a:xfrm>
            <a:off x="5969106" y="5470151"/>
            <a:ext cx="221293" cy="17536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4D44AB92-AF07-CB4B-B778-6D880237A554}"/>
              </a:ext>
            </a:extLst>
          </p:cNvPr>
          <p:cNvSpPr/>
          <p:nvPr/>
        </p:nvSpPr>
        <p:spPr>
          <a:xfrm>
            <a:off x="5987892" y="4225904"/>
            <a:ext cx="221293" cy="17536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2E4DF262-9C7C-DA41-9138-37EEEC35CA39}"/>
              </a:ext>
            </a:extLst>
          </p:cNvPr>
          <p:cNvSpPr/>
          <p:nvPr/>
        </p:nvSpPr>
        <p:spPr>
          <a:xfrm>
            <a:off x="6257432" y="4187531"/>
            <a:ext cx="221293" cy="17536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6B43500E-C204-2348-9DA2-0E30D53C2CB3}"/>
              </a:ext>
            </a:extLst>
          </p:cNvPr>
          <p:cNvSpPr/>
          <p:nvPr/>
        </p:nvSpPr>
        <p:spPr>
          <a:xfrm>
            <a:off x="6246183" y="5467216"/>
            <a:ext cx="221293" cy="17536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A662243-5D22-5A46-9C70-3FBDBA2972D6}"/>
              </a:ext>
            </a:extLst>
          </p:cNvPr>
          <p:cNvSpPr txBox="1"/>
          <p:nvPr/>
        </p:nvSpPr>
        <p:spPr>
          <a:xfrm>
            <a:off x="5001116" y="3159130"/>
            <a:ext cx="71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1C3E0A7-04AC-E747-8777-F3853E74B103}"/>
              </a:ext>
            </a:extLst>
          </p:cNvPr>
          <p:cNvSpPr txBox="1"/>
          <p:nvPr/>
        </p:nvSpPr>
        <p:spPr>
          <a:xfrm>
            <a:off x="7522553" y="5649983"/>
            <a:ext cx="71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370D177-B4D5-FE4A-98B2-1D2606D160DC}"/>
              </a:ext>
            </a:extLst>
          </p:cNvPr>
          <p:cNvCxnSpPr>
            <a:cxnSpLocks/>
          </p:cNvCxnSpPr>
          <p:nvPr/>
        </p:nvCxnSpPr>
        <p:spPr>
          <a:xfrm>
            <a:off x="6967238" y="3603004"/>
            <a:ext cx="0" cy="2790357"/>
          </a:xfrm>
          <a:prstGeom prst="line">
            <a:avLst/>
          </a:prstGeom>
          <a:ln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F09A296B-8123-8543-9D0D-D128C5A7F633}"/>
              </a:ext>
            </a:extLst>
          </p:cNvPr>
          <p:cNvCxnSpPr>
            <a:cxnSpLocks/>
          </p:cNvCxnSpPr>
          <p:nvPr/>
        </p:nvCxnSpPr>
        <p:spPr>
          <a:xfrm>
            <a:off x="8198005" y="5852201"/>
            <a:ext cx="298026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9E79509F-9C64-8446-BCA6-2743289679E2}"/>
              </a:ext>
            </a:extLst>
          </p:cNvPr>
          <p:cNvCxnSpPr>
            <a:cxnSpLocks/>
          </p:cNvCxnSpPr>
          <p:nvPr/>
        </p:nvCxnSpPr>
        <p:spPr>
          <a:xfrm>
            <a:off x="8843327" y="3586725"/>
            <a:ext cx="0" cy="27903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6F5F3CCA-51B8-B047-A183-92B4040896B5}"/>
              </a:ext>
            </a:extLst>
          </p:cNvPr>
          <p:cNvCxnSpPr>
            <a:cxnSpLocks/>
          </p:cNvCxnSpPr>
          <p:nvPr/>
        </p:nvCxnSpPr>
        <p:spPr>
          <a:xfrm flipH="1">
            <a:off x="8299604" y="3723702"/>
            <a:ext cx="2980267" cy="2624666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3860C893-B62D-614B-8989-67A2009C1C73}"/>
              </a:ext>
            </a:extLst>
          </p:cNvPr>
          <p:cNvSpPr/>
          <p:nvPr/>
        </p:nvSpPr>
        <p:spPr>
          <a:xfrm>
            <a:off x="8981815" y="5091355"/>
            <a:ext cx="221293" cy="17536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9619918C-6C89-974D-80EF-8D23367E4003}"/>
              </a:ext>
            </a:extLst>
          </p:cNvPr>
          <p:cNvSpPr/>
          <p:nvPr/>
        </p:nvSpPr>
        <p:spPr>
          <a:xfrm>
            <a:off x="10130000" y="4196190"/>
            <a:ext cx="221293" cy="17536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9EA5784D-097C-D041-B243-B409C768170A}"/>
              </a:ext>
            </a:extLst>
          </p:cNvPr>
          <p:cNvSpPr/>
          <p:nvPr/>
        </p:nvSpPr>
        <p:spPr>
          <a:xfrm>
            <a:off x="10818420" y="4936514"/>
            <a:ext cx="221293" cy="17536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F4334546-D317-734A-B669-903FF1F4FB44}"/>
              </a:ext>
            </a:extLst>
          </p:cNvPr>
          <p:cNvSpPr/>
          <p:nvPr/>
        </p:nvSpPr>
        <p:spPr>
          <a:xfrm>
            <a:off x="9951072" y="5484768"/>
            <a:ext cx="221293" cy="17536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D9D6931-3395-2B48-A43B-A0335048122C}"/>
              </a:ext>
            </a:extLst>
          </p:cNvPr>
          <p:cNvSpPr txBox="1"/>
          <p:nvPr/>
        </p:nvSpPr>
        <p:spPr>
          <a:xfrm>
            <a:off x="8706005" y="3176682"/>
            <a:ext cx="71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A61D772-A0BB-294E-A192-990CD2AA2D71}"/>
              </a:ext>
            </a:extLst>
          </p:cNvPr>
          <p:cNvSpPr txBox="1"/>
          <p:nvPr/>
        </p:nvSpPr>
        <p:spPr>
          <a:xfrm>
            <a:off x="11227442" y="5667535"/>
            <a:ext cx="71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5A486F1D-6D1A-A945-AE54-F607CA1640F0}"/>
              </a:ext>
            </a:extLst>
          </p:cNvPr>
          <p:cNvCxnSpPr>
            <a:cxnSpLocks/>
          </p:cNvCxnSpPr>
          <p:nvPr/>
        </p:nvCxnSpPr>
        <p:spPr>
          <a:xfrm>
            <a:off x="10672127" y="3620556"/>
            <a:ext cx="0" cy="2790357"/>
          </a:xfrm>
          <a:prstGeom prst="line">
            <a:avLst/>
          </a:prstGeom>
          <a:ln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4ADFF32F-50FB-4F45-9E76-3118CD5398C2}"/>
              </a:ext>
            </a:extLst>
          </p:cNvPr>
          <p:cNvSpPr txBox="1"/>
          <p:nvPr/>
        </p:nvSpPr>
        <p:spPr>
          <a:xfrm>
            <a:off x="5185057" y="2750450"/>
            <a:ext cx="2693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Stationary dynamics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91C65AE-49BE-AD4F-84E3-70CC53B9FF00}"/>
              </a:ext>
            </a:extLst>
          </p:cNvPr>
          <p:cNvSpPr txBox="1"/>
          <p:nvPr/>
        </p:nvSpPr>
        <p:spPr>
          <a:xfrm>
            <a:off x="8894099" y="2767796"/>
            <a:ext cx="2693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Non - stationary dynamics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ABE575E-4F68-3F41-9EF9-99E92FE3B001}"/>
              </a:ext>
            </a:extLst>
          </p:cNvPr>
          <p:cNvSpPr txBox="1"/>
          <p:nvPr/>
        </p:nvSpPr>
        <p:spPr>
          <a:xfrm>
            <a:off x="1069021" y="5775503"/>
            <a:ext cx="755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CC5DDBF-661E-7A46-A738-2F3EDC370258}"/>
              </a:ext>
            </a:extLst>
          </p:cNvPr>
          <p:cNvSpPr txBox="1"/>
          <p:nvPr/>
        </p:nvSpPr>
        <p:spPr>
          <a:xfrm>
            <a:off x="4879713" y="5791175"/>
            <a:ext cx="755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FDE85C3-4D4F-054B-8465-09B853735927}"/>
              </a:ext>
            </a:extLst>
          </p:cNvPr>
          <p:cNvSpPr txBox="1"/>
          <p:nvPr/>
        </p:nvSpPr>
        <p:spPr>
          <a:xfrm>
            <a:off x="8623667" y="5791175"/>
            <a:ext cx="755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E3AFDB5-5CF9-4B4F-BACB-910AAEFA28CB}"/>
              </a:ext>
            </a:extLst>
          </p:cNvPr>
          <p:cNvSpPr txBox="1"/>
          <p:nvPr/>
        </p:nvSpPr>
        <p:spPr>
          <a:xfrm>
            <a:off x="3118579" y="5760532"/>
            <a:ext cx="755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25AF552-1C6F-B145-983D-A2BCDBC52601}"/>
              </a:ext>
            </a:extLst>
          </p:cNvPr>
          <p:cNvSpPr txBox="1"/>
          <p:nvPr/>
        </p:nvSpPr>
        <p:spPr>
          <a:xfrm>
            <a:off x="6928173" y="5775503"/>
            <a:ext cx="755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440B20E-E7E7-8444-BBEE-F9BC307F8A92}"/>
              </a:ext>
            </a:extLst>
          </p:cNvPr>
          <p:cNvSpPr txBox="1"/>
          <p:nvPr/>
        </p:nvSpPr>
        <p:spPr>
          <a:xfrm>
            <a:off x="10629431" y="5806110"/>
            <a:ext cx="755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93316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5599E741-43C6-5D42-B3D3-B7620D109C23}"/>
              </a:ext>
            </a:extLst>
          </p:cNvPr>
          <p:cNvSpPr txBox="1">
            <a:spLocks/>
          </p:cNvSpPr>
          <p:nvPr/>
        </p:nvSpPr>
        <p:spPr>
          <a:xfrm>
            <a:off x="1001183" y="213547"/>
            <a:ext cx="9144000" cy="10140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How the niche and fitness differences varies across species over multiple years ? 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855F36E4-7BFE-9E49-809F-6BE6B2098BDA}"/>
              </a:ext>
            </a:extLst>
          </p:cNvPr>
          <p:cNvSpPr txBox="1">
            <a:spLocks/>
          </p:cNvSpPr>
          <p:nvPr/>
        </p:nvSpPr>
        <p:spPr>
          <a:xfrm>
            <a:off x="1168399" y="1269769"/>
            <a:ext cx="8976783" cy="20189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/>
              <a:t> Within each year, how is the dispersion ( between N and F) of each species? </a:t>
            </a:r>
          </a:p>
          <a:p>
            <a:r>
              <a:rPr lang="en-GB" sz="2000" dirty="0"/>
              <a:t>Across all year, do species have the same dispersion ( between N and F) ?</a:t>
            </a:r>
          </a:p>
          <a:p>
            <a:pPr marL="0" indent="0">
              <a:buNone/>
            </a:pPr>
            <a:r>
              <a:rPr lang="en-GB" sz="2400" dirty="0"/>
              <a:t> N.B: </a:t>
            </a:r>
            <a:r>
              <a:rPr lang="en-GB" sz="2000" b="1" dirty="0"/>
              <a:t>dispersion</a:t>
            </a:r>
            <a:r>
              <a:rPr lang="en-GB" sz="2000" dirty="0"/>
              <a:t> (also called variability, scatter, or spread) is the extent to which a distribution is stretched or squeezed</a:t>
            </a:r>
            <a:endParaRPr lang="en-GB" sz="2400" dirty="0"/>
          </a:p>
          <a:p>
            <a:pPr marL="0" indent="0">
              <a:buNone/>
            </a:pPr>
            <a:endParaRPr lang="en-GB" sz="20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F765C26-7FB1-1A40-A703-E5D90A53F756}"/>
              </a:ext>
            </a:extLst>
          </p:cNvPr>
          <p:cNvSpPr txBox="1"/>
          <p:nvPr/>
        </p:nvSpPr>
        <p:spPr>
          <a:xfrm>
            <a:off x="10839699" y="5657386"/>
            <a:ext cx="71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</a:t>
            </a:r>
          </a:p>
        </p:txBody>
      </p:sp>
      <p:sp>
        <p:nvSpPr>
          <p:cNvPr id="91" name="Subtitle 2">
            <a:extLst>
              <a:ext uri="{FF2B5EF4-FFF2-40B4-BE49-F238E27FC236}">
                <a16:creationId xmlns:a16="http://schemas.microsoft.com/office/drawing/2014/main" id="{86A84B2D-1F22-D64B-B33F-D115277DD7DD}"/>
              </a:ext>
            </a:extLst>
          </p:cNvPr>
          <p:cNvSpPr txBox="1">
            <a:spLocks/>
          </p:cNvSpPr>
          <p:nvPr/>
        </p:nvSpPr>
        <p:spPr>
          <a:xfrm>
            <a:off x="1168399" y="2150297"/>
            <a:ext cx="10778527" cy="10140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7D3EC54A-1C97-9D4A-9680-36E27ACA0D86}"/>
              </a:ext>
            </a:extLst>
          </p:cNvPr>
          <p:cNvCxnSpPr>
            <a:cxnSpLocks/>
          </p:cNvCxnSpPr>
          <p:nvPr/>
        </p:nvCxnSpPr>
        <p:spPr>
          <a:xfrm>
            <a:off x="1290929" y="5842052"/>
            <a:ext cx="389067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F91678E2-5A1E-2E41-9BFF-015E595ED455}"/>
              </a:ext>
            </a:extLst>
          </p:cNvPr>
          <p:cNvCxnSpPr>
            <a:cxnSpLocks/>
          </p:cNvCxnSpPr>
          <p:nvPr/>
        </p:nvCxnSpPr>
        <p:spPr>
          <a:xfrm>
            <a:off x="1936251" y="3429000"/>
            <a:ext cx="0" cy="29379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2AAEBC6-B49B-2C4B-93FF-8A8FB7CA98C3}"/>
              </a:ext>
            </a:extLst>
          </p:cNvPr>
          <p:cNvGrpSpPr/>
          <p:nvPr/>
        </p:nvGrpSpPr>
        <p:grpSpPr>
          <a:xfrm>
            <a:off x="5536800" y="3593693"/>
            <a:ext cx="4680" cy="4680"/>
            <a:chOff x="5536800" y="3593693"/>
            <a:chExt cx="4680" cy="468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9DC17388-8655-194D-BCA4-C987DC60E954}"/>
                    </a:ext>
                  </a:extLst>
                </p14:cNvPr>
                <p14:cNvContentPartPr/>
                <p14:nvPr/>
              </p14:nvContentPartPr>
              <p14:xfrm>
                <a:off x="5536800" y="3593693"/>
                <a:ext cx="4680" cy="46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9DC17388-8655-194D-BCA4-C987DC60E95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519160" y="3486053"/>
                  <a:ext cx="4032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2685B1FF-FCE4-BD44-B12D-637E8AABD47D}"/>
                    </a:ext>
                  </a:extLst>
                </p14:cNvPr>
                <p14:cNvContentPartPr/>
                <p14:nvPr/>
              </p14:nvContentPartPr>
              <p14:xfrm>
                <a:off x="5541120" y="3598013"/>
                <a:ext cx="360" cy="3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2685B1FF-FCE4-BD44-B12D-637E8AABD47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523480" y="3490373"/>
                  <a:ext cx="36000" cy="21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875D37CC-FBF7-D84E-93C9-A9003D8317D0}"/>
                  </a:ext>
                </a:extLst>
              </p14:cNvPr>
              <p14:cNvContentPartPr/>
              <p14:nvPr/>
            </p14:nvContentPartPr>
            <p14:xfrm>
              <a:off x="1918080" y="3811853"/>
              <a:ext cx="3223080" cy="20743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875D37CC-FBF7-D84E-93C9-A9003D8317D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909440" y="3802853"/>
                <a:ext cx="3240720" cy="2091960"/>
              </a:xfrm>
              <a:prstGeom prst="rect">
                <a:avLst/>
              </a:prstGeom>
            </p:spPr>
          </p:pic>
        </mc:Fallback>
      </mc:AlternateContent>
      <p:sp>
        <p:nvSpPr>
          <p:cNvPr id="23" name="Rectangle 22">
            <a:extLst>
              <a:ext uri="{FF2B5EF4-FFF2-40B4-BE49-F238E27FC236}">
                <a16:creationId xmlns:a16="http://schemas.microsoft.com/office/drawing/2014/main" id="{D1A50FBF-CAF0-044A-A657-6B72EDBB83E6}"/>
              </a:ext>
            </a:extLst>
          </p:cNvPr>
          <p:cNvSpPr/>
          <p:nvPr/>
        </p:nvSpPr>
        <p:spPr>
          <a:xfrm>
            <a:off x="6271987" y="4087726"/>
            <a:ext cx="5613781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GB" dirty="0"/>
          </a:p>
          <a:p>
            <a:r>
              <a:rPr lang="en-GB" dirty="0"/>
              <a:t>Dispersion for one species for one year, n = 100 * 9</a:t>
            </a:r>
          </a:p>
          <a:p>
            <a:endParaRPr lang="en-GB" dirty="0"/>
          </a:p>
          <a:p>
            <a:r>
              <a:rPr lang="en-GB" dirty="0"/>
              <a:t>Dispersion for one species for all year, n = 100 * 9 * 5 (</a:t>
            </a:r>
            <a:r>
              <a:rPr lang="en-GB" dirty="0" err="1"/>
              <a:t>yrs</a:t>
            </a:r>
            <a:r>
              <a:rPr lang="en-GB" dirty="0"/>
              <a:t>)</a:t>
            </a:r>
          </a:p>
          <a:p>
            <a:endParaRPr lang="en-GB" dirty="0"/>
          </a:p>
          <a:p>
            <a:endParaRPr lang="en-GB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586254E-AA7A-0B45-AB0E-B6E68B10CA69}"/>
              </a:ext>
            </a:extLst>
          </p:cNvPr>
          <p:cNvCxnSpPr>
            <a:cxnSpLocks/>
          </p:cNvCxnSpPr>
          <p:nvPr/>
        </p:nvCxnSpPr>
        <p:spPr>
          <a:xfrm>
            <a:off x="3636000" y="3811853"/>
            <a:ext cx="0" cy="2037622"/>
          </a:xfrm>
          <a:prstGeom prst="line">
            <a:avLst/>
          </a:prstGeom>
          <a:ln w="22225">
            <a:solidFill>
              <a:srgbClr val="FF2F9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66569611-96C9-EF46-99F2-A1B00347DEBA}"/>
              </a:ext>
            </a:extLst>
          </p:cNvPr>
          <p:cNvCxnSpPr>
            <a:cxnSpLocks/>
          </p:cNvCxnSpPr>
          <p:nvPr/>
        </p:nvCxnSpPr>
        <p:spPr>
          <a:xfrm>
            <a:off x="3289061" y="4849013"/>
            <a:ext cx="0" cy="1018811"/>
          </a:xfrm>
          <a:prstGeom prst="line">
            <a:avLst/>
          </a:prstGeom>
          <a:ln w="22225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C1ABFEE0-63C5-2643-A051-5746AB5867E8}"/>
              </a:ext>
            </a:extLst>
          </p:cNvPr>
          <p:cNvCxnSpPr>
            <a:cxnSpLocks/>
          </p:cNvCxnSpPr>
          <p:nvPr/>
        </p:nvCxnSpPr>
        <p:spPr>
          <a:xfrm flipH="1">
            <a:off x="176468" y="3407608"/>
            <a:ext cx="622454" cy="0"/>
          </a:xfrm>
          <a:prstGeom prst="line">
            <a:avLst/>
          </a:prstGeom>
          <a:ln w="222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C8571B24-2616-1A4A-8462-2898975D00E5}"/>
              </a:ext>
            </a:extLst>
          </p:cNvPr>
          <p:cNvSpPr/>
          <p:nvPr/>
        </p:nvSpPr>
        <p:spPr>
          <a:xfrm>
            <a:off x="845133" y="3222942"/>
            <a:ext cx="8915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median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04AA6997-08A2-BE40-97FB-954DD233219C}"/>
              </a:ext>
            </a:extLst>
          </p:cNvPr>
          <p:cNvSpPr/>
          <p:nvPr/>
        </p:nvSpPr>
        <p:spPr>
          <a:xfrm>
            <a:off x="4035736" y="4358788"/>
            <a:ext cx="333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FF2F92"/>
                </a:solidFill>
              </a:rPr>
              <a:t>N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D1A890C4-256F-8E43-AB9A-6BC9C40ED018}"/>
              </a:ext>
            </a:extLst>
          </p:cNvPr>
          <p:cNvSpPr/>
          <p:nvPr/>
        </p:nvSpPr>
        <p:spPr>
          <a:xfrm>
            <a:off x="2483993" y="4748408"/>
            <a:ext cx="2904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chemeClr val="accent6"/>
                </a:solidFill>
              </a:rPr>
              <a:t>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0D4FD39-0C13-C44C-A6F3-62365263AC0A}"/>
                  </a:ext>
                </a:extLst>
              </p:cNvPr>
              <p:cNvSpPr txBox="1"/>
              <p:nvPr/>
            </p:nvSpPr>
            <p:spPr>
              <a:xfrm>
                <a:off x="3744535" y="2774900"/>
                <a:ext cx="3923766" cy="7788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𝑚𝑒𝑎𝑛</m:t>
                      </m:r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nl-B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ad>
                                <m:ra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>
                                  <m: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g>
                                <m:e>
                                  <m:sSup>
                                    <m:sSup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nl-BE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nl-BE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nl-BE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𝑁</m:t>
                                              </m:r>
                                            </m:e>
                                          </m:acc>
                                          <m:r>
                                            <a:rPr lang="nl-BE" b="0" i="1" smtClean="0">
                                              <a:latin typeface="Cambria Math" panose="02040503050406030204" pitchFamily="18" charset="0"/>
                                            </a:rPr>
                                            <m:t> 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nl-BE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nl-BE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𝑁</m:t>
                                              </m:r>
                                            </m:e>
                                            <m:sub>
                                              <m:r>
                                                <a:rPr lang="nl-BE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nl-BE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nl-BE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nl-B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nl-BE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nl-BE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nl-BE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𝐹</m:t>
                                              </m:r>
                                            </m:e>
                                          </m:acc>
                                          <m:r>
                                            <a:rPr lang="nl-BE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nl-BE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nl-BE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𝐹</m:t>
                                              </m:r>
                                            </m:e>
                                            <m:sub>
                                              <m:r>
                                                <a:rPr lang="nl-BE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nl-BE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  <m:r>
                                <m:rPr>
                                  <m:nor/>
                                </m:rPr>
                                <a:rPr lang="en-GB" dirty="0"/>
                                <m:t>)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0D4FD39-0C13-C44C-A6F3-62365263AC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4535" y="2774900"/>
                <a:ext cx="3923766" cy="778803"/>
              </a:xfrm>
              <a:prstGeom prst="rect">
                <a:avLst/>
              </a:prstGeom>
              <a:blipFill>
                <a:blip r:embed="rId8"/>
                <a:stretch>
                  <a:fillRect t="-114516" b="-17096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30F5FB92-9BC4-B74A-9834-70D608ABDA7A}"/>
                  </a:ext>
                </a:extLst>
              </p14:cNvPr>
              <p14:cNvContentPartPr/>
              <p14:nvPr/>
            </p14:nvContentPartPr>
            <p14:xfrm>
              <a:off x="1905840" y="4850453"/>
              <a:ext cx="3070080" cy="108288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30F5FB92-9BC4-B74A-9834-70D608ABDA7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897200" y="4841813"/>
                <a:ext cx="3087720" cy="1100520"/>
              </a:xfrm>
              <a:prstGeom prst="rect">
                <a:avLst/>
              </a:prstGeom>
            </p:spPr>
          </p:pic>
        </mc:Fallback>
      </mc:AlternateContent>
      <p:sp>
        <p:nvSpPr>
          <p:cNvPr id="99" name="Rectangle 98">
            <a:extLst>
              <a:ext uri="{FF2B5EF4-FFF2-40B4-BE49-F238E27FC236}">
                <a16:creationId xmlns:a16="http://schemas.microsoft.com/office/drawing/2014/main" id="{70B74C04-884D-8441-A2F3-3E016B944CAA}"/>
              </a:ext>
            </a:extLst>
          </p:cNvPr>
          <p:cNvSpPr/>
          <p:nvPr/>
        </p:nvSpPr>
        <p:spPr>
          <a:xfrm rot="16200000">
            <a:off x="1115713" y="4358787"/>
            <a:ext cx="11306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frequency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883296C7-0C39-1F44-BA51-69B80A550C09}"/>
              </a:ext>
            </a:extLst>
          </p:cNvPr>
          <p:cNvSpPr/>
          <p:nvPr/>
        </p:nvSpPr>
        <p:spPr>
          <a:xfrm>
            <a:off x="3043386" y="5951520"/>
            <a:ext cx="6862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value</a:t>
            </a:r>
          </a:p>
        </p:txBody>
      </p:sp>
    </p:spTree>
    <p:extLst>
      <p:ext uri="{BB962C8B-B14F-4D97-AF65-F5344CB8AC3E}">
        <p14:creationId xmlns:p14="http://schemas.microsoft.com/office/powerpoint/2010/main" val="3611793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569323A-DA75-B949-999B-6FD165412AD0}"/>
              </a:ext>
            </a:extLst>
          </p:cNvPr>
          <p:cNvSpPr/>
          <p:nvPr/>
        </p:nvSpPr>
        <p:spPr>
          <a:xfrm>
            <a:off x="203200" y="2242124"/>
            <a:ext cx="247226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Non - stationary dynamics</a:t>
            </a:r>
          </a:p>
          <a:p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980C96-A322-0447-AA55-732BEB91957C}"/>
              </a:ext>
            </a:extLst>
          </p:cNvPr>
          <p:cNvSpPr/>
          <p:nvPr/>
        </p:nvSpPr>
        <p:spPr>
          <a:xfrm>
            <a:off x="203200" y="119239"/>
            <a:ext cx="267546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/>
              <a:t>For one species, How do environmental variations change </a:t>
            </a:r>
            <a:r>
              <a:rPr lang="en-GB" sz="2400" dirty="0" err="1"/>
              <a:t>NdFD</a:t>
            </a:r>
            <a:r>
              <a:rPr lang="en-GB" sz="2400" dirty="0"/>
              <a:t>?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8A372-CA58-6742-9244-16DB4D8B3F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5467" y="119239"/>
            <a:ext cx="9042400" cy="6738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131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569323A-DA75-B949-999B-6FD165412AD0}"/>
              </a:ext>
            </a:extLst>
          </p:cNvPr>
          <p:cNvSpPr/>
          <p:nvPr/>
        </p:nvSpPr>
        <p:spPr>
          <a:xfrm>
            <a:off x="203200" y="2242124"/>
            <a:ext cx="247226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Non - stationary dynamics</a:t>
            </a:r>
          </a:p>
          <a:p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980C96-A322-0447-AA55-732BEB91957C}"/>
              </a:ext>
            </a:extLst>
          </p:cNvPr>
          <p:cNvSpPr/>
          <p:nvPr/>
        </p:nvSpPr>
        <p:spPr>
          <a:xfrm>
            <a:off x="203200" y="119239"/>
            <a:ext cx="267546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/>
              <a:t>For one species, How do environmental variations change </a:t>
            </a:r>
            <a:r>
              <a:rPr lang="en-GB" sz="2400" dirty="0" err="1"/>
              <a:t>NdFD</a:t>
            </a:r>
            <a:r>
              <a:rPr lang="en-GB" sz="2400" dirty="0"/>
              <a:t>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1EC393-0FA2-4446-AD97-1F65DD2283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5467" y="-25400"/>
            <a:ext cx="9110133" cy="677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708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599</Words>
  <Application>Microsoft Macintosh PowerPoint</Application>
  <PresentationFormat>Widescreen</PresentationFormat>
  <Paragraphs>110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-webkit-standard</vt:lpstr>
      <vt:lpstr>Arial</vt:lpstr>
      <vt:lpstr>Calibri</vt:lpstr>
      <vt:lpstr>Calibri Light</vt:lpstr>
      <vt:lpstr>Cambria Math</vt:lpstr>
      <vt:lpstr>Office Theme</vt:lpstr>
      <vt:lpstr>Project  N-F plane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 N-F plane</dc:title>
  <dc:creator>Lisa Buche</dc:creator>
  <cp:lastModifiedBy>Lisa Buche</cp:lastModifiedBy>
  <cp:revision>15</cp:revision>
  <dcterms:created xsi:type="dcterms:W3CDTF">2021-02-01T07:55:47Z</dcterms:created>
  <dcterms:modified xsi:type="dcterms:W3CDTF">2021-02-02T08:33:32Z</dcterms:modified>
</cp:coreProperties>
</file>