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1.svg" ContentType="image/svg+xml"/>
  <Override PartName="/ppt/media/image13.svg" ContentType="image/svg+xml"/>
  <Override PartName="/ppt/media/image19.svg" ContentType="image/svg+xml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76" r:id="rId5"/>
    <p:sldId id="259" r:id="rId6"/>
    <p:sldId id="277" r:id="rId7"/>
    <p:sldId id="278" r:id="rId8"/>
    <p:sldId id="279" r:id="rId9"/>
    <p:sldId id="261" r:id="rId10"/>
    <p:sldId id="280" r:id="rId11"/>
    <p:sldId id="262" r:id="rId12"/>
  </p:sldIdLst>
  <p:sldSz cx="18288000" cy="10287000"/>
  <p:notesSz cx="6858000" cy="9144000"/>
  <p:embeddedFontLst>
    <p:embeddedFont>
      <p:font typeface="Aileron Regular Bold" panose="00000800000000000000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  <p:embeddedFont>
      <p:font typeface="Arial Black" panose="020B0A04020102020204" charset="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32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5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16502702" y="4845370"/>
            <a:ext cx="262255" cy="262255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4511118" y="9040590"/>
            <a:ext cx="217710" cy="217710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3182838" y="4762722"/>
            <a:ext cx="3961046" cy="410556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0">
            <a:off x="1028700" y="1135856"/>
            <a:ext cx="10761886" cy="4813373"/>
            <a:chOff x="0" y="142875"/>
            <a:chExt cx="14349181" cy="641783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42875"/>
              <a:ext cx="14349181" cy="4390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840"/>
                </a:lnSpc>
              </a:pPr>
              <a:r>
                <a:rPr lang="en-US" sz="12000" b="1" spc="-120">
                  <a:solidFill>
                    <a:srgbClr val="ECF2FE"/>
                  </a:solidFill>
                  <a:latin typeface="Aileron Heavy Bold" panose="00000A00000000000000"/>
                </a:rPr>
                <a:t>Mode Enchantee</a:t>
              </a:r>
              <a:endParaRPr lang="en-US" sz="12000" b="1" spc="-120">
                <a:solidFill>
                  <a:srgbClr val="ECF2FE"/>
                </a:solidFill>
                <a:latin typeface="Aileron Heavy Bold" panose="00000A0000000000000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78853"/>
              <a:ext cx="14349181" cy="12818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50"/>
                </a:lnSpc>
              </a:pPr>
              <a:r>
                <a:rPr lang="en-US" sz="2500" u="none" spc="100">
                  <a:solidFill>
                    <a:srgbClr val="ECF2FE"/>
                  </a:solidFill>
                  <a:latin typeface="Aileron Regular" panose="00000500000000000000"/>
                </a:rPr>
                <a:t>An E-Commerce business website where your items are presented with defining features to attract consumers for it’s quality.</a:t>
              </a:r>
              <a:endParaRPr lang="en-US" sz="2500" u="none" spc="100">
                <a:solidFill>
                  <a:srgbClr val="ECF2FE"/>
                </a:solidFill>
                <a:latin typeface="Aileron Regular" panose="00000500000000000000"/>
              </a:endParaRPr>
            </a:p>
          </p:txBody>
        </p:sp>
      </p:grpSp>
      <p:pic>
        <p:nvPicPr>
          <p:cNvPr id="15" name="Picture 14" descr="mode enchantee 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600" y="4608195"/>
            <a:ext cx="4762500" cy="4762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259057" y="4608095"/>
            <a:ext cx="237275" cy="237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0">
            <a:off x="2256389" y="1028700"/>
            <a:ext cx="6668496" cy="1703518"/>
            <a:chOff x="0" y="0"/>
            <a:chExt cx="8891328" cy="2271358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8891328" cy="738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u="none" spc="-35">
                  <a:solidFill>
                    <a:srgbClr val="08104D"/>
                  </a:solidFill>
                  <a:latin typeface="Aileron Regular Bold" panose="00000800000000000000"/>
                </a:rPr>
                <a:t>Strengths</a:t>
              </a:r>
              <a:endParaRPr lang="en-US" sz="3500" u="none" spc="-35">
                <a:solidFill>
                  <a:srgbClr val="08104D"/>
                </a:solidFill>
                <a:latin typeface="Aileron Regular Bold" panose="0000080000000000000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61937"/>
              <a:ext cx="8891328" cy="1409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40"/>
                </a:lnSpc>
              </a:pPr>
              <a:r>
                <a:rPr lang="en-US" sz="2000" u="none">
                  <a:solidFill>
                    <a:srgbClr val="08104D"/>
                  </a:solidFill>
                  <a:latin typeface="Aileron Regular" panose="00000500000000000000"/>
                </a:rPr>
                <a:t>How will you introduce your company to your potential customers? Examples: impressions, click-through rate, visits, and social media metrics.</a:t>
              </a:r>
              <a:endParaRPr lang="en-US" sz="2000" u="none">
                <a:solidFill>
                  <a:srgbClr val="08104D"/>
                </a:solidFill>
                <a:latin typeface="Aileron Regular" panose="0000050000000000000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028700" y="1297579"/>
            <a:ext cx="509507" cy="185402"/>
            <a:chOff x="0" y="0"/>
            <a:chExt cx="1179660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l="l" t="t" r="r" b="b"/>
              <a:pathLst>
                <a:path w="1179660" h="43434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2256389" y="3579881"/>
            <a:ext cx="6668496" cy="2062594"/>
            <a:chOff x="0" y="0"/>
            <a:chExt cx="8891328" cy="275012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8891328" cy="738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u="none" spc="-35">
                  <a:solidFill>
                    <a:srgbClr val="08104D"/>
                  </a:solidFill>
                  <a:latin typeface="Aileron Regular Bold" panose="00000800000000000000"/>
                </a:rPr>
                <a:t>Acquisition</a:t>
              </a:r>
              <a:endParaRPr lang="en-US" sz="3500" u="none" spc="-35">
                <a:solidFill>
                  <a:srgbClr val="08104D"/>
                </a:solidFill>
                <a:latin typeface="Aileron Regular Bold" panose="0000080000000000000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61937"/>
              <a:ext cx="8891328" cy="1888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40"/>
                </a:lnSpc>
              </a:pPr>
              <a:r>
                <a:rPr lang="en-US" sz="2000" u="none">
                  <a:solidFill>
                    <a:srgbClr val="08104D"/>
                  </a:solidFill>
                  <a:latin typeface="Aileron Regular" panose="00000500000000000000"/>
                </a:rPr>
                <a:t>Where are your potential customers coming from? What channel is driving the most valuable traffic for your company? Examples: new leads, email subscribers, resource downloads, support and sales chats.</a:t>
              </a:r>
              <a:endParaRPr lang="en-US" sz="2000" u="none">
                <a:solidFill>
                  <a:srgbClr val="08104D"/>
                </a:solidFill>
                <a:latin typeface="Aileron Regular" panose="0000050000000000000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028700" y="3848760"/>
            <a:ext cx="509507" cy="185402"/>
            <a:chOff x="0" y="0"/>
            <a:chExt cx="1179660" cy="429260"/>
          </a:xfrm>
        </p:grpSpPr>
        <p:sp>
          <p:nvSpPr>
            <p:cNvPr id="14" name="Freeform 14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l="l" t="t" r="r" b="b"/>
              <a:pathLst>
                <a:path w="1179660" h="43434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2256389" y="6469266"/>
            <a:ext cx="6668496" cy="2062594"/>
            <a:chOff x="0" y="0"/>
            <a:chExt cx="8891328" cy="275012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8891328" cy="738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u="none" spc="-35">
                  <a:solidFill>
                    <a:srgbClr val="08104D"/>
                  </a:solidFill>
                  <a:latin typeface="Aileron Regular Bold" panose="00000800000000000000"/>
                </a:rPr>
                <a:t>Strengths</a:t>
              </a:r>
              <a:endParaRPr lang="en-US" sz="3500" u="none" spc="-35">
                <a:solidFill>
                  <a:srgbClr val="08104D"/>
                </a:solidFill>
                <a:latin typeface="Aileron Regular Bold" panose="0000080000000000000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61937"/>
              <a:ext cx="8891328" cy="1888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40"/>
                </a:lnSpc>
              </a:pPr>
              <a:r>
                <a:rPr lang="en-US" sz="2000" u="none">
                  <a:solidFill>
                    <a:srgbClr val="08104D"/>
                  </a:solidFill>
                  <a:latin typeface="Aileron Regular" panose="00000500000000000000"/>
                </a:rPr>
                <a:t>How will your potential customers try your product or service for the first time? How will you make them realize the true value of your product or service? Examples: new trial signups, product sales, activation after app download.</a:t>
              </a:r>
              <a:endParaRPr lang="en-US" sz="2000" u="none">
                <a:solidFill>
                  <a:srgbClr val="08104D"/>
                </a:solidFill>
                <a:latin typeface="Aileron Regular" panose="0000050000000000000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028700" y="6738145"/>
            <a:ext cx="509507" cy="185402"/>
            <a:chOff x="0" y="0"/>
            <a:chExt cx="1179660" cy="429260"/>
          </a:xfrm>
        </p:grpSpPr>
        <p:sp>
          <p:nvSpPr>
            <p:cNvPr id="19" name="Freeform 19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l="l" t="t" r="r" b="b"/>
              <a:pathLst>
                <a:path w="1179660" h="43434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10590804" y="1028700"/>
            <a:ext cx="6668496" cy="1703518"/>
            <a:chOff x="0" y="0"/>
            <a:chExt cx="8891328" cy="227135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38100"/>
              <a:ext cx="8891328" cy="738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u="none" spc="-35">
                  <a:solidFill>
                    <a:srgbClr val="08104D"/>
                  </a:solidFill>
                  <a:latin typeface="Aileron Regular Bold" panose="00000800000000000000"/>
                </a:rPr>
                <a:t>Retention</a:t>
              </a:r>
              <a:endParaRPr lang="en-US" sz="3500" u="none" spc="-35">
                <a:solidFill>
                  <a:srgbClr val="08104D"/>
                </a:solidFill>
                <a:latin typeface="Aileron Regular Bold" panose="00000800000000000000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61937"/>
              <a:ext cx="8891328" cy="1409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40"/>
                </a:lnSpc>
              </a:pPr>
              <a:r>
                <a:rPr lang="en-US" sz="2000" u="none">
                  <a:solidFill>
                    <a:srgbClr val="08104D"/>
                  </a:solidFill>
                  <a:latin typeface="Aileron Regular" panose="00000500000000000000"/>
                </a:rPr>
                <a:t>How many of your customers are you retaining? Why are you losing others? Examples: customer acquisition rate and customer churn rate.</a:t>
              </a:r>
              <a:endParaRPr lang="en-US" sz="2000" u="none">
                <a:solidFill>
                  <a:srgbClr val="08104D"/>
                </a:solidFill>
                <a:latin typeface="Aileron Regular" panose="00000500000000000000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9363115" y="1297579"/>
            <a:ext cx="509507" cy="185402"/>
            <a:chOff x="0" y="0"/>
            <a:chExt cx="1179660" cy="429260"/>
          </a:xfrm>
        </p:grpSpPr>
        <p:sp>
          <p:nvSpPr>
            <p:cNvPr id="24" name="Freeform 24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l="l" t="t" r="r" b="b"/>
              <a:pathLst>
                <a:path w="1179660" h="43434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25" name="Group 25"/>
          <p:cNvGrpSpPr/>
          <p:nvPr/>
        </p:nvGrpSpPr>
        <p:grpSpPr>
          <a:xfrm rot="0">
            <a:off x="10590804" y="3579881"/>
            <a:ext cx="6668496" cy="2062594"/>
            <a:chOff x="0" y="0"/>
            <a:chExt cx="8891328" cy="2750125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38100"/>
              <a:ext cx="8891328" cy="738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u="none" spc="-35">
                  <a:solidFill>
                    <a:srgbClr val="08104D"/>
                  </a:solidFill>
                  <a:latin typeface="Aileron Regular Bold" panose="00000800000000000000"/>
                </a:rPr>
                <a:t>Revenue</a:t>
              </a:r>
              <a:endParaRPr lang="en-US" sz="3500" u="none" spc="-35">
                <a:solidFill>
                  <a:srgbClr val="08104D"/>
                </a:solidFill>
                <a:latin typeface="Aileron Regular Bold" panose="00000800000000000000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61937"/>
              <a:ext cx="8891328" cy="1888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40"/>
                </a:lnSpc>
              </a:pPr>
              <a:r>
                <a:rPr lang="en-US" sz="2000" u="none">
                  <a:solidFill>
                    <a:srgbClr val="08104D"/>
                  </a:solidFill>
                  <a:latin typeface="Aileron Regular" panose="00000500000000000000"/>
                </a:rPr>
                <a:t>Where are your potential customers coming from? What channel is driving the most valuable traffic for your company? Examples: new leads, email subscribers, resource downloads, support and sales chats.</a:t>
              </a:r>
              <a:endParaRPr lang="en-US" sz="2000" u="none">
                <a:solidFill>
                  <a:srgbClr val="08104D"/>
                </a:solidFill>
                <a:latin typeface="Aileron Regular" panose="00000500000000000000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9363115" y="3848760"/>
            <a:ext cx="509507" cy="185402"/>
            <a:chOff x="0" y="0"/>
            <a:chExt cx="1179660" cy="429260"/>
          </a:xfrm>
        </p:grpSpPr>
        <p:sp>
          <p:nvSpPr>
            <p:cNvPr id="29" name="Freeform 29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l="l" t="t" r="r" b="b"/>
              <a:pathLst>
                <a:path w="1179660" h="43434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30" name="Group 30"/>
          <p:cNvGrpSpPr/>
          <p:nvPr/>
        </p:nvGrpSpPr>
        <p:grpSpPr>
          <a:xfrm rot="0">
            <a:off x="10590804" y="6469266"/>
            <a:ext cx="6668496" cy="1703518"/>
            <a:chOff x="0" y="0"/>
            <a:chExt cx="8891328" cy="2271358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38100"/>
              <a:ext cx="8891328" cy="738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500" u="none" spc="-35">
                  <a:solidFill>
                    <a:srgbClr val="08104D"/>
                  </a:solidFill>
                  <a:latin typeface="Aileron Regular Bold" panose="00000800000000000000"/>
                </a:rPr>
                <a:t>Referral</a:t>
              </a:r>
              <a:endParaRPr lang="en-US" sz="3500" u="none" spc="-35">
                <a:solidFill>
                  <a:srgbClr val="08104D"/>
                </a:solidFill>
                <a:latin typeface="Aileron Regular Bold" panose="00000800000000000000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861937"/>
              <a:ext cx="8891328" cy="1409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40"/>
                </a:lnSpc>
              </a:pPr>
              <a:r>
                <a:rPr lang="en-US" sz="2000" u="none">
                  <a:solidFill>
                    <a:srgbClr val="08104D"/>
                  </a:solidFill>
                  <a:latin typeface="Aileron Regular" panose="00000500000000000000"/>
                </a:rPr>
                <a:t>How can you turn your customers into advocates? What’s your systematic process to generate referrals consistently? Examples: Net Promoter Score, referrals, and social shares.</a:t>
              </a:r>
              <a:endParaRPr lang="en-US" sz="2000" u="none">
                <a:solidFill>
                  <a:srgbClr val="08104D"/>
                </a:solidFill>
                <a:latin typeface="Aileron Regular" panose="00000500000000000000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9363115" y="6738145"/>
            <a:ext cx="509507" cy="185402"/>
            <a:chOff x="0" y="0"/>
            <a:chExt cx="1179660" cy="429260"/>
          </a:xfrm>
        </p:grpSpPr>
        <p:sp>
          <p:nvSpPr>
            <p:cNvPr id="34" name="Freeform 34"/>
            <p:cNvSpPr/>
            <p:nvPr/>
          </p:nvSpPr>
          <p:spPr>
            <a:xfrm>
              <a:off x="0" y="-5080"/>
              <a:ext cx="1179660" cy="434340"/>
            </a:xfrm>
            <a:custGeom>
              <a:avLst/>
              <a:gdLst/>
              <a:ahLst/>
              <a:cxnLst/>
              <a:rect l="l" t="t" r="r" b="b"/>
              <a:pathLst>
                <a:path w="1179660" h="434340">
                  <a:moveTo>
                    <a:pt x="1161880" y="187960"/>
                  </a:moveTo>
                  <a:lnTo>
                    <a:pt x="900260" y="11430"/>
                  </a:lnTo>
                  <a:cubicBezTo>
                    <a:pt x="882480" y="0"/>
                    <a:pt x="859620" y="3810"/>
                    <a:pt x="846920" y="21590"/>
                  </a:cubicBezTo>
                  <a:cubicBezTo>
                    <a:pt x="835490" y="39370"/>
                    <a:pt x="839300" y="62230"/>
                    <a:pt x="857080" y="74930"/>
                  </a:cubicBezTo>
                  <a:lnTo>
                    <a:pt x="101583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015830" y="257810"/>
                  </a:lnTo>
                  <a:lnTo>
                    <a:pt x="857080" y="364490"/>
                  </a:lnTo>
                  <a:cubicBezTo>
                    <a:pt x="839300" y="375920"/>
                    <a:pt x="835490" y="400050"/>
                    <a:pt x="846920" y="417830"/>
                  </a:cubicBezTo>
                  <a:cubicBezTo>
                    <a:pt x="854540" y="429260"/>
                    <a:pt x="865970" y="434340"/>
                    <a:pt x="878670" y="434340"/>
                  </a:cubicBezTo>
                  <a:cubicBezTo>
                    <a:pt x="886290" y="434340"/>
                    <a:pt x="893910" y="431800"/>
                    <a:pt x="900260" y="427990"/>
                  </a:cubicBezTo>
                  <a:lnTo>
                    <a:pt x="1163150" y="251460"/>
                  </a:lnTo>
                  <a:cubicBezTo>
                    <a:pt x="1173310" y="243840"/>
                    <a:pt x="1179660" y="232410"/>
                    <a:pt x="1179660" y="219710"/>
                  </a:cubicBezTo>
                  <a:cubicBezTo>
                    <a:pt x="1179660" y="207010"/>
                    <a:pt x="1173310" y="195580"/>
                    <a:pt x="1161880" y="18796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0">
            <a:off x="1548989" y="1824705"/>
            <a:ext cx="15190021" cy="5806440"/>
            <a:chOff x="0" y="-38100"/>
            <a:chExt cx="20253362" cy="7741920"/>
          </a:xfrm>
        </p:grpSpPr>
        <p:sp>
          <p:nvSpPr>
            <p:cNvPr id="6" name="TextBox 6"/>
            <p:cNvSpPr txBox="1"/>
            <p:nvPr/>
          </p:nvSpPr>
          <p:spPr>
            <a:xfrm>
              <a:off x="0" y="1457593"/>
              <a:ext cx="20253362" cy="172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u="none">
                  <a:solidFill>
                    <a:srgbClr val="ECF2FE"/>
                  </a:solidFill>
                  <a:latin typeface="Arial Black" panose="020B0A04020102020204" charset="0"/>
                  <a:cs typeface="Arial Black" panose="020B0A04020102020204" charset="0"/>
                </a:rPr>
                <a:t>Introduction</a:t>
              </a:r>
              <a:endParaRPr lang="en-US" sz="8000" u="none">
                <a:solidFill>
                  <a:srgbClr val="ECF2FE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14420"/>
              <a:ext cx="20253114" cy="4089400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lstStyle/>
            <a:p>
              <a:pPr marL="0" lvl="0" indent="0" algn="ctr">
                <a:lnSpc>
                  <a:spcPts val="3690"/>
                </a:lnSpc>
              </a:pPr>
              <a:r>
                <a:rPr lang="en-US" altLang="en-US" sz="2600" u="none">
                  <a:solidFill>
                    <a:srgbClr val="ECF2F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Welcome to Mode Enchantee – your destination for curated fashion that celebrates individuality and style. Discover a unique collection of clothing, accessories, and customizable designs that let you express yourself in the most enchanting ways. Whether you’re looking for timeless pieces or on-trend essentials, each item is crafted to elevate your wardrobe and embrace your personal flair. Explore endless possibilities to style, personalize, and make fashion your own. Step into a world where style knows no limits.</a:t>
              </a:r>
              <a:endParaRPr lang="en-US" altLang="en-US" sz="2600" u="none">
                <a:solidFill>
                  <a:srgbClr val="ECF2F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53362" cy="1076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5000" u="none">
                  <a:solidFill>
                    <a:srgbClr val="ECF2FE"/>
                  </a:solidFill>
                  <a:latin typeface="Arial Black" panose="020B0A04020102020204" charset="0"/>
                  <a:cs typeface="Arial Black" panose="020B0A04020102020204" charset="0"/>
                </a:rPr>
                <a:t>Mode Enchantee</a:t>
              </a:r>
              <a:endParaRPr lang="en-US" sz="5000" u="none">
                <a:solidFill>
                  <a:srgbClr val="ECF2FE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0">
            <a:off x="1548989" y="1824705"/>
            <a:ext cx="15190021" cy="5806440"/>
            <a:chOff x="0" y="-38100"/>
            <a:chExt cx="20253362" cy="7741920"/>
          </a:xfrm>
        </p:grpSpPr>
        <p:sp>
          <p:nvSpPr>
            <p:cNvPr id="6" name="TextBox 6"/>
            <p:cNvSpPr txBox="1"/>
            <p:nvPr/>
          </p:nvSpPr>
          <p:spPr>
            <a:xfrm>
              <a:off x="0" y="1457593"/>
              <a:ext cx="20253362" cy="172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u="none">
                  <a:solidFill>
                    <a:srgbClr val="ECF2FE"/>
                  </a:solidFill>
                  <a:latin typeface="Arial Black" panose="020B0A04020102020204" charset="0"/>
                  <a:cs typeface="Arial Black" panose="020B0A04020102020204" charset="0"/>
                </a:rPr>
                <a:t>Scope</a:t>
              </a:r>
              <a:endParaRPr lang="en-US" sz="8000" u="none">
                <a:solidFill>
                  <a:srgbClr val="ECF2FE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14420"/>
              <a:ext cx="20253114" cy="4089400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lstStyle/>
            <a:p>
              <a:pPr marL="0" lvl="0" indent="0" algn="ctr">
                <a:lnSpc>
                  <a:spcPts val="3690"/>
                </a:lnSpc>
              </a:pPr>
              <a:r>
                <a:rPr lang="en-US" altLang="en-US" sz="2600" u="none">
                  <a:solidFill>
                    <a:srgbClr val="ECF2F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the developer of Mode Enchantée, the website's scope would encompass the following key areas, ensuring a seamless, engaging, and personalized shopping experience for users while also providing an efficient platform for business operations:</a:t>
              </a:r>
              <a:endParaRPr lang="en-US" altLang="en-US" sz="2600" u="none">
                <a:solidFill>
                  <a:srgbClr val="ECF2F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253362" cy="1076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300"/>
                </a:lnSpc>
                <a:spcBef>
                  <a:spcPct val="0"/>
                </a:spcBef>
              </a:pPr>
              <a:r>
                <a:rPr lang="en-US" sz="5000" u="none">
                  <a:solidFill>
                    <a:srgbClr val="ECF2FE"/>
                  </a:solidFill>
                  <a:latin typeface="Arial Black" panose="020B0A04020102020204" charset="0"/>
                  <a:cs typeface="Arial Black" panose="020B0A04020102020204" charset="0"/>
                </a:rPr>
                <a:t>Mode Enchantee</a:t>
              </a:r>
              <a:endParaRPr lang="en-US" sz="5000" u="none">
                <a:solidFill>
                  <a:srgbClr val="ECF2FE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93660" y="2221186"/>
            <a:ext cx="6448254" cy="668351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225989" y="1769779"/>
            <a:ext cx="6783595" cy="6478333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 rot="0">
            <a:off x="1393660" y="3764156"/>
            <a:ext cx="574584" cy="574584"/>
            <a:chOff x="0" y="0"/>
            <a:chExt cx="1708150" cy="17081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6650473" y="8549171"/>
            <a:ext cx="355529" cy="355529"/>
            <a:chOff x="1371600" y="6705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262994" y="1382300"/>
            <a:ext cx="387479" cy="38747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425441" y="5143810"/>
            <a:ext cx="6833859" cy="418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265"/>
              </a:lnSpc>
            </a:pPr>
            <a:r>
              <a:rPr lang="en-US" altLang="en-US" sz="2300" u="none">
                <a:solidFill>
                  <a:srgbClr val="ECF2FE"/>
                </a:solidFill>
                <a:latin typeface="Aileron Regular" panose="00000500000000000000"/>
              </a:rPr>
              <a:t>Create a clean, elegant, and modern interface that reflects the brand's identity. The website would have a chic, easy-to-navigate layout that feels immersive and user-friendly.</a:t>
            </a:r>
            <a:endParaRPr lang="en-US" altLang="en-US" sz="2300" u="none">
              <a:solidFill>
                <a:srgbClr val="ECF2FE"/>
              </a:solidFill>
              <a:latin typeface="Aileron Regular" panose="00000500000000000000"/>
            </a:endParaRPr>
          </a:p>
          <a:p>
            <a:pPr marL="0" lvl="0" indent="0" algn="r">
              <a:lnSpc>
                <a:spcPts val="3265"/>
              </a:lnSpc>
            </a:pPr>
            <a:r>
              <a:rPr lang="en-US" altLang="en-US" sz="2300" u="none">
                <a:solidFill>
                  <a:srgbClr val="ECF2FE"/>
                </a:solidFill>
                <a:latin typeface="Aileron Regular" panose="00000500000000000000"/>
              </a:rPr>
              <a:t> Users can create accounts and set up profiles with preferences to receive tailored product recommendations and style suggestions.</a:t>
            </a:r>
            <a:endParaRPr lang="en-US" altLang="en-US" sz="2300" u="none">
              <a:solidFill>
                <a:srgbClr val="ECF2FE"/>
              </a:solidFill>
              <a:latin typeface="Aileron Regular" panose="00000500000000000000"/>
            </a:endParaRPr>
          </a:p>
          <a:p>
            <a:pPr marL="0" lvl="0" indent="0" algn="r">
              <a:lnSpc>
                <a:spcPts val="3265"/>
              </a:lnSpc>
            </a:pPr>
            <a:r>
              <a:rPr lang="en-US" altLang="en-US" sz="2300" u="none">
                <a:solidFill>
                  <a:srgbClr val="ECF2FE"/>
                </a:solidFill>
                <a:latin typeface="Aileron Regular" panose="00000500000000000000"/>
              </a:rPr>
              <a:t>Advanced search functionality with filters (size, style, color, customization options, etc.) to help users quickly find the exact items they’re looking for.</a:t>
            </a:r>
            <a:endParaRPr lang="en-US" altLang="en-US" sz="2300" u="none">
              <a:solidFill>
                <a:srgbClr val="ECF2FE"/>
              </a:solidFill>
              <a:latin typeface="Aileron Regular" panose="000005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7242810" y="993140"/>
            <a:ext cx="10016490" cy="3008614"/>
            <a:chOff x="0" y="-47625"/>
            <a:chExt cx="10820400" cy="401135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10820400" cy="1722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0080"/>
                </a:lnSpc>
                <a:spcBef>
                  <a:spcPct val="0"/>
                </a:spcBef>
              </a:pPr>
              <a:r>
                <a:rPr lang="en-US" sz="6600" u="none">
                  <a:solidFill>
                    <a:srgbClr val="ECF2FE"/>
                  </a:solidFill>
                  <a:latin typeface="Aileron Heavy Bold" panose="00000A00000000000000"/>
                </a:rPr>
                <a:t>UX and Interface Design</a:t>
              </a:r>
              <a:endParaRPr lang="en-US" sz="6600" u="none">
                <a:solidFill>
                  <a:srgbClr val="ECF2FE"/>
                </a:solidFill>
                <a:latin typeface="Aileron Heavy Bold" panose="00000A0000000000000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024928"/>
              <a:ext cx="10820400" cy="1938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780"/>
                </a:lnSpc>
                <a:spcBef>
                  <a:spcPct val="0"/>
                </a:spcBef>
              </a:pPr>
              <a:r>
                <a:rPr lang="en-US" altLang="en-US" sz="2700" u="none">
                  <a:solidFill>
                    <a:srgbClr val="ECF2FE"/>
                  </a:solidFill>
                  <a:latin typeface="Aileron Heavy" panose="00000A00000000000000"/>
                </a:rPr>
                <a:t>Visually appealing and intuitive design</a:t>
              </a:r>
              <a:endParaRPr lang="en-US" altLang="en-US" sz="2700" u="none">
                <a:solidFill>
                  <a:srgbClr val="ECF2FE"/>
                </a:solidFill>
                <a:latin typeface="Aileron Heavy" panose="00000A00000000000000"/>
              </a:endParaRPr>
            </a:p>
            <a:p>
              <a:pPr marL="0" lvl="0" indent="0" algn="r">
                <a:lnSpc>
                  <a:spcPts val="3780"/>
                </a:lnSpc>
                <a:spcBef>
                  <a:spcPct val="0"/>
                </a:spcBef>
              </a:pPr>
              <a:r>
                <a:rPr lang="en-US" altLang="en-US" sz="2700" u="none">
                  <a:solidFill>
                    <a:srgbClr val="ECF2FE"/>
                  </a:solidFill>
                  <a:latin typeface="Aileron Heavy" panose="00000A00000000000000"/>
                </a:rPr>
                <a:t>Personalized Shopping Experience</a:t>
              </a:r>
              <a:endParaRPr lang="en-US" altLang="en-US" sz="2700" u="none">
                <a:solidFill>
                  <a:srgbClr val="ECF2FE"/>
                </a:solidFill>
                <a:latin typeface="Aileron Heavy" panose="00000A00000000000000"/>
              </a:endParaRPr>
            </a:p>
            <a:p>
              <a:pPr marL="0" lvl="0" indent="0" algn="r">
                <a:lnSpc>
                  <a:spcPts val="3780"/>
                </a:lnSpc>
                <a:spcBef>
                  <a:spcPct val="0"/>
                </a:spcBef>
              </a:pPr>
              <a:r>
                <a:rPr lang="en-US" altLang="en-US" sz="2700" u="none">
                  <a:solidFill>
                    <a:srgbClr val="ECF2FE"/>
                  </a:solidFill>
                  <a:latin typeface="Aileron Heavy" panose="00000A00000000000000"/>
                </a:rPr>
                <a:t>Search &amp; Filtering</a:t>
              </a:r>
              <a:endParaRPr lang="en-US" altLang="en-US" sz="2700" u="none">
                <a:solidFill>
                  <a:srgbClr val="ECF2FE"/>
                </a:solidFill>
                <a:latin typeface="Aileron Heavy" panose="00000A0000000000000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shot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104900"/>
            <a:ext cx="12011025" cy="6515100"/>
          </a:xfrm>
          <a:prstGeom prst="rect">
            <a:avLst/>
          </a:prstGeom>
        </p:spPr>
      </p:pic>
      <p:grpSp>
        <p:nvGrpSpPr>
          <p:cNvPr id="19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20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2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2019300"/>
            <a:ext cx="12011025" cy="6381750"/>
          </a:xfrm>
          <a:prstGeom prst="rect">
            <a:avLst/>
          </a:prstGeom>
        </p:spPr>
      </p:pic>
      <p:grpSp>
        <p:nvGrpSpPr>
          <p:cNvPr id="4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shot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7048500"/>
            <a:ext cx="11982450" cy="2247900"/>
          </a:xfrm>
          <a:prstGeom prst="rect">
            <a:avLst/>
          </a:prstGeom>
        </p:spPr>
      </p:pic>
      <p:pic>
        <p:nvPicPr>
          <p:cNvPr id="3" name="Picture 2" descr="Screenshot_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9100"/>
            <a:ext cx="12011025" cy="6467475"/>
          </a:xfrm>
          <a:prstGeom prst="rect">
            <a:avLst/>
          </a:prstGeom>
        </p:spPr>
      </p:pic>
      <p:grpSp>
        <p:nvGrpSpPr>
          <p:cNvPr id="4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5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992981"/>
            <a:ext cx="13296434" cy="5526881"/>
            <a:chOff x="0" y="-47625"/>
            <a:chExt cx="17728578" cy="7369175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17728578" cy="1722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u="none">
                  <a:solidFill>
                    <a:srgbClr val="ECF2FE"/>
                  </a:solidFill>
                  <a:latin typeface="Aileron Heavy Bold" panose="00000A00000000000000"/>
                </a:rPr>
                <a:t>E-Commerce Features</a:t>
              </a:r>
              <a:endParaRPr lang="en-US" sz="8000" u="none">
                <a:solidFill>
                  <a:srgbClr val="ECF2FE"/>
                </a:solidFill>
                <a:latin typeface="Aileron Heavy Bold" panose="00000A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429250"/>
              <a:ext cx="14638189" cy="1892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0"/>
                </a:lnSpc>
              </a:pPr>
              <a:r>
                <a:rPr lang="en-US" altLang="en-US" sz="2600" u="none">
                  <a:solidFill>
                    <a:srgbClr val="ECF2FE"/>
                  </a:solidFill>
                  <a:latin typeface="Aileron Regular" panose="00000500000000000000"/>
                </a:rPr>
                <a:t> Easy-to-use cart with an intuitive, secure multi-step checkout system that supports multiple payment methods (credit/debit cards, PayPal, Apple Pay, etc.). Integration with payment gateways for a smooth checkout process.</a:t>
              </a:r>
              <a:endParaRPr lang="en-US" altLang="en-US" sz="2600" u="none">
                <a:solidFill>
                  <a:srgbClr val="ECF2FE"/>
                </a:solidFill>
                <a:latin typeface="Aileron Regular" panose="0000050000000000000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697813" y="5566875"/>
            <a:ext cx="3561487" cy="3691425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6668379" y="8776431"/>
            <a:ext cx="237011" cy="237011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0">
            <a:off x="13810120" y="6570113"/>
            <a:ext cx="156639" cy="156639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325134" y="5505757"/>
            <a:ext cx="2063899" cy="375254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668379" y="5505757"/>
            <a:ext cx="213552" cy="213552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2547604"/>
            <a:ext cx="10016490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l">
              <a:lnSpc>
                <a:spcPts val="3780"/>
              </a:lnSpc>
              <a:spcBef>
                <a:spcPct val="0"/>
              </a:spcBef>
            </a:pPr>
            <a:r>
              <a:rPr lang="en-US" altLang="en-US" sz="2700" u="none">
                <a:solidFill>
                  <a:srgbClr val="ECF2FE"/>
                </a:solidFill>
                <a:latin typeface="Aileron Heavy" panose="00000A00000000000000"/>
              </a:rPr>
              <a:t>Shopping Cart &amp; Checkout Process</a:t>
            </a:r>
            <a:endParaRPr lang="en-US" altLang="en-US" sz="2700" u="none">
              <a:solidFill>
                <a:srgbClr val="ECF2FE"/>
              </a:solidFill>
              <a:latin typeface="Aileron Heavy" panose="00000A00000000000000"/>
            </a:endParaRPr>
          </a:p>
          <a:p>
            <a:pPr marL="0" lvl="0" indent="0" algn="l">
              <a:lnSpc>
                <a:spcPts val="3780"/>
              </a:lnSpc>
              <a:spcBef>
                <a:spcPct val="0"/>
              </a:spcBef>
            </a:pPr>
            <a:r>
              <a:rPr lang="en-US" altLang="en-US" sz="2700" u="none">
                <a:solidFill>
                  <a:srgbClr val="ECF2FE"/>
                </a:solidFill>
                <a:latin typeface="Aileron Heavy" panose="00000A00000000000000"/>
              </a:rPr>
              <a:t>Multiple Payment Options</a:t>
            </a:r>
            <a:endParaRPr lang="en-US" altLang="en-US" sz="2700" u="none">
              <a:solidFill>
                <a:srgbClr val="ECF2FE"/>
              </a:solidFill>
              <a:latin typeface="Aileron Heavy" panose="00000A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5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16" name="Picture 15" descr="Screenshot_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19100"/>
            <a:ext cx="11972925" cy="3886200"/>
          </a:xfrm>
          <a:prstGeom prst="rect">
            <a:avLst/>
          </a:prstGeom>
        </p:spPr>
      </p:pic>
      <p:pic>
        <p:nvPicPr>
          <p:cNvPr id="17" name="Picture 16" descr="Screenshot_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737100"/>
            <a:ext cx="4210050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Presentation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Aileron Heavy Bold</vt:lpstr>
      <vt:lpstr>Aileron Regular</vt:lpstr>
      <vt:lpstr>Aileron Heavy</vt:lpstr>
      <vt:lpstr>Aileron Regular Bold</vt:lpstr>
      <vt:lpstr>Arial</vt:lpstr>
      <vt:lpstr>Microsoft YaHei</vt:lpstr>
      <vt:lpstr>Arial Unicode MS</vt:lpstr>
      <vt:lpstr>Calibri</vt:lpstr>
      <vt:lpstr>Arial Black</vt:lpstr>
      <vt:lpstr>Montserrat</vt:lpstr>
      <vt:lpstr>Aileron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Orange Technology Business Plan Presentation</dc:title>
  <dc:creator/>
  <cp:lastModifiedBy>Eizee</cp:lastModifiedBy>
  <cp:revision>2</cp:revision>
  <dcterms:created xsi:type="dcterms:W3CDTF">2006-08-16T00:00:00Z</dcterms:created>
  <dcterms:modified xsi:type="dcterms:W3CDTF">2024-12-09T09:41:39Z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98AC95CD33C3429D8FCBDD64E70C6E77_13</vt:lpwstr>
  </property>
  <property fmtid="{D5CDD505-2E9C-101B-9397-08002B2CF9AE}" pid="3" name="KSOProductBuildVer">
    <vt:lpwstr>1033-12.2.0.19307</vt:lpwstr>
  </property>
</Properties>
</file>