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9" r:id="rId18"/>
    <p:sldId id="272" r:id="rId19"/>
    <p:sldId id="273" r:id="rId20"/>
    <p:sldId id="274" r:id="rId21"/>
    <p:sldId id="275" r:id="rId22"/>
    <p:sldId id="276" r:id="rId23"/>
    <p:sldId id="277" r:id="rId24"/>
    <p:sldId id="278"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9/30/2015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6F077B-A50F-4D64-8574-E2D6A98A5553}" type="datetimeFigureOut">
              <a:rPr lang="en-US" dirty="0"/>
              <a:t>9/30/2015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9/30/2015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9/30/2015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9/30/2015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5B747F8-9654-4282-85D2-65F41AAE7A75}" type="datetimeFigureOut">
              <a:rPr lang="en-US" dirty="0"/>
              <a:t>9/30/2015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9/30/2015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alexvish91@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Responsive CSS and LESS</a:t>
            </a:r>
            <a:endParaRPr lang="ru-RU" dirty="0"/>
          </a:p>
        </p:txBody>
      </p:sp>
      <p:sp>
        <p:nvSpPr>
          <p:cNvPr id="3" name="Подзаголовок 2"/>
          <p:cNvSpPr>
            <a:spLocks noGrp="1"/>
          </p:cNvSpPr>
          <p:nvPr>
            <p:ph type="subTitle" idx="1"/>
          </p:nvPr>
        </p:nvSpPr>
        <p:spPr/>
        <p:txBody>
          <a:bodyPr/>
          <a:lstStyle/>
          <a:p>
            <a:r>
              <a:rPr lang="en-US" dirty="0" smtClean="0"/>
              <a:t>Alexander Visheratin</a:t>
            </a:r>
            <a:endParaRPr lang="ru-RU" dirty="0"/>
          </a:p>
        </p:txBody>
      </p:sp>
    </p:spTree>
    <p:extLst>
      <p:ext uri="{BB962C8B-B14F-4D97-AF65-F5344CB8AC3E}">
        <p14:creationId xmlns:p14="http://schemas.microsoft.com/office/powerpoint/2010/main" val="4206821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Responsive design: Main concepts</a:t>
            </a:r>
            <a:endParaRPr lang="ru-RU" dirty="0"/>
          </a:p>
        </p:txBody>
      </p:sp>
      <p:sp>
        <p:nvSpPr>
          <p:cNvPr id="3" name="Объект 2"/>
          <p:cNvSpPr>
            <a:spLocks noGrp="1"/>
          </p:cNvSpPr>
          <p:nvPr>
            <p:ph idx="1"/>
          </p:nvPr>
        </p:nvSpPr>
        <p:spPr/>
        <p:txBody>
          <a:bodyPr/>
          <a:lstStyle/>
          <a:p>
            <a:pPr marL="0" indent="0">
              <a:buNone/>
            </a:pPr>
            <a:r>
              <a:rPr lang="en-US" dirty="0" smtClean="0"/>
              <a:t>Responsive web design is based on three main components:</a:t>
            </a:r>
          </a:p>
          <a:p>
            <a:pPr marL="457200" indent="-457200">
              <a:buFont typeface="+mj-lt"/>
              <a:buAutoNum type="arabicPeriod"/>
            </a:pPr>
            <a:r>
              <a:rPr lang="en-US" dirty="0" smtClean="0"/>
              <a:t>Flexible layout. </a:t>
            </a:r>
          </a:p>
          <a:p>
            <a:pPr marL="457200" indent="-457200">
              <a:buFont typeface="+mj-lt"/>
              <a:buAutoNum type="arabicPeriod"/>
            </a:pPr>
            <a:r>
              <a:rPr lang="en-US" dirty="0" smtClean="0"/>
              <a:t>Media queries. </a:t>
            </a:r>
          </a:p>
          <a:p>
            <a:pPr marL="457200" indent="-457200">
              <a:buFont typeface="+mj-lt"/>
              <a:buAutoNum type="arabicPeriod"/>
            </a:pPr>
            <a:r>
              <a:rPr lang="en-US" dirty="0"/>
              <a:t>F</a:t>
            </a:r>
            <a:r>
              <a:rPr lang="en-US" dirty="0" smtClean="0"/>
              <a:t>lexible media.</a:t>
            </a:r>
          </a:p>
          <a:p>
            <a:pPr marL="0" indent="0">
              <a:buNone/>
            </a:pPr>
            <a:r>
              <a:rPr lang="en-US" dirty="0" smtClean="0"/>
              <a:t>Lets have a closer look on all of them.</a:t>
            </a:r>
            <a:endParaRPr lang="ru-RU" dirty="0"/>
          </a:p>
        </p:txBody>
      </p:sp>
    </p:spTree>
    <p:extLst>
      <p:ext uri="{BB962C8B-B14F-4D97-AF65-F5344CB8AC3E}">
        <p14:creationId xmlns:p14="http://schemas.microsoft.com/office/powerpoint/2010/main" val="3840849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Responsive design</a:t>
            </a:r>
            <a:r>
              <a:rPr lang="en-US" dirty="0" smtClean="0"/>
              <a:t>: Flexible layout</a:t>
            </a:r>
            <a:endParaRPr lang="ru-RU" dirty="0"/>
          </a:p>
        </p:txBody>
      </p:sp>
      <p:sp>
        <p:nvSpPr>
          <p:cNvPr id="3" name="Объект 2"/>
          <p:cNvSpPr>
            <a:spLocks noGrp="1"/>
          </p:cNvSpPr>
          <p:nvPr>
            <p:ph idx="1"/>
          </p:nvPr>
        </p:nvSpPr>
        <p:spPr/>
        <p:txBody>
          <a:bodyPr/>
          <a:lstStyle/>
          <a:p>
            <a:pPr marL="0" indent="0" algn="just">
              <a:buNone/>
            </a:pPr>
            <a:r>
              <a:rPr lang="en-US" dirty="0"/>
              <a:t>F</a:t>
            </a:r>
            <a:r>
              <a:rPr lang="en-US" dirty="0" smtClean="0"/>
              <a:t>lexible layout </a:t>
            </a:r>
            <a:r>
              <a:rPr lang="en-US" dirty="0"/>
              <a:t>is the practice of building the layout of a website with a flexible grid, </a:t>
            </a:r>
            <a:r>
              <a:rPr lang="en-US" dirty="0" smtClean="0"/>
              <a:t>which can dynamically resize </a:t>
            </a:r>
            <a:r>
              <a:rPr lang="en-US" dirty="0"/>
              <a:t>to any width. Flexible grids are built using relative length units, most commonly </a:t>
            </a:r>
            <a:r>
              <a:rPr lang="en-US" b="1" dirty="0"/>
              <a:t>percentages</a:t>
            </a:r>
            <a:r>
              <a:rPr lang="en-US" dirty="0"/>
              <a:t> or </a:t>
            </a:r>
            <a:r>
              <a:rPr lang="en-US" b="1" dirty="0" err="1"/>
              <a:t>em</a:t>
            </a:r>
            <a:r>
              <a:rPr lang="en-US" dirty="0"/>
              <a:t> units. These relative lengths are then used to declare common grid property values such as width, margin, or padding</a:t>
            </a:r>
            <a:r>
              <a:rPr lang="en-US" dirty="0" smtClean="0"/>
              <a:t>.</a:t>
            </a:r>
          </a:p>
          <a:p>
            <a:pPr marL="0" indent="0" algn="just">
              <a:buNone/>
            </a:pPr>
            <a:r>
              <a:rPr lang="en-US" dirty="0"/>
              <a:t>The formula is based around taking the target width of an element and dividing it by the width of it’s parent element. The result is the relative width of the target element</a:t>
            </a:r>
            <a:r>
              <a:rPr lang="en-US" dirty="0" smtClean="0"/>
              <a:t>.</a:t>
            </a:r>
          </a:p>
          <a:p>
            <a:pPr marL="0" indent="0" algn="ctr">
              <a:buNone/>
            </a:pPr>
            <a:r>
              <a:rPr lang="en-US" i="1" dirty="0" smtClean="0"/>
              <a:t>result = target / context</a:t>
            </a:r>
            <a:endParaRPr lang="ru-RU" i="1" dirty="0"/>
          </a:p>
        </p:txBody>
      </p:sp>
    </p:spTree>
    <p:extLst>
      <p:ext uri="{BB962C8B-B14F-4D97-AF65-F5344CB8AC3E}">
        <p14:creationId xmlns:p14="http://schemas.microsoft.com/office/powerpoint/2010/main" val="98300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Responsive design: Media queries</a:t>
            </a:r>
            <a:endParaRPr lang="ru-RU" dirty="0"/>
          </a:p>
        </p:txBody>
      </p:sp>
      <p:sp>
        <p:nvSpPr>
          <p:cNvPr id="3" name="Объект 2"/>
          <p:cNvSpPr>
            <a:spLocks noGrp="1"/>
          </p:cNvSpPr>
          <p:nvPr>
            <p:ph idx="1"/>
          </p:nvPr>
        </p:nvSpPr>
        <p:spPr>
          <a:xfrm>
            <a:off x="1097280" y="1845733"/>
            <a:ext cx="10058400" cy="4656667"/>
          </a:xfrm>
        </p:spPr>
        <p:txBody>
          <a:bodyPr>
            <a:normAutofit lnSpcReduction="10000"/>
          </a:bodyPr>
          <a:lstStyle/>
          <a:p>
            <a:pPr marL="0" indent="0" algn="just">
              <a:spcBef>
                <a:spcPts val="600"/>
              </a:spcBef>
              <a:buNone/>
            </a:pPr>
            <a:r>
              <a:rPr lang="en-US" dirty="0"/>
              <a:t>Media queries were built as an extension to media types commonly found when targeting and including styles. Media queries provide the ability to specify different styles for individual browser and device circumstances, the width of the viewport or device </a:t>
            </a:r>
            <a:r>
              <a:rPr lang="en-US" dirty="0" smtClean="0"/>
              <a:t>orientation.</a:t>
            </a:r>
          </a:p>
          <a:p>
            <a:pPr marL="0" indent="0" algn="just">
              <a:spcBef>
                <a:spcPts val="600"/>
              </a:spcBef>
              <a:buNone/>
            </a:pPr>
            <a:r>
              <a:rPr lang="en-US" dirty="0"/>
              <a:t>There are </a:t>
            </a:r>
            <a:r>
              <a:rPr lang="en-US" dirty="0" smtClean="0"/>
              <a:t>several ways </a:t>
            </a:r>
            <a:r>
              <a:rPr lang="en-US" dirty="0"/>
              <a:t>to use media </a:t>
            </a:r>
            <a:r>
              <a:rPr lang="en-US" dirty="0" smtClean="0"/>
              <a:t>queries: </a:t>
            </a:r>
          </a:p>
          <a:p>
            <a:pPr marL="457200" indent="-457200" algn="just">
              <a:spcBef>
                <a:spcPts val="600"/>
              </a:spcBef>
              <a:buFont typeface="+mj-lt"/>
              <a:buAutoNum type="arabicPeriod"/>
            </a:pPr>
            <a:r>
              <a:rPr lang="en-US" dirty="0" smtClean="0"/>
              <a:t>using </a:t>
            </a:r>
            <a:r>
              <a:rPr lang="en-US" dirty="0"/>
              <a:t>the </a:t>
            </a:r>
            <a:r>
              <a:rPr lang="en-US" b="1" dirty="0"/>
              <a:t>@media</a:t>
            </a:r>
            <a:r>
              <a:rPr lang="en-US" dirty="0"/>
              <a:t> rule inside of an existing style </a:t>
            </a:r>
            <a:r>
              <a:rPr lang="en-US" dirty="0" smtClean="0"/>
              <a:t>sheet.</a:t>
            </a:r>
          </a:p>
          <a:p>
            <a:pPr marL="0" indent="0" algn="just">
              <a:spcBef>
                <a:spcPts val="600"/>
              </a:spcBef>
              <a:buNone/>
            </a:pPr>
            <a:r>
              <a:rPr lang="en-US" dirty="0" smtClean="0"/>
              <a:t>        </a:t>
            </a:r>
            <a:r>
              <a:rPr lang="en-US" i="1" dirty="0" smtClean="0"/>
              <a:t>@</a:t>
            </a:r>
            <a:r>
              <a:rPr lang="en-US" i="1" dirty="0"/>
              <a:t>media all and (max-width: 1024px) {...}</a:t>
            </a:r>
            <a:endParaRPr lang="en-US" i="1" dirty="0" smtClean="0"/>
          </a:p>
          <a:p>
            <a:pPr marL="457200" indent="-457200" algn="just">
              <a:spcBef>
                <a:spcPts val="600"/>
              </a:spcBef>
              <a:buFont typeface="+mj-lt"/>
              <a:buAutoNum type="arabicPeriod" startAt="2"/>
            </a:pPr>
            <a:r>
              <a:rPr lang="en-US" dirty="0" smtClean="0"/>
              <a:t>importing </a:t>
            </a:r>
            <a:r>
              <a:rPr lang="en-US" dirty="0"/>
              <a:t>a new style sheet using the </a:t>
            </a:r>
            <a:r>
              <a:rPr lang="en-US" b="1" dirty="0"/>
              <a:t>@import</a:t>
            </a:r>
            <a:r>
              <a:rPr lang="en-US" dirty="0"/>
              <a:t> </a:t>
            </a:r>
            <a:r>
              <a:rPr lang="en-US" dirty="0" smtClean="0"/>
              <a:t>rule.</a:t>
            </a:r>
          </a:p>
          <a:p>
            <a:pPr marL="0" indent="0" algn="just">
              <a:spcBef>
                <a:spcPts val="600"/>
              </a:spcBef>
              <a:buNone/>
            </a:pPr>
            <a:r>
              <a:rPr lang="en-US" dirty="0"/>
              <a:t>        </a:t>
            </a:r>
            <a:r>
              <a:rPr lang="en-US" i="1" dirty="0"/>
              <a:t>@import </a:t>
            </a:r>
            <a:r>
              <a:rPr lang="en-US" i="1" dirty="0" err="1"/>
              <a:t>url</a:t>
            </a:r>
            <a:r>
              <a:rPr lang="en-US" i="1" dirty="0"/>
              <a:t>(styles.css) all and (max-width: 1024px) {...}</a:t>
            </a:r>
            <a:endParaRPr lang="en-US" i="1" dirty="0" smtClean="0"/>
          </a:p>
          <a:p>
            <a:pPr marL="457200" indent="-457200" algn="just">
              <a:spcBef>
                <a:spcPts val="600"/>
              </a:spcBef>
              <a:buFont typeface="+mj-lt"/>
              <a:buAutoNum type="arabicPeriod" startAt="3"/>
            </a:pPr>
            <a:r>
              <a:rPr lang="en-US" dirty="0" smtClean="0"/>
              <a:t>linking </a:t>
            </a:r>
            <a:r>
              <a:rPr lang="en-US" dirty="0"/>
              <a:t>to a separate style sheet from within the HTML document</a:t>
            </a:r>
            <a:r>
              <a:rPr lang="en-US" dirty="0" smtClean="0"/>
              <a:t>.</a:t>
            </a:r>
          </a:p>
          <a:p>
            <a:pPr marL="0" indent="0" algn="just">
              <a:spcBef>
                <a:spcPts val="600"/>
              </a:spcBef>
              <a:buNone/>
            </a:pPr>
            <a:r>
              <a:rPr lang="en-US" dirty="0" smtClean="0"/>
              <a:t>        </a:t>
            </a:r>
            <a:r>
              <a:rPr lang="en-US" i="1" dirty="0" smtClean="0"/>
              <a:t>&lt;</a:t>
            </a:r>
            <a:r>
              <a:rPr lang="en-US" i="1" dirty="0"/>
              <a:t>link </a:t>
            </a:r>
            <a:r>
              <a:rPr lang="en-US" i="1" dirty="0" err="1"/>
              <a:t>href</a:t>
            </a:r>
            <a:r>
              <a:rPr lang="en-US" i="1" dirty="0"/>
              <a:t>="styles.css" </a:t>
            </a:r>
            <a:r>
              <a:rPr lang="en-US" i="1" dirty="0" err="1"/>
              <a:t>rel</a:t>
            </a:r>
            <a:r>
              <a:rPr lang="en-US" i="1" dirty="0"/>
              <a:t>="stylesheet" media="all and (max-width: 1024px</a:t>
            </a:r>
            <a:r>
              <a:rPr lang="en-US" i="1" dirty="0" smtClean="0"/>
              <a:t>)"&gt;</a:t>
            </a:r>
          </a:p>
          <a:p>
            <a:pPr marL="0" indent="0" algn="just">
              <a:spcBef>
                <a:spcPts val="600"/>
              </a:spcBef>
              <a:buNone/>
            </a:pPr>
            <a:r>
              <a:rPr lang="en-US" dirty="0"/>
              <a:t>Each media query may include a media type followed by one or more expressions. Common media types include </a:t>
            </a:r>
            <a:r>
              <a:rPr lang="en-US" b="1" dirty="0"/>
              <a:t>all</a:t>
            </a:r>
            <a:r>
              <a:rPr lang="en-US" dirty="0"/>
              <a:t>, </a:t>
            </a:r>
            <a:r>
              <a:rPr lang="en-US" b="1" dirty="0"/>
              <a:t>screen</a:t>
            </a:r>
            <a:r>
              <a:rPr lang="en-US" dirty="0"/>
              <a:t>, </a:t>
            </a:r>
            <a:r>
              <a:rPr lang="en-US" b="1" dirty="0"/>
              <a:t>print</a:t>
            </a:r>
            <a:r>
              <a:rPr lang="en-US" dirty="0"/>
              <a:t>, </a:t>
            </a:r>
            <a:r>
              <a:rPr lang="en-US" b="1" dirty="0" err="1"/>
              <a:t>tv</a:t>
            </a:r>
            <a:r>
              <a:rPr lang="en-US" dirty="0"/>
              <a:t>, and </a:t>
            </a:r>
            <a:r>
              <a:rPr lang="en-US" b="1" dirty="0"/>
              <a:t>braille</a:t>
            </a:r>
            <a:r>
              <a:rPr lang="en-US" dirty="0"/>
              <a:t>. The HTML5 specification includes new media types, even including </a:t>
            </a:r>
            <a:r>
              <a:rPr lang="en-US" b="1" dirty="0"/>
              <a:t>3d-glasses</a:t>
            </a:r>
            <a:r>
              <a:rPr lang="en-US" dirty="0"/>
              <a:t>. Should a media type not be specified the media query will default the media type to screen.</a:t>
            </a:r>
            <a:endParaRPr lang="ru-RU" dirty="0"/>
          </a:p>
        </p:txBody>
      </p:sp>
    </p:spTree>
    <p:extLst>
      <p:ext uri="{BB962C8B-B14F-4D97-AF65-F5344CB8AC3E}">
        <p14:creationId xmlns:p14="http://schemas.microsoft.com/office/powerpoint/2010/main" val="3410724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Responsive design: Logical </a:t>
            </a:r>
            <a:r>
              <a:rPr lang="en-US" dirty="0" smtClean="0"/>
              <a:t>operators </a:t>
            </a:r>
            <a:r>
              <a:rPr lang="en-US" dirty="0"/>
              <a:t>in </a:t>
            </a:r>
            <a:r>
              <a:rPr lang="en-US" dirty="0" smtClean="0"/>
              <a:t>media queries</a:t>
            </a:r>
            <a:endParaRPr lang="ru-RU" dirty="0"/>
          </a:p>
        </p:txBody>
      </p:sp>
      <p:sp>
        <p:nvSpPr>
          <p:cNvPr id="3" name="Объект 2"/>
          <p:cNvSpPr>
            <a:spLocks noGrp="1"/>
          </p:cNvSpPr>
          <p:nvPr>
            <p:ph idx="1"/>
          </p:nvPr>
        </p:nvSpPr>
        <p:spPr/>
        <p:txBody>
          <a:bodyPr/>
          <a:lstStyle/>
          <a:p>
            <a:pPr marL="0" indent="0" algn="just">
              <a:buNone/>
            </a:pPr>
            <a:r>
              <a:rPr lang="en-US" dirty="0"/>
              <a:t>Logical operators in media queries help </a:t>
            </a:r>
            <a:r>
              <a:rPr lang="en-US" dirty="0" smtClean="0"/>
              <a:t>to build </a:t>
            </a:r>
            <a:r>
              <a:rPr lang="en-US" dirty="0"/>
              <a:t>powerful expressions. There are three different logical operators available for use </a:t>
            </a:r>
            <a:r>
              <a:rPr lang="en-US" dirty="0" smtClean="0"/>
              <a:t>in </a:t>
            </a:r>
            <a:r>
              <a:rPr lang="en-US" dirty="0"/>
              <a:t>media </a:t>
            </a:r>
            <a:r>
              <a:rPr lang="en-US" dirty="0" smtClean="0"/>
              <a:t>queries: </a:t>
            </a:r>
            <a:r>
              <a:rPr lang="en-US" b="1" dirty="0" smtClean="0"/>
              <a:t>and</a:t>
            </a:r>
            <a:r>
              <a:rPr lang="en-US" dirty="0"/>
              <a:t>, </a:t>
            </a:r>
            <a:r>
              <a:rPr lang="en-US" b="1" dirty="0" smtClean="0"/>
              <a:t>not</a:t>
            </a:r>
            <a:r>
              <a:rPr lang="en-US" dirty="0" smtClean="0"/>
              <a:t> </a:t>
            </a:r>
            <a:r>
              <a:rPr lang="en-US" dirty="0"/>
              <a:t>and </a:t>
            </a:r>
            <a:r>
              <a:rPr lang="en-US" b="1" dirty="0"/>
              <a:t>only</a:t>
            </a:r>
            <a:r>
              <a:rPr lang="en-US" dirty="0" smtClean="0"/>
              <a:t>.</a:t>
            </a:r>
          </a:p>
          <a:p>
            <a:pPr marL="0" indent="0" algn="just">
              <a:buNone/>
            </a:pPr>
            <a:r>
              <a:rPr lang="en-US" dirty="0" smtClean="0"/>
              <a:t>Examples:</a:t>
            </a:r>
          </a:p>
          <a:p>
            <a:pPr marL="0" indent="0" algn="just">
              <a:buNone/>
            </a:pPr>
            <a:r>
              <a:rPr lang="en-US" i="1" dirty="0"/>
              <a:t>@media all and (min-width: 800px) and (max-width: 1024px) </a:t>
            </a:r>
            <a:r>
              <a:rPr lang="en-US" i="1" dirty="0" smtClean="0"/>
              <a:t>{...}</a:t>
            </a:r>
          </a:p>
          <a:p>
            <a:pPr marL="0" indent="0" algn="just">
              <a:buNone/>
            </a:pPr>
            <a:r>
              <a:rPr lang="en-US" dirty="0" smtClean="0"/>
              <a:t>Styles will be applied to all types of media where window width is between 800 and 1024 pixels.</a:t>
            </a:r>
          </a:p>
          <a:p>
            <a:pPr marL="0" indent="0" algn="just">
              <a:buNone/>
            </a:pPr>
            <a:r>
              <a:rPr lang="en-US" i="1" dirty="0"/>
              <a:t>@media not screen and (color) </a:t>
            </a:r>
            <a:r>
              <a:rPr lang="en-US" i="1" dirty="0" smtClean="0"/>
              <a:t>{...}</a:t>
            </a:r>
          </a:p>
          <a:p>
            <a:pPr marL="0" indent="0" algn="just">
              <a:buNone/>
            </a:pPr>
            <a:r>
              <a:rPr lang="en-US" dirty="0" smtClean="0"/>
              <a:t>Styles will be applied</a:t>
            </a:r>
            <a:r>
              <a:rPr lang="en-US" dirty="0"/>
              <a:t> </a:t>
            </a:r>
            <a:r>
              <a:rPr lang="en-US" dirty="0" smtClean="0"/>
              <a:t>to </a:t>
            </a:r>
            <a:r>
              <a:rPr lang="en-US" dirty="0"/>
              <a:t>any device that does not have a color </a:t>
            </a:r>
            <a:r>
              <a:rPr lang="en-US" dirty="0" smtClean="0"/>
              <a:t>screen.</a:t>
            </a:r>
          </a:p>
          <a:p>
            <a:pPr marL="0" indent="0" algn="just">
              <a:buNone/>
            </a:pPr>
            <a:r>
              <a:rPr lang="en-US" i="1" dirty="0"/>
              <a:t>@media only screen and (orientation: portrait) </a:t>
            </a:r>
            <a:r>
              <a:rPr lang="en-US" i="1" dirty="0" smtClean="0"/>
              <a:t>{...}</a:t>
            </a:r>
          </a:p>
          <a:p>
            <a:pPr marL="0" indent="0" algn="just">
              <a:buNone/>
            </a:pPr>
            <a:r>
              <a:rPr lang="en-US" dirty="0" smtClean="0"/>
              <a:t>Styles will be applied </a:t>
            </a:r>
            <a:r>
              <a:rPr lang="en-US" dirty="0"/>
              <a:t>only </a:t>
            </a:r>
            <a:r>
              <a:rPr lang="en-US" dirty="0" smtClean="0"/>
              <a:t>to screens </a:t>
            </a:r>
            <a:r>
              <a:rPr lang="en-US" dirty="0"/>
              <a:t>in a portrait </a:t>
            </a:r>
            <a:r>
              <a:rPr lang="en-US" dirty="0" smtClean="0"/>
              <a:t>orientation.</a:t>
            </a:r>
            <a:endParaRPr lang="ru-RU" dirty="0"/>
          </a:p>
        </p:txBody>
      </p:sp>
    </p:spTree>
    <p:extLst>
      <p:ext uri="{BB962C8B-B14F-4D97-AF65-F5344CB8AC3E}">
        <p14:creationId xmlns:p14="http://schemas.microsoft.com/office/powerpoint/2010/main" val="449755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Responsive design: Media </a:t>
            </a:r>
            <a:r>
              <a:rPr lang="en-US" dirty="0" smtClean="0"/>
              <a:t>features </a:t>
            </a:r>
            <a:r>
              <a:rPr lang="en-US" dirty="0"/>
              <a:t>in </a:t>
            </a:r>
            <a:r>
              <a:rPr lang="en-US" dirty="0" smtClean="0"/>
              <a:t>media queries</a:t>
            </a:r>
            <a:endParaRPr lang="ru-RU" dirty="0"/>
          </a:p>
        </p:txBody>
      </p:sp>
      <p:sp>
        <p:nvSpPr>
          <p:cNvPr id="3" name="Объект 2"/>
          <p:cNvSpPr>
            <a:spLocks noGrp="1"/>
          </p:cNvSpPr>
          <p:nvPr>
            <p:ph idx="1"/>
          </p:nvPr>
        </p:nvSpPr>
        <p:spPr/>
        <p:txBody>
          <a:bodyPr/>
          <a:lstStyle/>
          <a:p>
            <a:pPr marL="0" indent="0">
              <a:buNone/>
            </a:pPr>
            <a:r>
              <a:rPr lang="en-US" dirty="0"/>
              <a:t>Media features identify what attributes or properties will be targeted within the media query expression</a:t>
            </a:r>
            <a:r>
              <a:rPr lang="en-US" dirty="0" smtClean="0"/>
              <a:t>.</a:t>
            </a:r>
          </a:p>
          <a:p>
            <a:pPr marL="177800" indent="-177800">
              <a:buFont typeface="Arial" panose="020B0604020202020204" pitchFamily="34" charset="0"/>
              <a:buChar char="•"/>
            </a:pPr>
            <a:r>
              <a:rPr lang="en-US" b="1" dirty="0" smtClean="0"/>
              <a:t>height</a:t>
            </a:r>
            <a:r>
              <a:rPr lang="en-US" dirty="0"/>
              <a:t>, </a:t>
            </a:r>
            <a:r>
              <a:rPr lang="en-US" b="1" dirty="0"/>
              <a:t>width</a:t>
            </a:r>
            <a:r>
              <a:rPr lang="en-US" dirty="0"/>
              <a:t>, </a:t>
            </a:r>
            <a:r>
              <a:rPr lang="en-US" b="1" dirty="0" smtClean="0"/>
              <a:t>device-height</a:t>
            </a:r>
            <a:r>
              <a:rPr lang="en-US" dirty="0" smtClean="0"/>
              <a:t> </a:t>
            </a:r>
            <a:r>
              <a:rPr lang="en-US" dirty="0"/>
              <a:t>and </a:t>
            </a:r>
            <a:r>
              <a:rPr lang="en-US" b="1" dirty="0" smtClean="0"/>
              <a:t>device-width</a:t>
            </a:r>
            <a:r>
              <a:rPr lang="en-US" dirty="0" smtClean="0"/>
              <a:t>. </a:t>
            </a:r>
            <a:r>
              <a:rPr lang="en-US" dirty="0"/>
              <a:t>Each of </a:t>
            </a:r>
            <a:r>
              <a:rPr lang="en-US" dirty="0" smtClean="0"/>
              <a:t>them </a:t>
            </a:r>
            <a:r>
              <a:rPr lang="en-US" dirty="0"/>
              <a:t>may </a:t>
            </a:r>
            <a:r>
              <a:rPr lang="en-US" dirty="0" smtClean="0"/>
              <a:t>be </a:t>
            </a:r>
            <a:r>
              <a:rPr lang="en-US" dirty="0"/>
              <a:t>prefixed with the </a:t>
            </a:r>
            <a:r>
              <a:rPr lang="en-US" b="1" dirty="0"/>
              <a:t>min</a:t>
            </a:r>
            <a:r>
              <a:rPr lang="en-US" dirty="0"/>
              <a:t> or </a:t>
            </a:r>
            <a:r>
              <a:rPr lang="en-US" b="1" dirty="0"/>
              <a:t>max</a:t>
            </a:r>
            <a:r>
              <a:rPr lang="en-US" dirty="0"/>
              <a:t> </a:t>
            </a:r>
            <a:r>
              <a:rPr lang="en-US" dirty="0" smtClean="0"/>
              <a:t>qualifiers.</a:t>
            </a:r>
          </a:p>
          <a:p>
            <a:pPr marL="177800" indent="-177800">
              <a:buFont typeface="Arial" panose="020B0604020202020204" pitchFamily="34" charset="0"/>
              <a:buChar char="•"/>
            </a:pPr>
            <a:r>
              <a:rPr lang="en-US" b="1" dirty="0" smtClean="0"/>
              <a:t>orientation</a:t>
            </a:r>
            <a:r>
              <a:rPr lang="en-US" dirty="0" smtClean="0"/>
              <a:t>. </a:t>
            </a:r>
            <a:r>
              <a:rPr lang="en-US" dirty="0"/>
              <a:t>May be </a:t>
            </a:r>
            <a:r>
              <a:rPr lang="en-US" b="1" dirty="0"/>
              <a:t>landscape</a:t>
            </a:r>
            <a:r>
              <a:rPr lang="en-US" dirty="0"/>
              <a:t> or </a:t>
            </a:r>
            <a:r>
              <a:rPr lang="en-US" b="1" dirty="0" smtClean="0"/>
              <a:t>portrait</a:t>
            </a:r>
            <a:r>
              <a:rPr lang="en-US" dirty="0" smtClean="0"/>
              <a:t>.</a:t>
            </a:r>
          </a:p>
          <a:p>
            <a:pPr marL="177800" indent="-177800">
              <a:buFont typeface="Arial" panose="020B0604020202020204" pitchFamily="34" charset="0"/>
              <a:buChar char="•"/>
            </a:pPr>
            <a:r>
              <a:rPr lang="en-US" b="1" dirty="0" smtClean="0"/>
              <a:t>aspect-ratio</a:t>
            </a:r>
            <a:r>
              <a:rPr lang="en-US" dirty="0" smtClean="0"/>
              <a:t> </a:t>
            </a:r>
            <a:r>
              <a:rPr lang="en-US" dirty="0"/>
              <a:t>and </a:t>
            </a:r>
            <a:r>
              <a:rPr lang="en-US" b="1" dirty="0" smtClean="0"/>
              <a:t>device-aspect-ratio</a:t>
            </a:r>
            <a:r>
              <a:rPr lang="en-US" dirty="0" smtClean="0"/>
              <a:t>. May be used with </a:t>
            </a:r>
            <a:r>
              <a:rPr lang="en-US" b="1" dirty="0" smtClean="0"/>
              <a:t>min</a:t>
            </a:r>
            <a:r>
              <a:rPr lang="en-US" dirty="0" smtClean="0"/>
              <a:t> and </a:t>
            </a:r>
            <a:r>
              <a:rPr lang="en-US" b="1" dirty="0" smtClean="0"/>
              <a:t>max</a:t>
            </a:r>
            <a:r>
              <a:rPr lang="en-US" dirty="0" smtClean="0"/>
              <a:t> prefixes.</a:t>
            </a:r>
          </a:p>
          <a:p>
            <a:pPr marL="177800" indent="-177800">
              <a:buFont typeface="Arial" panose="020B0604020202020204" pitchFamily="34" charset="0"/>
              <a:buChar char="•"/>
            </a:pPr>
            <a:r>
              <a:rPr lang="en-US" b="1" dirty="0" smtClean="0"/>
              <a:t>pixel-ratio</a:t>
            </a:r>
            <a:r>
              <a:rPr lang="en-US" dirty="0" smtClean="0"/>
              <a:t> </a:t>
            </a:r>
            <a:r>
              <a:rPr lang="en-US" dirty="0"/>
              <a:t>and </a:t>
            </a:r>
            <a:r>
              <a:rPr lang="en-US" b="1" dirty="0" smtClean="0"/>
              <a:t>device-pixel-ratio</a:t>
            </a:r>
            <a:r>
              <a:rPr lang="en-US" dirty="0" smtClean="0"/>
              <a:t>. </a:t>
            </a:r>
            <a:r>
              <a:rPr lang="en-US" dirty="0"/>
              <a:t>May be used with </a:t>
            </a:r>
            <a:r>
              <a:rPr lang="en-US" b="1" dirty="0"/>
              <a:t>min</a:t>
            </a:r>
            <a:r>
              <a:rPr lang="en-US" dirty="0"/>
              <a:t> and </a:t>
            </a:r>
            <a:r>
              <a:rPr lang="en-US" b="1" dirty="0"/>
              <a:t>max</a:t>
            </a:r>
            <a:r>
              <a:rPr lang="en-US" dirty="0"/>
              <a:t> prefixes</a:t>
            </a:r>
            <a:r>
              <a:rPr lang="en-US" dirty="0" smtClean="0"/>
              <a:t>.</a:t>
            </a:r>
          </a:p>
          <a:p>
            <a:pPr marL="177800" indent="-177800">
              <a:buFont typeface="Arial" panose="020B0604020202020204" pitchFamily="34" charset="0"/>
              <a:buChar char="•"/>
            </a:pPr>
            <a:r>
              <a:rPr lang="en-US" b="1" dirty="0" smtClean="0"/>
              <a:t>resolution</a:t>
            </a:r>
            <a:r>
              <a:rPr lang="en-US" dirty="0" smtClean="0"/>
              <a:t>. </a:t>
            </a:r>
            <a:r>
              <a:rPr lang="en-US" dirty="0"/>
              <a:t>May be used with </a:t>
            </a:r>
            <a:r>
              <a:rPr lang="en-US" b="1" dirty="0"/>
              <a:t>min</a:t>
            </a:r>
            <a:r>
              <a:rPr lang="en-US" dirty="0"/>
              <a:t> and </a:t>
            </a:r>
            <a:r>
              <a:rPr lang="en-US" b="1" dirty="0"/>
              <a:t>max</a:t>
            </a:r>
            <a:r>
              <a:rPr lang="en-US" dirty="0"/>
              <a:t> prefixes.</a:t>
            </a:r>
          </a:p>
          <a:p>
            <a:pPr marL="0" indent="0">
              <a:buNone/>
            </a:pPr>
            <a:endParaRPr lang="en-US" dirty="0"/>
          </a:p>
        </p:txBody>
      </p:sp>
    </p:spTree>
    <p:extLst>
      <p:ext uri="{BB962C8B-B14F-4D97-AF65-F5344CB8AC3E}">
        <p14:creationId xmlns:p14="http://schemas.microsoft.com/office/powerpoint/2010/main" val="3424312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Responsive design: Flexible media</a:t>
            </a:r>
            <a:endParaRPr lang="ru-RU" dirty="0"/>
          </a:p>
        </p:txBody>
      </p:sp>
      <p:sp>
        <p:nvSpPr>
          <p:cNvPr id="3" name="Объект 2"/>
          <p:cNvSpPr>
            <a:spLocks noGrp="1"/>
          </p:cNvSpPr>
          <p:nvPr>
            <p:ph idx="1"/>
          </p:nvPr>
        </p:nvSpPr>
        <p:spPr/>
        <p:txBody>
          <a:bodyPr/>
          <a:lstStyle/>
          <a:p>
            <a:pPr marL="0" indent="0" algn="just">
              <a:buNone/>
            </a:pPr>
            <a:r>
              <a:rPr lang="en-US" dirty="0"/>
              <a:t>Images, videos, and other media types need to be scalable, changing their size as the size of the viewport changes</a:t>
            </a:r>
            <a:r>
              <a:rPr lang="en-US" dirty="0" smtClean="0"/>
              <a:t>.</a:t>
            </a:r>
          </a:p>
          <a:p>
            <a:pPr marL="0" indent="0" algn="just">
              <a:buNone/>
            </a:pPr>
            <a:r>
              <a:rPr lang="en-US" dirty="0"/>
              <a:t>One </a:t>
            </a:r>
            <a:r>
              <a:rPr lang="en-US" dirty="0" smtClean="0"/>
              <a:t>way </a:t>
            </a:r>
            <a:r>
              <a:rPr lang="en-US" dirty="0"/>
              <a:t>to make media scalable is by using the max-width property with a value of 100%. </a:t>
            </a:r>
            <a:r>
              <a:rPr lang="en-US" dirty="0" smtClean="0"/>
              <a:t>It </a:t>
            </a:r>
            <a:r>
              <a:rPr lang="en-US" dirty="0"/>
              <a:t>ensures that as the viewport gets smaller any media will scale down according to its containers width</a:t>
            </a:r>
            <a:r>
              <a:rPr lang="en-US" dirty="0" smtClean="0"/>
              <a:t>.</a:t>
            </a:r>
          </a:p>
          <a:p>
            <a:pPr marL="0" indent="0">
              <a:spcBef>
                <a:spcPts val="600"/>
              </a:spcBef>
              <a:buNone/>
            </a:pPr>
            <a:r>
              <a:rPr lang="en-US" i="1" dirty="0" err="1"/>
              <a:t>img</a:t>
            </a:r>
            <a:r>
              <a:rPr lang="en-US" i="1" dirty="0"/>
              <a:t>, video, canvas {</a:t>
            </a:r>
          </a:p>
          <a:p>
            <a:pPr marL="0" indent="0">
              <a:spcBef>
                <a:spcPts val="600"/>
              </a:spcBef>
              <a:buNone/>
            </a:pPr>
            <a:r>
              <a:rPr lang="en-US" i="1" dirty="0" smtClean="0"/>
              <a:t>        max-width</a:t>
            </a:r>
            <a:r>
              <a:rPr lang="en-US" i="1" dirty="0"/>
              <a:t>: 100%;</a:t>
            </a:r>
          </a:p>
          <a:p>
            <a:pPr marL="0" indent="0">
              <a:spcBef>
                <a:spcPts val="600"/>
              </a:spcBef>
              <a:buNone/>
            </a:pPr>
            <a:r>
              <a:rPr lang="en-US" i="1" dirty="0" smtClean="0"/>
              <a:t>}</a:t>
            </a:r>
          </a:p>
        </p:txBody>
      </p:sp>
    </p:spTree>
    <p:extLst>
      <p:ext uri="{BB962C8B-B14F-4D97-AF65-F5344CB8AC3E}">
        <p14:creationId xmlns:p14="http://schemas.microsoft.com/office/powerpoint/2010/main" val="271914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Responsive grid</a:t>
            </a:r>
            <a:endParaRPr lang="ru-RU" dirty="0"/>
          </a:p>
        </p:txBody>
      </p:sp>
      <p:sp>
        <p:nvSpPr>
          <p:cNvPr id="3" name="Объект 2"/>
          <p:cNvSpPr>
            <a:spLocks noGrp="1"/>
          </p:cNvSpPr>
          <p:nvPr>
            <p:ph idx="1"/>
          </p:nvPr>
        </p:nvSpPr>
        <p:spPr/>
        <p:txBody>
          <a:bodyPr/>
          <a:lstStyle/>
          <a:p>
            <a:pPr marL="0" indent="0" algn="just">
              <a:buNone/>
            </a:pPr>
            <a:r>
              <a:rPr lang="en-US" dirty="0" smtClean="0"/>
              <a:t>One of the most useful types of responsive layouts is responsive grid. Grid system allows to create layouts through a series of rows and columns.</a:t>
            </a:r>
          </a:p>
          <a:p>
            <a:pPr marL="0" indent="0">
              <a:buNone/>
            </a:pPr>
            <a:r>
              <a:rPr lang="en-US" dirty="0" smtClean="0"/>
              <a:t>The main concepts:</a:t>
            </a:r>
          </a:p>
          <a:p>
            <a:pPr marL="457200" indent="-457200">
              <a:buFont typeface="+mj-lt"/>
              <a:buAutoNum type="arabicPeriod"/>
            </a:pPr>
            <a:r>
              <a:rPr lang="en-US" dirty="0" smtClean="0"/>
              <a:t>Layout consists of three main types of elements – </a:t>
            </a:r>
            <a:r>
              <a:rPr lang="en-US" b="1" dirty="0" smtClean="0"/>
              <a:t>containers</a:t>
            </a:r>
            <a:r>
              <a:rPr lang="en-US" dirty="0" smtClean="0"/>
              <a:t>, </a:t>
            </a:r>
            <a:r>
              <a:rPr lang="en-US" b="1" dirty="0" smtClean="0"/>
              <a:t>rows</a:t>
            </a:r>
            <a:r>
              <a:rPr lang="en-US" dirty="0" smtClean="0"/>
              <a:t> and </a:t>
            </a:r>
            <a:r>
              <a:rPr lang="en-US" b="1" dirty="0" smtClean="0"/>
              <a:t>columns</a:t>
            </a:r>
            <a:r>
              <a:rPr lang="en-US" dirty="0" smtClean="0"/>
              <a:t>. </a:t>
            </a:r>
          </a:p>
          <a:p>
            <a:pPr marL="457200" indent="-457200">
              <a:buFont typeface="+mj-lt"/>
              <a:buAutoNum type="arabicPeriod"/>
            </a:pPr>
            <a:r>
              <a:rPr lang="en-US" dirty="0" smtClean="0"/>
              <a:t>Containers are the biggest structures, they provide proper rows positioning.</a:t>
            </a:r>
          </a:p>
          <a:p>
            <a:pPr marL="457200" indent="-457200">
              <a:buFont typeface="+mj-lt"/>
              <a:buAutoNum type="arabicPeriod"/>
            </a:pPr>
            <a:r>
              <a:rPr lang="en-US" dirty="0" smtClean="0"/>
              <a:t>Rows are placed within columns to </a:t>
            </a:r>
            <a:r>
              <a:rPr lang="en-US" dirty="0"/>
              <a:t>controls elements alignment and </a:t>
            </a:r>
            <a:r>
              <a:rPr lang="en-US" dirty="0" smtClean="0"/>
              <a:t>padding.</a:t>
            </a:r>
          </a:p>
          <a:p>
            <a:pPr marL="457200" indent="-457200">
              <a:buFont typeface="+mj-lt"/>
              <a:buAutoNum type="arabicPeriod"/>
            </a:pPr>
            <a:r>
              <a:rPr lang="en-US" dirty="0" smtClean="0"/>
              <a:t>Rows create horizontal groups of columns.</a:t>
            </a:r>
          </a:p>
          <a:p>
            <a:pPr marL="457200" indent="-457200">
              <a:buFont typeface="+mj-lt"/>
              <a:buAutoNum type="arabicPeriod"/>
            </a:pPr>
            <a:r>
              <a:rPr lang="en-US" dirty="0" smtClean="0"/>
              <a:t>Content is placed inside columns.</a:t>
            </a:r>
          </a:p>
          <a:p>
            <a:pPr marL="0" indent="0">
              <a:buNone/>
            </a:pPr>
            <a:r>
              <a:rPr lang="en-US" dirty="0" smtClean="0"/>
              <a:t>We will now look into stylesheet for responsive grid.</a:t>
            </a:r>
            <a:endParaRPr lang="en-US" dirty="0"/>
          </a:p>
        </p:txBody>
      </p:sp>
    </p:spTree>
    <p:extLst>
      <p:ext uri="{BB962C8B-B14F-4D97-AF65-F5344CB8AC3E}">
        <p14:creationId xmlns:p14="http://schemas.microsoft.com/office/powerpoint/2010/main" val="3735234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Responsive </a:t>
            </a:r>
            <a:r>
              <a:rPr lang="en-US" dirty="0" smtClean="0"/>
              <a:t>grid: Example</a:t>
            </a:r>
            <a:endParaRPr lang="ru-RU" dirty="0"/>
          </a:p>
        </p:txBody>
      </p:sp>
      <p:sp>
        <p:nvSpPr>
          <p:cNvPr id="3" name="Объект 2"/>
          <p:cNvSpPr>
            <a:spLocks noGrp="1"/>
          </p:cNvSpPr>
          <p:nvPr>
            <p:ph idx="1"/>
          </p:nvPr>
        </p:nvSpPr>
        <p:spPr/>
        <p:txBody>
          <a:bodyPr/>
          <a:lstStyle/>
          <a:p>
            <a:pPr marL="0" indent="0">
              <a:buNone/>
            </a:pPr>
            <a:r>
              <a:rPr lang="en-US" dirty="0" smtClean="0"/>
              <a:t>Main concepts:</a:t>
            </a:r>
          </a:p>
          <a:p>
            <a:pPr marL="457200" indent="-457200">
              <a:buFont typeface="+mj-lt"/>
              <a:buAutoNum type="arabicPeriod"/>
            </a:pPr>
            <a:r>
              <a:rPr lang="en-US" dirty="0"/>
              <a:t>4 columns. </a:t>
            </a:r>
            <a:endParaRPr lang="en-US" dirty="0" smtClean="0"/>
          </a:p>
          <a:p>
            <a:pPr marL="457200" indent="-457200">
              <a:buFont typeface="+mj-lt"/>
              <a:buAutoNum type="arabicPeriod"/>
            </a:pPr>
            <a:r>
              <a:rPr lang="en-US" dirty="0" smtClean="0"/>
              <a:t>4 variants for window width – 1000, 850, 650 and 500 pixels.</a:t>
            </a:r>
          </a:p>
          <a:p>
            <a:pPr marL="457200" indent="-457200">
              <a:buFont typeface="+mj-lt"/>
              <a:buAutoNum type="arabicPeriod"/>
            </a:pPr>
            <a:r>
              <a:rPr lang="en-US" dirty="0" smtClean="0"/>
              <a:t>All sizes are relative and set in percent.</a:t>
            </a:r>
          </a:p>
          <a:p>
            <a:pPr marL="457200" indent="-457200">
              <a:buFont typeface="+mj-lt"/>
              <a:buAutoNum type="arabicPeriod"/>
            </a:pPr>
            <a:r>
              <a:rPr lang="en-US" dirty="0" smtClean="0"/>
              <a:t>Margins and paddings have size of 0.75%. For small windows this values decreases to 0.5%.</a:t>
            </a:r>
          </a:p>
          <a:p>
            <a:pPr marL="457200" indent="-457200">
              <a:buFont typeface="+mj-lt"/>
              <a:buAutoNum type="arabicPeriod"/>
            </a:pPr>
            <a:r>
              <a:rPr lang="en-US" dirty="0" smtClean="0"/>
              <a:t>Initially container has fixed width, but with page width decrease its width becomes relative.</a:t>
            </a:r>
          </a:p>
          <a:p>
            <a:pPr marL="457200" indent="-457200">
              <a:buFont typeface="+mj-lt"/>
              <a:buAutoNum type="arabicPeriod"/>
            </a:pPr>
            <a:endParaRPr lang="en-US" dirty="0" smtClean="0"/>
          </a:p>
        </p:txBody>
      </p:sp>
    </p:spTree>
    <p:extLst>
      <p:ext uri="{BB962C8B-B14F-4D97-AF65-F5344CB8AC3E}">
        <p14:creationId xmlns:p14="http://schemas.microsoft.com/office/powerpoint/2010/main" val="1210416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LESS: What is it?</a:t>
            </a:r>
            <a:endParaRPr lang="ru-RU" dirty="0"/>
          </a:p>
        </p:txBody>
      </p:sp>
      <p:sp>
        <p:nvSpPr>
          <p:cNvPr id="3" name="Объект 2"/>
          <p:cNvSpPr>
            <a:spLocks noGrp="1"/>
          </p:cNvSpPr>
          <p:nvPr>
            <p:ph idx="1"/>
          </p:nvPr>
        </p:nvSpPr>
        <p:spPr>
          <a:xfrm>
            <a:off x="1097280" y="1845734"/>
            <a:ext cx="10058400" cy="4320288"/>
          </a:xfrm>
        </p:spPr>
        <p:txBody>
          <a:bodyPr>
            <a:normAutofit/>
          </a:bodyPr>
          <a:lstStyle/>
          <a:p>
            <a:pPr marL="0" indent="0" algn="just">
              <a:spcBef>
                <a:spcPts val="600"/>
              </a:spcBef>
              <a:buNone/>
            </a:pPr>
            <a:r>
              <a:rPr lang="en-US" dirty="0"/>
              <a:t>Less is a CSS </a:t>
            </a:r>
            <a:r>
              <a:rPr lang="en-US" dirty="0" smtClean="0"/>
              <a:t>pre-processor (extends CSS), </a:t>
            </a:r>
            <a:r>
              <a:rPr lang="en-US" dirty="0"/>
              <a:t>adding features that allow variables, </a:t>
            </a:r>
            <a:r>
              <a:rPr lang="en-US" dirty="0" err="1"/>
              <a:t>mixins</a:t>
            </a:r>
            <a:r>
              <a:rPr lang="en-US" dirty="0"/>
              <a:t>, functions and many other techniques that allow you to make CSS that is more maintainable, </a:t>
            </a:r>
            <a:r>
              <a:rPr lang="en-US" dirty="0" err="1"/>
              <a:t>themable</a:t>
            </a:r>
            <a:r>
              <a:rPr lang="en-US" dirty="0"/>
              <a:t> and extendable</a:t>
            </a:r>
            <a:r>
              <a:rPr lang="en-US" dirty="0" smtClean="0"/>
              <a:t>.</a:t>
            </a:r>
          </a:p>
          <a:p>
            <a:pPr marL="0" indent="0">
              <a:spcBef>
                <a:spcPts val="600"/>
              </a:spcBef>
              <a:buNone/>
            </a:pPr>
            <a:r>
              <a:rPr lang="en-US" dirty="0" smtClean="0"/>
              <a:t>Main features:</a:t>
            </a:r>
          </a:p>
          <a:p>
            <a:pPr marL="185738" indent="-185738">
              <a:spcBef>
                <a:spcPts val="600"/>
              </a:spcBef>
              <a:buFont typeface="Arial" panose="020B0604020202020204" pitchFamily="34" charset="0"/>
              <a:buChar char="•"/>
            </a:pPr>
            <a:r>
              <a:rPr lang="en-US" dirty="0" smtClean="0"/>
              <a:t>Variables</a:t>
            </a:r>
          </a:p>
          <a:p>
            <a:pPr marL="185738" indent="-185738">
              <a:spcBef>
                <a:spcPts val="600"/>
              </a:spcBef>
              <a:buFont typeface="Arial" panose="020B0604020202020204" pitchFamily="34" charset="0"/>
              <a:buChar char="•"/>
            </a:pPr>
            <a:r>
              <a:rPr lang="en-US" dirty="0" err="1" smtClean="0"/>
              <a:t>Mixins</a:t>
            </a:r>
            <a:endParaRPr lang="en-US" dirty="0" smtClean="0"/>
          </a:p>
          <a:p>
            <a:pPr marL="185738" indent="-185738">
              <a:spcBef>
                <a:spcPts val="600"/>
              </a:spcBef>
              <a:buFont typeface="Arial" panose="020B0604020202020204" pitchFamily="34" charset="0"/>
              <a:buChar char="•"/>
            </a:pPr>
            <a:r>
              <a:rPr lang="en-US" dirty="0" smtClean="0"/>
              <a:t>Nested rules</a:t>
            </a:r>
          </a:p>
          <a:p>
            <a:pPr marL="185738" indent="-185738">
              <a:spcBef>
                <a:spcPts val="600"/>
              </a:spcBef>
              <a:buFont typeface="Arial" panose="020B0604020202020204" pitchFamily="34" charset="0"/>
              <a:buChar char="•"/>
            </a:pPr>
            <a:r>
              <a:rPr lang="en-US" dirty="0" smtClean="0"/>
              <a:t>Operations</a:t>
            </a:r>
          </a:p>
          <a:p>
            <a:pPr marL="185738" indent="-185738">
              <a:spcBef>
                <a:spcPts val="600"/>
              </a:spcBef>
              <a:buFont typeface="Arial" panose="020B0604020202020204" pitchFamily="34" charset="0"/>
              <a:buChar char="•"/>
            </a:pPr>
            <a:r>
              <a:rPr lang="en-US" dirty="0" smtClean="0"/>
              <a:t>Functions</a:t>
            </a:r>
          </a:p>
          <a:p>
            <a:pPr marL="185738" indent="-185738">
              <a:spcBef>
                <a:spcPts val="600"/>
              </a:spcBef>
              <a:buFont typeface="Arial" panose="020B0604020202020204" pitchFamily="34" charset="0"/>
              <a:buChar char="•"/>
            </a:pPr>
            <a:r>
              <a:rPr lang="en-US" dirty="0" smtClean="0"/>
              <a:t>Scope</a:t>
            </a:r>
          </a:p>
          <a:p>
            <a:pPr marL="0" indent="0">
              <a:spcBef>
                <a:spcPts val="600"/>
              </a:spcBef>
              <a:buNone/>
            </a:pPr>
            <a:r>
              <a:rPr lang="en-US" dirty="0" smtClean="0"/>
              <a:t>Since LESS is an extension of the CSS language, any valid CSS document is a valid LESS document.</a:t>
            </a:r>
          </a:p>
        </p:txBody>
      </p:sp>
    </p:spTree>
    <p:extLst>
      <p:ext uri="{BB962C8B-B14F-4D97-AF65-F5344CB8AC3E}">
        <p14:creationId xmlns:p14="http://schemas.microsoft.com/office/powerpoint/2010/main" val="1739299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LESS: Variables</a:t>
            </a:r>
            <a:endParaRPr lang="ru-RU" dirty="0"/>
          </a:p>
        </p:txBody>
      </p:sp>
      <p:sp>
        <p:nvSpPr>
          <p:cNvPr id="3" name="Объект 2"/>
          <p:cNvSpPr>
            <a:spLocks noGrp="1"/>
          </p:cNvSpPr>
          <p:nvPr>
            <p:ph idx="1"/>
          </p:nvPr>
        </p:nvSpPr>
        <p:spPr>
          <a:xfrm>
            <a:off x="1097280" y="1845734"/>
            <a:ext cx="10058400" cy="1391736"/>
          </a:xfrm>
        </p:spPr>
        <p:txBody>
          <a:bodyPr>
            <a:normAutofit/>
          </a:bodyPr>
          <a:lstStyle/>
          <a:p>
            <a:pPr marL="0" indent="0" algn="just">
              <a:buNone/>
            </a:pPr>
            <a:r>
              <a:rPr lang="en-US" dirty="0" smtClean="0"/>
              <a:t>LESS allows to extend CSS functionality with functionality of variables, which allows, for example, to set color rules in variables, use them across the document and then easily change the whole color scheme with change of only one variable.</a:t>
            </a:r>
          </a:p>
          <a:p>
            <a:pPr marL="0" indent="0">
              <a:buNone/>
            </a:pPr>
            <a:r>
              <a:rPr lang="en-US" dirty="0" smtClean="0"/>
              <a:t>Syntax for variables definition looks as follows:</a:t>
            </a:r>
          </a:p>
        </p:txBody>
      </p:sp>
      <p:sp>
        <p:nvSpPr>
          <p:cNvPr id="4" name="Прямоугольник 3"/>
          <p:cNvSpPr/>
          <p:nvPr/>
        </p:nvSpPr>
        <p:spPr>
          <a:xfrm>
            <a:off x="1097280" y="3237470"/>
            <a:ext cx="6096000" cy="1477328"/>
          </a:xfrm>
          <a:prstGeom prst="rect">
            <a:avLst/>
          </a:prstGeom>
        </p:spPr>
        <p:txBody>
          <a:bodyPr>
            <a:spAutoFit/>
          </a:bodyPr>
          <a:lstStyle/>
          <a:p>
            <a:r>
              <a:rPr lang="en-US" dirty="0">
                <a:solidFill>
                  <a:srgbClr val="4B5E64"/>
                </a:solidFill>
                <a:latin typeface="Monaco"/>
              </a:rPr>
              <a:t>@nice-blue:</a:t>
            </a:r>
            <a:r>
              <a:rPr lang="en-US" dirty="0">
                <a:solidFill>
                  <a:srgbClr val="657B83"/>
                </a:solidFill>
                <a:latin typeface="Monaco"/>
              </a:rPr>
              <a:t> </a:t>
            </a:r>
            <a:r>
              <a:rPr lang="en-US" dirty="0">
                <a:solidFill>
                  <a:srgbClr val="2AA198"/>
                </a:solidFill>
                <a:latin typeface="Monaco"/>
              </a:rPr>
              <a:t>#5B83AD</a:t>
            </a:r>
            <a:r>
              <a:rPr lang="en-US" dirty="0" smtClean="0">
                <a:solidFill>
                  <a:srgbClr val="657B83"/>
                </a:solidFill>
                <a:latin typeface="Monaco"/>
              </a:rPr>
              <a:t>;</a:t>
            </a:r>
          </a:p>
          <a:p>
            <a:r>
              <a:rPr lang="en-US" dirty="0" smtClean="0">
                <a:solidFill>
                  <a:srgbClr val="657B83"/>
                </a:solidFill>
                <a:latin typeface="Monaco"/>
              </a:rPr>
              <a:t> </a:t>
            </a:r>
          </a:p>
          <a:p>
            <a:r>
              <a:rPr lang="en-US" dirty="0" smtClean="0">
                <a:solidFill>
                  <a:srgbClr val="268BD2"/>
                </a:solidFill>
                <a:latin typeface="Monaco"/>
              </a:rPr>
              <a:t>#</a:t>
            </a:r>
            <a:r>
              <a:rPr lang="en-US" dirty="0">
                <a:solidFill>
                  <a:srgbClr val="268BD2"/>
                </a:solidFill>
                <a:latin typeface="Monaco"/>
              </a:rPr>
              <a:t>header</a:t>
            </a:r>
            <a:r>
              <a:rPr lang="en-US" dirty="0">
                <a:solidFill>
                  <a:srgbClr val="657B83"/>
                </a:solidFill>
                <a:latin typeface="Monaco"/>
              </a:rPr>
              <a:t> { </a:t>
            </a:r>
            <a:endParaRPr lang="en-US" dirty="0" smtClean="0">
              <a:solidFill>
                <a:srgbClr val="657B83"/>
              </a:solidFill>
              <a:latin typeface="Monaco"/>
            </a:endParaRPr>
          </a:p>
          <a:p>
            <a:r>
              <a:rPr lang="en-US" dirty="0" smtClean="0">
                <a:solidFill>
                  <a:srgbClr val="4B5E64"/>
                </a:solidFill>
                <a:latin typeface="Monaco"/>
              </a:rPr>
              <a:t>	color</a:t>
            </a:r>
            <a:r>
              <a:rPr lang="en-US" dirty="0">
                <a:solidFill>
                  <a:srgbClr val="657B83"/>
                </a:solidFill>
                <a:latin typeface="Monaco"/>
              </a:rPr>
              <a:t>: </a:t>
            </a:r>
            <a:r>
              <a:rPr lang="en-US" dirty="0" smtClean="0">
                <a:solidFill>
                  <a:srgbClr val="4B5E64"/>
                </a:solidFill>
                <a:latin typeface="Monaco"/>
              </a:rPr>
              <a:t>@nice-blue</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657B83"/>
                </a:solidFill>
                <a:latin typeface="Monaco"/>
              </a:rPr>
              <a:t>}</a:t>
            </a:r>
            <a:endParaRPr lang="ru-RU" dirty="0"/>
          </a:p>
        </p:txBody>
      </p:sp>
    </p:spTree>
    <p:extLst>
      <p:ext uri="{BB962C8B-B14F-4D97-AF65-F5344CB8AC3E}">
        <p14:creationId xmlns:p14="http://schemas.microsoft.com/office/powerpoint/2010/main" val="3589516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Quick recap: What is CSS</a:t>
            </a:r>
            <a:endParaRPr lang="ru-RU" dirty="0"/>
          </a:p>
        </p:txBody>
      </p:sp>
      <p:sp>
        <p:nvSpPr>
          <p:cNvPr id="3" name="Объект 2"/>
          <p:cNvSpPr>
            <a:spLocks noGrp="1"/>
          </p:cNvSpPr>
          <p:nvPr>
            <p:ph idx="1"/>
          </p:nvPr>
        </p:nvSpPr>
        <p:spPr/>
        <p:txBody>
          <a:bodyPr/>
          <a:lstStyle/>
          <a:p>
            <a:pPr marL="0" indent="0" algn="just">
              <a:buNone/>
            </a:pPr>
            <a:r>
              <a:rPr lang="en-US" dirty="0"/>
              <a:t>Cascading Style Sheets (CSS) is a style sheet language used for describing the look and formatting of a document written in a markup language</a:t>
            </a:r>
            <a:r>
              <a:rPr lang="en-US" dirty="0" smtClean="0"/>
              <a:t>. Although is the most cases it is associated with HTML, CSS can be applied to XML or SVG documents.</a:t>
            </a:r>
          </a:p>
          <a:p>
            <a:pPr marL="0" indent="0" algn="just">
              <a:buNone/>
            </a:pPr>
            <a:r>
              <a:rPr lang="en-US" dirty="0" smtClean="0"/>
              <a:t>It </a:t>
            </a:r>
            <a:r>
              <a:rPr lang="en-US" dirty="0"/>
              <a:t>was proposed by </a:t>
            </a:r>
            <a:r>
              <a:rPr lang="en-US" dirty="0" err="1" smtClean="0"/>
              <a:t>Hakon</a:t>
            </a:r>
            <a:r>
              <a:rPr lang="en-US" dirty="0" smtClean="0"/>
              <a:t> </a:t>
            </a:r>
            <a:r>
              <a:rPr lang="en-US" dirty="0" err="1"/>
              <a:t>Wium</a:t>
            </a:r>
            <a:r>
              <a:rPr lang="en-US" dirty="0"/>
              <a:t> Lie </a:t>
            </a:r>
            <a:r>
              <a:rPr lang="en-US" dirty="0" smtClean="0"/>
              <a:t>in 1994. At </a:t>
            </a:r>
            <a:r>
              <a:rPr lang="en-US" dirty="0"/>
              <a:t>the time, Lie was working with Tim Berners-Lee at </a:t>
            </a:r>
            <a:r>
              <a:rPr lang="en-US" dirty="0" smtClean="0"/>
              <a:t>CERN. </a:t>
            </a:r>
            <a:r>
              <a:rPr lang="en-US" dirty="0"/>
              <a:t>Several other style sheet languages for the web were proposed around the same time, and discussions on public mailing lists and inside W3C resulted in the first W3C CSS Recommendation (CSS1</a:t>
            </a:r>
            <a:r>
              <a:rPr lang="en-US" dirty="0" smtClean="0"/>
              <a:t>) </a:t>
            </a:r>
            <a:r>
              <a:rPr lang="en-US" dirty="0"/>
              <a:t>being released in 1996</a:t>
            </a:r>
            <a:r>
              <a:rPr lang="en-US" dirty="0" smtClean="0"/>
              <a:t>.</a:t>
            </a:r>
          </a:p>
          <a:p>
            <a:pPr marL="0" indent="0" algn="just">
              <a:buNone/>
            </a:pPr>
            <a:r>
              <a:rPr lang="en-US" dirty="0" smtClean="0"/>
              <a:t>Advantages:</a:t>
            </a:r>
          </a:p>
          <a:p>
            <a:pPr algn="just">
              <a:buFont typeface="Wingdings" panose="05000000000000000000" pitchFamily="2" charset="2"/>
              <a:buChar char="§"/>
            </a:pPr>
            <a:r>
              <a:rPr lang="en-US" dirty="0" smtClean="0"/>
              <a:t>Allows to separate document content from presentation, increase accessibility.</a:t>
            </a:r>
          </a:p>
          <a:p>
            <a:pPr algn="just">
              <a:buFont typeface="Wingdings" panose="05000000000000000000" pitchFamily="2" charset="2"/>
              <a:buChar char="§"/>
            </a:pPr>
            <a:r>
              <a:rPr lang="en-US" dirty="0" smtClean="0"/>
              <a:t>Describe style once and reuse it in many documents.</a:t>
            </a:r>
          </a:p>
          <a:p>
            <a:pPr algn="just">
              <a:buFont typeface="Wingdings" panose="05000000000000000000" pitchFamily="2" charset="2"/>
              <a:buChar char="§"/>
            </a:pPr>
            <a:r>
              <a:rPr lang="en-US" dirty="0" smtClean="0"/>
              <a:t>Present the same content differently in different cases.</a:t>
            </a:r>
            <a:endParaRPr lang="ru-RU" dirty="0"/>
          </a:p>
        </p:txBody>
      </p:sp>
    </p:spTree>
    <p:extLst>
      <p:ext uri="{BB962C8B-B14F-4D97-AF65-F5344CB8AC3E}">
        <p14:creationId xmlns:p14="http://schemas.microsoft.com/office/powerpoint/2010/main" val="4239052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LESS: </a:t>
            </a:r>
            <a:r>
              <a:rPr lang="en-US" dirty="0" err="1" smtClean="0"/>
              <a:t>Mixins</a:t>
            </a:r>
            <a:endParaRPr lang="ru-RU" dirty="0"/>
          </a:p>
        </p:txBody>
      </p:sp>
      <p:sp>
        <p:nvSpPr>
          <p:cNvPr id="3" name="Объект 2"/>
          <p:cNvSpPr>
            <a:spLocks noGrp="1"/>
          </p:cNvSpPr>
          <p:nvPr>
            <p:ph idx="1"/>
          </p:nvPr>
        </p:nvSpPr>
        <p:spPr>
          <a:xfrm>
            <a:off x="1097280" y="1845736"/>
            <a:ext cx="10058400" cy="588545"/>
          </a:xfrm>
        </p:spPr>
        <p:txBody>
          <a:bodyPr>
            <a:normAutofit lnSpcReduction="10000"/>
          </a:bodyPr>
          <a:lstStyle/>
          <a:p>
            <a:pPr marL="0" indent="0" algn="just">
              <a:spcBef>
                <a:spcPts val="400"/>
              </a:spcBef>
              <a:buNone/>
            </a:pPr>
            <a:r>
              <a:rPr lang="en-US" dirty="0" err="1" smtClean="0"/>
              <a:t>Mixins</a:t>
            </a:r>
            <a:r>
              <a:rPr lang="en-US" dirty="0" smtClean="0"/>
              <a:t> are a way of including ("mixing in") a bunch of properties from one rule-set into another rule-set. For example, if we describe bordered element with following rules:</a:t>
            </a:r>
          </a:p>
        </p:txBody>
      </p:sp>
      <p:sp>
        <p:nvSpPr>
          <p:cNvPr id="4" name="Прямоугольник 3"/>
          <p:cNvSpPr/>
          <p:nvPr/>
        </p:nvSpPr>
        <p:spPr>
          <a:xfrm>
            <a:off x="1097280" y="3634610"/>
            <a:ext cx="5404493" cy="369332"/>
          </a:xfrm>
          <a:prstGeom prst="rect">
            <a:avLst/>
          </a:prstGeom>
        </p:spPr>
        <p:txBody>
          <a:bodyPr wrap="none">
            <a:spAutoFit/>
          </a:bodyPr>
          <a:lstStyle/>
          <a:p>
            <a:pPr>
              <a:spcBef>
                <a:spcPts val="400"/>
              </a:spcBef>
            </a:pPr>
            <a:r>
              <a:rPr lang="en-US" dirty="0"/>
              <a:t>Then we can easily extend any container using this rule:</a:t>
            </a:r>
          </a:p>
        </p:txBody>
      </p:sp>
      <p:sp>
        <p:nvSpPr>
          <p:cNvPr id="5" name="Прямоугольник 4"/>
          <p:cNvSpPr/>
          <p:nvPr/>
        </p:nvSpPr>
        <p:spPr>
          <a:xfrm>
            <a:off x="1097280" y="2434281"/>
            <a:ext cx="6096000" cy="1200329"/>
          </a:xfrm>
          <a:prstGeom prst="rect">
            <a:avLst/>
          </a:prstGeom>
        </p:spPr>
        <p:txBody>
          <a:bodyPr>
            <a:spAutoFit/>
          </a:bodyPr>
          <a:lstStyle/>
          <a:p>
            <a:r>
              <a:rPr lang="en-US" dirty="0">
                <a:solidFill>
                  <a:srgbClr val="284A80"/>
                </a:solidFill>
                <a:latin typeface="Monaco"/>
              </a:rPr>
              <a:t>.bordered</a:t>
            </a:r>
            <a:r>
              <a:rPr lang="en-US" dirty="0">
                <a:solidFill>
                  <a:srgbClr val="657B83"/>
                </a:solidFill>
                <a:latin typeface="Monaco"/>
              </a:rPr>
              <a:t> { </a:t>
            </a:r>
            <a:endParaRPr lang="en-US" dirty="0" smtClean="0">
              <a:solidFill>
                <a:srgbClr val="657B83"/>
              </a:solidFill>
              <a:latin typeface="Monaco"/>
            </a:endParaRPr>
          </a:p>
          <a:p>
            <a:r>
              <a:rPr lang="en-US" dirty="0" smtClean="0">
                <a:solidFill>
                  <a:srgbClr val="4B5E64"/>
                </a:solidFill>
                <a:latin typeface="Monaco"/>
              </a:rPr>
              <a:t>	border-top</a:t>
            </a:r>
            <a:r>
              <a:rPr lang="en-US" dirty="0">
                <a:solidFill>
                  <a:srgbClr val="657B83"/>
                </a:solidFill>
                <a:latin typeface="Monaco"/>
              </a:rPr>
              <a:t>: dotted </a:t>
            </a:r>
            <a:r>
              <a:rPr lang="en-US" dirty="0">
                <a:solidFill>
                  <a:srgbClr val="2AA198"/>
                </a:solidFill>
                <a:latin typeface="Monaco"/>
              </a:rPr>
              <a:t>1px</a:t>
            </a:r>
            <a:r>
              <a:rPr lang="en-US" dirty="0">
                <a:solidFill>
                  <a:srgbClr val="657B83"/>
                </a:solidFill>
                <a:latin typeface="Monaco"/>
              </a:rPr>
              <a:t> black; </a:t>
            </a:r>
            <a:endParaRPr lang="en-US" dirty="0" smtClean="0">
              <a:solidFill>
                <a:srgbClr val="657B83"/>
              </a:solidFill>
              <a:latin typeface="Monaco"/>
            </a:endParaRPr>
          </a:p>
          <a:p>
            <a:r>
              <a:rPr lang="en-US" dirty="0" smtClean="0">
                <a:solidFill>
                  <a:srgbClr val="4B5E64"/>
                </a:solidFill>
                <a:latin typeface="Monaco"/>
              </a:rPr>
              <a:t>	border-bottom</a:t>
            </a:r>
            <a:r>
              <a:rPr lang="en-US" dirty="0">
                <a:solidFill>
                  <a:srgbClr val="657B83"/>
                </a:solidFill>
                <a:latin typeface="Monaco"/>
              </a:rPr>
              <a:t>: solid </a:t>
            </a:r>
            <a:r>
              <a:rPr lang="en-US" dirty="0">
                <a:solidFill>
                  <a:srgbClr val="2AA198"/>
                </a:solidFill>
                <a:latin typeface="Monaco"/>
              </a:rPr>
              <a:t>2px</a:t>
            </a:r>
            <a:r>
              <a:rPr lang="en-US" dirty="0">
                <a:solidFill>
                  <a:srgbClr val="657B83"/>
                </a:solidFill>
                <a:latin typeface="Monaco"/>
              </a:rPr>
              <a:t> black; </a:t>
            </a:r>
            <a:endParaRPr lang="en-US" dirty="0" smtClean="0">
              <a:solidFill>
                <a:srgbClr val="657B83"/>
              </a:solidFill>
              <a:latin typeface="Monaco"/>
            </a:endParaRPr>
          </a:p>
          <a:p>
            <a:r>
              <a:rPr lang="en-US" dirty="0" smtClean="0">
                <a:solidFill>
                  <a:srgbClr val="657B83"/>
                </a:solidFill>
                <a:latin typeface="Monaco"/>
              </a:rPr>
              <a:t>}</a:t>
            </a:r>
            <a:endParaRPr lang="ru-RU" dirty="0"/>
          </a:p>
        </p:txBody>
      </p:sp>
      <p:sp>
        <p:nvSpPr>
          <p:cNvPr id="6" name="Прямоугольник 5"/>
          <p:cNvSpPr/>
          <p:nvPr/>
        </p:nvSpPr>
        <p:spPr>
          <a:xfrm>
            <a:off x="1097280" y="4003942"/>
            <a:ext cx="6096000" cy="2308324"/>
          </a:xfrm>
          <a:prstGeom prst="rect">
            <a:avLst/>
          </a:prstGeom>
        </p:spPr>
        <p:txBody>
          <a:bodyPr>
            <a:spAutoFit/>
          </a:bodyPr>
          <a:lstStyle/>
          <a:p>
            <a:r>
              <a:rPr lang="en-US" dirty="0">
                <a:solidFill>
                  <a:srgbClr val="268BD2"/>
                </a:solidFill>
                <a:latin typeface="Monaco"/>
              </a:rPr>
              <a:t>#menu</a:t>
            </a:r>
            <a:r>
              <a:rPr lang="en-US" dirty="0">
                <a:solidFill>
                  <a:srgbClr val="657B83"/>
                </a:solidFill>
                <a:latin typeface="Monaco"/>
              </a:rPr>
              <a:t> </a:t>
            </a:r>
            <a:r>
              <a:rPr lang="en-US" dirty="0">
                <a:solidFill>
                  <a:srgbClr val="4B5E64"/>
                </a:solidFill>
                <a:latin typeface="Monaco"/>
              </a:rPr>
              <a:t>a</a:t>
            </a:r>
            <a:r>
              <a:rPr lang="en-US" dirty="0">
                <a:solidFill>
                  <a:srgbClr val="657B83"/>
                </a:solidFill>
                <a:latin typeface="Monaco"/>
              </a:rPr>
              <a:t> { </a:t>
            </a:r>
            <a:endParaRPr lang="en-US" dirty="0" smtClean="0">
              <a:solidFill>
                <a:srgbClr val="657B83"/>
              </a:solidFill>
              <a:latin typeface="Monaco"/>
            </a:endParaRPr>
          </a:p>
          <a:p>
            <a:r>
              <a:rPr lang="en-US" dirty="0" smtClean="0">
                <a:solidFill>
                  <a:srgbClr val="4B5E64"/>
                </a:solidFill>
                <a:latin typeface="Monaco"/>
              </a:rPr>
              <a:t>	color</a:t>
            </a:r>
            <a:r>
              <a:rPr lang="en-US" dirty="0">
                <a:solidFill>
                  <a:srgbClr val="657B83"/>
                </a:solidFill>
                <a:latin typeface="Monaco"/>
              </a:rPr>
              <a:t>: </a:t>
            </a:r>
            <a:r>
              <a:rPr lang="en-US" dirty="0">
                <a:solidFill>
                  <a:srgbClr val="2AA198"/>
                </a:solidFill>
                <a:latin typeface="Monaco"/>
              </a:rPr>
              <a:t>#111</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284A80"/>
                </a:solidFill>
                <a:latin typeface="Monaco"/>
              </a:rPr>
              <a:t>	.</a:t>
            </a:r>
            <a:r>
              <a:rPr lang="en-US" dirty="0">
                <a:solidFill>
                  <a:srgbClr val="284A80"/>
                </a:solidFill>
                <a:latin typeface="Monaco"/>
              </a:rPr>
              <a:t>bordered</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657B83"/>
                </a:solidFill>
                <a:latin typeface="Monaco"/>
              </a:rPr>
              <a:t>} </a:t>
            </a:r>
          </a:p>
          <a:p>
            <a:r>
              <a:rPr lang="en-US" dirty="0" smtClean="0">
                <a:solidFill>
                  <a:srgbClr val="284A80"/>
                </a:solidFill>
                <a:latin typeface="Monaco"/>
              </a:rPr>
              <a:t>.</a:t>
            </a:r>
            <a:r>
              <a:rPr lang="en-US" dirty="0">
                <a:solidFill>
                  <a:srgbClr val="284A80"/>
                </a:solidFill>
                <a:latin typeface="Monaco"/>
              </a:rPr>
              <a:t>post</a:t>
            </a:r>
            <a:r>
              <a:rPr lang="en-US" dirty="0">
                <a:solidFill>
                  <a:srgbClr val="657B83"/>
                </a:solidFill>
                <a:latin typeface="Monaco"/>
              </a:rPr>
              <a:t> </a:t>
            </a:r>
            <a:r>
              <a:rPr lang="en-US" dirty="0">
                <a:solidFill>
                  <a:srgbClr val="4B5E64"/>
                </a:solidFill>
                <a:latin typeface="Monaco"/>
              </a:rPr>
              <a:t>a</a:t>
            </a:r>
            <a:r>
              <a:rPr lang="en-US" dirty="0">
                <a:solidFill>
                  <a:srgbClr val="657B83"/>
                </a:solidFill>
                <a:latin typeface="Monaco"/>
              </a:rPr>
              <a:t> { </a:t>
            </a:r>
            <a:endParaRPr lang="en-US" dirty="0" smtClean="0">
              <a:solidFill>
                <a:srgbClr val="657B83"/>
              </a:solidFill>
              <a:latin typeface="Monaco"/>
            </a:endParaRPr>
          </a:p>
          <a:p>
            <a:r>
              <a:rPr lang="en-US" dirty="0" smtClean="0">
                <a:solidFill>
                  <a:srgbClr val="4B5E64"/>
                </a:solidFill>
                <a:latin typeface="Monaco"/>
              </a:rPr>
              <a:t>	color</a:t>
            </a:r>
            <a:r>
              <a:rPr lang="en-US" dirty="0">
                <a:solidFill>
                  <a:srgbClr val="657B83"/>
                </a:solidFill>
                <a:latin typeface="Monaco"/>
              </a:rPr>
              <a:t>: red; </a:t>
            </a:r>
            <a:endParaRPr lang="en-US" dirty="0" smtClean="0">
              <a:solidFill>
                <a:srgbClr val="657B83"/>
              </a:solidFill>
              <a:latin typeface="Monaco"/>
            </a:endParaRPr>
          </a:p>
          <a:p>
            <a:r>
              <a:rPr lang="en-US" dirty="0" smtClean="0">
                <a:solidFill>
                  <a:srgbClr val="284A80"/>
                </a:solidFill>
                <a:latin typeface="Monaco"/>
              </a:rPr>
              <a:t>	.</a:t>
            </a:r>
            <a:r>
              <a:rPr lang="en-US" dirty="0">
                <a:solidFill>
                  <a:srgbClr val="284A80"/>
                </a:solidFill>
                <a:latin typeface="Monaco"/>
              </a:rPr>
              <a:t>bordered</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657B83"/>
                </a:solidFill>
                <a:latin typeface="Monaco"/>
              </a:rPr>
              <a:t>}</a:t>
            </a:r>
            <a:endParaRPr lang="ru-RU" dirty="0"/>
          </a:p>
        </p:txBody>
      </p:sp>
    </p:spTree>
    <p:extLst>
      <p:ext uri="{BB962C8B-B14F-4D97-AF65-F5344CB8AC3E}">
        <p14:creationId xmlns:p14="http://schemas.microsoft.com/office/powerpoint/2010/main" val="943699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LESS: Nested rules</a:t>
            </a:r>
            <a:endParaRPr lang="ru-RU" dirty="0"/>
          </a:p>
        </p:txBody>
      </p:sp>
      <p:sp>
        <p:nvSpPr>
          <p:cNvPr id="3" name="Объект 2"/>
          <p:cNvSpPr>
            <a:spLocks noGrp="1"/>
          </p:cNvSpPr>
          <p:nvPr>
            <p:ph idx="1"/>
          </p:nvPr>
        </p:nvSpPr>
        <p:spPr>
          <a:xfrm>
            <a:off x="1097280" y="1845734"/>
            <a:ext cx="10058400" cy="452623"/>
          </a:xfrm>
        </p:spPr>
        <p:txBody>
          <a:bodyPr/>
          <a:lstStyle/>
          <a:p>
            <a:pPr marL="0" indent="0">
              <a:buNone/>
            </a:pPr>
            <a:r>
              <a:rPr lang="en-US" dirty="0" smtClean="0"/>
              <a:t>LESS </a:t>
            </a:r>
            <a:r>
              <a:rPr lang="en-US" dirty="0"/>
              <a:t>gives you the ability to use nesting instead of, or in combination with cascading.</a:t>
            </a:r>
            <a:endParaRPr lang="ru-RU" dirty="0"/>
          </a:p>
        </p:txBody>
      </p:sp>
      <p:sp>
        <p:nvSpPr>
          <p:cNvPr id="4" name="Прямоугольник 3"/>
          <p:cNvSpPr/>
          <p:nvPr/>
        </p:nvSpPr>
        <p:spPr>
          <a:xfrm>
            <a:off x="1097280" y="2298357"/>
            <a:ext cx="4798541" cy="923330"/>
          </a:xfrm>
          <a:prstGeom prst="rect">
            <a:avLst/>
          </a:prstGeom>
        </p:spPr>
        <p:txBody>
          <a:bodyPr wrap="square">
            <a:spAutoFit/>
          </a:bodyPr>
          <a:lstStyle/>
          <a:p>
            <a:r>
              <a:rPr lang="en-US" dirty="0">
                <a:solidFill>
                  <a:srgbClr val="268BD2"/>
                </a:solidFill>
                <a:latin typeface="Monaco"/>
              </a:rPr>
              <a:t>#header</a:t>
            </a:r>
            <a:r>
              <a:rPr lang="en-US" dirty="0">
                <a:solidFill>
                  <a:srgbClr val="657B83"/>
                </a:solidFill>
                <a:latin typeface="Monaco"/>
              </a:rPr>
              <a:t> { </a:t>
            </a:r>
            <a:r>
              <a:rPr lang="en-US" dirty="0">
                <a:solidFill>
                  <a:srgbClr val="4B5E64"/>
                </a:solidFill>
                <a:latin typeface="Monaco"/>
              </a:rPr>
              <a:t>color</a:t>
            </a:r>
            <a:r>
              <a:rPr lang="en-US" dirty="0">
                <a:solidFill>
                  <a:srgbClr val="657B83"/>
                </a:solidFill>
                <a:latin typeface="Monaco"/>
              </a:rPr>
              <a:t>: black; } </a:t>
            </a:r>
            <a:endParaRPr lang="en-US" dirty="0" smtClean="0">
              <a:solidFill>
                <a:srgbClr val="657B83"/>
              </a:solidFill>
              <a:latin typeface="Monaco"/>
            </a:endParaRPr>
          </a:p>
          <a:p>
            <a:r>
              <a:rPr lang="en-US" dirty="0" smtClean="0">
                <a:solidFill>
                  <a:srgbClr val="268BD2"/>
                </a:solidFill>
                <a:latin typeface="Monaco"/>
              </a:rPr>
              <a:t>#</a:t>
            </a:r>
            <a:r>
              <a:rPr lang="en-US" dirty="0">
                <a:solidFill>
                  <a:srgbClr val="268BD2"/>
                </a:solidFill>
                <a:latin typeface="Monaco"/>
              </a:rPr>
              <a:t>header</a:t>
            </a:r>
            <a:r>
              <a:rPr lang="en-US" dirty="0">
                <a:solidFill>
                  <a:srgbClr val="657B83"/>
                </a:solidFill>
                <a:latin typeface="Monaco"/>
              </a:rPr>
              <a:t> </a:t>
            </a:r>
            <a:r>
              <a:rPr lang="en-US" dirty="0">
                <a:solidFill>
                  <a:srgbClr val="284A80"/>
                </a:solidFill>
                <a:latin typeface="Monaco"/>
              </a:rPr>
              <a:t>.navigation</a:t>
            </a:r>
            <a:r>
              <a:rPr lang="en-US" dirty="0">
                <a:solidFill>
                  <a:srgbClr val="657B83"/>
                </a:solidFill>
                <a:latin typeface="Monaco"/>
              </a:rPr>
              <a:t> { </a:t>
            </a:r>
            <a:r>
              <a:rPr lang="en-US" dirty="0">
                <a:solidFill>
                  <a:srgbClr val="4B5E64"/>
                </a:solidFill>
                <a:latin typeface="Monaco"/>
              </a:rPr>
              <a:t>font-size</a:t>
            </a:r>
            <a:r>
              <a:rPr lang="en-US" dirty="0">
                <a:solidFill>
                  <a:srgbClr val="657B83"/>
                </a:solidFill>
                <a:latin typeface="Monaco"/>
              </a:rPr>
              <a:t>: </a:t>
            </a:r>
            <a:r>
              <a:rPr lang="en-US" dirty="0">
                <a:solidFill>
                  <a:srgbClr val="2AA198"/>
                </a:solidFill>
                <a:latin typeface="Monaco"/>
              </a:rPr>
              <a:t>12px</a:t>
            </a:r>
            <a:r>
              <a:rPr lang="en-US" dirty="0">
                <a:solidFill>
                  <a:srgbClr val="657B83"/>
                </a:solidFill>
                <a:latin typeface="Monaco"/>
              </a:rPr>
              <a:t>; </a:t>
            </a:r>
            <a:r>
              <a:rPr lang="en-US" dirty="0" smtClean="0">
                <a:solidFill>
                  <a:srgbClr val="657B83"/>
                </a:solidFill>
                <a:latin typeface="Monaco"/>
              </a:rPr>
              <a:t>}</a:t>
            </a:r>
          </a:p>
          <a:p>
            <a:r>
              <a:rPr lang="en-US" dirty="0" smtClean="0">
                <a:solidFill>
                  <a:srgbClr val="268BD2"/>
                </a:solidFill>
                <a:latin typeface="Monaco"/>
              </a:rPr>
              <a:t>#</a:t>
            </a:r>
            <a:r>
              <a:rPr lang="en-US" dirty="0">
                <a:solidFill>
                  <a:srgbClr val="268BD2"/>
                </a:solidFill>
                <a:latin typeface="Monaco"/>
              </a:rPr>
              <a:t>header</a:t>
            </a:r>
            <a:r>
              <a:rPr lang="en-US" dirty="0">
                <a:solidFill>
                  <a:srgbClr val="657B83"/>
                </a:solidFill>
                <a:latin typeface="Monaco"/>
              </a:rPr>
              <a:t> </a:t>
            </a:r>
            <a:r>
              <a:rPr lang="en-US" dirty="0">
                <a:solidFill>
                  <a:srgbClr val="284A80"/>
                </a:solidFill>
                <a:latin typeface="Monaco"/>
              </a:rPr>
              <a:t>.logo</a:t>
            </a:r>
            <a:r>
              <a:rPr lang="en-US" dirty="0">
                <a:solidFill>
                  <a:srgbClr val="657B83"/>
                </a:solidFill>
                <a:latin typeface="Monaco"/>
              </a:rPr>
              <a:t> { </a:t>
            </a:r>
            <a:r>
              <a:rPr lang="en-US" dirty="0">
                <a:solidFill>
                  <a:srgbClr val="4B5E64"/>
                </a:solidFill>
                <a:latin typeface="Monaco"/>
              </a:rPr>
              <a:t>width</a:t>
            </a:r>
            <a:r>
              <a:rPr lang="en-US" dirty="0">
                <a:solidFill>
                  <a:srgbClr val="657B83"/>
                </a:solidFill>
                <a:latin typeface="Monaco"/>
              </a:rPr>
              <a:t>: </a:t>
            </a:r>
            <a:r>
              <a:rPr lang="en-US" dirty="0">
                <a:solidFill>
                  <a:srgbClr val="2AA198"/>
                </a:solidFill>
                <a:latin typeface="Monaco"/>
              </a:rPr>
              <a:t>300px</a:t>
            </a:r>
            <a:r>
              <a:rPr lang="en-US" dirty="0">
                <a:solidFill>
                  <a:srgbClr val="657B83"/>
                </a:solidFill>
                <a:latin typeface="Monaco"/>
              </a:rPr>
              <a:t>; }</a:t>
            </a:r>
            <a:endParaRPr lang="ru-RU" dirty="0"/>
          </a:p>
        </p:txBody>
      </p:sp>
      <p:sp>
        <p:nvSpPr>
          <p:cNvPr id="5" name="Объект 2"/>
          <p:cNvSpPr txBox="1">
            <a:spLocks/>
          </p:cNvSpPr>
          <p:nvPr/>
        </p:nvSpPr>
        <p:spPr>
          <a:xfrm>
            <a:off x="1097280" y="3221687"/>
            <a:ext cx="10058400" cy="45262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smtClean="0"/>
              <a:t>This set of rules can be replaced with following construction in LESS:</a:t>
            </a:r>
            <a:endParaRPr lang="ru-RU" dirty="0"/>
          </a:p>
        </p:txBody>
      </p:sp>
      <p:sp>
        <p:nvSpPr>
          <p:cNvPr id="6" name="Прямоугольник 5"/>
          <p:cNvSpPr/>
          <p:nvPr/>
        </p:nvSpPr>
        <p:spPr>
          <a:xfrm>
            <a:off x="1097280" y="3674310"/>
            <a:ext cx="6096000" cy="1477328"/>
          </a:xfrm>
          <a:prstGeom prst="rect">
            <a:avLst/>
          </a:prstGeom>
        </p:spPr>
        <p:txBody>
          <a:bodyPr>
            <a:spAutoFit/>
          </a:bodyPr>
          <a:lstStyle/>
          <a:p>
            <a:r>
              <a:rPr lang="en-US" dirty="0">
                <a:solidFill>
                  <a:srgbClr val="268BD2"/>
                </a:solidFill>
                <a:latin typeface="Monaco"/>
              </a:rPr>
              <a:t>#header</a:t>
            </a:r>
            <a:r>
              <a:rPr lang="en-US" dirty="0">
                <a:solidFill>
                  <a:srgbClr val="657B83"/>
                </a:solidFill>
                <a:latin typeface="Monaco"/>
              </a:rPr>
              <a:t> </a:t>
            </a:r>
            <a:r>
              <a:rPr lang="en-US" dirty="0" smtClean="0">
                <a:solidFill>
                  <a:srgbClr val="657B83"/>
                </a:solidFill>
                <a:latin typeface="Monaco"/>
              </a:rPr>
              <a:t>{ </a:t>
            </a:r>
          </a:p>
          <a:p>
            <a:r>
              <a:rPr lang="en-US" dirty="0" smtClean="0">
                <a:solidFill>
                  <a:srgbClr val="4B5E64"/>
                </a:solidFill>
                <a:latin typeface="Monaco"/>
              </a:rPr>
              <a:t>color</a:t>
            </a:r>
            <a:r>
              <a:rPr lang="en-US" dirty="0">
                <a:solidFill>
                  <a:srgbClr val="657B83"/>
                </a:solidFill>
                <a:latin typeface="Monaco"/>
              </a:rPr>
              <a:t>: black; </a:t>
            </a:r>
            <a:endParaRPr lang="en-US" dirty="0" smtClean="0">
              <a:solidFill>
                <a:srgbClr val="657B83"/>
              </a:solidFill>
              <a:latin typeface="Monaco"/>
            </a:endParaRPr>
          </a:p>
          <a:p>
            <a:r>
              <a:rPr lang="en-US" dirty="0" smtClean="0">
                <a:solidFill>
                  <a:srgbClr val="284A80"/>
                </a:solidFill>
                <a:latin typeface="Monaco"/>
              </a:rPr>
              <a:t>	.</a:t>
            </a:r>
            <a:r>
              <a:rPr lang="en-US" dirty="0">
                <a:solidFill>
                  <a:srgbClr val="284A80"/>
                </a:solidFill>
                <a:latin typeface="Monaco"/>
              </a:rPr>
              <a:t>navigation</a:t>
            </a:r>
            <a:r>
              <a:rPr lang="en-US" dirty="0">
                <a:solidFill>
                  <a:srgbClr val="657B83"/>
                </a:solidFill>
                <a:latin typeface="Monaco"/>
              </a:rPr>
              <a:t> { </a:t>
            </a:r>
            <a:r>
              <a:rPr lang="en-US" dirty="0" smtClean="0">
                <a:solidFill>
                  <a:srgbClr val="4B5E64"/>
                </a:solidFill>
                <a:latin typeface="Monaco"/>
              </a:rPr>
              <a:t>font-size</a:t>
            </a:r>
            <a:r>
              <a:rPr lang="en-US" dirty="0">
                <a:solidFill>
                  <a:srgbClr val="657B83"/>
                </a:solidFill>
                <a:latin typeface="Monaco"/>
              </a:rPr>
              <a:t>: </a:t>
            </a:r>
            <a:r>
              <a:rPr lang="en-US" dirty="0">
                <a:solidFill>
                  <a:srgbClr val="2AA198"/>
                </a:solidFill>
                <a:latin typeface="Monaco"/>
              </a:rPr>
              <a:t>12px</a:t>
            </a:r>
            <a:r>
              <a:rPr lang="en-US" dirty="0">
                <a:solidFill>
                  <a:srgbClr val="657B83"/>
                </a:solidFill>
                <a:latin typeface="Monaco"/>
              </a:rPr>
              <a:t>; </a:t>
            </a:r>
            <a:r>
              <a:rPr lang="en-US" dirty="0" smtClean="0">
                <a:solidFill>
                  <a:srgbClr val="657B83"/>
                </a:solidFill>
                <a:latin typeface="Monaco"/>
              </a:rPr>
              <a:t>} </a:t>
            </a:r>
          </a:p>
          <a:p>
            <a:r>
              <a:rPr lang="en-US" dirty="0" smtClean="0">
                <a:solidFill>
                  <a:srgbClr val="284A80"/>
                </a:solidFill>
                <a:latin typeface="Monaco"/>
              </a:rPr>
              <a:t>	.</a:t>
            </a:r>
            <a:r>
              <a:rPr lang="en-US" dirty="0">
                <a:solidFill>
                  <a:srgbClr val="284A80"/>
                </a:solidFill>
                <a:latin typeface="Monaco"/>
              </a:rPr>
              <a:t>logo</a:t>
            </a:r>
            <a:r>
              <a:rPr lang="en-US" dirty="0">
                <a:solidFill>
                  <a:srgbClr val="657B83"/>
                </a:solidFill>
                <a:latin typeface="Monaco"/>
              </a:rPr>
              <a:t> { </a:t>
            </a:r>
            <a:r>
              <a:rPr lang="en-US" dirty="0">
                <a:solidFill>
                  <a:srgbClr val="4B5E64"/>
                </a:solidFill>
                <a:latin typeface="Monaco"/>
              </a:rPr>
              <a:t>width</a:t>
            </a:r>
            <a:r>
              <a:rPr lang="en-US" dirty="0">
                <a:solidFill>
                  <a:srgbClr val="657B83"/>
                </a:solidFill>
                <a:latin typeface="Monaco"/>
              </a:rPr>
              <a:t>: </a:t>
            </a:r>
            <a:r>
              <a:rPr lang="en-US" dirty="0">
                <a:solidFill>
                  <a:srgbClr val="2AA198"/>
                </a:solidFill>
                <a:latin typeface="Monaco"/>
              </a:rPr>
              <a:t>300px</a:t>
            </a:r>
            <a:r>
              <a:rPr lang="en-US" dirty="0">
                <a:solidFill>
                  <a:srgbClr val="657B83"/>
                </a:solidFill>
                <a:latin typeface="Monaco"/>
              </a:rPr>
              <a:t>; } </a:t>
            </a:r>
            <a:endParaRPr lang="en-US" dirty="0" smtClean="0">
              <a:solidFill>
                <a:srgbClr val="657B83"/>
              </a:solidFill>
              <a:latin typeface="Monaco"/>
            </a:endParaRPr>
          </a:p>
          <a:p>
            <a:r>
              <a:rPr lang="en-US" dirty="0" smtClean="0">
                <a:solidFill>
                  <a:srgbClr val="657B83"/>
                </a:solidFill>
                <a:latin typeface="Monaco"/>
              </a:rPr>
              <a:t>}</a:t>
            </a:r>
            <a:endParaRPr lang="ru-RU" dirty="0"/>
          </a:p>
        </p:txBody>
      </p:sp>
    </p:spTree>
    <p:extLst>
      <p:ext uri="{BB962C8B-B14F-4D97-AF65-F5344CB8AC3E}">
        <p14:creationId xmlns:p14="http://schemas.microsoft.com/office/powerpoint/2010/main" val="3337206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LESS: Operations</a:t>
            </a:r>
            <a:endParaRPr lang="ru-RU" dirty="0"/>
          </a:p>
        </p:txBody>
      </p:sp>
      <p:sp>
        <p:nvSpPr>
          <p:cNvPr id="3" name="Объект 2"/>
          <p:cNvSpPr>
            <a:spLocks noGrp="1"/>
          </p:cNvSpPr>
          <p:nvPr>
            <p:ph idx="1"/>
          </p:nvPr>
        </p:nvSpPr>
        <p:spPr>
          <a:xfrm>
            <a:off x="1097280" y="1845734"/>
            <a:ext cx="10058400" cy="1194028"/>
          </a:xfrm>
        </p:spPr>
        <p:txBody>
          <a:bodyPr/>
          <a:lstStyle/>
          <a:p>
            <a:pPr marL="0" indent="0" algn="just">
              <a:buNone/>
            </a:pPr>
            <a:r>
              <a:rPr lang="en-US" dirty="0"/>
              <a:t>Arithmetical operations </a:t>
            </a:r>
            <a:r>
              <a:rPr lang="en-US" b="1" dirty="0"/>
              <a:t>+</a:t>
            </a:r>
            <a:r>
              <a:rPr lang="en-US" dirty="0"/>
              <a:t>, </a:t>
            </a:r>
            <a:r>
              <a:rPr lang="en-US" b="1" dirty="0"/>
              <a:t>-</a:t>
            </a:r>
            <a:r>
              <a:rPr lang="en-US" dirty="0"/>
              <a:t>, </a:t>
            </a:r>
            <a:r>
              <a:rPr lang="en-US" b="1" dirty="0"/>
              <a:t>*</a:t>
            </a:r>
            <a:r>
              <a:rPr lang="en-US" dirty="0"/>
              <a:t>, </a:t>
            </a:r>
            <a:r>
              <a:rPr lang="en-US" b="1" dirty="0"/>
              <a:t>/</a:t>
            </a:r>
            <a:r>
              <a:rPr lang="en-US" dirty="0"/>
              <a:t> can operate on any number, color or variable. If it is possible, mathematical operations take units into account and convert numbers before adding, subtracting or comparing them. The result has leftmost explicitly stated unit type. If the conversion is impossible or not meaningful, units are ignored.</a:t>
            </a:r>
            <a:endParaRPr lang="ru-RU" dirty="0"/>
          </a:p>
        </p:txBody>
      </p:sp>
      <p:sp>
        <p:nvSpPr>
          <p:cNvPr id="4" name="Прямоугольник 3"/>
          <p:cNvSpPr/>
          <p:nvPr/>
        </p:nvSpPr>
        <p:spPr>
          <a:xfrm>
            <a:off x="1097280" y="3039762"/>
            <a:ext cx="6096000" cy="1754326"/>
          </a:xfrm>
          <a:prstGeom prst="rect">
            <a:avLst/>
          </a:prstGeom>
        </p:spPr>
        <p:txBody>
          <a:bodyPr>
            <a:spAutoFit/>
          </a:bodyPr>
          <a:lstStyle/>
          <a:p>
            <a:r>
              <a:rPr lang="en-US" dirty="0" smtClean="0">
                <a:solidFill>
                  <a:srgbClr val="4B5E64"/>
                </a:solidFill>
                <a:latin typeface="Monaco"/>
              </a:rPr>
              <a:t>@</a:t>
            </a:r>
            <a:r>
              <a:rPr lang="en-US" dirty="0">
                <a:solidFill>
                  <a:srgbClr val="4B5E64"/>
                </a:solidFill>
                <a:latin typeface="Monaco"/>
              </a:rPr>
              <a:t>color:</a:t>
            </a:r>
            <a:r>
              <a:rPr lang="en-US" dirty="0">
                <a:solidFill>
                  <a:srgbClr val="657B83"/>
                </a:solidFill>
                <a:latin typeface="Monaco"/>
              </a:rPr>
              <a:t> </a:t>
            </a:r>
            <a:r>
              <a:rPr lang="en-US" dirty="0">
                <a:solidFill>
                  <a:srgbClr val="2AA198"/>
                </a:solidFill>
                <a:latin typeface="Monaco"/>
              </a:rPr>
              <a:t>#224488</a:t>
            </a:r>
            <a:r>
              <a:rPr lang="en-US" dirty="0">
                <a:solidFill>
                  <a:srgbClr val="657B83"/>
                </a:solidFill>
                <a:latin typeface="Monaco"/>
              </a:rPr>
              <a:t> / </a:t>
            </a:r>
            <a:r>
              <a:rPr lang="en-US" dirty="0">
                <a:solidFill>
                  <a:srgbClr val="2AA198"/>
                </a:solidFill>
                <a:latin typeface="Monaco"/>
              </a:rPr>
              <a:t>2</a:t>
            </a:r>
            <a:r>
              <a:rPr lang="en-US" dirty="0">
                <a:solidFill>
                  <a:srgbClr val="657B83"/>
                </a:solidFill>
                <a:latin typeface="Monaco"/>
              </a:rPr>
              <a:t>; </a:t>
            </a:r>
            <a:r>
              <a:rPr lang="en-US" i="1" dirty="0">
                <a:solidFill>
                  <a:srgbClr val="93A1A1"/>
                </a:solidFill>
                <a:latin typeface="Monaco"/>
              </a:rPr>
              <a:t>//results in #112244</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4B5E64"/>
                </a:solidFill>
                <a:latin typeface="Monaco"/>
              </a:rPr>
              <a:t>background-color</a:t>
            </a:r>
            <a:r>
              <a:rPr lang="en-US" dirty="0">
                <a:solidFill>
                  <a:srgbClr val="657B83"/>
                </a:solidFill>
                <a:latin typeface="Monaco"/>
              </a:rPr>
              <a:t>: </a:t>
            </a:r>
            <a:r>
              <a:rPr lang="en-US" dirty="0">
                <a:solidFill>
                  <a:srgbClr val="2AA198"/>
                </a:solidFill>
                <a:latin typeface="Monaco"/>
              </a:rPr>
              <a:t>#112244</a:t>
            </a:r>
            <a:r>
              <a:rPr lang="en-US" dirty="0">
                <a:solidFill>
                  <a:srgbClr val="657B83"/>
                </a:solidFill>
                <a:latin typeface="Monaco"/>
              </a:rPr>
              <a:t> + </a:t>
            </a:r>
            <a:r>
              <a:rPr lang="en-US" dirty="0">
                <a:solidFill>
                  <a:srgbClr val="2AA198"/>
                </a:solidFill>
                <a:latin typeface="Monaco"/>
              </a:rPr>
              <a:t>#111</a:t>
            </a:r>
            <a:r>
              <a:rPr lang="en-US" dirty="0">
                <a:solidFill>
                  <a:srgbClr val="657B83"/>
                </a:solidFill>
                <a:latin typeface="Monaco"/>
              </a:rPr>
              <a:t>; </a:t>
            </a:r>
            <a:r>
              <a:rPr lang="en-US" i="1" dirty="0">
                <a:solidFill>
                  <a:srgbClr val="93A1A1"/>
                </a:solidFill>
                <a:latin typeface="Monaco"/>
              </a:rPr>
              <a:t>// result is #223355</a:t>
            </a:r>
            <a:endParaRPr lang="ru-RU" dirty="0"/>
          </a:p>
          <a:p>
            <a:endParaRPr lang="en-US" i="1" dirty="0" smtClean="0">
              <a:solidFill>
                <a:srgbClr val="93A1A1"/>
              </a:solidFill>
              <a:latin typeface="Monaco"/>
            </a:endParaRPr>
          </a:p>
          <a:p>
            <a:r>
              <a:rPr lang="en-US" dirty="0" smtClean="0">
                <a:solidFill>
                  <a:srgbClr val="4B5E64"/>
                </a:solidFill>
                <a:latin typeface="Monaco"/>
              </a:rPr>
              <a:t>@</a:t>
            </a:r>
            <a:r>
              <a:rPr lang="en-US" dirty="0">
                <a:solidFill>
                  <a:srgbClr val="4B5E64"/>
                </a:solidFill>
                <a:latin typeface="Monaco"/>
              </a:rPr>
              <a:t>base:</a:t>
            </a:r>
            <a:r>
              <a:rPr lang="en-US" dirty="0">
                <a:solidFill>
                  <a:srgbClr val="657B83"/>
                </a:solidFill>
                <a:latin typeface="Monaco"/>
              </a:rPr>
              <a:t> </a:t>
            </a:r>
            <a:r>
              <a:rPr lang="en-US" dirty="0">
                <a:solidFill>
                  <a:srgbClr val="2AA198"/>
                </a:solidFill>
                <a:latin typeface="Monaco"/>
              </a:rPr>
              <a:t>5%</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4B5E64"/>
                </a:solidFill>
                <a:latin typeface="Monaco"/>
              </a:rPr>
              <a:t>@</a:t>
            </a:r>
            <a:r>
              <a:rPr lang="en-US" dirty="0">
                <a:solidFill>
                  <a:srgbClr val="4B5E64"/>
                </a:solidFill>
                <a:latin typeface="Monaco"/>
              </a:rPr>
              <a:t>filler:</a:t>
            </a:r>
            <a:r>
              <a:rPr lang="en-US" dirty="0">
                <a:solidFill>
                  <a:srgbClr val="657B83"/>
                </a:solidFill>
                <a:latin typeface="Monaco"/>
              </a:rPr>
              <a:t> </a:t>
            </a:r>
            <a:r>
              <a:rPr lang="en-US" dirty="0">
                <a:solidFill>
                  <a:srgbClr val="4B5E64"/>
                </a:solidFill>
                <a:latin typeface="Monaco"/>
              </a:rPr>
              <a:t>@base</a:t>
            </a:r>
            <a:r>
              <a:rPr lang="en-US" dirty="0">
                <a:solidFill>
                  <a:srgbClr val="657B83"/>
                </a:solidFill>
                <a:latin typeface="Monaco"/>
              </a:rPr>
              <a:t> * </a:t>
            </a:r>
            <a:r>
              <a:rPr lang="en-US" dirty="0">
                <a:solidFill>
                  <a:srgbClr val="2AA198"/>
                </a:solidFill>
                <a:latin typeface="Monaco"/>
              </a:rPr>
              <a:t>2</a:t>
            </a:r>
            <a:r>
              <a:rPr lang="en-US" dirty="0">
                <a:solidFill>
                  <a:srgbClr val="657B83"/>
                </a:solidFill>
                <a:latin typeface="Monaco"/>
              </a:rPr>
              <a:t>; </a:t>
            </a:r>
            <a:r>
              <a:rPr lang="en-US" i="1" dirty="0">
                <a:solidFill>
                  <a:srgbClr val="93A1A1"/>
                </a:solidFill>
                <a:latin typeface="Monaco"/>
              </a:rPr>
              <a:t>// result is 10%</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4B5E64"/>
                </a:solidFill>
                <a:latin typeface="Monaco"/>
              </a:rPr>
              <a:t>@</a:t>
            </a:r>
            <a:r>
              <a:rPr lang="en-US" dirty="0">
                <a:solidFill>
                  <a:srgbClr val="4B5E64"/>
                </a:solidFill>
                <a:latin typeface="Monaco"/>
              </a:rPr>
              <a:t>other:</a:t>
            </a:r>
            <a:r>
              <a:rPr lang="en-US" dirty="0">
                <a:solidFill>
                  <a:srgbClr val="657B83"/>
                </a:solidFill>
                <a:latin typeface="Monaco"/>
              </a:rPr>
              <a:t> </a:t>
            </a:r>
            <a:r>
              <a:rPr lang="en-US" dirty="0">
                <a:solidFill>
                  <a:srgbClr val="4B5E64"/>
                </a:solidFill>
                <a:latin typeface="Monaco"/>
              </a:rPr>
              <a:t>@base</a:t>
            </a:r>
            <a:r>
              <a:rPr lang="en-US" dirty="0">
                <a:solidFill>
                  <a:srgbClr val="657B83"/>
                </a:solidFill>
                <a:latin typeface="Monaco"/>
              </a:rPr>
              <a:t> + </a:t>
            </a:r>
            <a:r>
              <a:rPr lang="en-US" dirty="0">
                <a:solidFill>
                  <a:srgbClr val="4B5E64"/>
                </a:solidFill>
                <a:latin typeface="Monaco"/>
              </a:rPr>
              <a:t>@filler</a:t>
            </a:r>
            <a:r>
              <a:rPr lang="en-US" dirty="0">
                <a:solidFill>
                  <a:srgbClr val="657B83"/>
                </a:solidFill>
                <a:latin typeface="Monaco"/>
              </a:rPr>
              <a:t>; </a:t>
            </a:r>
            <a:r>
              <a:rPr lang="en-US" i="1" dirty="0">
                <a:solidFill>
                  <a:srgbClr val="93A1A1"/>
                </a:solidFill>
                <a:latin typeface="Monaco"/>
              </a:rPr>
              <a:t>// result is 15%</a:t>
            </a:r>
            <a:endParaRPr lang="ru-RU" dirty="0"/>
          </a:p>
        </p:txBody>
      </p:sp>
    </p:spTree>
    <p:extLst>
      <p:ext uri="{BB962C8B-B14F-4D97-AF65-F5344CB8AC3E}">
        <p14:creationId xmlns:p14="http://schemas.microsoft.com/office/powerpoint/2010/main" val="437327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LESS: Functions</a:t>
            </a:r>
            <a:endParaRPr lang="ru-RU" dirty="0"/>
          </a:p>
        </p:txBody>
      </p:sp>
      <p:sp>
        <p:nvSpPr>
          <p:cNvPr id="3" name="Объект 2"/>
          <p:cNvSpPr>
            <a:spLocks noGrp="1"/>
          </p:cNvSpPr>
          <p:nvPr>
            <p:ph idx="1"/>
          </p:nvPr>
        </p:nvSpPr>
        <p:spPr>
          <a:xfrm>
            <a:off x="1097280" y="1845734"/>
            <a:ext cx="10058400" cy="378482"/>
          </a:xfrm>
        </p:spPr>
        <p:txBody>
          <a:bodyPr/>
          <a:lstStyle/>
          <a:p>
            <a:pPr marL="0" indent="0">
              <a:buNone/>
            </a:pPr>
            <a:r>
              <a:rPr lang="en-US" dirty="0"/>
              <a:t>Less provides a variety of functions which transform colors, manipulate strings and do </a:t>
            </a:r>
            <a:r>
              <a:rPr lang="en-US" dirty="0" err="1"/>
              <a:t>maths</a:t>
            </a:r>
            <a:r>
              <a:rPr lang="en-US" dirty="0"/>
              <a:t>. </a:t>
            </a:r>
            <a:endParaRPr lang="ru-RU" dirty="0"/>
          </a:p>
        </p:txBody>
      </p:sp>
      <p:sp>
        <p:nvSpPr>
          <p:cNvPr id="4" name="Прямоугольник 3"/>
          <p:cNvSpPr/>
          <p:nvPr/>
        </p:nvSpPr>
        <p:spPr>
          <a:xfrm>
            <a:off x="1097280" y="2224216"/>
            <a:ext cx="6096000" cy="2308324"/>
          </a:xfrm>
          <a:prstGeom prst="rect">
            <a:avLst/>
          </a:prstGeom>
        </p:spPr>
        <p:txBody>
          <a:bodyPr>
            <a:spAutoFit/>
          </a:bodyPr>
          <a:lstStyle/>
          <a:p>
            <a:r>
              <a:rPr lang="en-US" dirty="0">
                <a:solidFill>
                  <a:srgbClr val="4B5E64"/>
                </a:solidFill>
                <a:latin typeface="Monaco"/>
              </a:rPr>
              <a:t>@base:</a:t>
            </a:r>
            <a:r>
              <a:rPr lang="en-US" dirty="0">
                <a:solidFill>
                  <a:srgbClr val="657B83"/>
                </a:solidFill>
                <a:latin typeface="Monaco"/>
              </a:rPr>
              <a:t> </a:t>
            </a:r>
            <a:r>
              <a:rPr lang="en-US" dirty="0">
                <a:solidFill>
                  <a:srgbClr val="2AA198"/>
                </a:solidFill>
                <a:latin typeface="Monaco"/>
              </a:rPr>
              <a:t>#f04615</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4B5E64"/>
                </a:solidFill>
                <a:latin typeface="Monaco"/>
              </a:rPr>
              <a:t>@</a:t>
            </a:r>
            <a:r>
              <a:rPr lang="en-US" dirty="0">
                <a:solidFill>
                  <a:srgbClr val="4B5E64"/>
                </a:solidFill>
                <a:latin typeface="Monaco"/>
              </a:rPr>
              <a:t>width:</a:t>
            </a:r>
            <a:r>
              <a:rPr lang="en-US" dirty="0">
                <a:solidFill>
                  <a:srgbClr val="657B83"/>
                </a:solidFill>
                <a:latin typeface="Monaco"/>
              </a:rPr>
              <a:t> </a:t>
            </a:r>
            <a:r>
              <a:rPr lang="en-US" dirty="0">
                <a:solidFill>
                  <a:srgbClr val="2AA198"/>
                </a:solidFill>
                <a:latin typeface="Monaco"/>
              </a:rPr>
              <a:t>0.5</a:t>
            </a:r>
            <a:r>
              <a:rPr lang="en-US" dirty="0">
                <a:solidFill>
                  <a:srgbClr val="657B83"/>
                </a:solidFill>
                <a:latin typeface="Monaco"/>
              </a:rPr>
              <a:t>; </a:t>
            </a:r>
            <a:endParaRPr lang="en-US" dirty="0" smtClean="0">
              <a:solidFill>
                <a:srgbClr val="657B83"/>
              </a:solidFill>
              <a:latin typeface="Monaco"/>
            </a:endParaRPr>
          </a:p>
          <a:p>
            <a:endParaRPr lang="en-US" dirty="0">
              <a:solidFill>
                <a:srgbClr val="657B83"/>
              </a:solidFill>
              <a:latin typeface="Monaco"/>
            </a:endParaRPr>
          </a:p>
          <a:p>
            <a:r>
              <a:rPr lang="en-US" dirty="0" smtClean="0">
                <a:solidFill>
                  <a:srgbClr val="284A80"/>
                </a:solidFill>
                <a:latin typeface="Monaco"/>
              </a:rPr>
              <a:t>.</a:t>
            </a:r>
            <a:r>
              <a:rPr lang="en-US" dirty="0">
                <a:solidFill>
                  <a:srgbClr val="284A80"/>
                </a:solidFill>
                <a:latin typeface="Monaco"/>
              </a:rPr>
              <a:t>class</a:t>
            </a:r>
            <a:r>
              <a:rPr lang="en-US" dirty="0">
                <a:solidFill>
                  <a:srgbClr val="657B83"/>
                </a:solidFill>
                <a:latin typeface="Monaco"/>
              </a:rPr>
              <a:t> { </a:t>
            </a:r>
            <a:endParaRPr lang="en-US" dirty="0" smtClean="0">
              <a:solidFill>
                <a:srgbClr val="657B83"/>
              </a:solidFill>
              <a:latin typeface="Monaco"/>
            </a:endParaRPr>
          </a:p>
          <a:p>
            <a:r>
              <a:rPr lang="en-US" dirty="0" smtClean="0">
                <a:solidFill>
                  <a:srgbClr val="4B5E64"/>
                </a:solidFill>
                <a:latin typeface="Monaco"/>
              </a:rPr>
              <a:t>	width</a:t>
            </a:r>
            <a:r>
              <a:rPr lang="en-US" dirty="0">
                <a:solidFill>
                  <a:srgbClr val="657B83"/>
                </a:solidFill>
                <a:latin typeface="Monaco"/>
              </a:rPr>
              <a:t>: percentage(</a:t>
            </a:r>
            <a:r>
              <a:rPr lang="en-US" dirty="0">
                <a:solidFill>
                  <a:srgbClr val="4B5E64"/>
                </a:solidFill>
                <a:latin typeface="Monaco"/>
              </a:rPr>
              <a:t>@width</a:t>
            </a:r>
            <a:r>
              <a:rPr lang="en-US" dirty="0">
                <a:solidFill>
                  <a:srgbClr val="657B83"/>
                </a:solidFill>
                <a:latin typeface="Monaco"/>
              </a:rPr>
              <a:t>); </a:t>
            </a:r>
            <a:r>
              <a:rPr lang="en-US" i="1" dirty="0">
                <a:solidFill>
                  <a:srgbClr val="93A1A1"/>
                </a:solidFill>
                <a:latin typeface="Monaco"/>
              </a:rPr>
              <a:t>// returns `50%`</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4B5E64"/>
                </a:solidFill>
                <a:latin typeface="Monaco"/>
              </a:rPr>
              <a:t>	color</a:t>
            </a:r>
            <a:r>
              <a:rPr lang="en-US" dirty="0">
                <a:solidFill>
                  <a:srgbClr val="657B83"/>
                </a:solidFill>
                <a:latin typeface="Monaco"/>
              </a:rPr>
              <a:t>: saturate(</a:t>
            </a:r>
            <a:r>
              <a:rPr lang="en-US" dirty="0">
                <a:solidFill>
                  <a:srgbClr val="4B5E64"/>
                </a:solidFill>
                <a:latin typeface="Monaco"/>
              </a:rPr>
              <a:t>@base</a:t>
            </a:r>
            <a:r>
              <a:rPr lang="en-US" dirty="0">
                <a:solidFill>
                  <a:srgbClr val="657B83"/>
                </a:solidFill>
                <a:latin typeface="Monaco"/>
              </a:rPr>
              <a:t>, </a:t>
            </a:r>
            <a:r>
              <a:rPr lang="en-US" dirty="0">
                <a:solidFill>
                  <a:srgbClr val="2AA198"/>
                </a:solidFill>
                <a:latin typeface="Monaco"/>
              </a:rPr>
              <a:t>5%</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4B5E64"/>
                </a:solidFill>
                <a:latin typeface="Monaco"/>
              </a:rPr>
              <a:t>	background-color</a:t>
            </a:r>
            <a:r>
              <a:rPr lang="en-US" dirty="0">
                <a:solidFill>
                  <a:srgbClr val="657B83"/>
                </a:solidFill>
                <a:latin typeface="Monaco"/>
              </a:rPr>
              <a:t>: spin(lighten(</a:t>
            </a:r>
            <a:r>
              <a:rPr lang="en-US" dirty="0">
                <a:solidFill>
                  <a:srgbClr val="4B5E64"/>
                </a:solidFill>
                <a:latin typeface="Monaco"/>
              </a:rPr>
              <a:t>@base</a:t>
            </a:r>
            <a:r>
              <a:rPr lang="en-US" dirty="0">
                <a:solidFill>
                  <a:srgbClr val="657B83"/>
                </a:solidFill>
                <a:latin typeface="Monaco"/>
              </a:rPr>
              <a:t>, </a:t>
            </a:r>
            <a:r>
              <a:rPr lang="en-US" dirty="0">
                <a:solidFill>
                  <a:srgbClr val="2AA198"/>
                </a:solidFill>
                <a:latin typeface="Monaco"/>
              </a:rPr>
              <a:t>25%</a:t>
            </a:r>
            <a:r>
              <a:rPr lang="en-US" dirty="0">
                <a:solidFill>
                  <a:srgbClr val="657B83"/>
                </a:solidFill>
                <a:latin typeface="Monaco"/>
              </a:rPr>
              <a:t>), </a:t>
            </a:r>
            <a:r>
              <a:rPr lang="en-US" dirty="0">
                <a:solidFill>
                  <a:srgbClr val="2AA198"/>
                </a:solidFill>
                <a:latin typeface="Monaco"/>
              </a:rPr>
              <a:t>8</a:t>
            </a:r>
            <a:r>
              <a:rPr lang="en-US" dirty="0">
                <a:solidFill>
                  <a:srgbClr val="657B83"/>
                </a:solidFill>
                <a:latin typeface="Monaco"/>
              </a:rPr>
              <a:t>); </a:t>
            </a:r>
            <a:endParaRPr lang="en-US" dirty="0" smtClean="0">
              <a:solidFill>
                <a:srgbClr val="657B83"/>
              </a:solidFill>
              <a:latin typeface="Monaco"/>
            </a:endParaRPr>
          </a:p>
          <a:p>
            <a:r>
              <a:rPr lang="en-US" dirty="0" smtClean="0">
                <a:solidFill>
                  <a:srgbClr val="657B83"/>
                </a:solidFill>
                <a:latin typeface="Monaco"/>
              </a:rPr>
              <a:t>}</a:t>
            </a:r>
            <a:endParaRPr lang="ru-RU" dirty="0"/>
          </a:p>
        </p:txBody>
      </p:sp>
    </p:spTree>
    <p:extLst>
      <p:ext uri="{BB962C8B-B14F-4D97-AF65-F5344CB8AC3E}">
        <p14:creationId xmlns:p14="http://schemas.microsoft.com/office/powerpoint/2010/main" val="244985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LESS: Scope</a:t>
            </a:r>
            <a:endParaRPr lang="ru-RU" dirty="0"/>
          </a:p>
        </p:txBody>
      </p:sp>
      <p:sp>
        <p:nvSpPr>
          <p:cNvPr id="3" name="Объект 2"/>
          <p:cNvSpPr>
            <a:spLocks noGrp="1"/>
          </p:cNvSpPr>
          <p:nvPr>
            <p:ph idx="1"/>
          </p:nvPr>
        </p:nvSpPr>
        <p:spPr>
          <a:xfrm>
            <a:off x="1097280" y="1845735"/>
            <a:ext cx="10058400" cy="662688"/>
          </a:xfrm>
        </p:spPr>
        <p:txBody>
          <a:bodyPr>
            <a:normAutofit/>
          </a:bodyPr>
          <a:lstStyle/>
          <a:p>
            <a:pPr marL="0" indent="0" algn="just">
              <a:buNone/>
            </a:pPr>
            <a:r>
              <a:rPr lang="en-US" dirty="0"/>
              <a:t>Scope in Less is very similar to that of programming languages. Variables and </a:t>
            </a:r>
            <a:r>
              <a:rPr lang="en-US" dirty="0" err="1"/>
              <a:t>mixins</a:t>
            </a:r>
            <a:r>
              <a:rPr lang="en-US" dirty="0"/>
              <a:t> are first looked for locally, and if they aren't found, the compiler will look in the parent scope, and so on</a:t>
            </a:r>
            <a:r>
              <a:rPr lang="en-US" dirty="0" smtClean="0"/>
              <a:t>.</a:t>
            </a:r>
            <a:endParaRPr lang="ru-RU" dirty="0"/>
          </a:p>
        </p:txBody>
      </p:sp>
      <p:sp>
        <p:nvSpPr>
          <p:cNvPr id="4" name="Прямоугольник 3"/>
          <p:cNvSpPr/>
          <p:nvPr/>
        </p:nvSpPr>
        <p:spPr>
          <a:xfrm>
            <a:off x="1097280" y="2508423"/>
            <a:ext cx="6096000" cy="2308324"/>
          </a:xfrm>
          <a:prstGeom prst="rect">
            <a:avLst/>
          </a:prstGeom>
        </p:spPr>
        <p:txBody>
          <a:bodyPr>
            <a:spAutoFit/>
          </a:bodyPr>
          <a:lstStyle/>
          <a:p>
            <a:r>
              <a:rPr lang="en-US" dirty="0">
                <a:solidFill>
                  <a:srgbClr val="4B5E64"/>
                </a:solidFill>
                <a:latin typeface="Monaco"/>
              </a:rPr>
              <a:t>@</a:t>
            </a:r>
            <a:r>
              <a:rPr lang="en-US" dirty="0" err="1">
                <a:solidFill>
                  <a:srgbClr val="4B5E64"/>
                </a:solidFill>
                <a:latin typeface="Monaco"/>
              </a:rPr>
              <a:t>var</a:t>
            </a:r>
            <a:r>
              <a:rPr lang="en-US" dirty="0">
                <a:solidFill>
                  <a:srgbClr val="4B5E64"/>
                </a:solidFill>
                <a:latin typeface="Monaco"/>
              </a:rPr>
              <a:t>:</a:t>
            </a:r>
            <a:r>
              <a:rPr lang="en-US" dirty="0">
                <a:solidFill>
                  <a:srgbClr val="657B83"/>
                </a:solidFill>
                <a:latin typeface="Monaco"/>
              </a:rPr>
              <a:t> red; </a:t>
            </a:r>
            <a:endParaRPr lang="en-US" dirty="0" smtClean="0">
              <a:solidFill>
                <a:srgbClr val="657B83"/>
              </a:solidFill>
              <a:latin typeface="Monaco"/>
            </a:endParaRPr>
          </a:p>
          <a:p>
            <a:endParaRPr lang="en-US" dirty="0">
              <a:solidFill>
                <a:srgbClr val="657B83"/>
              </a:solidFill>
              <a:latin typeface="Monaco"/>
            </a:endParaRPr>
          </a:p>
          <a:p>
            <a:r>
              <a:rPr lang="en-US" dirty="0" smtClean="0">
                <a:solidFill>
                  <a:srgbClr val="268BD2"/>
                </a:solidFill>
                <a:latin typeface="Monaco"/>
              </a:rPr>
              <a:t>#</a:t>
            </a:r>
            <a:r>
              <a:rPr lang="en-US" dirty="0">
                <a:solidFill>
                  <a:srgbClr val="268BD2"/>
                </a:solidFill>
                <a:latin typeface="Monaco"/>
              </a:rPr>
              <a:t>page</a:t>
            </a:r>
            <a:r>
              <a:rPr lang="en-US" dirty="0">
                <a:solidFill>
                  <a:srgbClr val="657B83"/>
                </a:solidFill>
                <a:latin typeface="Monaco"/>
              </a:rPr>
              <a:t> { </a:t>
            </a:r>
            <a:endParaRPr lang="en-US" dirty="0" smtClean="0">
              <a:solidFill>
                <a:srgbClr val="657B83"/>
              </a:solidFill>
              <a:latin typeface="Monaco"/>
            </a:endParaRPr>
          </a:p>
          <a:p>
            <a:r>
              <a:rPr lang="en-US" dirty="0">
                <a:solidFill>
                  <a:srgbClr val="657B83"/>
                </a:solidFill>
                <a:latin typeface="Monaco"/>
              </a:rPr>
              <a:t>	</a:t>
            </a:r>
            <a:r>
              <a:rPr lang="en-US" dirty="0" smtClean="0">
                <a:solidFill>
                  <a:srgbClr val="4B5E64"/>
                </a:solidFill>
                <a:latin typeface="Monaco"/>
              </a:rPr>
              <a:t>@</a:t>
            </a:r>
            <a:r>
              <a:rPr lang="en-US" dirty="0" err="1">
                <a:solidFill>
                  <a:srgbClr val="4B5E64"/>
                </a:solidFill>
                <a:latin typeface="Monaco"/>
              </a:rPr>
              <a:t>var</a:t>
            </a:r>
            <a:r>
              <a:rPr lang="en-US" dirty="0">
                <a:solidFill>
                  <a:srgbClr val="4B5E64"/>
                </a:solidFill>
                <a:latin typeface="Monaco"/>
              </a:rPr>
              <a:t>:</a:t>
            </a:r>
            <a:r>
              <a:rPr lang="en-US" dirty="0">
                <a:solidFill>
                  <a:srgbClr val="657B83"/>
                </a:solidFill>
                <a:latin typeface="Monaco"/>
              </a:rPr>
              <a:t> white; </a:t>
            </a:r>
            <a:endParaRPr lang="en-US" dirty="0" smtClean="0">
              <a:solidFill>
                <a:srgbClr val="657B83"/>
              </a:solidFill>
              <a:latin typeface="Monaco"/>
            </a:endParaRPr>
          </a:p>
          <a:p>
            <a:r>
              <a:rPr lang="en-US" dirty="0">
                <a:solidFill>
                  <a:srgbClr val="657B83"/>
                </a:solidFill>
                <a:latin typeface="Monaco"/>
              </a:rPr>
              <a:t>	</a:t>
            </a:r>
            <a:r>
              <a:rPr lang="en-US" dirty="0" smtClean="0">
                <a:solidFill>
                  <a:srgbClr val="268BD2"/>
                </a:solidFill>
                <a:latin typeface="Monaco"/>
              </a:rPr>
              <a:t>#</a:t>
            </a:r>
            <a:r>
              <a:rPr lang="en-US" dirty="0">
                <a:solidFill>
                  <a:srgbClr val="268BD2"/>
                </a:solidFill>
                <a:latin typeface="Monaco"/>
              </a:rPr>
              <a:t>header</a:t>
            </a:r>
            <a:r>
              <a:rPr lang="en-US" dirty="0">
                <a:solidFill>
                  <a:srgbClr val="657B83"/>
                </a:solidFill>
                <a:latin typeface="Monaco"/>
              </a:rPr>
              <a:t> { </a:t>
            </a:r>
            <a:endParaRPr lang="en-US" dirty="0" smtClean="0">
              <a:solidFill>
                <a:srgbClr val="657B83"/>
              </a:solidFill>
              <a:latin typeface="Monaco"/>
            </a:endParaRPr>
          </a:p>
          <a:p>
            <a:r>
              <a:rPr lang="en-US" dirty="0">
                <a:solidFill>
                  <a:srgbClr val="657B83"/>
                </a:solidFill>
                <a:latin typeface="Monaco"/>
              </a:rPr>
              <a:t>	</a:t>
            </a:r>
            <a:r>
              <a:rPr lang="en-US" dirty="0" smtClean="0">
                <a:solidFill>
                  <a:srgbClr val="657B83"/>
                </a:solidFill>
                <a:latin typeface="Monaco"/>
              </a:rPr>
              <a:t>	</a:t>
            </a:r>
            <a:r>
              <a:rPr lang="en-US" dirty="0" smtClean="0">
                <a:solidFill>
                  <a:srgbClr val="4B5E64"/>
                </a:solidFill>
                <a:latin typeface="Monaco"/>
              </a:rPr>
              <a:t>color</a:t>
            </a:r>
            <a:r>
              <a:rPr lang="en-US" dirty="0">
                <a:solidFill>
                  <a:srgbClr val="657B83"/>
                </a:solidFill>
                <a:latin typeface="Monaco"/>
              </a:rPr>
              <a:t>: </a:t>
            </a:r>
            <a:r>
              <a:rPr lang="en-US" dirty="0">
                <a:solidFill>
                  <a:srgbClr val="4B5E64"/>
                </a:solidFill>
                <a:latin typeface="Monaco"/>
              </a:rPr>
              <a:t>@</a:t>
            </a:r>
            <a:r>
              <a:rPr lang="en-US" dirty="0" err="1">
                <a:solidFill>
                  <a:srgbClr val="4B5E64"/>
                </a:solidFill>
                <a:latin typeface="Monaco"/>
              </a:rPr>
              <a:t>var</a:t>
            </a:r>
            <a:r>
              <a:rPr lang="en-US" dirty="0">
                <a:solidFill>
                  <a:srgbClr val="657B83"/>
                </a:solidFill>
                <a:latin typeface="Monaco"/>
              </a:rPr>
              <a:t>; </a:t>
            </a:r>
            <a:r>
              <a:rPr lang="en-US" i="1" dirty="0">
                <a:solidFill>
                  <a:srgbClr val="93A1A1"/>
                </a:solidFill>
                <a:latin typeface="Monaco"/>
              </a:rPr>
              <a:t>// white</a:t>
            </a:r>
            <a:r>
              <a:rPr lang="en-US" dirty="0">
                <a:solidFill>
                  <a:srgbClr val="657B83"/>
                </a:solidFill>
                <a:latin typeface="Monaco"/>
              </a:rPr>
              <a:t> </a:t>
            </a:r>
            <a:endParaRPr lang="en-US" dirty="0" smtClean="0">
              <a:solidFill>
                <a:srgbClr val="657B83"/>
              </a:solidFill>
              <a:latin typeface="Monaco"/>
            </a:endParaRPr>
          </a:p>
          <a:p>
            <a:r>
              <a:rPr lang="en-US" dirty="0">
                <a:solidFill>
                  <a:srgbClr val="657B83"/>
                </a:solidFill>
                <a:latin typeface="Monaco"/>
              </a:rPr>
              <a:t>	</a:t>
            </a:r>
            <a:r>
              <a:rPr lang="en-US" dirty="0" smtClean="0">
                <a:solidFill>
                  <a:srgbClr val="657B83"/>
                </a:solidFill>
                <a:latin typeface="Monaco"/>
              </a:rPr>
              <a:t>} </a:t>
            </a:r>
          </a:p>
          <a:p>
            <a:r>
              <a:rPr lang="en-US" dirty="0" smtClean="0">
                <a:solidFill>
                  <a:srgbClr val="657B83"/>
                </a:solidFill>
                <a:latin typeface="Monaco"/>
              </a:rPr>
              <a:t>}</a:t>
            </a:r>
            <a:endParaRPr lang="ru-RU" dirty="0"/>
          </a:p>
        </p:txBody>
      </p:sp>
    </p:spTree>
    <p:extLst>
      <p:ext uri="{BB962C8B-B14F-4D97-AF65-F5344CB8AC3E}">
        <p14:creationId xmlns:p14="http://schemas.microsoft.com/office/powerpoint/2010/main" val="2028486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Create new ASP.NET project</a:t>
            </a:r>
            <a:endParaRPr lang="ru-RU" dirty="0"/>
          </a:p>
        </p:txBody>
      </p:sp>
      <p:sp>
        <p:nvSpPr>
          <p:cNvPr id="3" name="Объект 2"/>
          <p:cNvSpPr>
            <a:spLocks noGrp="1"/>
          </p:cNvSpPr>
          <p:nvPr>
            <p:ph idx="1"/>
          </p:nvPr>
        </p:nvSpPr>
        <p:spPr/>
        <p:txBody>
          <a:bodyPr/>
          <a:lstStyle/>
          <a:p>
            <a:pPr marL="457200" indent="-457200">
              <a:buFont typeface="+mj-lt"/>
              <a:buAutoNum type="arabicPeriod"/>
            </a:pPr>
            <a:r>
              <a:rPr lang="en-US" dirty="0" smtClean="0"/>
              <a:t>Create new ASP.NET Web Application.</a:t>
            </a:r>
          </a:p>
          <a:p>
            <a:pPr marL="457200" indent="-457200">
              <a:buFont typeface="+mj-lt"/>
              <a:buAutoNum type="arabicPeriod"/>
            </a:pPr>
            <a:r>
              <a:rPr lang="en-US" dirty="0" smtClean="0"/>
              <a:t>Use MVC template but enable Web API support.</a:t>
            </a:r>
          </a:p>
          <a:p>
            <a:pPr marL="457200" indent="-457200">
              <a:buFont typeface="+mj-lt"/>
              <a:buAutoNum type="arabicPeriod"/>
            </a:pPr>
            <a:r>
              <a:rPr lang="en-US" dirty="0" smtClean="0"/>
              <a:t>Add unit tests.</a:t>
            </a:r>
          </a:p>
          <a:p>
            <a:pPr marL="457200" indent="-457200">
              <a:buFont typeface="+mj-lt"/>
              <a:buAutoNum type="arabicPeriod"/>
            </a:pPr>
            <a:r>
              <a:rPr lang="en-US" dirty="0" smtClean="0"/>
              <a:t>Tools -&gt; Extensions and Updates.</a:t>
            </a:r>
          </a:p>
          <a:p>
            <a:pPr marL="457200" indent="-457200">
              <a:buFont typeface="+mj-lt"/>
              <a:buAutoNum type="arabicPeriod"/>
            </a:pPr>
            <a:r>
              <a:rPr lang="en-US" dirty="0" smtClean="0"/>
              <a:t>Search and install Web Compiler.</a:t>
            </a:r>
          </a:p>
          <a:p>
            <a:pPr marL="457200" indent="-457200">
              <a:buFont typeface="+mj-lt"/>
              <a:buAutoNum type="arabicPeriod"/>
            </a:pPr>
            <a:r>
              <a:rPr lang="en-US" dirty="0" smtClean="0"/>
              <a:t>Add new LESS stylesheet.</a:t>
            </a:r>
            <a:endParaRPr lang="ru-RU" dirty="0"/>
          </a:p>
        </p:txBody>
      </p:sp>
    </p:spTree>
    <p:extLst>
      <p:ext uri="{BB962C8B-B14F-4D97-AF65-F5344CB8AC3E}">
        <p14:creationId xmlns:p14="http://schemas.microsoft.com/office/powerpoint/2010/main" val="1543488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Responsive grid with LESS</a:t>
            </a:r>
            <a:endParaRPr lang="ru-RU" dirty="0"/>
          </a:p>
        </p:txBody>
      </p:sp>
      <p:sp>
        <p:nvSpPr>
          <p:cNvPr id="3" name="Объект 2"/>
          <p:cNvSpPr>
            <a:spLocks noGrp="1"/>
          </p:cNvSpPr>
          <p:nvPr>
            <p:ph idx="1"/>
          </p:nvPr>
        </p:nvSpPr>
        <p:spPr/>
        <p:txBody>
          <a:bodyPr/>
          <a:lstStyle/>
          <a:p>
            <a:pPr marL="0" indent="0">
              <a:buNone/>
            </a:pPr>
            <a:r>
              <a:rPr lang="en-US" dirty="0" smtClean="0"/>
              <a:t>Main concepts:</a:t>
            </a:r>
          </a:p>
          <a:p>
            <a:pPr marL="457200" indent="-457200">
              <a:buFont typeface="+mj-lt"/>
              <a:buAutoNum type="arabicPeriod"/>
            </a:pPr>
            <a:r>
              <a:rPr lang="en-US" dirty="0" smtClean="0"/>
              <a:t>The same layout as in the responsive grid.</a:t>
            </a:r>
          </a:p>
          <a:p>
            <a:pPr marL="457200" indent="-457200">
              <a:buFont typeface="+mj-lt"/>
              <a:buAutoNum type="arabicPeriod"/>
            </a:pPr>
            <a:r>
              <a:rPr lang="en-US" dirty="0" smtClean="0"/>
              <a:t>Variables for margins, width, font type and colors.</a:t>
            </a:r>
          </a:p>
          <a:p>
            <a:pPr marL="457200" indent="-457200">
              <a:buFont typeface="+mj-lt"/>
              <a:buAutoNum type="arabicPeriod"/>
            </a:pPr>
            <a:r>
              <a:rPr lang="en-US" dirty="0" smtClean="0"/>
              <a:t>One main color, other colors are created as derivatives.</a:t>
            </a:r>
          </a:p>
        </p:txBody>
      </p:sp>
    </p:spTree>
    <p:extLst>
      <p:ext uri="{BB962C8B-B14F-4D97-AF65-F5344CB8AC3E}">
        <p14:creationId xmlns:p14="http://schemas.microsoft.com/office/powerpoint/2010/main" val="447423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Tasks for the next week</a:t>
            </a:r>
            <a:endParaRPr lang="en-US" dirty="0"/>
          </a:p>
        </p:txBody>
      </p:sp>
      <p:sp>
        <p:nvSpPr>
          <p:cNvPr id="3" name="Объект 2"/>
          <p:cNvSpPr>
            <a:spLocks noGrp="1"/>
          </p:cNvSpPr>
          <p:nvPr>
            <p:ph idx="1"/>
          </p:nvPr>
        </p:nvSpPr>
        <p:spPr/>
        <p:txBody>
          <a:bodyPr/>
          <a:lstStyle/>
          <a:p>
            <a:pPr marL="457200" indent="-457200">
              <a:buFont typeface="+mj-lt"/>
              <a:buAutoNum type="arabicPeriod"/>
            </a:pPr>
            <a:r>
              <a:rPr lang="en-US" dirty="0" smtClean="0"/>
              <a:t>Create GitHub repository for the group project.</a:t>
            </a:r>
          </a:p>
          <a:p>
            <a:pPr marL="457200" indent="-457200">
              <a:buFont typeface="+mj-lt"/>
              <a:buAutoNum type="arabicPeriod"/>
            </a:pPr>
            <a:r>
              <a:rPr lang="en-US" dirty="0" smtClean="0"/>
              <a:t>Learn ways to collaborate with your colleagues using VCS.</a:t>
            </a:r>
          </a:p>
          <a:p>
            <a:pPr marL="457200" indent="-457200">
              <a:buFont typeface="+mj-lt"/>
              <a:buAutoNum type="arabicPeriod"/>
            </a:pPr>
            <a:r>
              <a:rPr lang="en-US" dirty="0" smtClean="0"/>
              <a:t>Develop responsive skeleton for the group project with LESS.</a:t>
            </a:r>
          </a:p>
          <a:p>
            <a:pPr marL="457200" indent="-457200">
              <a:buFont typeface="+mj-lt"/>
              <a:buAutoNum type="arabicPeriod"/>
            </a:pPr>
            <a:r>
              <a:rPr lang="en-US" dirty="0" smtClean="0"/>
              <a:t>Design sample page, which shows all strong parts of your approach.</a:t>
            </a:r>
          </a:p>
          <a:p>
            <a:pPr marL="0" indent="0">
              <a:buNone/>
            </a:pPr>
            <a:r>
              <a:rPr lang="en-US" dirty="0" smtClean="0"/>
              <a:t>When you are ready, send the link to GitHub repository to </a:t>
            </a:r>
            <a:r>
              <a:rPr lang="en-US" dirty="0" smtClean="0">
                <a:hlinkClick r:id="rId2"/>
              </a:rPr>
              <a:t>alexvish91@gmail.com</a:t>
            </a:r>
            <a:endParaRPr lang="en-US" dirty="0" smtClean="0"/>
          </a:p>
          <a:p>
            <a:pPr marL="0" indent="0">
              <a:buNone/>
            </a:pPr>
            <a:r>
              <a:rPr lang="en-US" dirty="0" smtClean="0"/>
              <a:t>Deadline is 06.10 23:59.</a:t>
            </a:r>
            <a:endParaRPr lang="en-US" dirty="0"/>
          </a:p>
        </p:txBody>
      </p:sp>
    </p:spTree>
    <p:extLst>
      <p:ext uri="{BB962C8B-B14F-4D97-AF65-F5344CB8AC3E}">
        <p14:creationId xmlns:p14="http://schemas.microsoft.com/office/powerpoint/2010/main" val="388095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Quick recap: CSS in HTML</a:t>
            </a:r>
            <a:endParaRPr lang="ru-RU" dirty="0"/>
          </a:p>
        </p:txBody>
      </p:sp>
      <p:sp>
        <p:nvSpPr>
          <p:cNvPr id="3" name="Объект 2"/>
          <p:cNvSpPr>
            <a:spLocks noGrp="1"/>
          </p:cNvSpPr>
          <p:nvPr>
            <p:ph idx="1"/>
          </p:nvPr>
        </p:nvSpPr>
        <p:spPr>
          <a:xfrm>
            <a:off x="1097280" y="1845733"/>
            <a:ext cx="10058400" cy="4470399"/>
          </a:xfrm>
        </p:spPr>
        <p:txBody>
          <a:bodyPr>
            <a:normAutofit/>
          </a:bodyPr>
          <a:lstStyle/>
          <a:p>
            <a:pPr marL="0" indent="0">
              <a:spcBef>
                <a:spcPts val="600"/>
              </a:spcBef>
              <a:buNone/>
            </a:pPr>
            <a:r>
              <a:rPr lang="en-US" dirty="0" smtClean="0"/>
              <a:t>There are several ways to apply CSS in HTML document:</a:t>
            </a:r>
          </a:p>
          <a:p>
            <a:pPr marL="457200" indent="-457200">
              <a:spcBef>
                <a:spcPts val="600"/>
              </a:spcBef>
              <a:buFont typeface="+mj-lt"/>
              <a:buAutoNum type="arabicPeriod"/>
            </a:pPr>
            <a:r>
              <a:rPr lang="en-US" b="1" dirty="0" smtClean="0"/>
              <a:t>External style file</a:t>
            </a:r>
            <a:r>
              <a:rPr lang="en-US" dirty="0" smtClean="0"/>
              <a:t>. In </a:t>
            </a:r>
            <a:r>
              <a:rPr lang="en-US" b="1" dirty="0" smtClean="0"/>
              <a:t>head</a:t>
            </a:r>
            <a:r>
              <a:rPr lang="en-US" dirty="0" smtClean="0"/>
              <a:t> section you need to specify:</a:t>
            </a:r>
          </a:p>
          <a:p>
            <a:pPr marL="0" indent="0">
              <a:spcBef>
                <a:spcPts val="600"/>
              </a:spcBef>
              <a:buNone/>
            </a:pPr>
            <a:r>
              <a:rPr lang="en-US" dirty="0" smtClean="0"/>
              <a:t>        </a:t>
            </a:r>
            <a:r>
              <a:rPr lang="en-US" i="1" dirty="0" smtClean="0"/>
              <a:t>&lt;</a:t>
            </a:r>
            <a:r>
              <a:rPr lang="en-US" i="1" dirty="0"/>
              <a:t>link </a:t>
            </a:r>
            <a:r>
              <a:rPr lang="en-US" i="1" dirty="0" err="1"/>
              <a:t>rel</a:t>
            </a:r>
            <a:r>
              <a:rPr lang="en-US" i="1" dirty="0"/>
              <a:t>=”stylesheet” type=”text/</a:t>
            </a:r>
            <a:r>
              <a:rPr lang="en-US" i="1" dirty="0" err="1"/>
              <a:t>css</a:t>
            </a:r>
            <a:r>
              <a:rPr lang="en-US" i="1" dirty="0"/>
              <a:t>” </a:t>
            </a:r>
            <a:r>
              <a:rPr lang="en-US" i="1" dirty="0" err="1"/>
              <a:t>href</a:t>
            </a:r>
            <a:r>
              <a:rPr lang="en-US" i="1" dirty="0"/>
              <a:t>=”teststyle.css” media=”all” </a:t>
            </a:r>
            <a:r>
              <a:rPr lang="en-US" i="1" dirty="0" smtClean="0"/>
              <a:t>/&gt;</a:t>
            </a:r>
          </a:p>
          <a:p>
            <a:pPr marL="0" indent="0">
              <a:spcBef>
                <a:spcPts val="600"/>
              </a:spcBef>
              <a:buNone/>
            </a:pPr>
            <a:r>
              <a:rPr lang="en-US" dirty="0"/>
              <a:t> </a:t>
            </a:r>
            <a:r>
              <a:rPr lang="en-US" dirty="0" smtClean="0"/>
              <a:t>       The best way to use CSS.</a:t>
            </a:r>
          </a:p>
          <a:p>
            <a:pPr marL="457200" indent="-457200">
              <a:spcBef>
                <a:spcPts val="600"/>
              </a:spcBef>
              <a:buFont typeface="+mj-lt"/>
              <a:buAutoNum type="arabicPeriod" startAt="2"/>
            </a:pPr>
            <a:r>
              <a:rPr lang="en-US" b="1" dirty="0" smtClean="0"/>
              <a:t>In-document CSS</a:t>
            </a:r>
            <a:r>
              <a:rPr lang="en-US" dirty="0" smtClean="0"/>
              <a:t>. Style is described in </a:t>
            </a:r>
            <a:r>
              <a:rPr lang="en-US" b="1" dirty="0" smtClean="0"/>
              <a:t>style</a:t>
            </a:r>
            <a:r>
              <a:rPr lang="en-US" dirty="0" smtClean="0"/>
              <a:t> container of </a:t>
            </a:r>
            <a:r>
              <a:rPr lang="en-US" b="1" dirty="0" smtClean="0"/>
              <a:t>head</a:t>
            </a:r>
            <a:r>
              <a:rPr lang="en-US" dirty="0" smtClean="0"/>
              <a:t> section:</a:t>
            </a:r>
          </a:p>
          <a:p>
            <a:pPr marL="0" indent="0">
              <a:spcBef>
                <a:spcPts val="600"/>
              </a:spcBef>
              <a:buNone/>
            </a:pPr>
            <a:r>
              <a:rPr lang="en-US" dirty="0" smtClean="0"/>
              <a:t>        </a:t>
            </a:r>
            <a:r>
              <a:rPr lang="en-US" i="1" dirty="0" smtClean="0"/>
              <a:t>&lt;</a:t>
            </a:r>
            <a:r>
              <a:rPr lang="en-US" i="1" dirty="0"/>
              <a:t>style type=”text/</a:t>
            </a:r>
            <a:r>
              <a:rPr lang="en-US" i="1" dirty="0" err="1"/>
              <a:t>css</a:t>
            </a:r>
            <a:r>
              <a:rPr lang="en-US" i="1" dirty="0"/>
              <a:t>”&gt;</a:t>
            </a:r>
            <a:br>
              <a:rPr lang="en-US" i="1" dirty="0"/>
            </a:br>
            <a:r>
              <a:rPr lang="en-US" i="1" dirty="0" smtClean="0"/>
              <a:t>	...</a:t>
            </a:r>
            <a:r>
              <a:rPr lang="en-US" i="1" dirty="0"/>
              <a:t/>
            </a:r>
            <a:br>
              <a:rPr lang="en-US" i="1" dirty="0"/>
            </a:br>
            <a:r>
              <a:rPr lang="en-US" i="1" dirty="0"/>
              <a:t> </a:t>
            </a:r>
            <a:r>
              <a:rPr lang="en-US" i="1" dirty="0" smtClean="0"/>
              <a:t>       &lt;/</a:t>
            </a:r>
            <a:r>
              <a:rPr lang="en-US" i="1" dirty="0"/>
              <a:t>style</a:t>
            </a:r>
            <a:r>
              <a:rPr lang="en-US" i="1" dirty="0" smtClean="0"/>
              <a:t>&gt;</a:t>
            </a:r>
          </a:p>
          <a:p>
            <a:pPr marL="0" indent="0">
              <a:spcBef>
                <a:spcPts val="600"/>
              </a:spcBef>
              <a:buNone/>
            </a:pPr>
            <a:r>
              <a:rPr lang="en-US" dirty="0"/>
              <a:t> </a:t>
            </a:r>
            <a:r>
              <a:rPr lang="en-US" dirty="0" smtClean="0"/>
              <a:t>       You better not to do it.</a:t>
            </a:r>
          </a:p>
          <a:p>
            <a:pPr marL="457200" indent="-457200">
              <a:spcBef>
                <a:spcPts val="600"/>
              </a:spcBef>
              <a:buFont typeface="+mj-lt"/>
              <a:buAutoNum type="arabicPeriod" startAt="3"/>
            </a:pPr>
            <a:r>
              <a:rPr lang="en-US" b="1" dirty="0" smtClean="0"/>
              <a:t>In-tag CSS</a:t>
            </a:r>
            <a:r>
              <a:rPr lang="en-US" dirty="0" smtClean="0"/>
              <a:t>. Style is described in </a:t>
            </a:r>
            <a:r>
              <a:rPr lang="en-US" b="1" dirty="0" smtClean="0"/>
              <a:t>style</a:t>
            </a:r>
            <a:r>
              <a:rPr lang="en-US" dirty="0" smtClean="0"/>
              <a:t> attribute of the container:</a:t>
            </a:r>
          </a:p>
          <a:p>
            <a:pPr marL="0" indent="0">
              <a:spcBef>
                <a:spcPts val="600"/>
              </a:spcBef>
              <a:buNone/>
            </a:pPr>
            <a:r>
              <a:rPr lang="en-US" dirty="0" smtClean="0"/>
              <a:t>         </a:t>
            </a:r>
            <a:r>
              <a:rPr lang="en-US" i="1" dirty="0" smtClean="0"/>
              <a:t>&lt;</a:t>
            </a:r>
            <a:r>
              <a:rPr lang="en-US" i="1" dirty="0"/>
              <a:t>p style=”color: green”&gt;Red paragraph&lt;/p</a:t>
            </a:r>
            <a:r>
              <a:rPr lang="en-US" i="1" dirty="0" smtClean="0"/>
              <a:t>&gt;</a:t>
            </a:r>
          </a:p>
          <a:p>
            <a:pPr marL="0" indent="0">
              <a:spcBef>
                <a:spcPts val="600"/>
              </a:spcBef>
              <a:buNone/>
            </a:pPr>
            <a:r>
              <a:rPr lang="en-US" dirty="0"/>
              <a:t> </a:t>
            </a:r>
            <a:r>
              <a:rPr lang="en-US" dirty="0" smtClean="0"/>
              <a:t>        You should NEVER do it.</a:t>
            </a:r>
            <a:endParaRPr lang="ru-RU" dirty="0"/>
          </a:p>
        </p:txBody>
      </p:sp>
    </p:spTree>
    <p:extLst>
      <p:ext uri="{BB962C8B-B14F-4D97-AF65-F5344CB8AC3E}">
        <p14:creationId xmlns:p14="http://schemas.microsoft.com/office/powerpoint/2010/main" val="1119029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Quick recap: CSS syntax</a:t>
            </a:r>
            <a:endParaRPr lang="ru-RU" dirty="0"/>
          </a:p>
        </p:txBody>
      </p:sp>
      <p:sp>
        <p:nvSpPr>
          <p:cNvPr id="3" name="Объект 2"/>
          <p:cNvSpPr>
            <a:spLocks noGrp="1"/>
          </p:cNvSpPr>
          <p:nvPr>
            <p:ph idx="1"/>
          </p:nvPr>
        </p:nvSpPr>
        <p:spPr/>
        <p:txBody>
          <a:bodyPr/>
          <a:lstStyle/>
          <a:p>
            <a:pPr marL="0" indent="0" algn="just">
              <a:spcBef>
                <a:spcPts val="600"/>
              </a:spcBef>
              <a:buNone/>
            </a:pPr>
            <a:r>
              <a:rPr lang="en-US" dirty="0"/>
              <a:t>A style sheet consists of a list of </a:t>
            </a:r>
            <a:r>
              <a:rPr lang="en-US" b="1" dirty="0"/>
              <a:t>rules</a:t>
            </a:r>
            <a:r>
              <a:rPr lang="en-US" dirty="0"/>
              <a:t>. Each rule or rule-set consists of one or more </a:t>
            </a:r>
            <a:r>
              <a:rPr lang="en-US" b="1" dirty="0"/>
              <a:t>selectors</a:t>
            </a:r>
            <a:r>
              <a:rPr lang="en-US" dirty="0"/>
              <a:t>, and a </a:t>
            </a:r>
            <a:r>
              <a:rPr lang="en-US" b="1" dirty="0"/>
              <a:t>declaration</a:t>
            </a:r>
            <a:r>
              <a:rPr lang="en-US" dirty="0"/>
              <a:t> block</a:t>
            </a:r>
            <a:r>
              <a:rPr lang="en-US" dirty="0" smtClean="0"/>
              <a:t>.</a:t>
            </a:r>
          </a:p>
          <a:p>
            <a:pPr marL="0" indent="0" algn="just">
              <a:spcBef>
                <a:spcPts val="600"/>
              </a:spcBef>
              <a:buNone/>
            </a:pPr>
            <a:r>
              <a:rPr lang="en-US" dirty="0" smtClean="0"/>
              <a:t>selector { property: value; }</a:t>
            </a:r>
          </a:p>
          <a:p>
            <a:pPr marL="0" indent="0" algn="just">
              <a:spcBef>
                <a:spcPts val="600"/>
              </a:spcBef>
              <a:buNone/>
            </a:pPr>
            <a:r>
              <a:rPr lang="en-US" dirty="0" smtClean="0"/>
              <a:t>Selectors may apply to:</a:t>
            </a:r>
          </a:p>
          <a:p>
            <a:pPr algn="just">
              <a:spcBef>
                <a:spcPts val="600"/>
              </a:spcBef>
              <a:buFont typeface="Wingdings" panose="05000000000000000000" pitchFamily="2" charset="2"/>
              <a:buChar char="§"/>
            </a:pPr>
            <a:r>
              <a:rPr lang="en-US" dirty="0" smtClean="0"/>
              <a:t>HTML tags. Selector is specified as title of the tag it is used for:</a:t>
            </a:r>
          </a:p>
          <a:p>
            <a:pPr marL="0" indent="0" algn="just">
              <a:spcBef>
                <a:spcPts val="600"/>
              </a:spcBef>
              <a:buNone/>
            </a:pPr>
            <a:r>
              <a:rPr lang="en-US" dirty="0"/>
              <a:t> </a:t>
            </a:r>
            <a:r>
              <a:rPr lang="en-US" dirty="0" smtClean="0"/>
              <a:t>       </a:t>
            </a:r>
            <a:r>
              <a:rPr lang="en-US" i="1" dirty="0" smtClean="0"/>
              <a:t>h1</a:t>
            </a:r>
            <a:r>
              <a:rPr lang="en-US" i="1" dirty="0"/>
              <a:t> { font: bold 10pt </a:t>
            </a:r>
            <a:r>
              <a:rPr lang="en-US" i="1" dirty="0" smtClean="0"/>
              <a:t>Verdana</a:t>
            </a:r>
            <a:r>
              <a:rPr lang="en-US" i="1" dirty="0"/>
              <a:t>; </a:t>
            </a:r>
            <a:r>
              <a:rPr lang="en-US" i="1" dirty="0" smtClean="0"/>
              <a:t>}</a:t>
            </a:r>
          </a:p>
          <a:p>
            <a:pPr algn="just">
              <a:spcBef>
                <a:spcPts val="600"/>
              </a:spcBef>
              <a:buFont typeface="Wingdings" panose="05000000000000000000" pitchFamily="2" charset="2"/>
              <a:buChar char="§"/>
            </a:pPr>
            <a:r>
              <a:rPr lang="en-US" dirty="0" smtClean="0"/>
              <a:t>Classes. Class is applied to several HTML containers to be threated in the same way:</a:t>
            </a:r>
          </a:p>
          <a:p>
            <a:pPr marL="0" indent="0" algn="just">
              <a:spcBef>
                <a:spcPts val="600"/>
              </a:spcBef>
              <a:buNone/>
            </a:pPr>
            <a:r>
              <a:rPr lang="en-US" dirty="0" smtClean="0"/>
              <a:t>        </a:t>
            </a:r>
            <a:r>
              <a:rPr lang="en-US" i="1" dirty="0" smtClean="0"/>
              <a:t>.</a:t>
            </a:r>
            <a:r>
              <a:rPr lang="en-US" i="1" dirty="0" err="1" smtClean="0"/>
              <a:t>someClass</a:t>
            </a:r>
            <a:r>
              <a:rPr lang="en-US" i="1" dirty="0" smtClean="0"/>
              <a:t> {</a:t>
            </a:r>
            <a:r>
              <a:rPr lang="en-US" i="1" dirty="0"/>
              <a:t>font: bold 10pt Verdana; </a:t>
            </a:r>
            <a:r>
              <a:rPr lang="en-US" i="1" dirty="0" smtClean="0"/>
              <a:t>}</a:t>
            </a:r>
          </a:p>
          <a:p>
            <a:pPr algn="just">
              <a:spcBef>
                <a:spcPts val="600"/>
              </a:spcBef>
              <a:buFont typeface="Wingdings" panose="05000000000000000000" pitchFamily="2" charset="2"/>
              <a:buChar char="§"/>
            </a:pPr>
            <a:r>
              <a:rPr lang="en-US" dirty="0" smtClean="0"/>
              <a:t>Identifiers (IDs). ID is applied to a certain HTML container so it can be accessed with CSS or JavaScript:</a:t>
            </a:r>
          </a:p>
          <a:p>
            <a:pPr marL="0" indent="0" algn="just">
              <a:spcBef>
                <a:spcPts val="600"/>
              </a:spcBef>
              <a:buNone/>
            </a:pPr>
            <a:r>
              <a:rPr lang="en-US" dirty="0"/>
              <a:t>  </a:t>
            </a:r>
            <a:r>
              <a:rPr lang="en-US" i="1" dirty="0"/>
              <a:t>      </a:t>
            </a:r>
            <a:r>
              <a:rPr lang="en-US" i="1" dirty="0" smtClean="0"/>
              <a:t>#</a:t>
            </a:r>
            <a:r>
              <a:rPr lang="en-US" i="1" dirty="0" err="1" smtClean="0"/>
              <a:t>someObject</a:t>
            </a:r>
            <a:r>
              <a:rPr lang="en-US" i="1" dirty="0"/>
              <a:t> { margin: 1em; }</a:t>
            </a:r>
            <a:endParaRPr lang="en-US" i="1" dirty="0" smtClean="0"/>
          </a:p>
          <a:p>
            <a:pPr marL="0" indent="0" algn="just">
              <a:spcBef>
                <a:spcPts val="600"/>
              </a:spcBef>
              <a:buNone/>
            </a:pPr>
            <a:endParaRPr lang="ru-RU" dirty="0"/>
          </a:p>
        </p:txBody>
      </p:sp>
    </p:spTree>
    <p:extLst>
      <p:ext uri="{BB962C8B-B14F-4D97-AF65-F5344CB8AC3E}">
        <p14:creationId xmlns:p14="http://schemas.microsoft.com/office/powerpoint/2010/main" val="4207844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Quick recap</a:t>
            </a:r>
            <a:r>
              <a:rPr lang="en-US" dirty="0"/>
              <a:t>: CSS Box Model</a:t>
            </a:r>
            <a:endParaRPr lang="ru-RU" dirty="0"/>
          </a:p>
        </p:txBody>
      </p:sp>
      <p:sp>
        <p:nvSpPr>
          <p:cNvPr id="3" name="Объект 2"/>
          <p:cNvSpPr>
            <a:spLocks noGrp="1"/>
          </p:cNvSpPr>
          <p:nvPr>
            <p:ph idx="1"/>
          </p:nvPr>
        </p:nvSpPr>
        <p:spPr>
          <a:xfrm>
            <a:off x="1097280" y="1845734"/>
            <a:ext cx="3415453" cy="4023360"/>
          </a:xfrm>
        </p:spPr>
        <p:txBody>
          <a:bodyPr/>
          <a:lstStyle/>
          <a:p>
            <a:pPr marL="0" indent="0" algn="just">
              <a:buNone/>
            </a:pPr>
            <a:r>
              <a:rPr lang="en-US" b="1" dirty="0" smtClean="0"/>
              <a:t>Content</a:t>
            </a:r>
            <a:r>
              <a:rPr lang="en-US" dirty="0" smtClean="0"/>
              <a:t>. </a:t>
            </a:r>
            <a:r>
              <a:rPr lang="en-US" dirty="0"/>
              <a:t>The content of the box, where text and images </a:t>
            </a:r>
            <a:r>
              <a:rPr lang="en-US" dirty="0" smtClean="0"/>
              <a:t>appear.</a:t>
            </a:r>
            <a:endParaRPr lang="en-US" dirty="0"/>
          </a:p>
          <a:p>
            <a:pPr marL="0" indent="0" algn="just">
              <a:buNone/>
            </a:pPr>
            <a:r>
              <a:rPr lang="en-US" b="1" dirty="0" smtClean="0"/>
              <a:t>Padding</a:t>
            </a:r>
            <a:r>
              <a:rPr lang="en-US" dirty="0" smtClean="0"/>
              <a:t>. </a:t>
            </a:r>
            <a:r>
              <a:rPr lang="en-US" dirty="0"/>
              <a:t>Clears an area around the content. The padding is </a:t>
            </a:r>
            <a:r>
              <a:rPr lang="en-US" dirty="0" smtClean="0"/>
              <a:t>transparent.</a:t>
            </a:r>
            <a:endParaRPr lang="en-US" dirty="0"/>
          </a:p>
          <a:p>
            <a:pPr marL="0" indent="0" algn="just">
              <a:buNone/>
            </a:pPr>
            <a:r>
              <a:rPr lang="en-US" b="1" dirty="0" smtClean="0"/>
              <a:t>Border</a:t>
            </a:r>
            <a:r>
              <a:rPr lang="en-US" dirty="0" smtClean="0"/>
              <a:t>. </a:t>
            </a:r>
            <a:r>
              <a:rPr lang="en-US" dirty="0"/>
              <a:t>A border that goes around the padding and </a:t>
            </a:r>
            <a:r>
              <a:rPr lang="en-US" dirty="0" smtClean="0"/>
              <a:t>content.</a:t>
            </a:r>
            <a:endParaRPr lang="en-US" dirty="0"/>
          </a:p>
          <a:p>
            <a:pPr marL="0" indent="0" algn="just">
              <a:buNone/>
            </a:pPr>
            <a:r>
              <a:rPr lang="en-US" b="1" dirty="0" smtClean="0"/>
              <a:t>Margin</a:t>
            </a:r>
            <a:r>
              <a:rPr lang="en-US" dirty="0" smtClean="0"/>
              <a:t>. </a:t>
            </a:r>
            <a:r>
              <a:rPr lang="en-US" dirty="0"/>
              <a:t>Clears an area outside the border. The margin is </a:t>
            </a:r>
            <a:r>
              <a:rPr lang="en-US" dirty="0" smtClean="0"/>
              <a:t>transparent.</a:t>
            </a:r>
          </a:p>
        </p:txBody>
      </p:sp>
      <p:pic>
        <p:nvPicPr>
          <p:cNvPr id="5" name="Picture 2"/>
          <p:cNvPicPr>
            <a:picLocks noChangeAspect="1" noChangeArrowheads="1"/>
          </p:cNvPicPr>
          <p:nvPr/>
        </p:nvPicPr>
        <p:blipFill>
          <a:blip r:embed="rId2" cstate="print"/>
          <a:srcRect/>
          <a:stretch>
            <a:fillRect/>
          </a:stretch>
        </p:blipFill>
        <p:spPr bwMode="auto">
          <a:xfrm>
            <a:off x="4735689" y="1845734"/>
            <a:ext cx="6419992" cy="4023360"/>
          </a:xfrm>
          <a:prstGeom prst="rect">
            <a:avLst/>
          </a:prstGeom>
          <a:noFill/>
          <a:ln w="9525">
            <a:noFill/>
            <a:miter lim="800000"/>
            <a:headEnd/>
            <a:tailEnd/>
          </a:ln>
          <a:effectLst/>
        </p:spPr>
      </p:pic>
    </p:spTree>
    <p:extLst>
      <p:ext uri="{BB962C8B-B14F-4D97-AF65-F5344CB8AC3E}">
        <p14:creationId xmlns:p14="http://schemas.microsoft.com/office/powerpoint/2010/main" val="4187127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Quick recap: Measurement units</a:t>
            </a:r>
            <a:endParaRPr lang="ru-RU" dirty="0"/>
          </a:p>
        </p:txBody>
      </p:sp>
      <p:sp>
        <p:nvSpPr>
          <p:cNvPr id="3" name="Объект 2"/>
          <p:cNvSpPr>
            <a:spLocks noGrp="1"/>
          </p:cNvSpPr>
          <p:nvPr>
            <p:ph idx="1"/>
          </p:nvPr>
        </p:nvSpPr>
        <p:spPr/>
        <p:txBody>
          <a:bodyPr/>
          <a:lstStyle/>
          <a:p>
            <a:pPr marL="0" indent="0" algn="just">
              <a:buNone/>
            </a:pPr>
            <a:r>
              <a:rPr lang="en-US" dirty="0" smtClean="0"/>
              <a:t>There is a number of widely used measurement units in CSS:</a:t>
            </a:r>
          </a:p>
          <a:p>
            <a:pPr marL="457200" indent="-457200" algn="just">
              <a:buFont typeface="+mj-lt"/>
              <a:buAutoNum type="arabicPeriod"/>
            </a:pPr>
            <a:r>
              <a:rPr lang="en-US" dirty="0" smtClean="0"/>
              <a:t>Pixels – </a:t>
            </a:r>
            <a:r>
              <a:rPr lang="en-US" dirty="0" err="1" smtClean="0"/>
              <a:t>px</a:t>
            </a:r>
            <a:r>
              <a:rPr lang="en-US" dirty="0" smtClean="0"/>
              <a:t>. The most basic unit. 1px is the size of one pixel on the screen.</a:t>
            </a:r>
          </a:p>
          <a:p>
            <a:pPr marL="457200" indent="-457200" algn="just">
              <a:buFont typeface="+mj-lt"/>
              <a:buAutoNum type="arabicPeriod"/>
            </a:pPr>
            <a:r>
              <a:rPr lang="en-US" dirty="0" smtClean="0"/>
              <a:t>Font related – </a:t>
            </a:r>
            <a:r>
              <a:rPr lang="en-US" dirty="0" err="1" smtClean="0"/>
              <a:t>em</a:t>
            </a:r>
            <a:r>
              <a:rPr lang="en-US" dirty="0"/>
              <a:t>. 1em </a:t>
            </a:r>
            <a:r>
              <a:rPr lang="en-US" dirty="0" smtClean="0"/>
              <a:t>is the size of current font</a:t>
            </a:r>
            <a:r>
              <a:rPr lang="ru-RU" dirty="0" smtClean="0"/>
              <a:t>.</a:t>
            </a:r>
            <a:endParaRPr lang="en-US" dirty="0" smtClean="0"/>
          </a:p>
          <a:p>
            <a:pPr marL="457200" indent="-457200" algn="just">
              <a:buFont typeface="+mj-lt"/>
              <a:buAutoNum type="arabicPeriod"/>
            </a:pPr>
            <a:r>
              <a:rPr lang="en-US" dirty="0" smtClean="0"/>
              <a:t>Relative – %. This units are relative to the same attribute of the parent.</a:t>
            </a:r>
          </a:p>
          <a:p>
            <a:pPr marL="457200" indent="-457200" algn="just">
              <a:buFont typeface="+mj-lt"/>
              <a:buAutoNum type="arabicPeriod"/>
            </a:pPr>
            <a:r>
              <a:rPr lang="en-US" dirty="0" smtClean="0"/>
              <a:t>Root container related – rem. 1rem is the size of the font set in </a:t>
            </a:r>
            <a:r>
              <a:rPr lang="en-US" b="1" dirty="0" smtClean="0"/>
              <a:t>html</a:t>
            </a:r>
            <a:r>
              <a:rPr lang="en-US" dirty="0" smtClean="0"/>
              <a:t> container.</a:t>
            </a:r>
          </a:p>
          <a:p>
            <a:pPr marL="457200" indent="-457200" algn="just">
              <a:buFont typeface="+mj-lt"/>
              <a:buAutoNum type="arabicPeriod"/>
            </a:pPr>
            <a:r>
              <a:rPr lang="en-US" dirty="0" smtClean="0"/>
              <a:t>Auto-scaled units. 1vw – 1% of window width, 1vh – 1% of window height, 1vmin – minimum of 1vw and 1vh, 1vmax – maximum of 1vw and 1vh.</a:t>
            </a:r>
            <a:endParaRPr lang="ru-RU" dirty="0"/>
          </a:p>
        </p:txBody>
      </p:sp>
    </p:spTree>
    <p:extLst>
      <p:ext uri="{BB962C8B-B14F-4D97-AF65-F5344CB8AC3E}">
        <p14:creationId xmlns:p14="http://schemas.microsoft.com/office/powerpoint/2010/main" val="3225721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CSS display properties</a:t>
            </a:r>
            <a:endParaRPr lang="ru-RU" dirty="0"/>
          </a:p>
        </p:txBody>
      </p:sp>
      <p:sp>
        <p:nvSpPr>
          <p:cNvPr id="3" name="Объект 2"/>
          <p:cNvSpPr>
            <a:spLocks noGrp="1"/>
          </p:cNvSpPr>
          <p:nvPr>
            <p:ph idx="1"/>
          </p:nvPr>
        </p:nvSpPr>
        <p:spPr/>
        <p:txBody>
          <a:bodyPr/>
          <a:lstStyle/>
          <a:p>
            <a:pPr marL="0" indent="0" algn="just">
              <a:buNone/>
            </a:pPr>
            <a:r>
              <a:rPr lang="en-US" dirty="0" smtClean="0"/>
              <a:t>The main options for elements display:</a:t>
            </a:r>
          </a:p>
          <a:p>
            <a:pPr algn="just">
              <a:buFont typeface="Wingdings" panose="05000000000000000000" pitchFamily="2" charset="2"/>
              <a:buChar char="§"/>
            </a:pPr>
            <a:r>
              <a:rPr lang="en-US" dirty="0"/>
              <a:t>inline. </a:t>
            </a:r>
            <a:r>
              <a:rPr lang="en-US" dirty="0" smtClean="0"/>
              <a:t>Display </a:t>
            </a:r>
            <a:r>
              <a:rPr lang="en-US" dirty="0"/>
              <a:t>an element as an inline </a:t>
            </a:r>
            <a:r>
              <a:rPr lang="en-US" dirty="0" smtClean="0"/>
              <a:t>element, without line breaks.</a:t>
            </a:r>
          </a:p>
          <a:p>
            <a:pPr algn="just">
              <a:buFont typeface="Wingdings" panose="05000000000000000000" pitchFamily="2" charset="2"/>
              <a:buChar char="§"/>
            </a:pPr>
            <a:r>
              <a:rPr lang="en-US" dirty="0"/>
              <a:t>b</a:t>
            </a:r>
            <a:r>
              <a:rPr lang="en-US" dirty="0" smtClean="0"/>
              <a:t>lock. Display </a:t>
            </a:r>
            <a:r>
              <a:rPr lang="en-US" dirty="0"/>
              <a:t>an element as a block </a:t>
            </a:r>
            <a:r>
              <a:rPr lang="en-US" dirty="0" smtClean="0"/>
              <a:t>element, with line breaks before and after element.</a:t>
            </a:r>
          </a:p>
          <a:p>
            <a:pPr algn="just">
              <a:lnSpc>
                <a:spcPct val="114000"/>
              </a:lnSpc>
              <a:buFont typeface="Wingdings" panose="05000000000000000000" pitchFamily="2" charset="2"/>
              <a:buChar char="§"/>
            </a:pPr>
            <a:r>
              <a:rPr lang="en-US" dirty="0"/>
              <a:t>inline-block. </a:t>
            </a:r>
            <a:r>
              <a:rPr lang="en-US" dirty="0" smtClean="0"/>
              <a:t>The </a:t>
            </a:r>
            <a:r>
              <a:rPr lang="en-US" dirty="0"/>
              <a:t>inside of this block is formatted as block-level box, and the element itself is formatted as an inline-level </a:t>
            </a:r>
            <a:r>
              <a:rPr lang="en-US" dirty="0" smtClean="0"/>
              <a:t>box.</a:t>
            </a:r>
          </a:p>
          <a:p>
            <a:pPr algn="just">
              <a:buFont typeface="Wingdings" panose="05000000000000000000" pitchFamily="2" charset="2"/>
              <a:buChar char="§"/>
            </a:pPr>
            <a:r>
              <a:rPr lang="en-US" dirty="0"/>
              <a:t>flex. </a:t>
            </a:r>
            <a:r>
              <a:rPr lang="en-US" dirty="0" smtClean="0"/>
              <a:t>Display </a:t>
            </a:r>
            <a:r>
              <a:rPr lang="en-US" dirty="0"/>
              <a:t>an element as an block-level flex container.</a:t>
            </a:r>
            <a:endParaRPr lang="en-US" dirty="0" smtClean="0"/>
          </a:p>
          <a:p>
            <a:pPr algn="just">
              <a:buFont typeface="Wingdings" panose="05000000000000000000" pitchFamily="2" charset="2"/>
              <a:buChar char="§"/>
            </a:pPr>
            <a:r>
              <a:rPr lang="en-US" dirty="0"/>
              <a:t>inline-flex. </a:t>
            </a:r>
            <a:r>
              <a:rPr lang="en-US" dirty="0" smtClean="0"/>
              <a:t>Display </a:t>
            </a:r>
            <a:r>
              <a:rPr lang="en-US" dirty="0"/>
              <a:t>an element as an inline-level flex container.</a:t>
            </a:r>
            <a:endParaRPr lang="en-US" dirty="0" smtClean="0"/>
          </a:p>
          <a:p>
            <a:pPr algn="just">
              <a:buFont typeface="Wingdings" panose="05000000000000000000" pitchFamily="2" charset="2"/>
              <a:buChar char="§"/>
            </a:pPr>
            <a:r>
              <a:rPr lang="en-US" dirty="0" smtClean="0"/>
              <a:t>none. Do not display element.</a:t>
            </a:r>
            <a:endParaRPr lang="ru-RU" dirty="0"/>
          </a:p>
        </p:txBody>
      </p:sp>
    </p:spTree>
    <p:extLst>
      <p:ext uri="{BB962C8B-B14F-4D97-AF65-F5344CB8AC3E}">
        <p14:creationId xmlns:p14="http://schemas.microsoft.com/office/powerpoint/2010/main" val="470962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Quick recap: Practical task</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en-US" dirty="0" smtClean="0"/>
              <a:t>Now we assume that you know CSS basics and are able to make basic HTML markup a bit prettier.</a:t>
            </a:r>
          </a:p>
          <a:p>
            <a:pPr marL="457200" indent="-457200">
              <a:buFont typeface="+mj-lt"/>
              <a:buAutoNum type="arabicPeriod"/>
            </a:pPr>
            <a:r>
              <a:rPr lang="en-US" dirty="0" smtClean="0"/>
              <a:t>Take page.html and style.css from \\192.168.13.1\share\Visheratin</a:t>
            </a:r>
            <a:r>
              <a:rPr lang="en-US" dirty="0" smtClean="0"/>
              <a:t>\_web-course\task</a:t>
            </a:r>
            <a:r>
              <a:rPr lang="en-US" dirty="0" smtClean="0"/>
              <a:t>\</a:t>
            </a:r>
          </a:p>
          <a:p>
            <a:pPr marL="457200" indent="-457200">
              <a:buFont typeface="+mj-lt"/>
              <a:buAutoNum type="arabicPeriod"/>
            </a:pPr>
            <a:r>
              <a:rPr lang="en-US" dirty="0" smtClean="0"/>
              <a:t>Link style.css to page.html</a:t>
            </a:r>
          </a:p>
          <a:p>
            <a:pPr marL="457200" indent="-457200">
              <a:buFont typeface="+mj-lt"/>
              <a:buAutoNum type="arabicPeriod"/>
            </a:pPr>
            <a:r>
              <a:rPr lang="en-US" dirty="0" smtClean="0"/>
              <a:t>All CSS must be in style.css</a:t>
            </a:r>
          </a:p>
          <a:p>
            <a:pPr marL="457200" indent="-457200">
              <a:buFont typeface="+mj-lt"/>
              <a:buAutoNum type="arabicPeriod"/>
            </a:pPr>
            <a:r>
              <a:rPr lang="en-US" dirty="0" smtClean="0"/>
              <a:t>Make page content width 900px and aligned to the center of screen.</a:t>
            </a:r>
          </a:p>
          <a:p>
            <a:pPr marL="457200" indent="-457200">
              <a:buFont typeface="+mj-lt"/>
              <a:buAutoNum type="arabicPeriod"/>
            </a:pPr>
            <a:r>
              <a:rPr lang="en-US" dirty="0" smtClean="0"/>
              <a:t>Make document body to occupy the whole window.</a:t>
            </a:r>
          </a:p>
          <a:p>
            <a:pPr marL="457200" indent="-457200">
              <a:buFont typeface="+mj-lt"/>
              <a:buAutoNum type="arabicPeriod"/>
            </a:pPr>
            <a:r>
              <a:rPr lang="en-US" dirty="0" smtClean="0"/>
              <a:t>Make color differentiation between document background and content background.</a:t>
            </a:r>
          </a:p>
          <a:p>
            <a:pPr marL="457200" indent="-457200">
              <a:buFont typeface="+mj-lt"/>
              <a:buAutoNum type="arabicPeriod"/>
            </a:pPr>
            <a:r>
              <a:rPr lang="en-US" dirty="0" smtClean="0"/>
              <a:t>Add reasonable spacing between elements and elements’ borders.</a:t>
            </a:r>
          </a:p>
          <a:p>
            <a:pPr marL="457200" indent="-457200">
              <a:buFont typeface="+mj-lt"/>
              <a:buAutoNum type="arabicPeriod"/>
            </a:pPr>
            <a:r>
              <a:rPr lang="en-US" dirty="0" smtClean="0"/>
              <a:t>Change font of the document.</a:t>
            </a:r>
          </a:p>
          <a:p>
            <a:pPr marL="457200" indent="-457200">
              <a:buFont typeface="+mj-lt"/>
              <a:buAutoNum type="arabicPeriod"/>
            </a:pPr>
            <a:r>
              <a:rPr lang="en-US" dirty="0" smtClean="0"/>
              <a:t>Change font color of the page header.</a:t>
            </a:r>
          </a:p>
        </p:txBody>
      </p:sp>
    </p:spTree>
    <p:extLst>
      <p:ext uri="{BB962C8B-B14F-4D97-AF65-F5344CB8AC3E}">
        <p14:creationId xmlns:p14="http://schemas.microsoft.com/office/powerpoint/2010/main" val="939531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Responsive design: What is it?</a:t>
            </a:r>
            <a:endParaRPr lang="ru-RU" dirty="0"/>
          </a:p>
        </p:txBody>
      </p:sp>
      <p:sp>
        <p:nvSpPr>
          <p:cNvPr id="3" name="Объект 2"/>
          <p:cNvSpPr>
            <a:spLocks noGrp="1"/>
          </p:cNvSpPr>
          <p:nvPr>
            <p:ph idx="1"/>
          </p:nvPr>
        </p:nvSpPr>
        <p:spPr/>
        <p:txBody>
          <a:bodyPr/>
          <a:lstStyle/>
          <a:p>
            <a:pPr marL="0" indent="0" algn="just">
              <a:buNone/>
            </a:pPr>
            <a:r>
              <a:rPr lang="en-US" dirty="0"/>
              <a:t>Responsive web design is the practice of building a website suitable to work on every device and every screen size, no matter how large or small, mobile or desktop. Responsive web design is focused around providing an intuitive and gratifying experience for everyone. Desktop computer and cell phone users alike all benefit from responsive websites</a:t>
            </a:r>
            <a:r>
              <a:rPr lang="en-US" dirty="0" smtClean="0"/>
              <a:t>.</a:t>
            </a:r>
          </a:p>
          <a:p>
            <a:pPr marL="0" indent="0" algn="just">
              <a:buNone/>
            </a:pPr>
            <a:r>
              <a:rPr lang="en-US" dirty="0" smtClean="0"/>
              <a:t>With the development of the Internet and mobile industry at some point we ran into a situation when users wanted to use web sites and services on a widest variety of devices with different screen sizes. There was no way to create unified design which would satisfy both user of 27” monitor PC, user of 10” tablet and user of 4” mobile device.</a:t>
            </a:r>
          </a:p>
        </p:txBody>
      </p:sp>
    </p:spTree>
    <p:extLst>
      <p:ext uri="{BB962C8B-B14F-4D97-AF65-F5344CB8AC3E}">
        <p14:creationId xmlns:p14="http://schemas.microsoft.com/office/powerpoint/2010/main" val="2804357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7515</TotalTime>
  <Words>2153</Words>
  <Application>Microsoft Office PowerPoint</Application>
  <PresentationFormat>Широкоэкранный</PresentationFormat>
  <Paragraphs>213</Paragraphs>
  <Slides>27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27</vt:i4>
      </vt:variant>
    </vt:vector>
  </HeadingPairs>
  <TitlesOfParts>
    <vt:vector size="33" baseType="lpstr">
      <vt:lpstr>Arial</vt:lpstr>
      <vt:lpstr>Calibri</vt:lpstr>
      <vt:lpstr>Calibri Light</vt:lpstr>
      <vt:lpstr>Monaco</vt:lpstr>
      <vt:lpstr>Wingdings</vt:lpstr>
      <vt:lpstr>Ретро</vt:lpstr>
      <vt:lpstr>Responsive CSS and LESS</vt:lpstr>
      <vt:lpstr>Quick recap: What is CSS</vt:lpstr>
      <vt:lpstr>Quick recap: CSS in HTML</vt:lpstr>
      <vt:lpstr>Quick recap: CSS syntax</vt:lpstr>
      <vt:lpstr>Quick recap: CSS Box Model</vt:lpstr>
      <vt:lpstr>Quick recap: Measurement units</vt:lpstr>
      <vt:lpstr>CSS display properties</vt:lpstr>
      <vt:lpstr>Quick recap: Practical task</vt:lpstr>
      <vt:lpstr>Responsive design: What is it?</vt:lpstr>
      <vt:lpstr>Responsive design: Main concepts</vt:lpstr>
      <vt:lpstr>Responsive design: Flexible layout</vt:lpstr>
      <vt:lpstr>Responsive design: Media queries</vt:lpstr>
      <vt:lpstr>Responsive design: Logical operators in media queries</vt:lpstr>
      <vt:lpstr>Responsive design: Media features in media queries</vt:lpstr>
      <vt:lpstr>Responsive design: Flexible media</vt:lpstr>
      <vt:lpstr>Responsive grid</vt:lpstr>
      <vt:lpstr>Responsive grid: Example</vt:lpstr>
      <vt:lpstr>LESS: What is it?</vt:lpstr>
      <vt:lpstr>LESS: Variables</vt:lpstr>
      <vt:lpstr>LESS: Mixins</vt:lpstr>
      <vt:lpstr>LESS: Nested rules</vt:lpstr>
      <vt:lpstr>LESS: Operations</vt:lpstr>
      <vt:lpstr>LESS: Functions</vt:lpstr>
      <vt:lpstr>LESS: Scope</vt:lpstr>
      <vt:lpstr>Create new ASP.NET project</vt:lpstr>
      <vt:lpstr>Responsive grid with LESS</vt:lpstr>
      <vt:lpstr>Tasks for the next week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CSS and LESS</dc:title>
  <dc:creator>Alexander Visheratin</dc:creator>
  <cp:lastModifiedBy>Alexander Visheratin</cp:lastModifiedBy>
  <cp:revision>99</cp:revision>
  <dcterms:created xsi:type="dcterms:W3CDTF">2015-09-24T09:16:45Z</dcterms:created>
  <dcterms:modified xsi:type="dcterms:W3CDTF">2015-09-30T07:52:29Z</dcterms:modified>
</cp:coreProperties>
</file>