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85" r:id="rId3"/>
    <p:sldId id="261" r:id="rId4"/>
    <p:sldId id="287" r:id="rId5"/>
    <p:sldId id="291" r:id="rId6"/>
    <p:sldId id="288" r:id="rId7"/>
    <p:sldId id="289" r:id="rId8"/>
    <p:sldId id="292" r:id="rId9"/>
    <p:sldId id="290" r:id="rId10"/>
    <p:sldId id="260" r:id="rId11"/>
    <p:sldId id="259" r:id="rId12"/>
    <p:sldId id="257" r:id="rId13"/>
    <p:sldId id="262" r:id="rId14"/>
    <p:sldId id="263" r:id="rId15"/>
    <p:sldId id="264" r:id="rId16"/>
    <p:sldId id="279" r:id="rId17"/>
    <p:sldId id="283" r:id="rId18"/>
    <p:sldId id="265" r:id="rId19"/>
    <p:sldId id="266" r:id="rId20"/>
    <p:sldId id="268" r:id="rId21"/>
    <p:sldId id="280" r:id="rId22"/>
    <p:sldId id="269" r:id="rId23"/>
    <p:sldId id="270" r:id="rId24"/>
    <p:sldId id="271" r:id="rId25"/>
    <p:sldId id="281" r:id="rId26"/>
    <p:sldId id="272" r:id="rId27"/>
    <p:sldId id="273" r:id="rId28"/>
    <p:sldId id="274" r:id="rId29"/>
    <p:sldId id="282" r:id="rId30"/>
    <p:sldId id="275" r:id="rId31"/>
    <p:sldId id="277" r:id="rId32"/>
    <p:sldId id="278" r:id="rId33"/>
    <p:sldId id="286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80"/>
    <a:srgbClr val="9BD4CC"/>
    <a:srgbClr val="2EB0A2"/>
    <a:srgbClr val="436982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3431" autoAdjust="0"/>
  </p:normalViewPr>
  <p:slideViewPr>
    <p:cSldViewPr snapToGrid="0">
      <p:cViewPr varScale="1">
        <p:scale>
          <a:sx n="95" d="100"/>
          <a:sy n="95" d="100"/>
        </p:scale>
        <p:origin x="13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EB0A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BF-4F4C-8305-C7F902801470}"/>
              </c:ext>
            </c:extLst>
          </c:dPt>
          <c:dPt>
            <c:idx val="1"/>
            <c:bubble3D val="0"/>
            <c:spPr>
              <a:solidFill>
                <a:srgbClr val="9BD4C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BF-4F4C-8305-C7F902801470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BF-4F4C-8305-C7F902801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369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A8-41B4-A398-F56EE0E2C014}"/>
              </c:ext>
            </c:extLst>
          </c:dPt>
          <c:dPt>
            <c:idx val="1"/>
            <c:bubble3D val="0"/>
            <c:spPr>
              <a:solidFill>
                <a:srgbClr val="9BD4C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A8-41B4-A398-F56EE0E2C014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A8-41B4-A398-F56EE0E2C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B2EBA4CA-242C-40F2-AFC7-1AC6DDCAB435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BFD2A187-060C-48C8-A788-B4928D1A8C8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4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90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37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A7DF-EC96-4EE7-AC7B-AC40EB143D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6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38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2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HMM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λ</m:t>
                    </m:r>
                    <m:r>
                      <a:rPr lang="en-US" altLang="zh-CN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=(</m:t>
                    </m:r>
                    <m:r>
                      <a:rPr lang="zh-CN" altLang="en-US" sz="120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  <m:r>
                      <a:rPr lang="en-US" altLang="zh-CN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𝐴</m:t>
                    </m:r>
                    <m:r>
                      <a:rPr lang="en-US" altLang="zh-CN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𝐵</m:t>
                    </m:r>
                    <m:r>
                      <a:rPr lang="en-US" altLang="zh-CN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zh-CN" altLang="en-US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中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为初始状态矩阵，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A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为状态转移概率矩阵，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B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为观测状态转移概率矩阵</a:t>
                </a:r>
                <a:endParaRPr lang="en-US" altLang="zh-CN" dirty="0"/>
              </a:p>
              <a:p>
                <a:r>
                  <a:rPr lang="zh-CN" altLang="en-US" dirty="0"/>
                  <a:t>齐次一阶马尔可夫假设：一阶：给定当前状态值，该值只和前一个状态值有关  </a:t>
                </a:r>
                <a:endParaRPr lang="en-US" altLang="zh-CN" dirty="0"/>
              </a:p>
              <a:p>
                <a:r>
                  <a:rPr lang="zh-CN" altLang="en-US" dirty="0"/>
                  <a:t>齐次：正常马氏链各个状态之间转移的概率离散分布是相同的，与时间无关</a:t>
                </a:r>
                <a:endParaRPr lang="en-US" altLang="zh-CN" dirty="0"/>
              </a:p>
              <a:p>
                <a:r>
                  <a:rPr lang="zh-CN" altLang="en-US" dirty="0"/>
                  <a:t>观测独立性假设：观测值只与当前状态有关</a:t>
                </a:r>
                <a:endParaRPr lang="en-US" altLang="zh-CN" dirty="0"/>
              </a:p>
              <a:p>
                <a:r>
                  <a:rPr lang="zh-CN" altLang="en-US" dirty="0"/>
                  <a:t>为什么打破了观测独立性假设？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HMM</a:t>
                </a:r>
              </a:p>
              <a:p>
                <a:pPr/>
                <a:r>
                  <a:rPr lang="en-US" altLang="zh-CN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λ</a:t>
                </a:r>
                <a:r>
                  <a:rPr lang="en-US" altLang="zh-CN" sz="1200" b="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=(</a:t>
                </a:r>
                <a:r>
                  <a:rPr lang="zh-CN" altLang="en-US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𝜋</a:t>
                </a:r>
                <a:r>
                  <a:rPr lang="en-US" altLang="zh-CN" sz="1200" b="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,𝐴,𝐵)</a:t>
                </a:r>
                <a:r>
                  <a:rPr lang="zh-CN" altLang="en-US" sz="1200" b="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中</a:t>
                </a:r>
                <a:r>
                  <a:rPr lang="zh-CN" altLang="en-US" dirty="0"/>
                  <a:t>，</a:t>
                </a:r>
                <a:r>
                  <a:rPr lang="zh-CN" altLang="en-US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𝜋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为初始状态矩阵，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A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为状态转移概率矩阵，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B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为观测状态转移概率矩阵</a:t>
                </a:r>
                <a:endParaRPr lang="en-US" altLang="zh-CN" dirty="0"/>
              </a:p>
              <a:p>
                <a:r>
                  <a:rPr lang="zh-CN" altLang="en-US" dirty="0"/>
                  <a:t>齐次一阶马尔可夫假设：一阶：给定当前状态值，该值只和前一个状态值有关  </a:t>
                </a:r>
                <a:endParaRPr lang="en-US" altLang="zh-CN" dirty="0"/>
              </a:p>
              <a:p>
                <a:r>
                  <a:rPr lang="zh-CN" altLang="en-US" dirty="0"/>
                  <a:t>齐次：正常马氏链各个状态之间转移的概率离散分布是相同的，与时间无关</a:t>
                </a:r>
                <a:endParaRPr lang="en-US" altLang="zh-CN" dirty="0"/>
              </a:p>
              <a:p>
                <a:r>
                  <a:rPr lang="zh-CN" altLang="en-US" dirty="0"/>
                  <a:t>观测独立性假设：观测值只与当前状态有关</a:t>
                </a:r>
                <a:endParaRPr lang="en-US" altLang="zh-CN" dirty="0"/>
              </a:p>
              <a:p>
                <a:r>
                  <a:rPr lang="zh-CN" altLang="en-US" dirty="0"/>
                  <a:t>为什么打破了观测独立性假设？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64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5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77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5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61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2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31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00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10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4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在实际应用中，自然语言处理中的词性标注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(POS Tagging)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就是非常适合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使用的地方。词性标注的目标是给出一个句子中每个词的词性（名词，动词，形容词等）。而这些词的词性往往和上下文的词的词性有关，因此，使用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来处理是很适合的，当然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不是唯一的选择，也有很多其他的词性标注方法。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inpin heiti" charset="-122"/>
                  <a:ea typeface="inpin heiti" charset="-122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的概念：随机变量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构成一个由无向图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G=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V,E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）表示的马尔可夫随机场，当前节点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Y_v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对应随机变量的条件概率只与相邻节点有关。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𝜔</m:t>
                    </m:r>
                    <m:r>
                      <a:rPr lang="zh-CN" altLang="en-US" sz="120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≠</m:t>
                    </m:r>
                    <m:r>
                      <a:rPr lang="en-US" altLang="zh-CN" sz="1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𝑣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表示在图中节点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v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以外的所有节点，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𝜔</m:t>
                    </m:r>
                    <m:r>
                      <a:rPr lang="en-US" altLang="zh-CN" sz="1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~</m:t>
                    </m:r>
                    <m:r>
                      <a:rPr lang="en-US" altLang="zh-CN" sz="1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𝑣</m:t>
                    </m:r>
                    <m:r>
                      <a:rPr lang="zh-CN" altLang="en-US" sz="120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表示</m:t>
                    </m:r>
                  </m:oMath>
                </a14:m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在图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G=(V,E)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中与节点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v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由边连接的所有节点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w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inpin heiti" charset="-122"/>
                  <a:ea typeface="inpin heiti" charset="-122"/>
                  <a:cs typeface="+mn-cs"/>
                </a:endParaRPr>
              </a:p>
              <a:p>
                <a:r>
                  <a:rPr lang="zh-CN" altLang="en-US" dirty="0"/>
                  <a:t>概率无向图模型（</a:t>
                </a:r>
                <a:r>
                  <a:rPr lang="en-US" altLang="zh-CN" dirty="0"/>
                  <a:t>undirect graphical model</a:t>
                </a:r>
                <a:r>
                  <a:rPr lang="zh-CN" altLang="en-US" dirty="0"/>
                  <a:t>）（概念与马尔科夫随机场（</a:t>
                </a:r>
                <a:r>
                  <a:rPr lang="en-US" altLang="zh-CN" dirty="0"/>
                  <a:t>Markov Random Filed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MRF</a:t>
                </a:r>
                <a:r>
                  <a:rPr lang="zh-CN" altLang="en-US" dirty="0"/>
                  <a:t>）、马尔科夫网络（</a:t>
                </a:r>
                <a:r>
                  <a:rPr lang="en-US" altLang="zh-CN" dirty="0"/>
                  <a:t>Markov Network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MN</a:t>
                </a:r>
                <a:r>
                  <a:rPr lang="zh-CN" altLang="en-US" dirty="0"/>
                  <a:t>）等价），一般结构包含一组结点，每个结点都对应着一个变量或一组变量。连接是无向的，即不含箭头。</a:t>
                </a:r>
              </a:p>
              <a:p>
                <a:r>
                  <a:rPr lang="zh-CN" altLang="en-US" dirty="0"/>
                  <a:t>最大团：每对节点都相连。</a:t>
                </a:r>
                <a:endParaRPr lang="en-US" altLang="zh-CN" dirty="0"/>
              </a:p>
              <a:p>
                <a:r>
                  <a:rPr lang="zh-CN" altLang="en-US" dirty="0"/>
                  <a:t>按照概率无向图的联合概率分布的理论对</a:t>
                </a:r>
                <a:r>
                  <a:rPr lang="en-US" altLang="zh-CN" dirty="0"/>
                  <a:t>CRF</a:t>
                </a:r>
                <a:r>
                  <a:rPr lang="zh-CN" altLang="en-US" dirty="0"/>
                  <a:t>进行建模。</a:t>
                </a:r>
                <a:endParaRPr lang="en-US" altLang="zh-CN" dirty="0"/>
              </a:p>
              <a:p>
                <a:r>
                  <a:rPr lang="zh-CN" altLang="en-US" dirty="0"/>
                  <a:t>条件：条件概率</a:t>
                </a:r>
                <a:endParaRPr lang="en-US" altLang="zh-CN" dirty="0"/>
              </a:p>
              <a:p>
                <a:r>
                  <a:rPr lang="zh-CN" altLang="en-US" dirty="0"/>
                  <a:t>随机场：马尔可夫性的概率无向图模型</a:t>
                </a:r>
                <a:endParaRPr lang="en-US" altLang="zh-CN" dirty="0"/>
              </a:p>
              <a:p>
                <a:r>
                  <a:rPr lang="zh-CN" altLang="en-US" dirty="0"/>
                  <a:t>已知条件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下的概率无向图模型就是条件随机场模型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在实际应用中，自然语言处理中的词性标注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(POS Tagging)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就是非常适合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使用的地方。词性标注的目标是给出一个句子中每个词的词性（名词，动词，形容词等）。而这些词的词性往往和上下文的词的词性有关，因此，使用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来处理是很适合的，当然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不是唯一的选择，也有很多其他的词性标注方法。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inpin heiti" charset="-122"/>
                  <a:ea typeface="inpin heiti" charset="-122"/>
                  <a:cs typeface="+mn-cs"/>
                </a:endParaRPr>
              </a:p>
              <a:p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CRF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的概念：随机变量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构成一个由无向图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G=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V,E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）表示的马尔可夫随机场，当前节点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Y_v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对应随机变量的条件概率只与相邻节点有关。</a:t>
                </a:r>
                <a:r>
                  <a:rPr lang="zh-CN" altLang="en-US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𝜔≠</a:t>
                </a:r>
                <a:r>
                  <a:rPr lang="en-US" altLang="zh-CN" sz="1200" b="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𝑣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表示在图中节点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v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以外的所有节点，</a:t>
                </a:r>
                <a:r>
                  <a:rPr lang="zh-CN" altLang="en-US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𝜔</a:t>
                </a:r>
                <a:r>
                  <a:rPr lang="en-US" altLang="zh-CN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~𝑣</a:t>
                </a:r>
                <a:r>
                  <a:rPr lang="zh-CN" altLang="en-US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表示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在图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G=(V,E)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中与节点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v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由边连接的所有节点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w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inpin heiti" charset="-122"/>
                    <a:ea typeface="inpin heiti" charset="-122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inpin heiti" charset="-122"/>
                  <a:ea typeface="inpin heiti" charset="-122"/>
                  <a:cs typeface="+mn-cs"/>
                </a:endParaRPr>
              </a:p>
              <a:p>
                <a:r>
                  <a:rPr lang="zh-CN" altLang="en-US" dirty="0"/>
                  <a:t>概率无向图模型（</a:t>
                </a:r>
                <a:r>
                  <a:rPr lang="en-US" altLang="zh-CN" dirty="0"/>
                  <a:t>undirect graphical model</a:t>
                </a:r>
                <a:r>
                  <a:rPr lang="zh-CN" altLang="en-US" dirty="0"/>
                  <a:t>）（概念与马尔科夫随机场（</a:t>
                </a:r>
                <a:r>
                  <a:rPr lang="en-US" altLang="zh-CN" dirty="0"/>
                  <a:t>Markov Random Filed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MRF</a:t>
                </a:r>
                <a:r>
                  <a:rPr lang="zh-CN" altLang="en-US" dirty="0"/>
                  <a:t>）、马尔科夫网络（</a:t>
                </a:r>
                <a:r>
                  <a:rPr lang="en-US" altLang="zh-CN" dirty="0"/>
                  <a:t>Markov Network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MN</a:t>
                </a:r>
                <a:r>
                  <a:rPr lang="zh-CN" altLang="en-US" dirty="0"/>
                  <a:t>）等价），一般结构包含一组结点，每个结点都对应着一个变量或一组变量。连接是无向的，即不含箭头。</a:t>
                </a:r>
              </a:p>
              <a:p>
                <a:r>
                  <a:rPr lang="zh-CN" altLang="en-US" dirty="0"/>
                  <a:t>最大团：每对节点都相连。</a:t>
                </a:r>
                <a:endParaRPr lang="en-US" altLang="zh-CN" dirty="0"/>
              </a:p>
              <a:p>
                <a:r>
                  <a:rPr lang="zh-CN" altLang="en-US" dirty="0"/>
                  <a:t>按照概率无向图的联合概率分布的理论对</a:t>
                </a:r>
                <a:r>
                  <a:rPr lang="en-US" altLang="zh-CN" dirty="0"/>
                  <a:t>CRF</a:t>
                </a:r>
                <a:r>
                  <a:rPr lang="zh-CN" altLang="en-US" dirty="0"/>
                  <a:t>进行建模。</a:t>
                </a:r>
                <a:endParaRPr lang="en-US" altLang="zh-CN" dirty="0"/>
              </a:p>
              <a:p>
                <a:r>
                  <a:rPr lang="zh-CN" altLang="en-US" dirty="0"/>
                  <a:t>条件：条件概率</a:t>
                </a:r>
                <a:endParaRPr lang="en-US" altLang="zh-CN" dirty="0"/>
              </a:p>
              <a:p>
                <a:r>
                  <a:rPr lang="zh-CN" altLang="en-US" dirty="0"/>
                  <a:t>随机场：马尔可夫性的概率无向图模型</a:t>
                </a:r>
                <a:endParaRPr lang="en-US" altLang="zh-CN" dirty="0"/>
              </a:p>
              <a:p>
                <a:r>
                  <a:rPr lang="zh-CN" altLang="en-US" dirty="0"/>
                  <a:t>已知条件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下的概率无向图模型就是条件随机场模型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44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13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411CB-4E94-4C47-A30B-E41889DF8196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在线性链条件随机场中，特征函数分成两类，一类是定义的节点特征函数</a:t>
            </a:r>
            <a:r>
              <a:rPr lang="en-US" altLang="zh-CN" dirty="0"/>
              <a:t>S</a:t>
            </a:r>
            <a:r>
              <a:rPr lang="zh-CN" altLang="en-US" dirty="0"/>
              <a:t>，只与当前节点有关，另一类是特征函数</a:t>
            </a:r>
            <a:r>
              <a:rPr lang="en-US" altLang="zh-CN" dirty="0"/>
              <a:t>T</a:t>
            </a:r>
            <a:r>
              <a:rPr lang="zh-CN" altLang="en-US" dirty="0"/>
              <a:t>只与当前节点和上一个节点有关，称之为局部特征函数。</a:t>
            </a:r>
            <a:endParaRPr lang="en-US" altLang="zh-CN" dirty="0"/>
          </a:p>
          <a:p>
            <a:r>
              <a:rPr lang="zh-CN" altLang="en-US" dirty="0"/>
              <a:t>因为线性条件随机场满足马尔可夫性，所以只有上下文相关的局部特征函数，没有不相邻节点之间的特征函数。</a:t>
            </a:r>
            <a:endParaRPr lang="en-US" altLang="zh-CN" dirty="0"/>
          </a:p>
          <a:p>
            <a:r>
              <a:rPr lang="zh-CN" altLang="en-US" dirty="0"/>
              <a:t>不论是节点特征函数还是局部特征函数，其取值都是满足特征条件是为</a:t>
            </a:r>
            <a:r>
              <a:rPr lang="en-US" altLang="zh-CN" dirty="0"/>
              <a:t>1</a:t>
            </a:r>
            <a:r>
              <a:rPr lang="zh-CN" altLang="en-US" dirty="0"/>
              <a:t>，不满足特征条件时为</a:t>
            </a:r>
            <a:r>
              <a:rPr lang="en-US" altLang="zh-CN" dirty="0"/>
              <a:t>0</a:t>
            </a:r>
            <a:r>
              <a:rPr lang="zh-CN" altLang="en-US" dirty="0"/>
              <a:t>。同时可以对特征函数赋予权值，用来表达特征函数的信任度。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9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CRF</a:t>
                </a:r>
                <a:r>
                  <a:rPr lang="zh-CN" altLang="en-US" dirty="0"/>
                  <a:t>模型的求解过程：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预先定义特征函数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在给定的数据上训练模型确定参数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λ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CRF</a:t>
                </a:r>
                <a:r>
                  <a:rPr lang="zh-CN" altLang="en-US" dirty="0"/>
                  <a:t>模型的求解过程：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预先定义特征函数</a:t>
                </a:r>
                <a:r>
                  <a:rPr lang="en-US" altLang="zh-CN" sz="1200" b="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𝑓_𝑘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在给定的数据上训练模型确定参数</a:t>
                </a:r>
                <a:r>
                  <a:rPr lang="en-US" altLang="zh-CN" sz="120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λ_</a:t>
                </a:r>
                <a:r>
                  <a:rPr lang="en-US" altLang="zh-CN" sz="1200" b="0" i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𝑘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6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6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7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6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8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  <p:transition spd="slow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  <p:transition spd="slow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  <p:transition spd="slow" advTm="5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  <p:transition spd="slow" advTm="5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6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0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  <p:transition spd="slow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  <p:transition spd="slow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  <p:transition spd="slow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  <p:transition spd="slow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807805" y="67262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1238684"/>
      </p:ext>
    </p:extLst>
  </p:cSld>
  <p:clrMapOvr>
    <a:masterClrMapping/>
  </p:clrMapOvr>
  <p:transition spd="slow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  <p:transition spd="slow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  <p:transition spd="slow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  <a:lvl2pPr>
              <a:defRPr sz="2800" b="0" i="0">
                <a:latin typeface="inpin heiti" charset="-122"/>
                <a:ea typeface="inpin heiti" charset="-122"/>
              </a:defRPr>
            </a:lvl2pPr>
            <a:lvl3pPr>
              <a:defRPr sz="2400" b="0" i="0">
                <a:latin typeface="inpin heiti" charset="-122"/>
                <a:ea typeface="inpin heiti" charset="-122"/>
              </a:defRPr>
            </a:lvl3pPr>
            <a:lvl4pPr>
              <a:defRPr sz="2000" b="0" i="0">
                <a:latin typeface="inpin heiti" charset="-122"/>
                <a:ea typeface="inpin heiti" charset="-122"/>
              </a:defRPr>
            </a:lvl4pPr>
            <a:lvl5pPr>
              <a:defRPr sz="2000" b="0" i="0">
                <a:latin typeface="inpin heiti" charset="-122"/>
                <a:ea typeface="inpin heit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442ED884-A9BF-4F73-8A33-49CC88CA6144}" type="datetimeFigureOut">
              <a:rPr lang="zh-CN" altLang="en-US" smtClean="0"/>
              <a:pPr/>
              <a:t>2021/8/28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399EACD6-847B-40C1-9014-7AC114FA9A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  <p:transition spd="slow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6AACF6D-70FA-4AB5-B958-E7FDC94159A5}"/>
              </a:ext>
            </a:extLst>
          </p:cNvPr>
          <p:cNvSpPr/>
          <p:nvPr userDrawn="1"/>
        </p:nvSpPr>
        <p:spPr>
          <a:xfrm>
            <a:off x="391886" y="-1291771"/>
            <a:ext cx="1059542" cy="1059542"/>
          </a:xfrm>
          <a:prstGeom prst="rect">
            <a:avLst/>
          </a:prstGeom>
          <a:solidFill>
            <a:srgbClr val="4369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inpin heiti" charset="-122"/>
              <a:ea typeface="inpin heit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6B3D5D-50A5-43C7-9B40-1A8334696C68}"/>
              </a:ext>
            </a:extLst>
          </p:cNvPr>
          <p:cNvSpPr/>
          <p:nvPr userDrawn="1"/>
        </p:nvSpPr>
        <p:spPr>
          <a:xfrm>
            <a:off x="1857829" y="-1291771"/>
            <a:ext cx="1059542" cy="1059542"/>
          </a:xfrm>
          <a:prstGeom prst="rect">
            <a:avLst/>
          </a:prstGeom>
          <a:solidFill>
            <a:srgbClr val="6491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9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4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2FEE35-B309-402A-B2B2-0659C5519477}"/>
              </a:ext>
            </a:extLst>
          </p:cNvPr>
          <p:cNvSpPr/>
          <p:nvPr/>
        </p:nvSpPr>
        <p:spPr>
          <a:xfrm>
            <a:off x="2937923" y="2840894"/>
            <a:ext cx="6316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436982"/>
                </a:solidFill>
                <a:cs typeface="+mn-ea"/>
                <a:sym typeface="+mn-lt"/>
              </a:rPr>
              <a:t>CRF</a:t>
            </a:r>
            <a:r>
              <a:rPr lang="zh-CN" altLang="en-US" sz="5400" dirty="0">
                <a:solidFill>
                  <a:srgbClr val="436982"/>
                </a:solidFill>
                <a:cs typeface="+mn-ea"/>
                <a:sym typeface="+mn-lt"/>
              </a:rPr>
              <a:t>条件随机场讲解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1DE436-DB25-4094-AE1E-FB64913F9526}"/>
              </a:ext>
            </a:extLst>
          </p:cNvPr>
          <p:cNvSpPr txBox="1"/>
          <p:nvPr/>
        </p:nvSpPr>
        <p:spPr>
          <a:xfrm>
            <a:off x="4251610" y="4657148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6491B0"/>
                </a:solidFill>
                <a:cs typeface="+mn-ea"/>
                <a:sym typeface="+mn-lt"/>
              </a:rPr>
              <a:t>分享人：</a:t>
            </a:r>
            <a:r>
              <a:rPr lang="en-US" altLang="zh-CN" sz="1600" dirty="0">
                <a:solidFill>
                  <a:srgbClr val="6491B0"/>
                </a:solidFill>
                <a:cs typeface="+mn-ea"/>
                <a:sym typeface="+mn-lt"/>
              </a:rPr>
              <a:t>grant  </a:t>
            </a:r>
            <a:endParaRPr lang="zh-CN" altLang="en-US" sz="1600" dirty="0">
              <a:solidFill>
                <a:srgbClr val="6491B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5676958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5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47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47" tmFilter="0, 0; 0.125,0.2665; 0.25,0.4; 0.375,0.465; 0.5,0.5;  0.625,0.535; 0.75,0.6; 0.875,0.7335; 1,1">
                                          <p:stCondLst>
                                            <p:cond delay="7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3" tmFilter="0, 0; 0.125,0.2665; 0.25,0.4; 0.375,0.465; 0.5,0.5;  0.625,0.535; 0.75,0.6; 0.875,0.7335; 1,1">
                                          <p:stCondLst>
                                            <p:cond delay="14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85" tmFilter="0, 0; 0.125,0.2665; 0.25,0.4; 0.375,0.465; 0.5,0.5;  0.625,0.535; 0.75,0.6; 0.875,0.7335; 1,1">
                                          <p:stCondLst>
                                            <p:cond delay="18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9">
                                          <p:stCondLst>
                                            <p:cond delay="7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87" decel="50000">
                                          <p:stCondLst>
                                            <p:cond delay="7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9">
                                          <p:stCondLst>
                                            <p:cond delay="14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87" decel="50000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9">
                                          <p:stCondLst>
                                            <p:cond delay="184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87" decel="50000">
                                          <p:stCondLst>
                                            <p:cond delay="18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9">
                                          <p:stCondLst>
                                            <p:cond delay="20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87" decel="50000">
                                          <p:stCondLst>
                                            <p:cond delay="20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961" y="4933840"/>
            <a:ext cx="198515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zh-CN" sz="2400" dirty="0">
                <a:solidFill>
                  <a:srgbClr val="436982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6" y="5450045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739229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>
            <a:extLst>
              <a:ext uri="{FF2B5EF4-FFF2-40B4-BE49-F238E27FC236}">
                <a16:creationId xmlns:a16="http://schemas.microsoft.com/office/drawing/2014/main" id="{11BF1089-07A8-4515-B62E-81E9EA4BBAA7}"/>
              </a:ext>
            </a:extLst>
          </p:cNvPr>
          <p:cNvSpPr/>
          <p:nvPr/>
        </p:nvSpPr>
        <p:spPr>
          <a:xfrm>
            <a:off x="3417340" y="3862629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工作评价</a:t>
            </a:r>
            <a:endParaRPr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 1852">
            <a:extLst>
              <a:ext uri="{FF2B5EF4-FFF2-40B4-BE49-F238E27FC236}">
                <a16:creationId xmlns:a16="http://schemas.microsoft.com/office/drawing/2014/main" id="{3C19D044-6843-4A2C-ADA8-14A9FC64E072}"/>
              </a:ext>
            </a:extLst>
          </p:cNvPr>
          <p:cNvSpPr/>
          <p:nvPr/>
        </p:nvSpPr>
        <p:spPr>
          <a:xfrm>
            <a:off x="3631687" y="2959172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Shape 1855">
            <a:extLst>
              <a:ext uri="{FF2B5EF4-FFF2-40B4-BE49-F238E27FC236}">
                <a16:creationId xmlns:a16="http://schemas.microsoft.com/office/drawing/2014/main" id="{073ACA98-1FA9-4C5B-B904-1E287DDF0634}"/>
              </a:ext>
            </a:extLst>
          </p:cNvPr>
          <p:cNvSpPr/>
          <p:nvPr/>
        </p:nvSpPr>
        <p:spPr>
          <a:xfrm>
            <a:off x="4802598" y="5499363"/>
            <a:ext cx="1261272" cy="20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Please replace text, click add relevant headline, modify the text</a:t>
            </a:r>
            <a:endParaRPr lang="id-ID" altLang="zh-CN" sz="569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Shape 1856">
            <a:extLst>
              <a:ext uri="{FF2B5EF4-FFF2-40B4-BE49-F238E27FC236}">
                <a16:creationId xmlns:a16="http://schemas.microsoft.com/office/drawing/2014/main" id="{12E8AD75-0D0B-4187-97A1-6B7C1C21228F}"/>
              </a:ext>
            </a:extLst>
          </p:cNvPr>
          <p:cNvSpPr/>
          <p:nvPr/>
        </p:nvSpPr>
        <p:spPr>
          <a:xfrm>
            <a:off x="4881930" y="5274407"/>
            <a:ext cx="1102608" cy="20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成功项目展示</a:t>
            </a:r>
            <a:endParaRPr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Shape 1859">
            <a:extLst>
              <a:ext uri="{FF2B5EF4-FFF2-40B4-BE49-F238E27FC236}">
                <a16:creationId xmlns:a16="http://schemas.microsoft.com/office/drawing/2014/main" id="{D3C10213-2442-4D13-95B3-CC306D02403A}"/>
              </a:ext>
            </a:extLst>
          </p:cNvPr>
          <p:cNvSpPr/>
          <p:nvPr/>
        </p:nvSpPr>
        <p:spPr>
          <a:xfrm>
            <a:off x="7059604" y="4994489"/>
            <a:ext cx="1261272" cy="201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Please replace text, click add relevant headline, modify the text</a:t>
            </a:r>
            <a:endParaRPr sz="569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Shape 1860">
            <a:extLst>
              <a:ext uri="{FF2B5EF4-FFF2-40B4-BE49-F238E27FC236}">
                <a16:creationId xmlns:a16="http://schemas.microsoft.com/office/drawing/2014/main" id="{01758888-AA89-4479-91BA-E792DE441544}"/>
              </a:ext>
            </a:extLst>
          </p:cNvPr>
          <p:cNvSpPr/>
          <p:nvPr/>
        </p:nvSpPr>
        <p:spPr>
          <a:xfrm>
            <a:off x="7138937" y="4769532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工作完成情况</a:t>
            </a:r>
            <a:endParaRPr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Shape 1861">
            <a:extLst>
              <a:ext uri="{FF2B5EF4-FFF2-40B4-BE49-F238E27FC236}">
                <a16:creationId xmlns:a16="http://schemas.microsoft.com/office/drawing/2014/main" id="{BFD484F9-9CC3-47AF-A531-7B81D215A9E2}"/>
              </a:ext>
            </a:extLst>
          </p:cNvPr>
          <p:cNvSpPr/>
          <p:nvPr/>
        </p:nvSpPr>
        <p:spPr>
          <a:xfrm>
            <a:off x="7352573" y="3865364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Shape 1864">
            <a:extLst>
              <a:ext uri="{FF2B5EF4-FFF2-40B4-BE49-F238E27FC236}">
                <a16:creationId xmlns:a16="http://schemas.microsoft.com/office/drawing/2014/main" id="{A1C74072-558B-406C-A44A-9DF7B0148D6B}"/>
              </a:ext>
            </a:extLst>
          </p:cNvPr>
          <p:cNvSpPr/>
          <p:nvPr/>
        </p:nvSpPr>
        <p:spPr>
          <a:xfrm>
            <a:off x="8027910" y="3194398"/>
            <a:ext cx="1261272" cy="2013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Please replace text, click add relevant headline, modify the text</a:t>
            </a:r>
            <a:endParaRPr sz="569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Shape 1865">
            <a:extLst>
              <a:ext uri="{FF2B5EF4-FFF2-40B4-BE49-F238E27FC236}">
                <a16:creationId xmlns:a16="http://schemas.microsoft.com/office/drawing/2014/main" id="{894FE05F-CF70-4E78-ADDF-19B745A8BD23}"/>
              </a:ext>
            </a:extLst>
          </p:cNvPr>
          <p:cNvSpPr/>
          <p:nvPr/>
        </p:nvSpPr>
        <p:spPr>
          <a:xfrm>
            <a:off x="8107242" y="2969442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年度工作概述</a:t>
            </a:r>
            <a:endParaRPr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1866">
            <a:extLst>
              <a:ext uri="{FF2B5EF4-FFF2-40B4-BE49-F238E27FC236}">
                <a16:creationId xmlns:a16="http://schemas.microsoft.com/office/drawing/2014/main" id="{DAA94E5F-DD99-4516-994E-00A0FB7C8D55}"/>
              </a:ext>
            </a:extLst>
          </p:cNvPr>
          <p:cNvSpPr/>
          <p:nvPr/>
        </p:nvSpPr>
        <p:spPr>
          <a:xfrm>
            <a:off x="8320877" y="2065273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F728B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857">
            <a:extLst>
              <a:ext uri="{FF2B5EF4-FFF2-40B4-BE49-F238E27FC236}">
                <a16:creationId xmlns:a16="http://schemas.microsoft.com/office/drawing/2014/main" id="{574941E4-20E9-4FE0-94DA-032AC1C114A6}"/>
              </a:ext>
            </a:extLst>
          </p:cNvPr>
          <p:cNvSpPr/>
          <p:nvPr/>
        </p:nvSpPr>
        <p:spPr>
          <a:xfrm>
            <a:off x="5042126" y="4409317"/>
            <a:ext cx="678453" cy="678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Shape 1855">
            <a:extLst>
              <a:ext uri="{FF2B5EF4-FFF2-40B4-BE49-F238E27FC236}">
                <a16:creationId xmlns:a16="http://schemas.microsoft.com/office/drawing/2014/main" id="{BC12F503-9723-451D-A049-CC5D3EE64BD3}"/>
              </a:ext>
            </a:extLst>
          </p:cNvPr>
          <p:cNvSpPr/>
          <p:nvPr/>
        </p:nvSpPr>
        <p:spPr>
          <a:xfrm>
            <a:off x="3476480" y="4183784"/>
            <a:ext cx="1261272" cy="20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Please replace text, click add relevant headline, modify the text</a:t>
            </a:r>
            <a:endParaRPr lang="id-ID" altLang="zh-CN" sz="569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C182BA-B87D-466F-9AC0-6FEFB2A8FFA0}"/>
              </a:ext>
            </a:extLst>
          </p:cNvPr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37814751-9389-44DF-9EE4-FA9A540C1E16}"/>
                </a:ext>
              </a:extLst>
            </p:cNvPr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92ED8-B6AA-432A-9CF1-A560EB78B896}"/>
                </a:ext>
              </a:extLst>
            </p:cNvPr>
            <p:cNvSpPr/>
            <p:nvPr/>
          </p:nvSpPr>
          <p:spPr>
            <a:xfrm>
              <a:off x="5269432" y="2835969"/>
              <a:ext cx="1649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pc="400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sp>
        <p:nvSpPr>
          <p:cNvPr id="26" name="Shape 1851">
            <a:extLst>
              <a:ext uri="{FF2B5EF4-FFF2-40B4-BE49-F238E27FC236}">
                <a16:creationId xmlns:a16="http://schemas.microsoft.com/office/drawing/2014/main" id="{B64555CA-308D-4A03-B5BF-B95625BF6050}"/>
              </a:ext>
            </a:extLst>
          </p:cNvPr>
          <p:cNvSpPr/>
          <p:nvPr/>
        </p:nvSpPr>
        <p:spPr>
          <a:xfrm>
            <a:off x="1956512" y="2939828"/>
            <a:ext cx="1102608" cy="202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明年工作计划</a:t>
            </a:r>
            <a:endParaRPr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Shape 1852">
            <a:extLst>
              <a:ext uri="{FF2B5EF4-FFF2-40B4-BE49-F238E27FC236}">
                <a16:creationId xmlns:a16="http://schemas.microsoft.com/office/drawing/2014/main" id="{1EF3A2E1-80DD-4FBD-85A8-498486CE6C31}"/>
              </a:ext>
            </a:extLst>
          </p:cNvPr>
          <p:cNvSpPr/>
          <p:nvPr/>
        </p:nvSpPr>
        <p:spPr>
          <a:xfrm>
            <a:off x="2170859" y="2036371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Shape 1855">
            <a:extLst>
              <a:ext uri="{FF2B5EF4-FFF2-40B4-BE49-F238E27FC236}">
                <a16:creationId xmlns:a16="http://schemas.microsoft.com/office/drawing/2014/main" id="{27D63786-4C91-4C07-A3AB-0FADCE423AB8}"/>
              </a:ext>
            </a:extLst>
          </p:cNvPr>
          <p:cNvSpPr/>
          <p:nvPr/>
        </p:nvSpPr>
        <p:spPr>
          <a:xfrm>
            <a:off x="2015652" y="3260983"/>
            <a:ext cx="1261272" cy="20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569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Please replace text, click add relevant headline, modify the text</a:t>
            </a:r>
            <a:endParaRPr lang="id-ID" altLang="zh-CN" sz="569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FB45340-7272-42DD-8427-A0BB7C7B86F7}"/>
              </a:ext>
            </a:extLst>
          </p:cNvPr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A2AE0A-3059-4934-8A7C-0B6047B4EBCD}"/>
              </a:ext>
            </a:extLst>
          </p:cNvPr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E76397D-05EB-4CBB-A730-4A592A660E07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6" grpId="0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2E4F8A2-0337-4286-B376-B280C2AAD26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E6077"/>
                </a:solidFill>
                <a:cs typeface="+mn-ea"/>
                <a:sym typeface="+mn-lt"/>
              </a:rPr>
              <a:t>Part </a:t>
            </a:r>
            <a:r>
              <a:rPr lang="en-US" altLang="zh-CN" sz="2000" dirty="0">
                <a:solidFill>
                  <a:prstClr val="black"/>
                </a:solidFill>
                <a:cs typeface="+mn-ea"/>
                <a:sym typeface="+mn-lt"/>
              </a:rPr>
              <a:t>  01</a:t>
            </a:r>
            <a:endParaRPr lang="zh-CN" altLang="en-US" sz="2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60" name="图片占位符 4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49" y="2023213"/>
            <a:ext cx="2257552" cy="2079704"/>
          </a:xfrm>
          <a:prstGeom prst="ellipse">
            <a:avLst/>
          </a:prstGeom>
        </p:spPr>
      </p:pic>
      <p:pic>
        <p:nvPicPr>
          <p:cNvPr id="61" name="图片占位符 4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1697" y="2021770"/>
            <a:ext cx="2257552" cy="2081965"/>
          </a:xfrm>
          <a:prstGeom prst="ellipse">
            <a:avLst/>
          </a:prstGeom>
        </p:spPr>
      </p:pic>
      <p:pic>
        <p:nvPicPr>
          <p:cNvPr id="62" name="图片占位符 4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2545" y="2023092"/>
            <a:ext cx="2257552" cy="2079893"/>
          </a:xfrm>
          <a:prstGeom prst="ellipse">
            <a:avLst/>
          </a:prstGeom>
        </p:spPr>
      </p:pic>
      <p:pic>
        <p:nvPicPr>
          <p:cNvPr id="63" name="图片占位符 4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395" y="2023213"/>
            <a:ext cx="2257552" cy="2079704"/>
          </a:xfrm>
          <a:prstGeom prst="ellipse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708512" y="3851175"/>
            <a:ext cx="810521" cy="757813"/>
            <a:chOff x="7708512" y="3851175"/>
            <a:chExt cx="810521" cy="757813"/>
          </a:xfrm>
        </p:grpSpPr>
        <p:grpSp>
          <p:nvGrpSpPr>
            <p:cNvPr id="70" name="Group 13"/>
            <p:cNvGrpSpPr/>
            <p:nvPr/>
          </p:nvGrpSpPr>
          <p:grpSpPr>
            <a:xfrm>
              <a:off x="7708512" y="3851175"/>
              <a:ext cx="810521" cy="757813"/>
              <a:chOff x="3031990" y="3644898"/>
              <a:chExt cx="815928" cy="762868"/>
            </a:xfrm>
          </p:grpSpPr>
          <p:sp>
            <p:nvSpPr>
              <p:cNvPr id="71" name="Rectangular Callout 14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Oval 15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Group 51"/>
            <p:cNvGrpSpPr/>
            <p:nvPr/>
          </p:nvGrpSpPr>
          <p:grpSpPr>
            <a:xfrm>
              <a:off x="7954619" y="4061989"/>
              <a:ext cx="318304" cy="321928"/>
              <a:chOff x="542925" y="992188"/>
              <a:chExt cx="836613" cy="846138"/>
            </a:xfrm>
            <a:solidFill>
              <a:schemeClr val="bg1"/>
            </a:solidFill>
          </p:grpSpPr>
          <p:sp>
            <p:nvSpPr>
              <p:cNvPr id="77" name="Freeform 5"/>
              <p:cNvSpPr>
                <a:spLocks/>
              </p:cNvSpPr>
              <p:nvPr/>
            </p:nvSpPr>
            <p:spPr bwMode="auto">
              <a:xfrm>
                <a:off x="784225" y="1231900"/>
                <a:ext cx="122238" cy="146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"/>
                  </a:cxn>
                  <a:cxn ang="0">
                    <a:pos x="0" y="44"/>
                  </a:cxn>
                  <a:cxn ang="0">
                    <a:pos x="11" y="45"/>
                  </a:cxn>
                  <a:cxn ang="0">
                    <a:pos x="38" y="22"/>
                  </a:cxn>
                  <a:cxn ang="0">
                    <a:pos x="13" y="0"/>
                  </a:cxn>
                </a:cxnLst>
                <a:rect l="0" t="0" r="r" b="b"/>
                <a:pathLst>
                  <a:path w="38" h="45">
                    <a:moveTo>
                      <a:pt x="13" y="0"/>
                    </a:moveTo>
                    <a:cubicBezTo>
                      <a:pt x="7" y="0"/>
                      <a:pt x="2" y="1"/>
                      <a:pt x="0" y="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5"/>
                      <a:pt x="6" y="45"/>
                      <a:pt x="11" y="45"/>
                    </a:cubicBezTo>
                    <a:cubicBezTo>
                      <a:pt x="28" y="45"/>
                      <a:pt x="38" y="36"/>
                      <a:pt x="38" y="22"/>
                    </a:cubicBezTo>
                    <a:cubicBezTo>
                      <a:pt x="38" y="8"/>
                      <a:pt x="29" y="0"/>
                      <a:pt x="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6"/>
              <p:cNvSpPr>
                <a:spLocks noEditPoints="1"/>
              </p:cNvSpPr>
              <p:nvPr/>
            </p:nvSpPr>
            <p:spPr bwMode="auto">
              <a:xfrm>
                <a:off x="542925" y="992188"/>
                <a:ext cx="836613" cy="846138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" y="0"/>
                  </a:cxn>
                  <a:cxn ang="0">
                    <a:pos x="0" y="16"/>
                  </a:cxn>
                  <a:cxn ang="0">
                    <a:pos x="0" y="245"/>
                  </a:cxn>
                  <a:cxn ang="0">
                    <a:pos x="16" y="261"/>
                  </a:cxn>
                  <a:cxn ang="0">
                    <a:pos x="244" y="261"/>
                  </a:cxn>
                  <a:cxn ang="0">
                    <a:pos x="260" y="245"/>
                  </a:cxn>
                  <a:cxn ang="0">
                    <a:pos x="260" y="16"/>
                  </a:cxn>
                  <a:cxn ang="0">
                    <a:pos x="244" y="0"/>
                  </a:cxn>
                  <a:cxn ang="0">
                    <a:pos x="132" y="129"/>
                  </a:cxn>
                  <a:cxn ang="0">
                    <a:pos x="86" y="144"/>
                  </a:cxn>
                  <a:cxn ang="0">
                    <a:pos x="75" y="143"/>
                  </a:cxn>
                  <a:cxn ang="0">
                    <a:pos x="75" y="195"/>
                  </a:cxn>
                  <a:cxn ang="0">
                    <a:pos x="43" y="195"/>
                  </a:cxn>
                  <a:cxn ang="0">
                    <a:pos x="43" y="53"/>
                  </a:cxn>
                  <a:cxn ang="0">
                    <a:pos x="86" y="50"/>
                  </a:cxn>
                  <a:cxn ang="0">
                    <a:pos x="130" y="61"/>
                  </a:cxn>
                  <a:cxn ang="0">
                    <a:pos x="146" y="95"/>
                  </a:cxn>
                  <a:cxn ang="0">
                    <a:pos x="132" y="129"/>
                  </a:cxn>
                  <a:cxn ang="0">
                    <a:pos x="181" y="197"/>
                  </a:cxn>
                  <a:cxn ang="0">
                    <a:pos x="147" y="189"/>
                  </a:cxn>
                  <a:cxn ang="0">
                    <a:pos x="153" y="166"/>
                  </a:cxn>
                  <a:cxn ang="0">
                    <a:pos x="181" y="174"/>
                  </a:cxn>
                  <a:cxn ang="0">
                    <a:pos x="195" y="165"/>
                  </a:cxn>
                  <a:cxn ang="0">
                    <a:pos x="179" y="153"/>
                  </a:cxn>
                  <a:cxn ang="0">
                    <a:pos x="150" y="122"/>
                  </a:cxn>
                  <a:cxn ang="0">
                    <a:pos x="192" y="88"/>
                  </a:cxn>
                  <a:cxn ang="0">
                    <a:pos x="222" y="94"/>
                  </a:cxn>
                  <a:cxn ang="0">
                    <a:pos x="216" y="116"/>
                  </a:cxn>
                  <a:cxn ang="0">
                    <a:pos x="193" y="110"/>
                  </a:cxn>
                  <a:cxn ang="0">
                    <a:pos x="181" y="119"/>
                  </a:cxn>
                  <a:cxn ang="0">
                    <a:pos x="198" y="131"/>
                  </a:cxn>
                  <a:cxn ang="0">
                    <a:pos x="226" y="163"/>
                  </a:cxn>
                  <a:cxn ang="0">
                    <a:pos x="181" y="197"/>
                  </a:cxn>
                </a:cxnLst>
                <a:rect l="0" t="0" r="r" b="b"/>
                <a:pathLst>
                  <a:path w="260" h="261">
                    <a:moveTo>
                      <a:pt x="24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54"/>
                      <a:pt x="7" y="261"/>
                      <a:pt x="16" y="261"/>
                    </a:cubicBezTo>
                    <a:cubicBezTo>
                      <a:pt x="244" y="261"/>
                      <a:pt x="244" y="261"/>
                      <a:pt x="244" y="261"/>
                    </a:cubicBezTo>
                    <a:cubicBezTo>
                      <a:pt x="253" y="261"/>
                      <a:pt x="260" y="254"/>
                      <a:pt x="260" y="245"/>
                    </a:cubicBezTo>
                    <a:cubicBezTo>
                      <a:pt x="260" y="16"/>
                      <a:pt x="260" y="16"/>
                      <a:pt x="260" y="16"/>
                    </a:cubicBezTo>
                    <a:cubicBezTo>
                      <a:pt x="260" y="7"/>
                      <a:pt x="253" y="0"/>
                      <a:pt x="244" y="0"/>
                    </a:cubicBezTo>
                    <a:close/>
                    <a:moveTo>
                      <a:pt x="132" y="129"/>
                    </a:moveTo>
                    <a:cubicBezTo>
                      <a:pt x="121" y="139"/>
                      <a:pt x="105" y="144"/>
                      <a:pt x="86" y="144"/>
                    </a:cubicBezTo>
                    <a:cubicBezTo>
                      <a:pt x="82" y="144"/>
                      <a:pt x="78" y="144"/>
                      <a:pt x="75" y="143"/>
                    </a:cubicBezTo>
                    <a:cubicBezTo>
                      <a:pt x="75" y="195"/>
                      <a:pt x="75" y="195"/>
                      <a:pt x="75" y="195"/>
                    </a:cubicBezTo>
                    <a:cubicBezTo>
                      <a:pt x="43" y="195"/>
                      <a:pt x="43" y="195"/>
                      <a:pt x="43" y="195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53" y="51"/>
                      <a:pt x="67" y="50"/>
                      <a:pt x="86" y="50"/>
                    </a:cubicBezTo>
                    <a:cubicBezTo>
                      <a:pt x="106" y="50"/>
                      <a:pt x="121" y="54"/>
                      <a:pt x="130" y="61"/>
                    </a:cubicBezTo>
                    <a:cubicBezTo>
                      <a:pt x="139" y="69"/>
                      <a:pt x="146" y="81"/>
                      <a:pt x="146" y="95"/>
                    </a:cubicBezTo>
                    <a:cubicBezTo>
                      <a:pt x="146" y="109"/>
                      <a:pt x="141" y="121"/>
                      <a:pt x="132" y="129"/>
                    </a:cubicBezTo>
                    <a:close/>
                    <a:moveTo>
                      <a:pt x="181" y="197"/>
                    </a:moveTo>
                    <a:cubicBezTo>
                      <a:pt x="167" y="197"/>
                      <a:pt x="155" y="194"/>
                      <a:pt x="147" y="189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9" y="170"/>
                      <a:pt x="171" y="174"/>
                      <a:pt x="181" y="174"/>
                    </a:cubicBezTo>
                    <a:cubicBezTo>
                      <a:pt x="191" y="174"/>
                      <a:pt x="195" y="171"/>
                      <a:pt x="195" y="165"/>
                    </a:cubicBezTo>
                    <a:cubicBezTo>
                      <a:pt x="195" y="160"/>
                      <a:pt x="192" y="158"/>
                      <a:pt x="179" y="153"/>
                    </a:cubicBezTo>
                    <a:cubicBezTo>
                      <a:pt x="158" y="146"/>
                      <a:pt x="150" y="134"/>
                      <a:pt x="150" y="122"/>
                    </a:cubicBezTo>
                    <a:cubicBezTo>
                      <a:pt x="150" y="103"/>
                      <a:pt x="166" y="88"/>
                      <a:pt x="192" y="88"/>
                    </a:cubicBezTo>
                    <a:cubicBezTo>
                      <a:pt x="204" y="88"/>
                      <a:pt x="215" y="91"/>
                      <a:pt x="222" y="94"/>
                    </a:cubicBezTo>
                    <a:cubicBezTo>
                      <a:pt x="216" y="116"/>
                      <a:pt x="216" y="116"/>
                      <a:pt x="216" y="116"/>
                    </a:cubicBezTo>
                    <a:cubicBezTo>
                      <a:pt x="211" y="114"/>
                      <a:pt x="202" y="110"/>
                      <a:pt x="193" y="110"/>
                    </a:cubicBezTo>
                    <a:cubicBezTo>
                      <a:pt x="185" y="110"/>
                      <a:pt x="181" y="114"/>
                      <a:pt x="181" y="119"/>
                    </a:cubicBezTo>
                    <a:cubicBezTo>
                      <a:pt x="181" y="124"/>
                      <a:pt x="185" y="126"/>
                      <a:pt x="198" y="131"/>
                    </a:cubicBezTo>
                    <a:cubicBezTo>
                      <a:pt x="218" y="138"/>
                      <a:pt x="226" y="148"/>
                      <a:pt x="226" y="163"/>
                    </a:cubicBezTo>
                    <a:cubicBezTo>
                      <a:pt x="226" y="182"/>
                      <a:pt x="211" y="197"/>
                      <a:pt x="181" y="1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028029" y="3851175"/>
            <a:ext cx="810521" cy="757813"/>
            <a:chOff x="5028029" y="3851175"/>
            <a:chExt cx="810521" cy="757813"/>
          </a:xfrm>
        </p:grpSpPr>
        <p:grpSp>
          <p:nvGrpSpPr>
            <p:cNvPr id="67" name="Group 10"/>
            <p:cNvGrpSpPr/>
            <p:nvPr/>
          </p:nvGrpSpPr>
          <p:grpSpPr>
            <a:xfrm>
              <a:off x="5028029" y="3851175"/>
              <a:ext cx="810521" cy="757813"/>
              <a:chOff x="3031990" y="3644898"/>
              <a:chExt cx="815928" cy="762868"/>
            </a:xfrm>
          </p:grpSpPr>
          <p:sp>
            <p:nvSpPr>
              <p:cNvPr id="68" name="Rectangular Callout 11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Oval 12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4"/>
            <p:cNvGrpSpPr/>
            <p:nvPr/>
          </p:nvGrpSpPr>
          <p:grpSpPr>
            <a:xfrm>
              <a:off x="5231821" y="4032475"/>
              <a:ext cx="402935" cy="405472"/>
              <a:chOff x="1724025" y="908050"/>
              <a:chExt cx="1008063" cy="1014413"/>
            </a:xfrm>
            <a:solidFill>
              <a:schemeClr val="bg1"/>
            </a:solidFill>
          </p:grpSpPr>
          <p:sp>
            <p:nvSpPr>
              <p:cNvPr id="80" name="Freeform 7"/>
              <p:cNvSpPr>
                <a:spLocks noEditPoints="1"/>
              </p:cNvSpPr>
              <p:nvPr/>
            </p:nvSpPr>
            <p:spPr bwMode="auto">
              <a:xfrm>
                <a:off x="1724025" y="908050"/>
                <a:ext cx="1008063" cy="1014413"/>
              </a:xfrm>
              <a:custGeom>
                <a:avLst/>
                <a:gdLst/>
                <a:ahLst/>
                <a:cxnLst>
                  <a:cxn ang="0">
                    <a:pos x="305" y="136"/>
                  </a:cxn>
                  <a:cxn ang="0">
                    <a:pos x="280" y="102"/>
                  </a:cxn>
                  <a:cxn ang="0">
                    <a:pos x="273" y="61"/>
                  </a:cxn>
                  <a:cxn ang="0">
                    <a:pos x="247" y="37"/>
                  </a:cxn>
                  <a:cxn ang="0">
                    <a:pos x="206" y="31"/>
                  </a:cxn>
                  <a:cxn ang="0">
                    <a:pos x="171" y="7"/>
                  </a:cxn>
                  <a:cxn ang="0">
                    <a:pos x="142" y="4"/>
                  </a:cxn>
                  <a:cxn ang="0">
                    <a:pos x="136" y="8"/>
                  </a:cxn>
                  <a:cxn ang="0">
                    <a:pos x="103" y="33"/>
                  </a:cxn>
                  <a:cxn ang="0">
                    <a:pos x="62" y="40"/>
                  </a:cxn>
                  <a:cxn ang="0">
                    <a:pos x="55" y="43"/>
                  </a:cxn>
                  <a:cxn ang="0">
                    <a:pos x="37" y="66"/>
                  </a:cxn>
                  <a:cxn ang="0">
                    <a:pos x="31" y="107"/>
                  </a:cxn>
                  <a:cxn ang="0">
                    <a:pos x="7" y="142"/>
                  </a:cxn>
                  <a:cxn ang="0">
                    <a:pos x="8" y="177"/>
                  </a:cxn>
                  <a:cxn ang="0">
                    <a:pos x="33" y="210"/>
                  </a:cxn>
                  <a:cxn ang="0">
                    <a:pos x="41" y="252"/>
                  </a:cxn>
                  <a:cxn ang="0">
                    <a:pos x="66" y="276"/>
                  </a:cxn>
                  <a:cxn ang="0">
                    <a:pos x="108" y="282"/>
                  </a:cxn>
                  <a:cxn ang="0">
                    <a:pos x="142" y="306"/>
                  </a:cxn>
                  <a:cxn ang="0">
                    <a:pos x="171" y="309"/>
                  </a:cxn>
                  <a:cxn ang="0">
                    <a:pos x="177" y="305"/>
                  </a:cxn>
                  <a:cxn ang="0">
                    <a:pos x="211" y="280"/>
                  </a:cxn>
                  <a:cxn ang="0">
                    <a:pos x="252" y="272"/>
                  </a:cxn>
                  <a:cxn ang="0">
                    <a:pos x="259" y="270"/>
                  </a:cxn>
                  <a:cxn ang="0">
                    <a:pos x="276" y="247"/>
                  </a:cxn>
                  <a:cxn ang="0">
                    <a:pos x="282" y="206"/>
                  </a:cxn>
                  <a:cxn ang="0">
                    <a:pos x="306" y="171"/>
                  </a:cxn>
                  <a:cxn ang="0">
                    <a:pos x="305" y="136"/>
                  </a:cxn>
                  <a:cxn ang="0">
                    <a:pos x="157" y="266"/>
                  </a:cxn>
                  <a:cxn ang="0">
                    <a:pos x="47" y="156"/>
                  </a:cxn>
                  <a:cxn ang="0">
                    <a:pos x="157" y="46"/>
                  </a:cxn>
                  <a:cxn ang="0">
                    <a:pos x="267" y="156"/>
                  </a:cxn>
                  <a:cxn ang="0">
                    <a:pos x="157" y="266"/>
                  </a:cxn>
                </a:cxnLst>
                <a:rect l="0" t="0" r="r" b="b"/>
                <a:pathLst>
                  <a:path w="313" h="313">
                    <a:moveTo>
                      <a:pt x="305" y="136"/>
                    </a:moveTo>
                    <a:cubicBezTo>
                      <a:pt x="280" y="102"/>
                      <a:pt x="280" y="102"/>
                      <a:pt x="280" y="102"/>
                    </a:cubicBezTo>
                    <a:cubicBezTo>
                      <a:pt x="273" y="61"/>
                      <a:pt x="273" y="61"/>
                      <a:pt x="273" y="61"/>
                    </a:cubicBezTo>
                    <a:cubicBezTo>
                      <a:pt x="270" y="49"/>
                      <a:pt x="260" y="39"/>
                      <a:pt x="247" y="37"/>
                    </a:cubicBezTo>
                    <a:cubicBezTo>
                      <a:pt x="206" y="31"/>
                      <a:pt x="206" y="31"/>
                      <a:pt x="206" y="31"/>
                    </a:cubicBezTo>
                    <a:cubicBezTo>
                      <a:pt x="171" y="7"/>
                      <a:pt x="171" y="7"/>
                      <a:pt x="171" y="7"/>
                    </a:cubicBezTo>
                    <a:cubicBezTo>
                      <a:pt x="163" y="1"/>
                      <a:pt x="152" y="0"/>
                      <a:pt x="142" y="4"/>
                    </a:cubicBezTo>
                    <a:cubicBezTo>
                      <a:pt x="140" y="5"/>
                      <a:pt x="138" y="6"/>
                      <a:pt x="136" y="8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9" y="41"/>
                      <a:pt x="57" y="42"/>
                      <a:pt x="55" y="43"/>
                    </a:cubicBezTo>
                    <a:cubicBezTo>
                      <a:pt x="45" y="47"/>
                      <a:pt x="39" y="56"/>
                      <a:pt x="37" y="66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7" y="142"/>
                      <a:pt x="7" y="142"/>
                      <a:pt x="7" y="142"/>
                    </a:cubicBezTo>
                    <a:cubicBezTo>
                      <a:pt x="0" y="152"/>
                      <a:pt x="0" y="167"/>
                      <a:pt x="8" y="177"/>
                    </a:cubicBezTo>
                    <a:cubicBezTo>
                      <a:pt x="33" y="210"/>
                      <a:pt x="33" y="210"/>
                      <a:pt x="33" y="210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43" y="264"/>
                      <a:pt x="53" y="274"/>
                      <a:pt x="66" y="276"/>
                    </a:cubicBezTo>
                    <a:cubicBezTo>
                      <a:pt x="108" y="282"/>
                      <a:pt x="108" y="282"/>
                      <a:pt x="108" y="282"/>
                    </a:cubicBezTo>
                    <a:cubicBezTo>
                      <a:pt x="142" y="306"/>
                      <a:pt x="142" y="306"/>
                      <a:pt x="142" y="306"/>
                    </a:cubicBezTo>
                    <a:cubicBezTo>
                      <a:pt x="150" y="312"/>
                      <a:pt x="162" y="313"/>
                      <a:pt x="171" y="309"/>
                    </a:cubicBezTo>
                    <a:cubicBezTo>
                      <a:pt x="173" y="308"/>
                      <a:pt x="175" y="306"/>
                      <a:pt x="177" y="305"/>
                    </a:cubicBezTo>
                    <a:cubicBezTo>
                      <a:pt x="211" y="280"/>
                      <a:pt x="211" y="280"/>
                      <a:pt x="211" y="280"/>
                    </a:cubicBezTo>
                    <a:cubicBezTo>
                      <a:pt x="252" y="272"/>
                      <a:pt x="252" y="272"/>
                      <a:pt x="252" y="272"/>
                    </a:cubicBezTo>
                    <a:cubicBezTo>
                      <a:pt x="254" y="272"/>
                      <a:pt x="256" y="271"/>
                      <a:pt x="259" y="270"/>
                    </a:cubicBezTo>
                    <a:cubicBezTo>
                      <a:pt x="268" y="266"/>
                      <a:pt x="275" y="257"/>
                      <a:pt x="276" y="247"/>
                    </a:cubicBezTo>
                    <a:cubicBezTo>
                      <a:pt x="282" y="206"/>
                      <a:pt x="282" y="206"/>
                      <a:pt x="282" y="206"/>
                    </a:cubicBezTo>
                    <a:cubicBezTo>
                      <a:pt x="306" y="171"/>
                      <a:pt x="306" y="171"/>
                      <a:pt x="306" y="171"/>
                    </a:cubicBezTo>
                    <a:cubicBezTo>
                      <a:pt x="313" y="160"/>
                      <a:pt x="313" y="146"/>
                      <a:pt x="305" y="136"/>
                    </a:cubicBezTo>
                    <a:close/>
                    <a:moveTo>
                      <a:pt x="157" y="266"/>
                    </a:moveTo>
                    <a:cubicBezTo>
                      <a:pt x="96" y="266"/>
                      <a:pt x="47" y="217"/>
                      <a:pt x="47" y="156"/>
                    </a:cubicBezTo>
                    <a:cubicBezTo>
                      <a:pt x="47" y="96"/>
                      <a:pt x="96" y="46"/>
                      <a:pt x="157" y="46"/>
                    </a:cubicBezTo>
                    <a:cubicBezTo>
                      <a:pt x="217" y="46"/>
                      <a:pt x="267" y="96"/>
                      <a:pt x="267" y="156"/>
                    </a:cubicBezTo>
                    <a:cubicBezTo>
                      <a:pt x="267" y="217"/>
                      <a:pt x="217" y="266"/>
                      <a:pt x="157" y="26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 8"/>
              <p:cNvSpPr>
                <a:spLocks/>
              </p:cNvSpPr>
              <p:nvPr/>
            </p:nvSpPr>
            <p:spPr bwMode="auto">
              <a:xfrm>
                <a:off x="2127250" y="1343025"/>
                <a:ext cx="204788" cy="233363"/>
              </a:xfrm>
              <a:custGeom>
                <a:avLst/>
                <a:gdLst/>
                <a:ahLst/>
                <a:cxnLst>
                  <a:cxn ang="0">
                    <a:pos x="65" y="79"/>
                  </a:cxn>
                  <a:cxn ang="0">
                    <a:pos x="95" y="79"/>
                  </a:cxn>
                  <a:cxn ang="0">
                    <a:pos x="93" y="112"/>
                  </a:cxn>
                  <a:cxn ang="0">
                    <a:pos x="65" y="120"/>
                  </a:cxn>
                  <a:cxn ang="0">
                    <a:pos x="65" y="120"/>
                  </a:cxn>
                  <a:cxn ang="0">
                    <a:pos x="34" y="112"/>
                  </a:cxn>
                  <a:cxn ang="0">
                    <a:pos x="32" y="89"/>
                  </a:cxn>
                  <a:cxn ang="0">
                    <a:pos x="8" y="89"/>
                  </a:cxn>
                  <a:cxn ang="0">
                    <a:pos x="10" y="132"/>
                  </a:cxn>
                  <a:cxn ang="0">
                    <a:pos x="65" y="147"/>
                  </a:cxn>
                  <a:cxn ang="0">
                    <a:pos x="65" y="147"/>
                  </a:cxn>
                  <a:cxn ang="0">
                    <a:pos x="117" y="132"/>
                  </a:cxn>
                  <a:cxn ang="0">
                    <a:pos x="125" y="53"/>
                  </a:cxn>
                  <a:cxn ang="0">
                    <a:pos x="65" y="53"/>
                  </a:cxn>
                  <a:cxn ang="0">
                    <a:pos x="30" y="53"/>
                  </a:cxn>
                  <a:cxn ang="0">
                    <a:pos x="28" y="26"/>
                  </a:cxn>
                  <a:cxn ang="0">
                    <a:pos x="65" y="26"/>
                  </a:cxn>
                  <a:cxn ang="0">
                    <a:pos x="127" y="26"/>
                  </a:cxn>
                  <a:cxn ang="0">
                    <a:pos x="129" y="0"/>
                  </a:cxn>
                  <a:cxn ang="0">
                    <a:pos x="65" y="0"/>
                  </a:cxn>
                  <a:cxn ang="0">
                    <a:pos x="0" y="0"/>
                  </a:cxn>
                  <a:cxn ang="0">
                    <a:pos x="6" y="79"/>
                  </a:cxn>
                  <a:cxn ang="0">
                    <a:pos x="65" y="79"/>
                  </a:cxn>
                </a:cxnLst>
                <a:rect l="0" t="0" r="r" b="b"/>
                <a:pathLst>
                  <a:path w="129" h="147">
                    <a:moveTo>
                      <a:pt x="65" y="79"/>
                    </a:moveTo>
                    <a:lnTo>
                      <a:pt x="95" y="79"/>
                    </a:lnTo>
                    <a:lnTo>
                      <a:pt x="93" y="112"/>
                    </a:lnTo>
                    <a:lnTo>
                      <a:pt x="65" y="120"/>
                    </a:lnTo>
                    <a:lnTo>
                      <a:pt x="65" y="120"/>
                    </a:lnTo>
                    <a:lnTo>
                      <a:pt x="34" y="112"/>
                    </a:lnTo>
                    <a:lnTo>
                      <a:pt x="32" y="89"/>
                    </a:lnTo>
                    <a:lnTo>
                      <a:pt x="8" y="89"/>
                    </a:lnTo>
                    <a:lnTo>
                      <a:pt x="10" y="132"/>
                    </a:lnTo>
                    <a:lnTo>
                      <a:pt x="65" y="147"/>
                    </a:lnTo>
                    <a:lnTo>
                      <a:pt x="65" y="147"/>
                    </a:lnTo>
                    <a:lnTo>
                      <a:pt x="117" y="132"/>
                    </a:lnTo>
                    <a:lnTo>
                      <a:pt x="125" y="53"/>
                    </a:lnTo>
                    <a:lnTo>
                      <a:pt x="65" y="53"/>
                    </a:lnTo>
                    <a:lnTo>
                      <a:pt x="30" y="53"/>
                    </a:lnTo>
                    <a:lnTo>
                      <a:pt x="28" y="26"/>
                    </a:lnTo>
                    <a:lnTo>
                      <a:pt x="65" y="26"/>
                    </a:lnTo>
                    <a:lnTo>
                      <a:pt x="127" y="26"/>
                    </a:lnTo>
                    <a:lnTo>
                      <a:pt x="129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6" y="79"/>
                    </a:lnTo>
                    <a:lnTo>
                      <a:pt x="65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 9"/>
              <p:cNvSpPr>
                <a:spLocks noEditPoints="1"/>
              </p:cNvSpPr>
              <p:nvPr/>
            </p:nvSpPr>
            <p:spPr bwMode="auto">
              <a:xfrm>
                <a:off x="1908175" y="1092200"/>
                <a:ext cx="639763" cy="646113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0" y="99"/>
                  </a:cxn>
                  <a:cxn ang="0">
                    <a:pos x="100" y="199"/>
                  </a:cxn>
                  <a:cxn ang="0">
                    <a:pos x="199" y="99"/>
                  </a:cxn>
                  <a:cxn ang="0">
                    <a:pos x="100" y="0"/>
                  </a:cxn>
                  <a:cxn ang="0">
                    <a:pos x="126" y="27"/>
                  </a:cxn>
                  <a:cxn ang="0">
                    <a:pos x="132" y="27"/>
                  </a:cxn>
                  <a:cxn ang="0">
                    <a:pos x="132" y="40"/>
                  </a:cxn>
                  <a:cxn ang="0">
                    <a:pos x="141" y="40"/>
                  </a:cxn>
                  <a:cxn ang="0">
                    <a:pos x="141" y="47"/>
                  </a:cxn>
                  <a:cxn ang="0">
                    <a:pos x="126" y="47"/>
                  </a:cxn>
                  <a:cxn ang="0">
                    <a:pos x="126" y="27"/>
                  </a:cxn>
                  <a:cxn ang="0">
                    <a:pos x="101" y="27"/>
                  </a:cxn>
                  <a:cxn ang="0">
                    <a:pos x="107" y="27"/>
                  </a:cxn>
                  <a:cxn ang="0">
                    <a:pos x="112" y="34"/>
                  </a:cxn>
                  <a:cxn ang="0">
                    <a:pos x="116" y="27"/>
                  </a:cxn>
                  <a:cxn ang="0">
                    <a:pos x="123" y="27"/>
                  </a:cxn>
                  <a:cxn ang="0">
                    <a:pos x="123" y="47"/>
                  </a:cxn>
                  <a:cxn ang="0">
                    <a:pos x="116" y="47"/>
                  </a:cxn>
                  <a:cxn ang="0">
                    <a:pos x="116" y="37"/>
                  </a:cxn>
                  <a:cxn ang="0">
                    <a:pos x="112" y="44"/>
                  </a:cxn>
                  <a:cxn ang="0">
                    <a:pos x="111" y="44"/>
                  </a:cxn>
                  <a:cxn ang="0">
                    <a:pos x="107" y="37"/>
                  </a:cxn>
                  <a:cxn ang="0">
                    <a:pos x="107" y="47"/>
                  </a:cxn>
                  <a:cxn ang="0">
                    <a:pos x="101" y="47"/>
                  </a:cxn>
                  <a:cxn ang="0">
                    <a:pos x="101" y="27"/>
                  </a:cxn>
                  <a:cxn ang="0">
                    <a:pos x="80" y="27"/>
                  </a:cxn>
                  <a:cxn ang="0">
                    <a:pos x="98" y="27"/>
                  </a:cxn>
                  <a:cxn ang="0">
                    <a:pos x="98" y="34"/>
                  </a:cxn>
                  <a:cxn ang="0">
                    <a:pos x="92" y="34"/>
                  </a:cxn>
                  <a:cxn ang="0">
                    <a:pos x="92" y="47"/>
                  </a:cxn>
                  <a:cxn ang="0">
                    <a:pos x="85" y="47"/>
                  </a:cxn>
                  <a:cxn ang="0">
                    <a:pos x="85" y="34"/>
                  </a:cxn>
                  <a:cxn ang="0">
                    <a:pos x="80" y="34"/>
                  </a:cxn>
                  <a:cxn ang="0">
                    <a:pos x="80" y="27"/>
                  </a:cxn>
                  <a:cxn ang="0">
                    <a:pos x="58" y="27"/>
                  </a:cxn>
                  <a:cxn ang="0">
                    <a:pos x="64" y="27"/>
                  </a:cxn>
                  <a:cxn ang="0">
                    <a:pos x="64" y="34"/>
                  </a:cxn>
                  <a:cxn ang="0">
                    <a:pos x="70" y="34"/>
                  </a:cxn>
                  <a:cxn ang="0">
                    <a:pos x="70" y="27"/>
                  </a:cxn>
                  <a:cxn ang="0">
                    <a:pos x="77" y="27"/>
                  </a:cxn>
                  <a:cxn ang="0">
                    <a:pos x="77" y="47"/>
                  </a:cxn>
                  <a:cxn ang="0">
                    <a:pos x="70" y="47"/>
                  </a:cxn>
                  <a:cxn ang="0">
                    <a:pos x="70" y="40"/>
                  </a:cxn>
                  <a:cxn ang="0">
                    <a:pos x="64" y="40"/>
                  </a:cxn>
                  <a:cxn ang="0">
                    <a:pos x="64" y="47"/>
                  </a:cxn>
                  <a:cxn ang="0">
                    <a:pos x="58" y="47"/>
                  </a:cxn>
                  <a:cxn ang="0">
                    <a:pos x="58" y="27"/>
                  </a:cxn>
                  <a:cxn ang="0">
                    <a:pos x="142" y="160"/>
                  </a:cxn>
                  <a:cxn ang="0">
                    <a:pos x="100" y="172"/>
                  </a:cxn>
                  <a:cxn ang="0">
                    <a:pos x="58" y="160"/>
                  </a:cxn>
                  <a:cxn ang="0">
                    <a:pos x="48" y="55"/>
                  </a:cxn>
                  <a:cxn ang="0">
                    <a:pos x="151" y="55"/>
                  </a:cxn>
                  <a:cxn ang="0">
                    <a:pos x="142" y="160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9"/>
                      <a:pt x="100" y="199"/>
                    </a:cubicBezTo>
                    <a:cubicBezTo>
                      <a:pt x="155" y="199"/>
                      <a:pt x="199" y="154"/>
                      <a:pt x="199" y="99"/>
                    </a:cubicBezTo>
                    <a:cubicBezTo>
                      <a:pt x="199" y="44"/>
                      <a:pt x="155" y="0"/>
                      <a:pt x="100" y="0"/>
                    </a:cubicBezTo>
                    <a:close/>
                    <a:moveTo>
                      <a:pt x="126" y="27"/>
                    </a:move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40"/>
                      <a:pt x="132" y="40"/>
                      <a:pt x="13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7"/>
                      <a:pt x="141" y="47"/>
                      <a:pt x="141" y="47"/>
                    </a:cubicBezTo>
                    <a:cubicBezTo>
                      <a:pt x="126" y="47"/>
                      <a:pt x="126" y="47"/>
                      <a:pt x="126" y="47"/>
                    </a:cubicBezTo>
                    <a:lnTo>
                      <a:pt x="126" y="27"/>
                    </a:lnTo>
                    <a:close/>
                    <a:moveTo>
                      <a:pt x="101" y="27"/>
                    </a:moveTo>
                    <a:cubicBezTo>
                      <a:pt x="107" y="27"/>
                      <a:pt x="107" y="27"/>
                      <a:pt x="107" y="27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2" y="44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07" y="37"/>
                      <a:pt x="107" y="37"/>
                      <a:pt x="107" y="37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101" y="27"/>
                      <a:pt x="101" y="27"/>
                      <a:pt x="101" y="27"/>
                    </a:cubicBezTo>
                    <a:close/>
                    <a:moveTo>
                      <a:pt x="80" y="27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85" y="47"/>
                      <a:pt x="85" y="47"/>
                      <a:pt x="85" y="47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27"/>
                      <a:pt x="80" y="27"/>
                      <a:pt x="80" y="27"/>
                    </a:cubicBezTo>
                    <a:close/>
                    <a:moveTo>
                      <a:pt x="58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58" y="47"/>
                      <a:pt x="58" y="47"/>
                      <a:pt x="58" y="47"/>
                    </a:cubicBezTo>
                    <a:lnTo>
                      <a:pt x="58" y="27"/>
                    </a:lnTo>
                    <a:close/>
                    <a:moveTo>
                      <a:pt x="142" y="160"/>
                    </a:moveTo>
                    <a:cubicBezTo>
                      <a:pt x="100" y="172"/>
                      <a:pt x="100" y="172"/>
                      <a:pt x="100" y="172"/>
                    </a:cubicBezTo>
                    <a:cubicBezTo>
                      <a:pt x="58" y="160"/>
                      <a:pt x="58" y="160"/>
                      <a:pt x="58" y="160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151" y="55"/>
                      <a:pt x="151" y="55"/>
                      <a:pt x="151" y="55"/>
                    </a:cubicBezTo>
                    <a:lnTo>
                      <a:pt x="142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388994" y="3851175"/>
            <a:ext cx="810521" cy="757813"/>
            <a:chOff x="10388994" y="3851175"/>
            <a:chExt cx="810521" cy="757813"/>
          </a:xfrm>
        </p:grpSpPr>
        <p:grpSp>
          <p:nvGrpSpPr>
            <p:cNvPr id="73" name="Group 16"/>
            <p:cNvGrpSpPr/>
            <p:nvPr/>
          </p:nvGrpSpPr>
          <p:grpSpPr>
            <a:xfrm>
              <a:off x="10388994" y="3851175"/>
              <a:ext cx="810521" cy="757813"/>
              <a:chOff x="3031990" y="3644898"/>
              <a:chExt cx="815928" cy="762868"/>
            </a:xfrm>
          </p:grpSpPr>
          <p:sp>
            <p:nvSpPr>
              <p:cNvPr id="74" name="Rectangular Callout 17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Oval 18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Group 58"/>
            <p:cNvGrpSpPr/>
            <p:nvPr/>
          </p:nvGrpSpPr>
          <p:grpSpPr>
            <a:xfrm>
              <a:off x="10654854" y="4087583"/>
              <a:ext cx="278799" cy="270087"/>
              <a:chOff x="2873375" y="930275"/>
              <a:chExt cx="914400" cy="885825"/>
            </a:xfrm>
            <a:solidFill>
              <a:schemeClr val="bg1"/>
            </a:solidFill>
          </p:grpSpPr>
          <p:sp>
            <p:nvSpPr>
              <p:cNvPr id="84" name="Freeform 10"/>
              <p:cNvSpPr>
                <a:spLocks/>
              </p:cNvSpPr>
              <p:nvPr/>
            </p:nvSpPr>
            <p:spPr bwMode="auto">
              <a:xfrm>
                <a:off x="3182938" y="1720850"/>
                <a:ext cx="295275" cy="95250"/>
              </a:xfrm>
              <a:custGeom>
                <a:avLst/>
                <a:gdLst/>
                <a:ahLst/>
                <a:cxnLst>
                  <a:cxn ang="0">
                    <a:pos x="83" y="21"/>
                  </a:cxn>
                  <a:cxn ang="0">
                    <a:pos x="77" y="12"/>
                  </a:cxn>
                  <a:cxn ang="0">
                    <a:pos x="75" y="0"/>
                  </a:cxn>
                  <a:cxn ang="0">
                    <a:pos x="17" y="0"/>
                  </a:cxn>
                  <a:cxn ang="0">
                    <a:pos x="15" y="12"/>
                  </a:cxn>
                  <a:cxn ang="0">
                    <a:pos x="9" y="21"/>
                  </a:cxn>
                  <a:cxn ang="0">
                    <a:pos x="4" y="28"/>
                  </a:cxn>
                  <a:cxn ang="0">
                    <a:pos x="46" y="28"/>
                  </a:cxn>
                  <a:cxn ang="0">
                    <a:pos x="88" y="28"/>
                  </a:cxn>
                  <a:cxn ang="0">
                    <a:pos x="83" y="21"/>
                  </a:cxn>
                </a:cxnLst>
                <a:rect l="0" t="0" r="r" b="b"/>
                <a:pathLst>
                  <a:path w="92" h="29">
                    <a:moveTo>
                      <a:pt x="83" y="21"/>
                    </a:moveTo>
                    <a:cubicBezTo>
                      <a:pt x="78" y="17"/>
                      <a:pt x="77" y="12"/>
                      <a:pt x="77" y="12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2"/>
                      <a:pt x="14" y="17"/>
                      <a:pt x="9" y="21"/>
                    </a:cubicBezTo>
                    <a:cubicBezTo>
                      <a:pt x="4" y="25"/>
                      <a:pt x="0" y="28"/>
                      <a:pt x="4" y="28"/>
                    </a:cubicBezTo>
                    <a:cubicBezTo>
                      <a:pt x="8" y="29"/>
                      <a:pt x="43" y="28"/>
                      <a:pt x="46" y="28"/>
                    </a:cubicBezTo>
                    <a:cubicBezTo>
                      <a:pt x="49" y="28"/>
                      <a:pt x="84" y="29"/>
                      <a:pt x="88" y="28"/>
                    </a:cubicBezTo>
                    <a:cubicBezTo>
                      <a:pt x="92" y="28"/>
                      <a:pt x="88" y="25"/>
                      <a:pt x="83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 11"/>
              <p:cNvSpPr>
                <a:spLocks/>
              </p:cNvSpPr>
              <p:nvPr/>
            </p:nvSpPr>
            <p:spPr bwMode="auto">
              <a:xfrm>
                <a:off x="3067050" y="1339850"/>
                <a:ext cx="292100" cy="171450"/>
              </a:xfrm>
              <a:custGeom>
                <a:avLst/>
                <a:gdLst/>
                <a:ahLst/>
                <a:cxnLst>
                  <a:cxn ang="0">
                    <a:pos x="16" y="45"/>
                  </a:cxn>
                  <a:cxn ang="0">
                    <a:pos x="38" y="25"/>
                  </a:cxn>
                  <a:cxn ang="0">
                    <a:pos x="64" y="42"/>
                  </a:cxn>
                  <a:cxn ang="0">
                    <a:pos x="16" y="45"/>
                  </a:cxn>
                </a:cxnLst>
                <a:rect l="0" t="0" r="r" b="b"/>
                <a:pathLst>
                  <a:path w="91" h="53">
                    <a:moveTo>
                      <a:pt x="16" y="45"/>
                    </a:moveTo>
                    <a:cubicBezTo>
                      <a:pt x="31" y="45"/>
                      <a:pt x="33" y="41"/>
                      <a:pt x="38" y="25"/>
                    </a:cubicBezTo>
                    <a:cubicBezTo>
                      <a:pt x="48" y="0"/>
                      <a:pt x="91" y="31"/>
                      <a:pt x="64" y="42"/>
                    </a:cubicBezTo>
                    <a:cubicBezTo>
                      <a:pt x="38" y="53"/>
                      <a:pt x="0" y="45"/>
                      <a:pt x="16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12"/>
              <p:cNvSpPr>
                <a:spLocks noEditPoints="1"/>
              </p:cNvSpPr>
              <p:nvPr/>
            </p:nvSpPr>
            <p:spPr bwMode="auto">
              <a:xfrm>
                <a:off x="3259138" y="930275"/>
                <a:ext cx="403225" cy="484188"/>
              </a:xfrm>
              <a:custGeom>
                <a:avLst/>
                <a:gdLst/>
                <a:ahLst/>
                <a:cxnLst>
                  <a:cxn ang="0">
                    <a:pos x="117" y="6"/>
                  </a:cxn>
                  <a:cxn ang="0">
                    <a:pos x="89" y="13"/>
                  </a:cxn>
                  <a:cxn ang="0">
                    <a:pos x="8" y="128"/>
                  </a:cxn>
                  <a:cxn ang="0">
                    <a:pos x="8" y="142"/>
                  </a:cxn>
                  <a:cxn ang="0">
                    <a:pos x="21" y="139"/>
                  </a:cxn>
                  <a:cxn ang="0">
                    <a:pos x="116" y="35"/>
                  </a:cxn>
                  <a:cxn ang="0">
                    <a:pos x="117" y="6"/>
                  </a:cxn>
                  <a:cxn ang="0">
                    <a:pos x="96" y="20"/>
                  </a:cxn>
                  <a:cxn ang="0">
                    <a:pos x="91" y="15"/>
                  </a:cxn>
                  <a:cxn ang="0">
                    <a:pos x="109" y="8"/>
                  </a:cxn>
                  <a:cxn ang="0">
                    <a:pos x="96" y="20"/>
                  </a:cxn>
                </a:cxnLst>
                <a:rect l="0" t="0" r="r" b="b"/>
                <a:pathLst>
                  <a:path w="125" h="149">
                    <a:moveTo>
                      <a:pt x="117" y="6"/>
                    </a:moveTo>
                    <a:cubicBezTo>
                      <a:pt x="109" y="0"/>
                      <a:pt x="97" y="3"/>
                      <a:pt x="89" y="13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0" y="138"/>
                      <a:pt x="0" y="136"/>
                      <a:pt x="8" y="142"/>
                    </a:cubicBezTo>
                    <a:cubicBezTo>
                      <a:pt x="15" y="148"/>
                      <a:pt x="14" y="149"/>
                      <a:pt x="21" y="139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24" y="25"/>
                      <a:pt x="125" y="12"/>
                      <a:pt x="117" y="6"/>
                    </a:cubicBezTo>
                    <a:close/>
                    <a:moveTo>
                      <a:pt x="96" y="20"/>
                    </a:moveTo>
                    <a:cubicBezTo>
                      <a:pt x="96" y="20"/>
                      <a:pt x="95" y="19"/>
                      <a:pt x="91" y="15"/>
                    </a:cubicBezTo>
                    <a:cubicBezTo>
                      <a:pt x="97" y="6"/>
                      <a:pt x="109" y="8"/>
                      <a:pt x="109" y="8"/>
                    </a:cubicBezTo>
                    <a:cubicBezTo>
                      <a:pt x="98" y="14"/>
                      <a:pt x="96" y="20"/>
                      <a:pt x="9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2873375" y="1076325"/>
                <a:ext cx="914400" cy="609600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237" y="0"/>
                  </a:cxn>
                  <a:cxn ang="0">
                    <a:pos x="222" y="17"/>
                  </a:cxn>
                  <a:cxn ang="0">
                    <a:pos x="267" y="17"/>
                  </a:cxn>
                  <a:cxn ang="0">
                    <a:pos x="267" y="154"/>
                  </a:cxn>
                  <a:cxn ang="0">
                    <a:pos x="17" y="154"/>
                  </a:cxn>
                  <a:cxn ang="0">
                    <a:pos x="17" y="17"/>
                  </a:cxn>
                  <a:cxn ang="0">
                    <a:pos x="162" y="17"/>
                  </a:cxn>
                  <a:cxn ang="0">
                    <a:pos x="174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176"/>
                  </a:cxn>
                  <a:cxn ang="0">
                    <a:pos x="11" y="188"/>
                  </a:cxn>
                  <a:cxn ang="0">
                    <a:pos x="273" y="188"/>
                  </a:cxn>
                  <a:cxn ang="0">
                    <a:pos x="284" y="176"/>
                  </a:cxn>
                  <a:cxn ang="0">
                    <a:pos x="284" y="11"/>
                  </a:cxn>
                  <a:cxn ang="0">
                    <a:pos x="273" y="0"/>
                  </a:cxn>
                </a:cxnLst>
                <a:rect l="0" t="0" r="r" b="b"/>
                <a:pathLst>
                  <a:path w="284" h="188">
                    <a:moveTo>
                      <a:pt x="273" y="0"/>
                    </a:moveTo>
                    <a:cubicBezTo>
                      <a:pt x="237" y="0"/>
                      <a:pt x="237" y="0"/>
                      <a:pt x="237" y="0"/>
                    </a:cubicBezTo>
                    <a:cubicBezTo>
                      <a:pt x="222" y="17"/>
                      <a:pt x="222" y="17"/>
                      <a:pt x="222" y="17"/>
                    </a:cubicBezTo>
                    <a:cubicBezTo>
                      <a:pt x="267" y="17"/>
                      <a:pt x="267" y="17"/>
                      <a:pt x="267" y="17"/>
                    </a:cubicBezTo>
                    <a:cubicBezTo>
                      <a:pt x="267" y="154"/>
                      <a:pt x="267" y="154"/>
                      <a:pt x="267" y="154"/>
                    </a:cubicBezTo>
                    <a:cubicBezTo>
                      <a:pt x="17" y="154"/>
                      <a:pt x="17" y="154"/>
                      <a:pt x="17" y="15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2" y="17"/>
                      <a:pt x="162" y="17"/>
                      <a:pt x="162" y="17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3"/>
                      <a:pt x="5" y="188"/>
                      <a:pt x="11" y="188"/>
                    </a:cubicBezTo>
                    <a:cubicBezTo>
                      <a:pt x="273" y="188"/>
                      <a:pt x="273" y="188"/>
                      <a:pt x="273" y="188"/>
                    </a:cubicBezTo>
                    <a:cubicBezTo>
                      <a:pt x="279" y="188"/>
                      <a:pt x="284" y="183"/>
                      <a:pt x="284" y="176"/>
                    </a:cubicBezTo>
                    <a:cubicBezTo>
                      <a:pt x="284" y="11"/>
                      <a:pt x="284" y="11"/>
                      <a:pt x="284" y="11"/>
                    </a:cubicBezTo>
                    <a:cubicBezTo>
                      <a:pt x="284" y="5"/>
                      <a:pt x="279" y="0"/>
                      <a:pt x="27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262626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88" name="Text Placeholder 15"/>
          <p:cNvSpPr txBox="1">
            <a:spLocks/>
          </p:cNvSpPr>
          <p:nvPr/>
        </p:nvSpPr>
        <p:spPr>
          <a:xfrm>
            <a:off x="1002825" y="535808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Manager</a:t>
            </a:r>
          </a:p>
        </p:txBody>
      </p:sp>
      <p:sp>
        <p:nvSpPr>
          <p:cNvPr id="89" name="Text Placeholder 17"/>
          <p:cNvSpPr txBox="1">
            <a:spLocks/>
          </p:cNvSpPr>
          <p:nvPr/>
        </p:nvSpPr>
        <p:spPr>
          <a:xfrm>
            <a:off x="1002825" y="501716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项目负责人</a:t>
            </a:r>
            <a:endParaRPr lang="en-US" sz="2133" b="0" dirty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0" name="Text Placeholder 20"/>
          <p:cNvSpPr txBox="1">
            <a:spLocks/>
          </p:cNvSpPr>
          <p:nvPr/>
        </p:nvSpPr>
        <p:spPr>
          <a:xfrm>
            <a:off x="3683673" y="535808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Programmer</a:t>
            </a:r>
          </a:p>
        </p:txBody>
      </p:sp>
      <p:sp>
        <p:nvSpPr>
          <p:cNvPr id="91" name="Text Placeholder 22"/>
          <p:cNvSpPr txBox="1">
            <a:spLocks/>
          </p:cNvSpPr>
          <p:nvPr/>
        </p:nvSpPr>
        <p:spPr>
          <a:xfrm>
            <a:off x="3683673" y="501716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公司经理</a:t>
            </a:r>
            <a:endParaRPr lang="en-US" sz="2133" b="0" dirty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2" name="Text Placeholder 24"/>
          <p:cNvSpPr txBox="1">
            <a:spLocks/>
          </p:cNvSpPr>
          <p:nvPr/>
        </p:nvSpPr>
        <p:spPr>
          <a:xfrm>
            <a:off x="6364521" y="535808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Designer</a:t>
            </a:r>
          </a:p>
        </p:txBody>
      </p:sp>
      <p:sp>
        <p:nvSpPr>
          <p:cNvPr id="93" name="Text Placeholder 26"/>
          <p:cNvSpPr txBox="1">
            <a:spLocks/>
          </p:cNvSpPr>
          <p:nvPr/>
        </p:nvSpPr>
        <p:spPr>
          <a:xfrm>
            <a:off x="6364521" y="501716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招商合作</a:t>
            </a:r>
            <a:endParaRPr lang="en-US" sz="2133" b="0" dirty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94" name="Text Placeholder 28"/>
          <p:cNvSpPr txBox="1">
            <a:spLocks/>
          </p:cNvSpPr>
          <p:nvPr/>
        </p:nvSpPr>
        <p:spPr>
          <a:xfrm>
            <a:off x="9045371" y="5358084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262626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Web Designer</a:t>
            </a:r>
          </a:p>
        </p:txBody>
      </p:sp>
      <p:sp>
        <p:nvSpPr>
          <p:cNvPr id="95" name="Text Placeholder 30"/>
          <p:cNvSpPr txBox="1">
            <a:spLocks/>
          </p:cNvSpPr>
          <p:nvPr/>
        </p:nvSpPr>
        <p:spPr>
          <a:xfrm>
            <a:off x="9045371" y="5017168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b="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工作详情</a:t>
            </a:r>
            <a:endParaRPr lang="en-US" sz="2133" b="0" dirty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47546" y="3851175"/>
            <a:ext cx="810521" cy="757813"/>
            <a:chOff x="2347546" y="3851175"/>
            <a:chExt cx="810521" cy="757813"/>
          </a:xfrm>
        </p:grpSpPr>
        <p:grpSp>
          <p:nvGrpSpPr>
            <p:cNvPr id="64" name="Group 7"/>
            <p:cNvGrpSpPr/>
            <p:nvPr/>
          </p:nvGrpSpPr>
          <p:grpSpPr>
            <a:xfrm>
              <a:off x="2347546" y="3851175"/>
              <a:ext cx="810521" cy="757813"/>
              <a:chOff x="3031990" y="3644898"/>
              <a:chExt cx="815928" cy="762868"/>
            </a:xfrm>
          </p:grpSpPr>
          <p:sp>
            <p:nvSpPr>
              <p:cNvPr id="65" name="Rectangular Callout 8"/>
              <p:cNvSpPr/>
              <p:nvPr/>
            </p:nvSpPr>
            <p:spPr bwMode="auto">
              <a:xfrm flipH="1">
                <a:off x="3031990" y="3644898"/>
                <a:ext cx="815928" cy="762868"/>
              </a:xfrm>
              <a:prstGeom prst="wedgeRectCallout">
                <a:avLst/>
              </a:prstGeom>
              <a:solidFill>
                <a:srgbClr val="2EB0A2"/>
              </a:solidFill>
              <a:ln w="19050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Oval 9"/>
              <p:cNvSpPr/>
              <p:nvPr/>
            </p:nvSpPr>
            <p:spPr bwMode="auto">
              <a:xfrm>
                <a:off x="3163020" y="3749397"/>
                <a:ext cx="553870" cy="553870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none" lIns="121920" tIns="60960" rIns="121920" bIns="6096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solidFill>
                    <a:srgbClr val="262626">
                      <a:lumMod val="75000"/>
                      <a:lumOff val="2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6" name="Freeform 20"/>
            <p:cNvSpPr>
              <a:spLocks noEditPoints="1"/>
            </p:cNvSpPr>
            <p:nvPr/>
          </p:nvSpPr>
          <p:spPr bwMode="auto">
            <a:xfrm>
              <a:off x="2575931" y="4099813"/>
              <a:ext cx="344903" cy="260537"/>
            </a:xfrm>
            <a:custGeom>
              <a:avLst/>
              <a:gdLst/>
              <a:ahLst/>
              <a:cxnLst>
                <a:cxn ang="0">
                  <a:pos x="61" y="9"/>
                </a:cxn>
                <a:cxn ang="0">
                  <a:pos x="53" y="0"/>
                </a:cxn>
                <a:cxn ang="0">
                  <a:pos x="25" y="8"/>
                </a:cxn>
                <a:cxn ang="0">
                  <a:pos x="9" y="9"/>
                </a:cxn>
                <a:cxn ang="0">
                  <a:pos x="0" y="57"/>
                </a:cxn>
                <a:cxn ang="0">
                  <a:pos x="78" y="65"/>
                </a:cxn>
                <a:cxn ang="0">
                  <a:pos x="86" y="17"/>
                </a:cxn>
                <a:cxn ang="0">
                  <a:pos x="31" y="8"/>
                </a:cxn>
                <a:cxn ang="0">
                  <a:pos x="53" y="5"/>
                </a:cxn>
                <a:cxn ang="0">
                  <a:pos x="56" y="9"/>
                </a:cxn>
                <a:cxn ang="0">
                  <a:pos x="31" y="8"/>
                </a:cxn>
                <a:cxn ang="0">
                  <a:pos x="78" y="14"/>
                </a:cxn>
                <a:cxn ang="0">
                  <a:pos x="81" y="23"/>
                </a:cxn>
                <a:cxn ang="0">
                  <a:pos x="77" y="28"/>
                </a:cxn>
                <a:cxn ang="0">
                  <a:pos x="50" y="28"/>
                </a:cxn>
                <a:cxn ang="0">
                  <a:pos x="31" y="33"/>
                </a:cxn>
                <a:cxn ang="0">
                  <a:pos x="6" y="24"/>
                </a:cxn>
                <a:cxn ang="0">
                  <a:pos x="9" y="14"/>
                </a:cxn>
                <a:cxn ang="0">
                  <a:pos x="52" y="37"/>
                </a:cxn>
                <a:cxn ang="0">
                  <a:pos x="36" y="39"/>
                </a:cxn>
                <a:cxn ang="0">
                  <a:pos x="34" y="34"/>
                </a:cxn>
                <a:cxn ang="0">
                  <a:pos x="50" y="32"/>
                </a:cxn>
                <a:cxn ang="0">
                  <a:pos x="78" y="60"/>
                </a:cxn>
                <a:cxn ang="0">
                  <a:pos x="6" y="57"/>
                </a:cxn>
                <a:cxn ang="0">
                  <a:pos x="9" y="57"/>
                </a:cxn>
                <a:cxn ang="0">
                  <a:pos x="62" y="56"/>
                </a:cxn>
                <a:cxn ang="0">
                  <a:pos x="9" y="54"/>
                </a:cxn>
                <a:cxn ang="0">
                  <a:pos x="6" y="30"/>
                </a:cxn>
                <a:cxn ang="0">
                  <a:pos x="9" y="31"/>
                </a:cxn>
                <a:cxn ang="0">
                  <a:pos x="31" y="37"/>
                </a:cxn>
                <a:cxn ang="0">
                  <a:pos x="50" y="43"/>
                </a:cxn>
                <a:cxn ang="0">
                  <a:pos x="56" y="37"/>
                </a:cxn>
                <a:cxn ang="0">
                  <a:pos x="78" y="31"/>
                </a:cxn>
                <a:cxn ang="0">
                  <a:pos x="81" y="51"/>
                </a:cxn>
                <a:cxn ang="0">
                  <a:pos x="68" y="54"/>
                </a:cxn>
                <a:cxn ang="0">
                  <a:pos x="68" y="57"/>
                </a:cxn>
                <a:cxn ang="0">
                  <a:pos x="81" y="56"/>
                </a:cxn>
                <a:cxn ang="0">
                  <a:pos x="78" y="60"/>
                </a:cxn>
              </a:cxnLst>
              <a:rect l="0" t="0" r="r" b="b"/>
              <a:pathLst>
                <a:path w="86" h="65">
                  <a:moveTo>
                    <a:pt x="78" y="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4"/>
                    <a:pt x="57" y="0"/>
                    <a:pt x="5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5" y="4"/>
                    <a:pt x="25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4" y="65"/>
                    <a:pt x="9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2"/>
                    <a:pt x="86" y="5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3"/>
                    <a:pt x="82" y="9"/>
                    <a:pt x="78" y="9"/>
                  </a:cubicBezTo>
                  <a:close/>
                  <a:moveTo>
                    <a:pt x="31" y="8"/>
                  </a:moveTo>
                  <a:cubicBezTo>
                    <a:pt x="31" y="7"/>
                    <a:pt x="32" y="5"/>
                    <a:pt x="3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6" y="7"/>
                    <a:pt x="56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31" y="9"/>
                    <a:pt x="31" y="9"/>
                    <a:pt x="31" y="9"/>
                  </a:cubicBezTo>
                  <a:lnTo>
                    <a:pt x="31" y="8"/>
                  </a:lnTo>
                  <a:close/>
                  <a:moveTo>
                    <a:pt x="9" y="14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81" y="16"/>
                    <a:pt x="81" y="17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5"/>
                    <a:pt x="80" y="27"/>
                    <a:pt x="77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1"/>
                    <a:pt x="53" y="28"/>
                    <a:pt x="50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3" y="28"/>
                    <a:pt x="31" y="31"/>
                    <a:pt x="31" y="3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7" y="27"/>
                    <a:pt x="6" y="25"/>
                    <a:pt x="6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4"/>
                    <a:pt x="9" y="14"/>
                  </a:cubicBezTo>
                  <a:close/>
                  <a:moveTo>
                    <a:pt x="52" y="3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52" y="38"/>
                    <a:pt x="51" y="39"/>
                    <a:pt x="50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5" y="39"/>
                    <a:pt x="34" y="38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3"/>
                    <a:pt x="35" y="32"/>
                    <a:pt x="36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32"/>
                    <a:pt x="52" y="33"/>
                    <a:pt x="52" y="34"/>
                  </a:cubicBezTo>
                  <a:close/>
                  <a:moveTo>
                    <a:pt x="78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7" y="60"/>
                    <a:pt x="6" y="59"/>
                    <a:pt x="6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8" y="57"/>
                    <a:pt x="9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7"/>
                    <a:pt x="62" y="56"/>
                  </a:cubicBezTo>
                  <a:cubicBezTo>
                    <a:pt x="62" y="55"/>
                    <a:pt x="61" y="54"/>
                    <a:pt x="6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4"/>
                    <a:pt x="6" y="53"/>
                    <a:pt x="6" y="5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1"/>
                    <a:pt x="8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0"/>
                    <a:pt x="33" y="43"/>
                    <a:pt x="36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3" y="43"/>
                    <a:pt x="56" y="40"/>
                    <a:pt x="56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9" y="31"/>
                    <a:pt x="80" y="31"/>
                    <a:pt x="81" y="30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0" y="53"/>
                    <a:pt x="79" y="54"/>
                    <a:pt x="77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7" y="54"/>
                    <a:pt x="67" y="55"/>
                    <a:pt x="67" y="56"/>
                  </a:cubicBezTo>
                  <a:cubicBezTo>
                    <a:pt x="67" y="57"/>
                    <a:pt x="67" y="57"/>
                    <a:pt x="68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8" y="57"/>
                    <a:pt x="80" y="57"/>
                    <a:pt x="81" y="56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9"/>
                    <a:pt x="79" y="60"/>
                    <a:pt x="7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458426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A3A21EE-F7A1-41A6-B29C-908E7B5DFCD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40A5898-8E9E-4BB7-8CEB-E720E1A96A1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CE5FC0F-CC46-43CC-9B19-C3070B7C56E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D3C0B44-03BA-4198-AB73-0DE62962561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21B04980-3F30-499C-916F-DCA07DE2354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A40EC34-70A6-4E6C-803F-6EAFEFBA60A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28683BE-D032-4E9E-952B-6F43DBB4EE61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669BDBC-A850-4BF5-A9C0-E7A18401856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9EF466-2CEB-4CDD-B216-B6872F330EF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9377" y="3000205"/>
            <a:ext cx="2696414" cy="1691274"/>
            <a:chOff x="509377" y="3000205"/>
            <a:chExt cx="2696414" cy="1691274"/>
          </a:xfrm>
        </p:grpSpPr>
        <p:grpSp>
          <p:nvGrpSpPr>
            <p:cNvPr id="100" name="Group 11"/>
            <p:cNvGrpSpPr/>
            <p:nvPr/>
          </p:nvGrpSpPr>
          <p:grpSpPr>
            <a:xfrm rot="18991278">
              <a:off x="509377" y="3000205"/>
              <a:ext cx="2696414" cy="1528728"/>
              <a:chOff x="1114569" y="1941390"/>
              <a:chExt cx="2170279" cy="1230437"/>
            </a:xfrm>
          </p:grpSpPr>
          <p:sp>
            <p:nvSpPr>
              <p:cNvPr id="101" name="Round Same Side Corner Rectangle 5"/>
              <p:cNvSpPr/>
              <p:nvPr/>
            </p:nvSpPr>
            <p:spPr>
              <a:xfrm rot="5400000">
                <a:off x="1584490" y="1471469"/>
                <a:ext cx="1230437" cy="2170279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3074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2" name="Group 10"/>
              <p:cNvGrpSpPr/>
              <p:nvPr/>
            </p:nvGrpSpPr>
            <p:grpSpPr>
              <a:xfrm>
                <a:off x="2752722" y="1995365"/>
                <a:ext cx="485775" cy="1122488"/>
                <a:chOff x="2752722" y="1995365"/>
                <a:chExt cx="485775" cy="1122488"/>
              </a:xfrm>
            </p:grpSpPr>
            <p:sp>
              <p:nvSpPr>
                <p:cNvPr id="103" name="Round Same Side Corner Rectangle 6"/>
                <p:cNvSpPr/>
                <p:nvPr/>
              </p:nvSpPr>
              <p:spPr>
                <a:xfrm rot="5400000">
                  <a:off x="2434366" y="2313721"/>
                  <a:ext cx="1122488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Rectangle 8"/>
                <p:cNvSpPr/>
                <p:nvPr/>
              </p:nvSpPr>
              <p:spPr>
                <a:xfrm rot="5400000">
                  <a:off x="2752276" y="2346045"/>
                  <a:ext cx="486671" cy="4211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ar-SA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01</a:t>
                  </a:r>
                  <a:endPara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5" name="TextBox 7"/>
            <p:cNvSpPr txBox="1"/>
            <p:nvPr/>
          </p:nvSpPr>
          <p:spPr>
            <a:xfrm rot="18991278" flipH="1">
              <a:off x="1182089" y="3426034"/>
              <a:ext cx="1350951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Title Goes Here </a:t>
              </a: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  <a:cs typeface="+mn-ea"/>
                  <a:sym typeface="+mn-lt"/>
                </a:rPr>
                <a:t>There are many variations</a:t>
              </a:r>
              <a:br>
                <a:rPr lang="en-US" sz="10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en-US" sz="1000" dirty="0">
                  <a:solidFill>
                    <a:schemeClr val="bg1"/>
                  </a:solidFill>
                  <a:cs typeface="+mn-ea"/>
                  <a:sym typeface="+mn-lt"/>
                </a:rPr>
                <a:t>of passages lorem</a:t>
              </a:r>
            </a:p>
          </p:txBody>
        </p:sp>
        <p:sp>
          <p:nvSpPr>
            <p:cNvPr id="106" name="Freeform 67"/>
            <p:cNvSpPr>
              <a:spLocks noChangeArrowheads="1"/>
            </p:cNvSpPr>
            <p:nvPr/>
          </p:nvSpPr>
          <p:spPr bwMode="auto">
            <a:xfrm rot="18991278">
              <a:off x="928269" y="4196876"/>
              <a:ext cx="425246" cy="494603"/>
            </a:xfrm>
            <a:custGeom>
              <a:avLst/>
              <a:gdLst>
                <a:gd name="T0" fmla="*/ 434 w 453"/>
                <a:gd name="T1" fmla="*/ 186 h 533"/>
                <a:gd name="T2" fmla="*/ 434 w 453"/>
                <a:gd name="T3" fmla="*/ 186 h 533"/>
                <a:gd name="T4" fmla="*/ 44 w 453"/>
                <a:gd name="T5" fmla="*/ 160 h 533"/>
                <a:gd name="T6" fmla="*/ 0 w 453"/>
                <a:gd name="T7" fmla="*/ 178 h 533"/>
                <a:gd name="T8" fmla="*/ 88 w 453"/>
                <a:gd name="T9" fmla="*/ 532 h 533"/>
                <a:gd name="T10" fmla="*/ 141 w 453"/>
                <a:gd name="T11" fmla="*/ 532 h 533"/>
                <a:gd name="T12" fmla="*/ 97 w 453"/>
                <a:gd name="T13" fmla="*/ 355 h 533"/>
                <a:gd name="T14" fmla="*/ 443 w 453"/>
                <a:gd name="T15" fmla="*/ 195 h 533"/>
                <a:gd name="T16" fmla="*/ 434 w 453"/>
                <a:gd name="T17" fmla="*/ 18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135436" y="3000205"/>
            <a:ext cx="2696414" cy="1716043"/>
            <a:chOff x="2135436" y="3000205"/>
            <a:chExt cx="2696414" cy="1716043"/>
          </a:xfrm>
        </p:grpSpPr>
        <p:grpSp>
          <p:nvGrpSpPr>
            <p:cNvPr id="57" name="Group 19"/>
            <p:cNvGrpSpPr/>
            <p:nvPr/>
          </p:nvGrpSpPr>
          <p:grpSpPr>
            <a:xfrm rot="19020000">
              <a:off x="2135436" y="3000205"/>
              <a:ext cx="2696414" cy="1528728"/>
              <a:chOff x="1114569" y="1941390"/>
              <a:chExt cx="2170279" cy="1230437"/>
            </a:xfrm>
          </p:grpSpPr>
          <p:sp>
            <p:nvSpPr>
              <p:cNvPr id="58" name="Round Same Side Corner Rectangle 22"/>
              <p:cNvSpPr/>
              <p:nvPr/>
            </p:nvSpPr>
            <p:spPr>
              <a:xfrm rot="5400000">
                <a:off x="1584490" y="1471469"/>
                <a:ext cx="1230437" cy="2170279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4369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59" name="Group 23"/>
              <p:cNvGrpSpPr/>
              <p:nvPr/>
            </p:nvGrpSpPr>
            <p:grpSpPr>
              <a:xfrm>
                <a:off x="2752722" y="1995365"/>
                <a:ext cx="485775" cy="1122488"/>
                <a:chOff x="2752722" y="1995365"/>
                <a:chExt cx="485775" cy="1122488"/>
              </a:xfrm>
            </p:grpSpPr>
            <p:sp>
              <p:nvSpPr>
                <p:cNvPr id="97" name="Round Same Side Corner Rectangle 24"/>
                <p:cNvSpPr/>
                <p:nvPr/>
              </p:nvSpPr>
              <p:spPr>
                <a:xfrm rot="5400000">
                  <a:off x="2434366" y="2313721"/>
                  <a:ext cx="1122488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Rectangle 25"/>
                <p:cNvSpPr/>
                <p:nvPr/>
              </p:nvSpPr>
              <p:spPr>
                <a:xfrm rot="5400000">
                  <a:off x="2752275" y="2346045"/>
                  <a:ext cx="486672" cy="4211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</a:p>
              </p:txBody>
            </p:sp>
          </p:grpSp>
        </p:grpSp>
        <p:sp>
          <p:nvSpPr>
            <p:cNvPr id="99" name="TextBox 20"/>
            <p:cNvSpPr txBox="1"/>
            <p:nvPr/>
          </p:nvSpPr>
          <p:spPr>
            <a:xfrm rot="19020000" flipH="1">
              <a:off x="2880050" y="3580082"/>
              <a:ext cx="1350951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Title Goes Here </a:t>
              </a: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  <a:cs typeface="+mn-ea"/>
                  <a:sym typeface="+mn-lt"/>
                </a:rPr>
                <a:t>There are many variations</a:t>
              </a:r>
            </a:p>
          </p:txBody>
        </p:sp>
        <p:sp>
          <p:nvSpPr>
            <p:cNvPr id="107" name="Freeform 76"/>
            <p:cNvSpPr>
              <a:spLocks noChangeArrowheads="1"/>
            </p:cNvSpPr>
            <p:nvPr/>
          </p:nvSpPr>
          <p:spPr bwMode="auto">
            <a:xfrm rot="19020000">
              <a:off x="2675737" y="4261216"/>
              <a:ext cx="263720" cy="455032"/>
            </a:xfrm>
            <a:custGeom>
              <a:avLst/>
              <a:gdLst>
                <a:gd name="T0" fmla="*/ 238 w 283"/>
                <a:gd name="T1" fmla="*/ 0 h 489"/>
                <a:gd name="T2" fmla="*/ 238 w 283"/>
                <a:gd name="T3" fmla="*/ 0 h 489"/>
                <a:gd name="T4" fmla="*/ 44 w 283"/>
                <a:gd name="T5" fmla="*/ 0 h 489"/>
                <a:gd name="T6" fmla="*/ 0 w 283"/>
                <a:gd name="T7" fmla="*/ 44 h 489"/>
                <a:gd name="T8" fmla="*/ 0 w 283"/>
                <a:gd name="T9" fmla="*/ 434 h 489"/>
                <a:gd name="T10" fmla="*/ 44 w 283"/>
                <a:gd name="T11" fmla="*/ 488 h 489"/>
                <a:gd name="T12" fmla="*/ 238 w 283"/>
                <a:gd name="T13" fmla="*/ 488 h 489"/>
                <a:gd name="T14" fmla="*/ 282 w 283"/>
                <a:gd name="T15" fmla="*/ 434 h 489"/>
                <a:gd name="T16" fmla="*/ 282 w 283"/>
                <a:gd name="T17" fmla="*/ 44 h 489"/>
                <a:gd name="T18" fmla="*/ 238 w 283"/>
                <a:gd name="T19" fmla="*/ 0 h 489"/>
                <a:gd name="T20" fmla="*/ 141 w 283"/>
                <a:gd name="T21" fmla="*/ 460 h 489"/>
                <a:gd name="T22" fmla="*/ 141 w 283"/>
                <a:gd name="T23" fmla="*/ 460 h 489"/>
                <a:gd name="T24" fmla="*/ 106 w 283"/>
                <a:gd name="T25" fmla="*/ 443 h 489"/>
                <a:gd name="T26" fmla="*/ 141 w 283"/>
                <a:gd name="T27" fmla="*/ 416 h 489"/>
                <a:gd name="T28" fmla="*/ 176 w 283"/>
                <a:gd name="T29" fmla="*/ 443 h 489"/>
                <a:gd name="T30" fmla="*/ 141 w 283"/>
                <a:gd name="T31" fmla="*/ 460 h 489"/>
                <a:gd name="T32" fmla="*/ 247 w 283"/>
                <a:gd name="T33" fmla="*/ 390 h 489"/>
                <a:gd name="T34" fmla="*/ 247 w 283"/>
                <a:gd name="T35" fmla="*/ 390 h 489"/>
                <a:gd name="T36" fmla="*/ 35 w 283"/>
                <a:gd name="T37" fmla="*/ 390 h 489"/>
                <a:gd name="T38" fmla="*/ 35 w 283"/>
                <a:gd name="T39" fmla="*/ 62 h 489"/>
                <a:gd name="T40" fmla="*/ 247 w 283"/>
                <a:gd name="T41" fmla="*/ 62 h 489"/>
                <a:gd name="T42" fmla="*/ 247 w 283"/>
                <a:gd name="T43" fmla="*/ 39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489">
                  <a:moveTo>
                    <a:pt x="238" y="0"/>
                  </a:moveTo>
                  <a:lnTo>
                    <a:pt x="23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0"/>
                    <a:pt x="17" y="488"/>
                    <a:pt x="44" y="488"/>
                  </a:cubicBezTo>
                  <a:cubicBezTo>
                    <a:pt x="238" y="488"/>
                    <a:pt x="238" y="488"/>
                    <a:pt x="238" y="488"/>
                  </a:cubicBezTo>
                  <a:cubicBezTo>
                    <a:pt x="265" y="488"/>
                    <a:pt x="282" y="460"/>
                    <a:pt x="282" y="43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2" y="18"/>
                    <a:pt x="265" y="0"/>
                    <a:pt x="238" y="0"/>
                  </a:cubicBezTo>
                  <a:close/>
                  <a:moveTo>
                    <a:pt x="141" y="460"/>
                  </a:moveTo>
                  <a:lnTo>
                    <a:pt x="141" y="460"/>
                  </a:lnTo>
                  <a:cubicBezTo>
                    <a:pt x="123" y="460"/>
                    <a:pt x="106" y="451"/>
                    <a:pt x="106" y="443"/>
                  </a:cubicBezTo>
                  <a:cubicBezTo>
                    <a:pt x="106" y="425"/>
                    <a:pt x="123" y="416"/>
                    <a:pt x="141" y="416"/>
                  </a:cubicBezTo>
                  <a:cubicBezTo>
                    <a:pt x="159" y="416"/>
                    <a:pt x="176" y="425"/>
                    <a:pt x="176" y="443"/>
                  </a:cubicBezTo>
                  <a:cubicBezTo>
                    <a:pt x="176" y="451"/>
                    <a:pt x="159" y="460"/>
                    <a:pt x="141" y="460"/>
                  </a:cubicBezTo>
                  <a:close/>
                  <a:moveTo>
                    <a:pt x="247" y="390"/>
                  </a:moveTo>
                  <a:lnTo>
                    <a:pt x="247" y="390"/>
                  </a:lnTo>
                  <a:cubicBezTo>
                    <a:pt x="35" y="390"/>
                    <a:pt x="35" y="390"/>
                    <a:pt x="35" y="39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47" y="62"/>
                    <a:pt x="247" y="62"/>
                    <a:pt x="247" y="62"/>
                  </a:cubicBezTo>
                  <a:lnTo>
                    <a:pt x="247" y="3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61495" y="3000205"/>
            <a:ext cx="2696414" cy="1702854"/>
            <a:chOff x="3761495" y="3000205"/>
            <a:chExt cx="2696414" cy="1702854"/>
          </a:xfrm>
        </p:grpSpPr>
        <p:grpSp>
          <p:nvGrpSpPr>
            <p:cNvPr id="51" name="Group 27"/>
            <p:cNvGrpSpPr/>
            <p:nvPr/>
          </p:nvGrpSpPr>
          <p:grpSpPr>
            <a:xfrm rot="19020000">
              <a:off x="3761495" y="3000205"/>
              <a:ext cx="2696414" cy="1528728"/>
              <a:chOff x="1114569" y="1941390"/>
              <a:chExt cx="2170279" cy="1230437"/>
            </a:xfrm>
          </p:grpSpPr>
          <p:sp>
            <p:nvSpPr>
              <p:cNvPr id="52" name="Round Same Side Corner Rectangle 30"/>
              <p:cNvSpPr/>
              <p:nvPr/>
            </p:nvSpPr>
            <p:spPr>
              <a:xfrm rot="5400000">
                <a:off x="1584490" y="1471469"/>
                <a:ext cx="1230437" cy="2170279"/>
              </a:xfrm>
              <a:prstGeom prst="round2SameRect">
                <a:avLst>
                  <a:gd name="adj1" fmla="val 8581"/>
                  <a:gd name="adj2" fmla="val 0"/>
                </a:avLst>
              </a:prstGeom>
              <a:solidFill>
                <a:srgbClr val="2EB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53" name="Group 31"/>
              <p:cNvGrpSpPr/>
              <p:nvPr/>
            </p:nvGrpSpPr>
            <p:grpSpPr>
              <a:xfrm>
                <a:off x="2752722" y="1995365"/>
                <a:ext cx="485775" cy="1122488"/>
                <a:chOff x="2752722" y="1995365"/>
                <a:chExt cx="485775" cy="1122488"/>
              </a:xfrm>
            </p:grpSpPr>
            <p:sp>
              <p:nvSpPr>
                <p:cNvPr id="54" name="Round Same Side Corner Rectangle 32"/>
                <p:cNvSpPr/>
                <p:nvPr/>
              </p:nvSpPr>
              <p:spPr>
                <a:xfrm rot="5400000">
                  <a:off x="2434366" y="2313721"/>
                  <a:ext cx="1122488" cy="485775"/>
                </a:xfrm>
                <a:prstGeom prst="round2SameRect">
                  <a:avLst>
                    <a:gd name="adj1" fmla="val 24431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Rectangle 33"/>
                <p:cNvSpPr/>
                <p:nvPr/>
              </p:nvSpPr>
              <p:spPr>
                <a:xfrm rot="5400000">
                  <a:off x="2752276" y="2346045"/>
                  <a:ext cx="486671" cy="4211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03</a:t>
                  </a:r>
                </a:p>
              </p:txBody>
            </p:sp>
          </p:grpSp>
        </p:grpSp>
        <p:sp>
          <p:nvSpPr>
            <p:cNvPr id="56" name="TextBox 28"/>
            <p:cNvSpPr txBox="1"/>
            <p:nvPr/>
          </p:nvSpPr>
          <p:spPr>
            <a:xfrm rot="19020000" flipH="1">
              <a:off x="4506109" y="3580082"/>
              <a:ext cx="1350951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cs typeface="+mn-ea"/>
                  <a:sym typeface="+mn-lt"/>
                </a:rPr>
                <a:t>Title Goes Here </a:t>
              </a: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bg1"/>
                  </a:solidFill>
                  <a:cs typeface="+mn-ea"/>
                  <a:sym typeface="+mn-lt"/>
                </a:rPr>
                <a:t>There are many variations</a:t>
              </a:r>
            </a:p>
          </p:txBody>
        </p:sp>
        <p:sp>
          <p:nvSpPr>
            <p:cNvPr id="108" name="Freeform 116"/>
            <p:cNvSpPr>
              <a:spLocks noChangeArrowheads="1"/>
            </p:cNvSpPr>
            <p:nvPr/>
          </p:nvSpPr>
          <p:spPr bwMode="auto">
            <a:xfrm rot="19020000">
              <a:off x="4233758" y="4274404"/>
              <a:ext cx="415358" cy="428655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109" name="Freeform 22"/>
          <p:cNvSpPr>
            <a:spLocks noChangeArrowheads="1"/>
          </p:cNvSpPr>
          <p:nvPr/>
        </p:nvSpPr>
        <p:spPr bwMode="auto">
          <a:xfrm rot="19020000">
            <a:off x="5919763" y="4284072"/>
            <a:ext cx="395564" cy="395663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959600" y="1827819"/>
            <a:ext cx="0" cy="3873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7158003" y="15720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产品研发</a:t>
            </a: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174332" y="1903657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Youth is not a time of life; it is a state of mind; it is not a matter of rosy cheeks, red lips and supple knees;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7158003" y="27770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产品生产</a:t>
            </a: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174332" y="3108632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Youth is not a time of life; it is a state of mind; it is not a matter of rosy cheeks, red lips and supple knees;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7174332" y="39819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产品销售</a:t>
            </a:r>
          </a:p>
        </p:txBody>
      </p:sp>
      <p:sp>
        <p:nvSpPr>
          <p:cNvPr id="115" name="矩形 114"/>
          <p:cNvSpPr>
            <a:spLocks noChangeArrowheads="1"/>
          </p:cNvSpPr>
          <p:nvPr/>
        </p:nvSpPr>
        <p:spPr bwMode="auto">
          <a:xfrm>
            <a:off x="7190661" y="4313607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Youth is not a time of life; it is a state of mind; it is not a matter of rosy cheeks, red lips and supple knees;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7190661" y="50018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产品后勤</a:t>
            </a:r>
          </a:p>
        </p:txBody>
      </p:sp>
      <p:sp>
        <p:nvSpPr>
          <p:cNvPr id="117" name="矩形 116"/>
          <p:cNvSpPr>
            <a:spLocks noChangeArrowheads="1"/>
          </p:cNvSpPr>
          <p:nvPr/>
        </p:nvSpPr>
        <p:spPr bwMode="auto">
          <a:xfrm>
            <a:off x="7206990" y="5333488"/>
            <a:ext cx="4562585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Youth is not a time of life; it is a state of mind; it is not a matter of rosy cheeks, red lips and supple knees;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725F8F7-F953-4311-847C-5384B2B0BB4C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AC07BAB-5288-4CA2-B44E-630F3B329C3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7306152-7293-4B27-99F0-A2B779AEA28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310F7F0-B449-4FF3-A138-58A6C6378FB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222DD7C-F373-4D81-8D3F-6B2111B91A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0821114-E93B-44C3-A589-C4699779EBA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6764B5E-86D8-47B1-803B-187AB548BC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FC0D72-8C0B-44FA-9156-9CFE0322A32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FF711FB-B787-464F-9A68-5A6C9A792F5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853346"/>
      </p:ext>
    </p:extLst>
  </p:cSld>
  <p:clrMapOvr>
    <a:masterClrMapping/>
  </p:clrMapOvr>
  <p:transition spd="slow" advTm="5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/>
          <p:bldP spid="111" grpId="0"/>
          <p:bldP spid="112" grpId="0"/>
          <p:bldP spid="113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C2A737E5-0283-46DD-9AE2-CFFBC2E0AD67}"/>
              </a:ext>
            </a:extLst>
          </p:cNvPr>
          <p:cNvGrpSpPr/>
          <p:nvPr/>
        </p:nvGrpSpPr>
        <p:grpSpPr>
          <a:xfrm rot="2837432">
            <a:off x="-1737692" y="-1044422"/>
            <a:ext cx="4226169" cy="3054144"/>
            <a:chOff x="569602" y="-921225"/>
            <a:chExt cx="11136187" cy="804783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C5698F3-8A62-485A-8EB9-31054565D7D2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E985F8F-7ED6-4901-AFC2-E046E830171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2865E03-0625-4F76-975F-BAD483482E68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8B9C949-C074-4A7E-9E56-2760EEB936A7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C30C699-BAB0-49BA-9652-00608BAF7728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27960A5-F8F7-4259-887F-5D12FCF8C5A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7F6FA4A-2AFC-4E41-827D-1FA2F3453DE5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BF6F6D5-3D4D-4BEE-ABA6-419A0533FD08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7B5FE66-8F89-438A-9EDB-5D971EC57021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84A0EFA-E651-4EBE-98A0-A33B2A9F15C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E980863-5B87-4F5D-8285-CAF749FCEFF7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BA28B8D-E6CE-4F2B-9C91-0B8EDF8EAF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7F54516-9284-406D-8C7E-F1C1746B1CD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78F219D-A3F1-4DBF-80CE-F964B73F8911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0B34A72-0909-494D-B2D3-A407C22A3E8E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2563DF18-C951-4F9C-BFCB-EF79B6DC2FE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7C8DDA5-D268-4777-9452-C0992C58093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6" name="Oval 42"/>
          <p:cNvSpPr>
            <a:spLocks noChangeAspect="1"/>
          </p:cNvSpPr>
          <p:nvPr/>
        </p:nvSpPr>
        <p:spPr>
          <a:xfrm>
            <a:off x="7401759" y="2817391"/>
            <a:ext cx="1935595" cy="1935595"/>
          </a:xfrm>
          <a:prstGeom prst="ellipse">
            <a:avLst/>
          </a:prstGeom>
          <a:solidFill>
            <a:srgbClr val="2EB0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Oval 45"/>
          <p:cNvSpPr>
            <a:spLocks noChangeAspect="1"/>
          </p:cNvSpPr>
          <p:nvPr/>
        </p:nvSpPr>
        <p:spPr>
          <a:xfrm>
            <a:off x="2854647" y="2817391"/>
            <a:ext cx="1935595" cy="1935595"/>
          </a:xfrm>
          <a:prstGeom prst="ellipse">
            <a:avLst/>
          </a:prstGeom>
          <a:solidFill>
            <a:srgbClr val="3074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Oval 50"/>
          <p:cNvSpPr>
            <a:spLocks noChangeAspect="1"/>
          </p:cNvSpPr>
          <p:nvPr/>
        </p:nvSpPr>
        <p:spPr>
          <a:xfrm>
            <a:off x="4370351" y="2817391"/>
            <a:ext cx="1935595" cy="1935595"/>
          </a:xfrm>
          <a:prstGeom prst="ellipse">
            <a:avLst/>
          </a:prstGeom>
          <a:solidFill>
            <a:srgbClr val="2EB0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Oval 52"/>
          <p:cNvSpPr>
            <a:spLocks noChangeAspect="1"/>
          </p:cNvSpPr>
          <p:nvPr/>
        </p:nvSpPr>
        <p:spPr>
          <a:xfrm>
            <a:off x="5886055" y="2817391"/>
            <a:ext cx="1935595" cy="1935595"/>
          </a:xfrm>
          <a:prstGeom prst="ellipse">
            <a:avLst/>
          </a:prstGeom>
          <a:solidFill>
            <a:srgbClr val="30748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0" name="Elbow Connector 53"/>
          <p:cNvCxnSpPr/>
          <p:nvPr/>
        </p:nvCxnSpPr>
        <p:spPr>
          <a:xfrm flipV="1">
            <a:off x="8329012" y="2046622"/>
            <a:ext cx="1088824" cy="749961"/>
          </a:xfrm>
          <a:prstGeom prst="bentConnector3">
            <a:avLst>
              <a:gd name="adj1" fmla="val -1089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cxnSp>
        <p:nvCxnSpPr>
          <p:cNvPr id="60" name="Elbow Connector 54"/>
          <p:cNvCxnSpPr/>
          <p:nvPr/>
        </p:nvCxnSpPr>
        <p:spPr>
          <a:xfrm flipH="1" flipV="1">
            <a:off x="2716389" y="2069245"/>
            <a:ext cx="1088824" cy="749961"/>
          </a:xfrm>
          <a:prstGeom prst="bentConnector3">
            <a:avLst>
              <a:gd name="adj1" fmla="val -505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grpSp>
        <p:nvGrpSpPr>
          <p:cNvPr id="61" name="Group 55"/>
          <p:cNvGrpSpPr/>
          <p:nvPr/>
        </p:nvGrpSpPr>
        <p:grpSpPr>
          <a:xfrm>
            <a:off x="4980496" y="3400344"/>
            <a:ext cx="715304" cy="769688"/>
            <a:chOff x="1066800" y="2373312"/>
            <a:chExt cx="271462" cy="292100"/>
          </a:xfrm>
          <a:solidFill>
            <a:srgbClr val="FFFFFF"/>
          </a:solidFill>
        </p:grpSpPr>
        <p:sp>
          <p:nvSpPr>
            <p:cNvPr id="62" name="Oval 213"/>
            <p:cNvSpPr>
              <a:spLocks noChangeArrowheads="1"/>
            </p:cNvSpPr>
            <p:nvPr/>
          </p:nvSpPr>
          <p:spPr bwMode="auto">
            <a:xfrm>
              <a:off x="1152525" y="2373312"/>
              <a:ext cx="95250" cy="936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Freeform 214"/>
            <p:cNvSpPr>
              <a:spLocks noEditPoints="1"/>
            </p:cNvSpPr>
            <p:nvPr/>
          </p:nvSpPr>
          <p:spPr bwMode="auto">
            <a:xfrm>
              <a:off x="1116013" y="2481262"/>
              <a:ext cx="165100" cy="109538"/>
            </a:xfrm>
            <a:custGeom>
              <a:avLst/>
              <a:gdLst/>
              <a:ahLst/>
              <a:cxnLst>
                <a:cxn ang="0">
                  <a:pos x="44" y="33"/>
                </a:cxn>
                <a:cxn ang="0">
                  <a:pos x="37" y="40"/>
                </a:cxn>
                <a:cxn ang="0">
                  <a:pos x="36" y="40"/>
                </a:cxn>
                <a:cxn ang="0">
                  <a:pos x="35" y="40"/>
                </a:cxn>
                <a:cxn ang="0">
                  <a:pos x="28" y="33"/>
                </a:cxn>
                <a:cxn ang="0">
                  <a:pos x="27" y="31"/>
                </a:cxn>
                <a:cxn ang="0">
                  <a:pos x="31" y="14"/>
                </a:cxn>
                <a:cxn ang="0">
                  <a:pos x="31" y="12"/>
                </a:cxn>
                <a:cxn ang="0">
                  <a:pos x="31" y="9"/>
                </a:cxn>
                <a:cxn ang="0">
                  <a:pos x="32" y="7"/>
                </a:cxn>
                <a:cxn ang="0">
                  <a:pos x="40" y="7"/>
                </a:cxn>
                <a:cxn ang="0">
                  <a:pos x="42" y="9"/>
                </a:cxn>
                <a:cxn ang="0">
                  <a:pos x="41" y="12"/>
                </a:cxn>
                <a:cxn ang="0">
                  <a:pos x="42" y="14"/>
                </a:cxn>
                <a:cxn ang="0">
                  <a:pos x="45" y="31"/>
                </a:cxn>
                <a:cxn ang="0">
                  <a:pos x="44" y="33"/>
                </a:cxn>
                <a:cxn ang="0">
                  <a:pos x="72" y="33"/>
                </a:cxn>
                <a:cxn ang="0">
                  <a:pos x="62" y="7"/>
                </a:cxn>
                <a:cxn ang="0">
                  <a:pos x="53" y="0"/>
                </a:cxn>
                <a:cxn ang="0">
                  <a:pos x="52" y="0"/>
                </a:cxn>
                <a:cxn ang="0">
                  <a:pos x="36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0" y="7"/>
                </a:cxn>
                <a:cxn ang="0">
                  <a:pos x="1" y="33"/>
                </a:cxn>
                <a:cxn ang="0">
                  <a:pos x="2" y="37"/>
                </a:cxn>
                <a:cxn ang="0">
                  <a:pos x="10" y="41"/>
                </a:cxn>
                <a:cxn ang="0">
                  <a:pos x="13" y="40"/>
                </a:cxn>
                <a:cxn ang="0">
                  <a:pos x="18" y="27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20" y="44"/>
                </a:cxn>
                <a:cxn ang="0">
                  <a:pos x="36" y="48"/>
                </a:cxn>
                <a:cxn ang="0">
                  <a:pos x="52" y="44"/>
                </a:cxn>
                <a:cxn ang="0">
                  <a:pos x="54" y="40"/>
                </a:cxn>
                <a:cxn ang="0">
                  <a:pos x="54" y="27"/>
                </a:cxn>
                <a:cxn ang="0">
                  <a:pos x="55" y="27"/>
                </a:cxn>
                <a:cxn ang="0">
                  <a:pos x="60" y="40"/>
                </a:cxn>
                <a:cxn ang="0">
                  <a:pos x="62" y="41"/>
                </a:cxn>
                <a:cxn ang="0">
                  <a:pos x="70" y="37"/>
                </a:cxn>
                <a:cxn ang="0">
                  <a:pos x="72" y="33"/>
                </a:cxn>
              </a:cxnLst>
              <a:rect l="0" t="0" r="r" b="b"/>
              <a:pathLst>
                <a:path w="72" h="48">
                  <a:moveTo>
                    <a:pt x="44" y="33"/>
                  </a:move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7" y="40"/>
                    <a:pt x="36" y="40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2"/>
                    <a:pt x="27" y="31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3"/>
                    <a:pt x="31" y="12"/>
                    <a:pt x="31" y="12"/>
                  </a:cubicBezTo>
                  <a:cubicBezTo>
                    <a:pt x="31" y="11"/>
                    <a:pt x="31" y="9"/>
                    <a:pt x="31" y="9"/>
                  </a:cubicBezTo>
                  <a:cubicBezTo>
                    <a:pt x="31" y="8"/>
                    <a:pt x="31" y="7"/>
                    <a:pt x="32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1" y="7"/>
                    <a:pt x="42" y="8"/>
                    <a:pt x="42" y="9"/>
                  </a:cubicBezTo>
                  <a:cubicBezTo>
                    <a:pt x="42" y="9"/>
                    <a:pt x="42" y="11"/>
                    <a:pt x="41" y="12"/>
                  </a:cubicBezTo>
                  <a:cubicBezTo>
                    <a:pt x="41" y="12"/>
                    <a:pt x="42" y="13"/>
                    <a:pt x="42" y="14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2"/>
                    <a:pt x="45" y="33"/>
                    <a:pt x="44" y="33"/>
                  </a:cubicBezTo>
                  <a:moveTo>
                    <a:pt x="72" y="33"/>
                  </a:move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0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44" y="0"/>
                    <a:pt x="36" y="0"/>
                  </a:cubicBezTo>
                  <a:cubicBezTo>
                    <a:pt x="28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1" y="7"/>
                    <a:pt x="10" y="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4"/>
                    <a:pt x="1" y="36"/>
                    <a:pt x="2" y="37"/>
                  </a:cubicBezTo>
                  <a:cubicBezTo>
                    <a:pt x="4" y="39"/>
                    <a:pt x="7" y="41"/>
                    <a:pt x="10" y="41"/>
                  </a:cubicBezTo>
                  <a:cubicBezTo>
                    <a:pt x="12" y="41"/>
                    <a:pt x="13" y="40"/>
                    <a:pt x="13" y="4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4"/>
                    <a:pt x="18" y="27"/>
                  </a:cubicBezTo>
                  <a:cubicBezTo>
                    <a:pt x="18" y="30"/>
                    <a:pt x="18" y="36"/>
                    <a:pt x="18" y="40"/>
                  </a:cubicBezTo>
                  <a:cubicBezTo>
                    <a:pt x="18" y="42"/>
                    <a:pt x="19" y="43"/>
                    <a:pt x="20" y="44"/>
                  </a:cubicBezTo>
                  <a:cubicBezTo>
                    <a:pt x="26" y="48"/>
                    <a:pt x="30" y="48"/>
                    <a:pt x="36" y="48"/>
                  </a:cubicBezTo>
                  <a:cubicBezTo>
                    <a:pt x="42" y="48"/>
                    <a:pt x="47" y="48"/>
                    <a:pt x="52" y="44"/>
                  </a:cubicBezTo>
                  <a:cubicBezTo>
                    <a:pt x="54" y="43"/>
                    <a:pt x="54" y="42"/>
                    <a:pt x="54" y="40"/>
                  </a:cubicBezTo>
                  <a:cubicBezTo>
                    <a:pt x="54" y="36"/>
                    <a:pt x="54" y="30"/>
                    <a:pt x="54" y="27"/>
                  </a:cubicBezTo>
                  <a:cubicBezTo>
                    <a:pt x="54" y="24"/>
                    <a:pt x="55" y="27"/>
                    <a:pt x="55" y="27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1"/>
                    <a:pt x="62" y="41"/>
                  </a:cubicBezTo>
                  <a:cubicBezTo>
                    <a:pt x="65" y="41"/>
                    <a:pt x="68" y="39"/>
                    <a:pt x="70" y="37"/>
                  </a:cubicBezTo>
                  <a:cubicBezTo>
                    <a:pt x="72" y="36"/>
                    <a:pt x="72" y="34"/>
                    <a:pt x="72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Freeform 215"/>
            <p:cNvSpPr>
              <a:spLocks/>
            </p:cNvSpPr>
            <p:nvPr/>
          </p:nvSpPr>
          <p:spPr bwMode="auto">
            <a:xfrm>
              <a:off x="1066800" y="2562224"/>
              <a:ext cx="271462" cy="103188"/>
            </a:xfrm>
            <a:custGeom>
              <a:avLst/>
              <a:gdLst/>
              <a:ahLst/>
              <a:cxnLst>
                <a:cxn ang="0">
                  <a:pos x="113" y="9"/>
                </a:cxn>
                <a:cxn ang="0">
                  <a:pos x="112" y="9"/>
                </a:cxn>
                <a:cxn ang="0">
                  <a:pos x="111" y="9"/>
                </a:cxn>
                <a:cxn ang="0">
                  <a:pos x="105" y="2"/>
                </a:cxn>
                <a:cxn ang="0">
                  <a:pos x="100" y="0"/>
                </a:cxn>
                <a:cxn ang="0">
                  <a:pos x="98" y="3"/>
                </a:cxn>
                <a:cxn ang="0">
                  <a:pos x="58" y="20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4" y="2"/>
                </a:cxn>
                <a:cxn ang="0">
                  <a:pos x="7" y="9"/>
                </a:cxn>
                <a:cxn ang="0">
                  <a:pos x="6" y="9"/>
                </a:cxn>
                <a:cxn ang="0">
                  <a:pos x="5" y="9"/>
                </a:cxn>
                <a:cxn ang="0">
                  <a:pos x="0" y="15"/>
                </a:cxn>
                <a:cxn ang="0">
                  <a:pos x="5" y="20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11" y="13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54" y="26"/>
                </a:cxn>
                <a:cxn ang="0">
                  <a:pos x="56" y="27"/>
                </a:cxn>
                <a:cxn ang="0">
                  <a:pos x="56" y="34"/>
                </a:cxn>
                <a:cxn ang="0">
                  <a:pos x="55" y="35"/>
                </a:cxn>
                <a:cxn ang="0">
                  <a:pos x="53" y="39"/>
                </a:cxn>
                <a:cxn ang="0">
                  <a:pos x="59" y="45"/>
                </a:cxn>
                <a:cxn ang="0">
                  <a:pos x="64" y="39"/>
                </a:cxn>
                <a:cxn ang="0">
                  <a:pos x="62" y="35"/>
                </a:cxn>
                <a:cxn ang="0">
                  <a:pos x="62" y="34"/>
                </a:cxn>
                <a:cxn ang="0">
                  <a:pos x="62" y="27"/>
                </a:cxn>
                <a:cxn ang="0">
                  <a:pos x="63" y="26"/>
                </a:cxn>
                <a:cxn ang="0">
                  <a:pos x="101" y="9"/>
                </a:cxn>
                <a:cxn ang="0">
                  <a:pos x="103" y="9"/>
                </a:cxn>
                <a:cxn ang="0">
                  <a:pos x="107" y="13"/>
                </a:cxn>
                <a:cxn ang="0">
                  <a:pos x="108" y="15"/>
                </a:cxn>
                <a:cxn ang="0">
                  <a:pos x="108" y="15"/>
                </a:cxn>
                <a:cxn ang="0">
                  <a:pos x="113" y="20"/>
                </a:cxn>
                <a:cxn ang="0">
                  <a:pos x="119" y="15"/>
                </a:cxn>
                <a:cxn ang="0">
                  <a:pos x="113" y="9"/>
                </a:cxn>
              </a:cxnLst>
              <a:rect l="0" t="0" r="r" b="b"/>
              <a:pathLst>
                <a:path w="119" h="45">
                  <a:moveTo>
                    <a:pt x="113" y="9"/>
                  </a:moveTo>
                  <a:cubicBezTo>
                    <a:pt x="113" y="9"/>
                    <a:pt x="113" y="9"/>
                    <a:pt x="112" y="9"/>
                  </a:cubicBezTo>
                  <a:cubicBezTo>
                    <a:pt x="112" y="9"/>
                    <a:pt x="112" y="9"/>
                    <a:pt x="111" y="9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3" y="0"/>
                    <a:pt x="100" y="0"/>
                  </a:cubicBezTo>
                  <a:cubicBezTo>
                    <a:pt x="99" y="1"/>
                    <a:pt x="99" y="3"/>
                    <a:pt x="98" y="3"/>
                  </a:cubicBezTo>
                  <a:cubicBezTo>
                    <a:pt x="95" y="12"/>
                    <a:pt x="76" y="20"/>
                    <a:pt x="58" y="20"/>
                  </a:cubicBezTo>
                  <a:cubicBezTo>
                    <a:pt x="40" y="20"/>
                    <a:pt x="23" y="13"/>
                    <a:pt x="19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7" y="1"/>
                    <a:pt x="15" y="1"/>
                    <a:pt x="14" y="2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2" y="9"/>
                    <a:pt x="0" y="12"/>
                    <a:pt x="0" y="15"/>
                  </a:cubicBezTo>
                  <a:cubicBezTo>
                    <a:pt x="0" y="18"/>
                    <a:pt x="2" y="20"/>
                    <a:pt x="5" y="20"/>
                  </a:cubicBezTo>
                  <a:cubicBezTo>
                    <a:pt x="8" y="20"/>
                    <a:pt x="11" y="18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10"/>
                    <a:pt x="16" y="10"/>
                  </a:cubicBezTo>
                  <a:cubicBezTo>
                    <a:pt x="24" y="19"/>
                    <a:pt x="38" y="25"/>
                    <a:pt x="54" y="26"/>
                  </a:cubicBezTo>
                  <a:cubicBezTo>
                    <a:pt x="55" y="26"/>
                    <a:pt x="56" y="26"/>
                    <a:pt x="56" y="2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5" y="35"/>
                    <a:pt x="55" y="35"/>
                  </a:cubicBezTo>
                  <a:cubicBezTo>
                    <a:pt x="54" y="36"/>
                    <a:pt x="53" y="38"/>
                    <a:pt x="53" y="39"/>
                  </a:cubicBezTo>
                  <a:cubicBezTo>
                    <a:pt x="53" y="42"/>
                    <a:pt x="56" y="45"/>
                    <a:pt x="59" y="45"/>
                  </a:cubicBezTo>
                  <a:cubicBezTo>
                    <a:pt x="62" y="45"/>
                    <a:pt x="64" y="42"/>
                    <a:pt x="64" y="39"/>
                  </a:cubicBezTo>
                  <a:cubicBezTo>
                    <a:pt x="64" y="38"/>
                    <a:pt x="63" y="36"/>
                    <a:pt x="62" y="35"/>
                  </a:cubicBezTo>
                  <a:cubicBezTo>
                    <a:pt x="62" y="35"/>
                    <a:pt x="62" y="35"/>
                    <a:pt x="62" y="34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3" y="26"/>
                    <a:pt x="63" y="26"/>
                  </a:cubicBezTo>
                  <a:cubicBezTo>
                    <a:pt x="80" y="24"/>
                    <a:pt x="94" y="18"/>
                    <a:pt x="101" y="9"/>
                  </a:cubicBezTo>
                  <a:cubicBezTo>
                    <a:pt x="102" y="9"/>
                    <a:pt x="102" y="8"/>
                    <a:pt x="103" y="9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4"/>
                    <a:pt x="108" y="14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8"/>
                    <a:pt x="110" y="20"/>
                    <a:pt x="113" y="20"/>
                  </a:cubicBezTo>
                  <a:cubicBezTo>
                    <a:pt x="116" y="20"/>
                    <a:pt x="119" y="18"/>
                    <a:pt x="119" y="15"/>
                  </a:cubicBezTo>
                  <a:cubicBezTo>
                    <a:pt x="119" y="12"/>
                    <a:pt x="116" y="9"/>
                    <a:pt x="113" y="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5" name="Freeform 144"/>
          <p:cNvSpPr>
            <a:spLocks noChangeAspect="1" noEditPoints="1"/>
          </p:cNvSpPr>
          <p:nvPr/>
        </p:nvSpPr>
        <p:spPr bwMode="auto">
          <a:xfrm>
            <a:off x="8035503" y="3495503"/>
            <a:ext cx="668107" cy="579371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6" name="Group 60"/>
          <p:cNvGrpSpPr/>
          <p:nvPr/>
        </p:nvGrpSpPr>
        <p:grpSpPr>
          <a:xfrm>
            <a:off x="6537834" y="3495503"/>
            <a:ext cx="632037" cy="579371"/>
            <a:chOff x="5147549" y="4340630"/>
            <a:chExt cx="232545" cy="213168"/>
          </a:xfrm>
          <a:solidFill>
            <a:srgbClr val="FFFFFF"/>
          </a:solidFill>
        </p:grpSpPr>
        <p:sp>
          <p:nvSpPr>
            <p:cNvPr id="67" name="Freeform 221"/>
            <p:cNvSpPr>
              <a:spLocks/>
            </p:cNvSpPr>
            <p:nvPr/>
          </p:nvSpPr>
          <p:spPr bwMode="auto">
            <a:xfrm>
              <a:off x="5201810" y="4476280"/>
              <a:ext cx="23255" cy="7751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0"/>
                </a:cxn>
                <a:cxn ang="0">
                  <a:pos x="6" y="20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4"/>
                </a:cxn>
              </a:cxnLst>
              <a:rect l="0" t="0" r="r" b="b"/>
              <a:pathLst>
                <a:path w="6" h="20">
                  <a:moveTo>
                    <a:pt x="0" y="4"/>
                  </a:moveTo>
                  <a:lnTo>
                    <a:pt x="0" y="20"/>
                  </a:lnTo>
                  <a:lnTo>
                    <a:pt x="6" y="20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Freeform 222"/>
            <p:cNvSpPr>
              <a:spLocks/>
            </p:cNvSpPr>
            <p:nvPr/>
          </p:nvSpPr>
          <p:spPr bwMode="auto">
            <a:xfrm>
              <a:off x="5178555" y="4499535"/>
              <a:ext cx="11628" cy="5426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" y="14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4"/>
                </a:cxn>
              </a:cxnLst>
              <a:rect l="0" t="0" r="r" b="b"/>
              <a:pathLst>
                <a:path w="3" h="14">
                  <a:moveTo>
                    <a:pt x="0" y="14"/>
                  </a:moveTo>
                  <a:lnTo>
                    <a:pt x="3" y="1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Freeform 223"/>
            <p:cNvSpPr>
              <a:spLocks/>
            </p:cNvSpPr>
            <p:nvPr/>
          </p:nvSpPr>
          <p:spPr bwMode="auto">
            <a:xfrm>
              <a:off x="5302579" y="4394891"/>
              <a:ext cx="50386" cy="15890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41"/>
                </a:cxn>
                <a:cxn ang="0">
                  <a:pos x="13" y="41"/>
                </a:cxn>
                <a:cxn ang="0">
                  <a:pos x="13" y="0"/>
                </a:cxn>
                <a:cxn ang="0">
                  <a:pos x="0" y="13"/>
                </a:cxn>
              </a:cxnLst>
              <a:rect l="0" t="0" r="r" b="b"/>
              <a:pathLst>
                <a:path w="13" h="41">
                  <a:moveTo>
                    <a:pt x="0" y="13"/>
                  </a:moveTo>
                  <a:lnTo>
                    <a:pt x="0" y="41"/>
                  </a:lnTo>
                  <a:lnTo>
                    <a:pt x="13" y="41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Freeform 224"/>
            <p:cNvSpPr>
              <a:spLocks/>
            </p:cNvSpPr>
            <p:nvPr/>
          </p:nvSpPr>
          <p:spPr bwMode="auto">
            <a:xfrm>
              <a:off x="5263822" y="4456903"/>
              <a:ext cx="27132" cy="9689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25">
                  <a:moveTo>
                    <a:pt x="0" y="7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Freeform 225"/>
            <p:cNvSpPr>
              <a:spLocks/>
            </p:cNvSpPr>
            <p:nvPr/>
          </p:nvSpPr>
          <p:spPr bwMode="auto">
            <a:xfrm>
              <a:off x="5236693" y="4495660"/>
              <a:ext cx="15503" cy="5813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2"/>
                </a:cxn>
              </a:cxnLst>
              <a:rect l="0" t="0" r="r" b="b"/>
              <a:pathLst>
                <a:path w="4" h="15">
                  <a:moveTo>
                    <a:pt x="2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Freeform 226"/>
            <p:cNvSpPr>
              <a:spLocks/>
            </p:cNvSpPr>
            <p:nvPr/>
          </p:nvSpPr>
          <p:spPr bwMode="auto">
            <a:xfrm>
              <a:off x="5147549" y="4340630"/>
              <a:ext cx="232545" cy="178285"/>
            </a:xfrm>
            <a:custGeom>
              <a:avLst/>
              <a:gdLst/>
              <a:ahLst/>
              <a:cxnLst>
                <a:cxn ang="0">
                  <a:pos x="54" y="10"/>
                </a:cxn>
                <a:cxn ang="0">
                  <a:pos x="60" y="16"/>
                </a:cxn>
                <a:cxn ang="0">
                  <a:pos x="58" y="3"/>
                </a:cxn>
                <a:cxn ang="0">
                  <a:pos x="44" y="0"/>
                </a:cxn>
                <a:cxn ang="0">
                  <a:pos x="51" y="7"/>
                </a:cxn>
                <a:cxn ang="0">
                  <a:pos x="25" y="33"/>
                </a:cxn>
                <a:cxn ang="0">
                  <a:pos x="18" y="25"/>
                </a:cxn>
                <a:cxn ang="0">
                  <a:pos x="0" y="42"/>
                </a:cxn>
                <a:cxn ang="0">
                  <a:pos x="4" y="46"/>
                </a:cxn>
                <a:cxn ang="0">
                  <a:pos x="18" y="32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9" y="36"/>
                </a:cxn>
                <a:cxn ang="0">
                  <a:pos x="29" y="36"/>
                </a:cxn>
                <a:cxn ang="0">
                  <a:pos x="54" y="10"/>
                </a:cxn>
              </a:cxnLst>
              <a:rect l="0" t="0" r="r" b="b"/>
              <a:pathLst>
                <a:path w="60" h="46">
                  <a:moveTo>
                    <a:pt x="54" y="10"/>
                  </a:moveTo>
                  <a:lnTo>
                    <a:pt x="60" y="16"/>
                  </a:lnTo>
                  <a:lnTo>
                    <a:pt x="58" y="3"/>
                  </a:lnTo>
                  <a:lnTo>
                    <a:pt x="44" y="0"/>
                  </a:lnTo>
                  <a:lnTo>
                    <a:pt x="51" y="7"/>
                  </a:lnTo>
                  <a:lnTo>
                    <a:pt x="25" y="33"/>
                  </a:lnTo>
                  <a:lnTo>
                    <a:pt x="18" y="25"/>
                  </a:lnTo>
                  <a:lnTo>
                    <a:pt x="0" y="42"/>
                  </a:lnTo>
                  <a:lnTo>
                    <a:pt x="4" y="46"/>
                  </a:lnTo>
                  <a:lnTo>
                    <a:pt x="18" y="32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5" y="39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5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3" name="Group 67"/>
          <p:cNvGrpSpPr/>
          <p:nvPr/>
        </p:nvGrpSpPr>
        <p:grpSpPr>
          <a:xfrm>
            <a:off x="3476965" y="3444443"/>
            <a:ext cx="706120" cy="666891"/>
            <a:chOff x="5530851" y="1866899"/>
            <a:chExt cx="285750" cy="269875"/>
          </a:xfrm>
          <a:solidFill>
            <a:srgbClr val="FFFFFF"/>
          </a:solidFill>
        </p:grpSpPr>
        <p:sp>
          <p:nvSpPr>
            <p:cNvPr id="74" name="Oval 190"/>
            <p:cNvSpPr>
              <a:spLocks noChangeArrowheads="1"/>
            </p:cNvSpPr>
            <p:nvPr/>
          </p:nvSpPr>
          <p:spPr bwMode="auto">
            <a:xfrm>
              <a:off x="5661026" y="1912936"/>
              <a:ext cx="68263" cy="682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Freeform 191"/>
            <p:cNvSpPr>
              <a:spLocks noEditPoints="1"/>
            </p:cNvSpPr>
            <p:nvPr/>
          </p:nvSpPr>
          <p:spPr bwMode="auto">
            <a:xfrm>
              <a:off x="5530851" y="1866899"/>
              <a:ext cx="285750" cy="269875"/>
            </a:xfrm>
            <a:custGeom>
              <a:avLst/>
              <a:gdLst/>
              <a:ahLst/>
              <a:cxnLst>
                <a:cxn ang="0">
                  <a:pos x="100" y="75"/>
                </a:cxn>
                <a:cxn ang="0">
                  <a:pos x="97" y="77"/>
                </a:cxn>
                <a:cxn ang="0">
                  <a:pos x="96" y="77"/>
                </a:cxn>
                <a:cxn ang="0">
                  <a:pos x="90" y="57"/>
                </a:cxn>
                <a:cxn ang="0">
                  <a:pos x="84" y="53"/>
                </a:cxn>
                <a:cxn ang="0">
                  <a:pos x="82" y="53"/>
                </a:cxn>
                <a:cxn ang="0">
                  <a:pos x="60" y="53"/>
                </a:cxn>
                <a:cxn ang="0">
                  <a:pos x="55" y="57"/>
                </a:cxn>
                <a:cxn ang="0">
                  <a:pos x="48" y="76"/>
                </a:cxn>
                <a:cxn ang="0">
                  <a:pos x="47" y="76"/>
                </a:cxn>
                <a:cxn ang="0">
                  <a:pos x="46" y="75"/>
                </a:cxn>
                <a:cxn ang="0">
                  <a:pos x="46" y="20"/>
                </a:cxn>
                <a:cxn ang="0">
                  <a:pos x="73" y="9"/>
                </a:cxn>
                <a:cxn ang="0">
                  <a:pos x="100" y="20"/>
                </a:cxn>
                <a:cxn ang="0">
                  <a:pos x="111" y="48"/>
                </a:cxn>
                <a:cxn ang="0">
                  <a:pos x="100" y="75"/>
                </a:cxn>
                <a:cxn ang="0">
                  <a:pos x="78" y="78"/>
                </a:cxn>
                <a:cxn ang="0">
                  <a:pos x="73" y="83"/>
                </a:cxn>
                <a:cxn ang="0">
                  <a:pos x="71" y="83"/>
                </a:cxn>
                <a:cxn ang="0">
                  <a:pos x="66" y="78"/>
                </a:cxn>
                <a:cxn ang="0">
                  <a:pos x="66" y="76"/>
                </a:cxn>
                <a:cxn ang="0">
                  <a:pos x="68" y="63"/>
                </a:cxn>
                <a:cxn ang="0">
                  <a:pos x="68" y="60"/>
                </a:cxn>
                <a:cxn ang="0">
                  <a:pos x="69" y="59"/>
                </a:cxn>
                <a:cxn ang="0">
                  <a:pos x="75" y="59"/>
                </a:cxn>
                <a:cxn ang="0">
                  <a:pos x="76" y="60"/>
                </a:cxn>
                <a:cxn ang="0">
                  <a:pos x="76" y="63"/>
                </a:cxn>
                <a:cxn ang="0">
                  <a:pos x="79" y="76"/>
                </a:cxn>
                <a:cxn ang="0">
                  <a:pos x="78" y="78"/>
                </a:cxn>
                <a:cxn ang="0">
                  <a:pos x="106" y="14"/>
                </a:cxn>
                <a:cxn ang="0">
                  <a:pos x="73" y="0"/>
                </a:cxn>
                <a:cxn ang="0">
                  <a:pos x="39" y="14"/>
                </a:cxn>
                <a:cxn ang="0">
                  <a:pos x="25" y="42"/>
                </a:cxn>
                <a:cxn ang="0">
                  <a:pos x="32" y="71"/>
                </a:cxn>
                <a:cxn ang="0">
                  <a:pos x="31" y="76"/>
                </a:cxn>
                <a:cxn ang="0">
                  <a:pos x="6" y="101"/>
                </a:cxn>
                <a:cxn ang="0">
                  <a:pos x="4" y="115"/>
                </a:cxn>
                <a:cxn ang="0">
                  <a:pos x="5" y="116"/>
                </a:cxn>
                <a:cxn ang="0">
                  <a:pos x="10" y="118"/>
                </a:cxn>
                <a:cxn ang="0">
                  <a:pos x="19" y="114"/>
                </a:cxn>
                <a:cxn ang="0">
                  <a:pos x="44" y="89"/>
                </a:cxn>
                <a:cxn ang="0">
                  <a:pos x="44" y="89"/>
                </a:cxn>
                <a:cxn ang="0">
                  <a:pos x="47" y="88"/>
                </a:cxn>
                <a:cxn ang="0">
                  <a:pos x="49" y="88"/>
                </a:cxn>
                <a:cxn ang="0">
                  <a:pos x="54" y="91"/>
                </a:cxn>
                <a:cxn ang="0">
                  <a:pos x="57" y="92"/>
                </a:cxn>
                <a:cxn ang="0">
                  <a:pos x="61" y="94"/>
                </a:cxn>
                <a:cxn ang="0">
                  <a:pos x="73" y="95"/>
                </a:cxn>
                <a:cxn ang="0">
                  <a:pos x="88" y="93"/>
                </a:cxn>
                <a:cxn ang="0">
                  <a:pos x="90" y="92"/>
                </a:cxn>
                <a:cxn ang="0">
                  <a:pos x="100" y="87"/>
                </a:cxn>
                <a:cxn ang="0">
                  <a:pos x="106" y="81"/>
                </a:cxn>
                <a:cxn ang="0">
                  <a:pos x="106" y="14"/>
                </a:cxn>
              </a:cxnLst>
              <a:rect l="0" t="0" r="r" b="b"/>
              <a:pathLst>
                <a:path w="125" h="118">
                  <a:moveTo>
                    <a:pt x="100" y="75"/>
                  </a:moveTo>
                  <a:cubicBezTo>
                    <a:pt x="99" y="75"/>
                    <a:pt x="98" y="76"/>
                    <a:pt x="97" y="77"/>
                  </a:cubicBezTo>
                  <a:cubicBezTo>
                    <a:pt x="97" y="77"/>
                    <a:pt x="97" y="77"/>
                    <a:pt x="96" y="7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9" y="55"/>
                    <a:pt x="86" y="53"/>
                    <a:pt x="84" y="53"/>
                  </a:cubicBezTo>
                  <a:cubicBezTo>
                    <a:pt x="83" y="53"/>
                    <a:pt x="83" y="53"/>
                    <a:pt x="82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8" y="53"/>
                    <a:pt x="55" y="55"/>
                    <a:pt x="55" y="57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8" y="77"/>
                    <a:pt x="48" y="77"/>
                    <a:pt x="47" y="76"/>
                  </a:cubicBezTo>
                  <a:cubicBezTo>
                    <a:pt x="47" y="76"/>
                    <a:pt x="46" y="75"/>
                    <a:pt x="46" y="75"/>
                  </a:cubicBezTo>
                  <a:cubicBezTo>
                    <a:pt x="31" y="60"/>
                    <a:pt x="31" y="35"/>
                    <a:pt x="46" y="20"/>
                  </a:cubicBezTo>
                  <a:cubicBezTo>
                    <a:pt x="53" y="13"/>
                    <a:pt x="62" y="9"/>
                    <a:pt x="73" y="9"/>
                  </a:cubicBezTo>
                  <a:cubicBezTo>
                    <a:pt x="83" y="9"/>
                    <a:pt x="93" y="13"/>
                    <a:pt x="100" y="20"/>
                  </a:cubicBezTo>
                  <a:cubicBezTo>
                    <a:pt x="107" y="28"/>
                    <a:pt x="111" y="37"/>
                    <a:pt x="111" y="48"/>
                  </a:cubicBezTo>
                  <a:cubicBezTo>
                    <a:pt x="111" y="58"/>
                    <a:pt x="107" y="67"/>
                    <a:pt x="100" y="75"/>
                  </a:cubicBezTo>
                  <a:moveTo>
                    <a:pt x="78" y="78"/>
                  </a:moveTo>
                  <a:cubicBezTo>
                    <a:pt x="73" y="83"/>
                    <a:pt x="73" y="83"/>
                    <a:pt x="73" y="83"/>
                  </a:cubicBezTo>
                  <a:cubicBezTo>
                    <a:pt x="73" y="83"/>
                    <a:pt x="72" y="83"/>
                    <a:pt x="71" y="83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78"/>
                    <a:pt x="65" y="77"/>
                    <a:pt x="66" y="76"/>
                  </a:cubicBezTo>
                  <a:cubicBezTo>
                    <a:pt x="66" y="76"/>
                    <a:pt x="68" y="66"/>
                    <a:pt x="68" y="63"/>
                  </a:cubicBezTo>
                  <a:cubicBezTo>
                    <a:pt x="68" y="63"/>
                    <a:pt x="68" y="60"/>
                    <a:pt x="68" y="60"/>
                  </a:cubicBezTo>
                  <a:cubicBezTo>
                    <a:pt x="68" y="60"/>
                    <a:pt x="69" y="59"/>
                    <a:pt x="69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6" y="59"/>
                    <a:pt x="76" y="60"/>
                    <a:pt x="76" y="60"/>
                  </a:cubicBezTo>
                  <a:cubicBezTo>
                    <a:pt x="76" y="60"/>
                    <a:pt x="76" y="63"/>
                    <a:pt x="76" y="63"/>
                  </a:cubicBezTo>
                  <a:cubicBezTo>
                    <a:pt x="77" y="66"/>
                    <a:pt x="79" y="76"/>
                    <a:pt x="79" y="76"/>
                  </a:cubicBezTo>
                  <a:cubicBezTo>
                    <a:pt x="79" y="77"/>
                    <a:pt x="79" y="78"/>
                    <a:pt x="78" y="78"/>
                  </a:cubicBezTo>
                  <a:moveTo>
                    <a:pt x="106" y="14"/>
                  </a:moveTo>
                  <a:cubicBezTo>
                    <a:pt x="97" y="5"/>
                    <a:pt x="85" y="0"/>
                    <a:pt x="73" y="0"/>
                  </a:cubicBezTo>
                  <a:cubicBezTo>
                    <a:pt x="60" y="0"/>
                    <a:pt x="48" y="5"/>
                    <a:pt x="39" y="14"/>
                  </a:cubicBezTo>
                  <a:cubicBezTo>
                    <a:pt x="31" y="21"/>
                    <a:pt x="26" y="31"/>
                    <a:pt x="25" y="42"/>
                  </a:cubicBezTo>
                  <a:cubicBezTo>
                    <a:pt x="24" y="52"/>
                    <a:pt x="26" y="62"/>
                    <a:pt x="32" y="71"/>
                  </a:cubicBezTo>
                  <a:cubicBezTo>
                    <a:pt x="32" y="73"/>
                    <a:pt x="33" y="75"/>
                    <a:pt x="31" y="76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2" y="105"/>
                    <a:pt x="0" y="111"/>
                    <a:pt x="4" y="115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7"/>
                    <a:pt x="8" y="118"/>
                    <a:pt x="10" y="118"/>
                  </a:cubicBezTo>
                  <a:cubicBezTo>
                    <a:pt x="13" y="118"/>
                    <a:pt x="16" y="117"/>
                    <a:pt x="19" y="114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5" y="88"/>
                    <a:pt x="46" y="88"/>
                    <a:pt x="47" y="88"/>
                  </a:cubicBezTo>
                  <a:cubicBezTo>
                    <a:pt x="48" y="88"/>
                    <a:pt x="49" y="88"/>
                    <a:pt x="49" y="88"/>
                  </a:cubicBezTo>
                  <a:cubicBezTo>
                    <a:pt x="51" y="90"/>
                    <a:pt x="52" y="90"/>
                    <a:pt x="54" y="91"/>
                  </a:cubicBezTo>
                  <a:cubicBezTo>
                    <a:pt x="55" y="92"/>
                    <a:pt x="56" y="92"/>
                    <a:pt x="57" y="92"/>
                  </a:cubicBezTo>
                  <a:cubicBezTo>
                    <a:pt x="58" y="93"/>
                    <a:pt x="59" y="93"/>
                    <a:pt x="61" y="94"/>
                  </a:cubicBezTo>
                  <a:cubicBezTo>
                    <a:pt x="65" y="95"/>
                    <a:pt x="69" y="95"/>
                    <a:pt x="73" y="95"/>
                  </a:cubicBezTo>
                  <a:cubicBezTo>
                    <a:pt x="78" y="95"/>
                    <a:pt x="83" y="94"/>
                    <a:pt x="88" y="93"/>
                  </a:cubicBezTo>
                  <a:cubicBezTo>
                    <a:pt x="89" y="93"/>
                    <a:pt x="89" y="92"/>
                    <a:pt x="90" y="92"/>
                  </a:cubicBezTo>
                  <a:cubicBezTo>
                    <a:pt x="94" y="91"/>
                    <a:pt x="97" y="89"/>
                    <a:pt x="100" y="87"/>
                  </a:cubicBezTo>
                  <a:cubicBezTo>
                    <a:pt x="102" y="85"/>
                    <a:pt x="104" y="83"/>
                    <a:pt x="106" y="81"/>
                  </a:cubicBezTo>
                  <a:cubicBezTo>
                    <a:pt x="125" y="63"/>
                    <a:pt x="125" y="32"/>
                    <a:pt x="106" y="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76" name="Elbow Connector 70"/>
          <p:cNvCxnSpPr/>
          <p:nvPr/>
        </p:nvCxnSpPr>
        <p:spPr>
          <a:xfrm>
            <a:off x="6796077" y="4755304"/>
            <a:ext cx="1088824" cy="749961"/>
          </a:xfrm>
          <a:prstGeom prst="bentConnector3">
            <a:avLst>
              <a:gd name="adj1" fmla="val 78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cxnSp>
        <p:nvCxnSpPr>
          <p:cNvPr id="77" name="Elbow Connector 71"/>
          <p:cNvCxnSpPr/>
          <p:nvPr/>
        </p:nvCxnSpPr>
        <p:spPr>
          <a:xfrm flipH="1">
            <a:off x="4245829" y="4755304"/>
            <a:ext cx="1088824" cy="749961"/>
          </a:xfrm>
          <a:prstGeom prst="bentConnector3">
            <a:avLst>
              <a:gd name="adj1" fmla="val 467"/>
            </a:avLst>
          </a:prstGeom>
          <a:noFill/>
          <a:ln w="19050" cap="flat" cmpd="sng" algn="ctr">
            <a:solidFill>
              <a:srgbClr val="262626">
                <a:lumMod val="75000"/>
                <a:lumOff val="25000"/>
              </a:srgbClr>
            </a:solidFill>
            <a:prstDash val="sysDot"/>
            <a:headEnd type="oval"/>
            <a:tailEnd type="triangle"/>
          </a:ln>
          <a:effectLst/>
        </p:spPr>
      </p:cxnSp>
      <p:sp>
        <p:nvSpPr>
          <p:cNvPr id="78" name="TextBox 72"/>
          <p:cNvSpPr txBox="1"/>
          <p:nvPr/>
        </p:nvSpPr>
        <p:spPr>
          <a:xfrm flipH="1">
            <a:off x="9526159" y="1726579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项目</a:t>
            </a:r>
            <a:r>
              <a:rPr lang="en-US" altLang="zh-CN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4 </a:t>
            </a:r>
            <a:endParaRPr lang="en-US" sz="1600" dirty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There 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of passages lorem ipsum</a:t>
            </a:r>
          </a:p>
        </p:txBody>
      </p:sp>
      <p:sp>
        <p:nvSpPr>
          <p:cNvPr id="79" name="TextBox 73"/>
          <p:cNvSpPr txBox="1"/>
          <p:nvPr/>
        </p:nvSpPr>
        <p:spPr>
          <a:xfrm flipH="1">
            <a:off x="741071" y="1726579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项目</a:t>
            </a:r>
            <a:r>
              <a:rPr lang="en-US" altLang="zh-CN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1 </a:t>
            </a:r>
            <a:r>
              <a:rPr lang="en-US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 </a:t>
            </a:r>
          </a:p>
          <a:p>
            <a:pPr algn="r">
              <a:spcBef>
                <a:spcPct val="20000"/>
              </a:spcBef>
              <a:defRPr/>
            </a:pP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There 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of passages lorem ipsum</a:t>
            </a:r>
          </a:p>
        </p:txBody>
      </p:sp>
      <p:sp>
        <p:nvSpPr>
          <p:cNvPr id="80" name="TextBox 74"/>
          <p:cNvSpPr txBox="1"/>
          <p:nvPr/>
        </p:nvSpPr>
        <p:spPr>
          <a:xfrm flipH="1">
            <a:off x="8020403" y="5147138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项目</a:t>
            </a:r>
            <a:r>
              <a:rPr lang="en-US" altLang="zh-CN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3 </a:t>
            </a:r>
            <a:endParaRPr lang="en-US" sz="1600" dirty="0">
              <a:solidFill>
                <a:srgbClr val="262626">
                  <a:lumMod val="75000"/>
                  <a:lumOff val="25000"/>
                </a:srgbClr>
              </a:solidFill>
              <a:cs typeface="+mn-ea"/>
              <a:sym typeface="+mn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There 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of passages lorem ipsum</a:t>
            </a:r>
          </a:p>
        </p:txBody>
      </p:sp>
      <p:sp>
        <p:nvSpPr>
          <p:cNvPr id="81" name="TextBox 75"/>
          <p:cNvSpPr txBox="1"/>
          <p:nvPr/>
        </p:nvSpPr>
        <p:spPr>
          <a:xfrm flipH="1">
            <a:off x="2207568" y="5147138"/>
            <a:ext cx="1902760" cy="110773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项目</a:t>
            </a:r>
            <a:r>
              <a:rPr lang="en-US" altLang="zh-CN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2 </a:t>
            </a:r>
            <a:r>
              <a:rPr lang="en-US" sz="1600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 </a:t>
            </a:r>
          </a:p>
          <a:p>
            <a:pPr algn="r">
              <a:spcBef>
                <a:spcPct val="20000"/>
              </a:spcBef>
              <a:defRPr/>
            </a:pP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There are many variations</a:t>
            </a:r>
            <a:b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</a:br>
            <a:r>
              <a: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of passages lorem ipsum</a:t>
            </a:r>
          </a:p>
        </p:txBody>
      </p:sp>
    </p:spTree>
    <p:extLst>
      <p:ext uri="{BB962C8B-B14F-4D97-AF65-F5344CB8AC3E}">
        <p14:creationId xmlns:p14="http://schemas.microsoft.com/office/powerpoint/2010/main" val="3624526269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 animBg="1"/>
      <p:bldP spid="47" grpId="0" animBg="1"/>
      <p:bldP spid="48" grpId="0" animBg="1"/>
      <p:bldP spid="49" grpId="0" animBg="1"/>
      <p:bldP spid="65" grpId="0" animBg="1"/>
      <p:bldP spid="78" grpId="0"/>
      <p:bldP spid="79" grpId="0"/>
      <p:bldP spid="80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961" y="4933840"/>
            <a:ext cx="198515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436982"/>
                </a:solidFill>
                <a:cs typeface="+mn-ea"/>
                <a:sym typeface="+mn-lt"/>
              </a:rPr>
              <a:t>工作完成情况</a:t>
            </a:r>
            <a:endParaRPr lang="zh-CN" altLang="zh-CN" sz="2400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6" y="5450045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chemeClr val="bg2">
                  <a:lumMod val="1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7534198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E81DF578-1CB7-4300-94B5-0E81686670B2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8C0436E-1FE6-4319-B924-2B04453078BB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0F0257E-D420-4ECF-9682-A07FCD42A7F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945370E-4018-47B4-88BE-A7141CB35CC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00B8CD7-9CFA-45F2-864E-D9461B8DCE8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750E6D1-4768-475B-ADC4-701CB4866E05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80A54FD-5AF1-4A62-B8DD-08BA543289CE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4487B96-FD99-4872-A9E0-C88AFA2EA72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0FDBECA-9E39-4CB4-AEF9-B92B138AF8DE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C844A7D-00A5-4E14-B54A-8C499B8E027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D1630C5-191A-465B-9383-0E3B2EA5BEBB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1D96450-9ADD-4791-8C75-FB1A4764550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25FB37A-7DB1-406E-8958-BCDA3D9C354F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94C09EA-7E0B-4A70-8901-5538CF30F91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88E4EDD-903D-403E-9B1F-FBD2D21D63BB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22645AB-1B49-4B46-B795-57B6F236DB5A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F4C85BA-CF5D-47F4-AA0D-1ED7E79F348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F1E1C8F-0C75-461E-A544-7B139D6AF0CE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358105" y="728756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2C6A80"/>
                </a:solidFill>
                <a:cs typeface="+mn-ea"/>
                <a:sym typeface="+mn-lt"/>
              </a:rPr>
              <a:t>工作成果展示</a:t>
            </a:r>
          </a:p>
        </p:txBody>
      </p:sp>
      <p:sp>
        <p:nvSpPr>
          <p:cNvPr id="20" name="矩形 19"/>
          <p:cNvSpPr/>
          <p:nvPr/>
        </p:nvSpPr>
        <p:spPr>
          <a:xfrm>
            <a:off x="1551888" y="1338310"/>
            <a:ext cx="932434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05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</a:t>
            </a:r>
          </a:p>
        </p:txBody>
      </p:sp>
      <p:sp>
        <p:nvSpPr>
          <p:cNvPr id="17" name="Rectangle 10" descr="001e90bc453a118d6b4237"/>
          <p:cNvSpPr>
            <a:spLocks noChangeArrowheads="1"/>
          </p:cNvSpPr>
          <p:nvPr/>
        </p:nvSpPr>
        <p:spPr bwMode="auto">
          <a:xfrm>
            <a:off x="3062818" y="1842559"/>
            <a:ext cx="2484967" cy="248920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15" descr="160621-20121008053110-8"/>
          <p:cNvSpPr>
            <a:spLocks noChangeArrowheads="1"/>
          </p:cNvSpPr>
          <p:nvPr/>
        </p:nvSpPr>
        <p:spPr bwMode="auto">
          <a:xfrm>
            <a:off x="5706533" y="3607859"/>
            <a:ext cx="3412067" cy="2525184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66768" y="3607859"/>
            <a:ext cx="1640417" cy="1608667"/>
            <a:chOff x="9266768" y="3607859"/>
            <a:chExt cx="1640417" cy="1608667"/>
          </a:xfrm>
        </p:grpSpPr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9266768" y="3607859"/>
              <a:ext cx="1640417" cy="1608667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9846733" y="4107393"/>
              <a:ext cx="476251" cy="613833"/>
              <a:chOff x="0" y="0"/>
              <a:chExt cx="225" cy="290"/>
            </a:xfrm>
          </p:grpSpPr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0" y="0"/>
                <a:ext cx="225" cy="290"/>
              </a:xfrm>
              <a:custGeom>
                <a:avLst/>
                <a:gdLst>
                  <a:gd name="T0" fmla="*/ 21 w 95"/>
                  <a:gd name="T1" fmla="*/ 112 h 123"/>
                  <a:gd name="T2" fmla="*/ 11 w 95"/>
                  <a:gd name="T3" fmla="*/ 112 h 123"/>
                  <a:gd name="T4" fmla="*/ 11 w 95"/>
                  <a:gd name="T5" fmla="*/ 10 h 123"/>
                  <a:gd name="T6" fmla="*/ 90 w 95"/>
                  <a:gd name="T7" fmla="*/ 10 h 123"/>
                  <a:gd name="T8" fmla="*/ 95 w 95"/>
                  <a:gd name="T9" fmla="*/ 5 h 123"/>
                  <a:gd name="T10" fmla="*/ 90 w 95"/>
                  <a:gd name="T11" fmla="*/ 0 h 123"/>
                  <a:gd name="T12" fmla="*/ 5 w 95"/>
                  <a:gd name="T13" fmla="*/ 0 h 123"/>
                  <a:gd name="T14" fmla="*/ 0 w 95"/>
                  <a:gd name="T15" fmla="*/ 5 h 123"/>
                  <a:gd name="T16" fmla="*/ 0 w 95"/>
                  <a:gd name="T17" fmla="*/ 118 h 123"/>
                  <a:gd name="T18" fmla="*/ 5 w 95"/>
                  <a:gd name="T19" fmla="*/ 123 h 123"/>
                  <a:gd name="T20" fmla="*/ 21 w 95"/>
                  <a:gd name="T21" fmla="*/ 123 h 123"/>
                  <a:gd name="T22" fmla="*/ 26 w 95"/>
                  <a:gd name="T23" fmla="*/ 118 h 123"/>
                  <a:gd name="T24" fmla="*/ 21 w 95"/>
                  <a:gd name="T25" fmla="*/ 11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123">
                    <a:moveTo>
                      <a:pt x="21" y="112"/>
                    </a:move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3" y="10"/>
                      <a:pt x="95" y="8"/>
                      <a:pt x="95" y="5"/>
                    </a:cubicBezTo>
                    <a:cubicBezTo>
                      <a:pt x="95" y="2"/>
                      <a:pt x="93" y="0"/>
                      <a:pt x="9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24" y="123"/>
                      <a:pt x="26" y="121"/>
                      <a:pt x="26" y="118"/>
                    </a:cubicBezTo>
                    <a:cubicBezTo>
                      <a:pt x="26" y="115"/>
                      <a:pt x="24" y="112"/>
                      <a:pt x="21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142" y="170"/>
                <a:ext cx="83" cy="120"/>
              </a:xfrm>
              <a:custGeom>
                <a:avLst/>
                <a:gdLst>
                  <a:gd name="T0" fmla="*/ 30 w 35"/>
                  <a:gd name="T1" fmla="*/ 0 h 51"/>
                  <a:gd name="T2" fmla="*/ 25 w 35"/>
                  <a:gd name="T3" fmla="*/ 5 h 51"/>
                  <a:gd name="T4" fmla="*/ 25 w 35"/>
                  <a:gd name="T5" fmla="*/ 40 h 51"/>
                  <a:gd name="T6" fmla="*/ 5 w 35"/>
                  <a:gd name="T7" fmla="*/ 40 h 51"/>
                  <a:gd name="T8" fmla="*/ 0 w 35"/>
                  <a:gd name="T9" fmla="*/ 46 h 51"/>
                  <a:gd name="T10" fmla="*/ 5 w 35"/>
                  <a:gd name="T11" fmla="*/ 51 h 51"/>
                  <a:gd name="T12" fmla="*/ 30 w 35"/>
                  <a:gd name="T13" fmla="*/ 51 h 51"/>
                  <a:gd name="T14" fmla="*/ 34 w 35"/>
                  <a:gd name="T15" fmla="*/ 49 h 51"/>
                  <a:gd name="T16" fmla="*/ 35 w 35"/>
                  <a:gd name="T17" fmla="*/ 46 h 51"/>
                  <a:gd name="T18" fmla="*/ 35 w 35"/>
                  <a:gd name="T19" fmla="*/ 5 h 51"/>
                  <a:gd name="T20" fmla="*/ 30 w 35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51">
                    <a:moveTo>
                      <a:pt x="30" y="0"/>
                    </a:moveTo>
                    <a:cubicBezTo>
                      <a:pt x="27" y="0"/>
                      <a:pt x="25" y="2"/>
                      <a:pt x="25" y="5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2" y="40"/>
                      <a:pt x="0" y="43"/>
                      <a:pt x="0" y="46"/>
                    </a:cubicBezTo>
                    <a:cubicBezTo>
                      <a:pt x="0" y="49"/>
                      <a:pt x="2" y="51"/>
                      <a:pt x="5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2" y="51"/>
                      <a:pt x="33" y="50"/>
                      <a:pt x="34" y="49"/>
                    </a:cubicBezTo>
                    <a:cubicBezTo>
                      <a:pt x="35" y="48"/>
                      <a:pt x="35" y="47"/>
                      <a:pt x="35" y="4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2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81" y="59"/>
                <a:ext cx="141" cy="205"/>
              </a:xfrm>
              <a:custGeom>
                <a:avLst/>
                <a:gdLst>
                  <a:gd name="T0" fmla="*/ 52 w 60"/>
                  <a:gd name="T1" fmla="*/ 2 h 87"/>
                  <a:gd name="T2" fmla="*/ 46 w 60"/>
                  <a:gd name="T3" fmla="*/ 0 h 87"/>
                  <a:gd name="T4" fmla="*/ 35 w 60"/>
                  <a:gd name="T5" fmla="*/ 7 h 87"/>
                  <a:gd name="T6" fmla="*/ 1 w 60"/>
                  <a:gd name="T7" fmla="*/ 66 h 87"/>
                  <a:gd name="T8" fmla="*/ 0 w 60"/>
                  <a:gd name="T9" fmla="*/ 69 h 87"/>
                  <a:gd name="T10" fmla="*/ 0 w 60"/>
                  <a:gd name="T11" fmla="*/ 82 h 87"/>
                  <a:gd name="T12" fmla="*/ 3 w 60"/>
                  <a:gd name="T13" fmla="*/ 87 h 87"/>
                  <a:gd name="T14" fmla="*/ 6 w 60"/>
                  <a:gd name="T15" fmla="*/ 87 h 87"/>
                  <a:gd name="T16" fmla="*/ 8 w 60"/>
                  <a:gd name="T17" fmla="*/ 87 h 87"/>
                  <a:gd name="T18" fmla="*/ 20 w 60"/>
                  <a:gd name="T19" fmla="*/ 80 h 87"/>
                  <a:gd name="T20" fmla="*/ 22 w 60"/>
                  <a:gd name="T21" fmla="*/ 78 h 87"/>
                  <a:gd name="T22" fmla="*/ 56 w 60"/>
                  <a:gd name="T23" fmla="*/ 19 h 87"/>
                  <a:gd name="T24" fmla="*/ 52 w 60"/>
                  <a:gd name="T25" fmla="*/ 2 h 87"/>
                  <a:gd name="T26" fmla="*/ 47 w 60"/>
                  <a:gd name="T27" fmla="*/ 14 h 87"/>
                  <a:gd name="T28" fmla="*/ 14 w 60"/>
                  <a:gd name="T29" fmla="*/ 72 h 87"/>
                  <a:gd name="T30" fmla="*/ 11 w 60"/>
                  <a:gd name="T31" fmla="*/ 73 h 87"/>
                  <a:gd name="T32" fmla="*/ 11 w 60"/>
                  <a:gd name="T33" fmla="*/ 70 h 87"/>
                  <a:gd name="T34" fmla="*/ 44 w 60"/>
                  <a:gd name="T35" fmla="*/ 12 h 87"/>
                  <a:gd name="T36" fmla="*/ 47 w 60"/>
                  <a:gd name="T37" fmla="*/ 11 h 87"/>
                  <a:gd name="T38" fmla="*/ 47 w 60"/>
                  <a:gd name="T39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" h="87">
                    <a:moveTo>
                      <a:pt x="52" y="2"/>
                    </a:moveTo>
                    <a:cubicBezTo>
                      <a:pt x="50" y="1"/>
                      <a:pt x="48" y="0"/>
                      <a:pt x="46" y="0"/>
                    </a:cubicBezTo>
                    <a:cubicBezTo>
                      <a:pt x="41" y="0"/>
                      <a:pt x="37" y="3"/>
                      <a:pt x="35" y="7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7"/>
                      <a:pt x="0" y="68"/>
                      <a:pt x="0" y="6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1" y="86"/>
                      <a:pt x="3" y="87"/>
                    </a:cubicBezTo>
                    <a:cubicBezTo>
                      <a:pt x="4" y="87"/>
                      <a:pt x="5" y="87"/>
                      <a:pt x="6" y="87"/>
                    </a:cubicBezTo>
                    <a:cubicBezTo>
                      <a:pt x="7" y="87"/>
                      <a:pt x="7" y="87"/>
                      <a:pt x="8" y="87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1" y="80"/>
                      <a:pt x="22" y="79"/>
                      <a:pt x="22" y="78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60" y="13"/>
                      <a:pt x="58" y="6"/>
                      <a:pt x="52" y="2"/>
                    </a:cubicBezTo>
                    <a:close/>
                    <a:moveTo>
                      <a:pt x="47" y="14"/>
                    </a:moveTo>
                    <a:cubicBezTo>
                      <a:pt x="14" y="72"/>
                      <a:pt x="14" y="72"/>
                      <a:pt x="14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1"/>
                      <a:pt x="46" y="11"/>
                      <a:pt x="47" y="11"/>
                    </a:cubicBezTo>
                    <a:cubicBezTo>
                      <a:pt x="47" y="12"/>
                      <a:pt x="48" y="13"/>
                      <a:pt x="47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Freeform 21"/>
              <p:cNvSpPr>
                <a:spLocks/>
              </p:cNvSpPr>
              <p:nvPr/>
            </p:nvSpPr>
            <p:spPr bwMode="auto">
              <a:xfrm>
                <a:off x="41" y="83"/>
                <a:ext cx="89" cy="23"/>
              </a:xfrm>
              <a:custGeom>
                <a:avLst/>
                <a:gdLst>
                  <a:gd name="T0" fmla="*/ 38 w 38"/>
                  <a:gd name="T1" fmla="*/ 5 h 10"/>
                  <a:gd name="T2" fmla="*/ 32 w 38"/>
                  <a:gd name="T3" fmla="*/ 0 h 10"/>
                  <a:gd name="T4" fmla="*/ 6 w 38"/>
                  <a:gd name="T5" fmla="*/ 0 h 10"/>
                  <a:gd name="T6" fmla="*/ 0 w 38"/>
                  <a:gd name="T7" fmla="*/ 5 h 10"/>
                  <a:gd name="T8" fmla="*/ 6 w 38"/>
                  <a:gd name="T9" fmla="*/ 10 h 10"/>
                  <a:gd name="T10" fmla="*/ 32 w 38"/>
                  <a:gd name="T11" fmla="*/ 10 h 10"/>
                  <a:gd name="T12" fmla="*/ 38 w 38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">
                    <a:moveTo>
                      <a:pt x="38" y="5"/>
                    </a:moveTo>
                    <a:cubicBezTo>
                      <a:pt x="38" y="2"/>
                      <a:pt x="35" y="0"/>
                      <a:pt x="3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0"/>
                      <a:pt x="6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5" y="10"/>
                      <a:pt x="38" y="8"/>
                      <a:pt x="38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Freeform 22"/>
              <p:cNvSpPr>
                <a:spLocks/>
              </p:cNvSpPr>
              <p:nvPr/>
            </p:nvSpPr>
            <p:spPr bwMode="auto">
              <a:xfrm>
                <a:off x="41" y="132"/>
                <a:ext cx="56" cy="24"/>
              </a:xfrm>
              <a:custGeom>
                <a:avLst/>
                <a:gdLst>
                  <a:gd name="T0" fmla="*/ 6 w 24"/>
                  <a:gd name="T1" fmla="*/ 0 h 10"/>
                  <a:gd name="T2" fmla="*/ 0 w 24"/>
                  <a:gd name="T3" fmla="*/ 5 h 10"/>
                  <a:gd name="T4" fmla="*/ 6 w 24"/>
                  <a:gd name="T5" fmla="*/ 10 h 10"/>
                  <a:gd name="T6" fmla="*/ 19 w 24"/>
                  <a:gd name="T7" fmla="*/ 10 h 10"/>
                  <a:gd name="T8" fmla="*/ 24 w 24"/>
                  <a:gd name="T9" fmla="*/ 5 h 10"/>
                  <a:gd name="T10" fmla="*/ 19 w 24"/>
                  <a:gd name="T11" fmla="*/ 0 h 10"/>
                  <a:gd name="T12" fmla="*/ 6 w 24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0">
                    <a:moveTo>
                      <a:pt x="6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0"/>
                      <a:pt x="6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2" y="10"/>
                      <a:pt x="24" y="8"/>
                      <a:pt x="24" y="5"/>
                    </a:cubicBezTo>
                    <a:cubicBezTo>
                      <a:pt x="24" y="2"/>
                      <a:pt x="22" y="0"/>
                      <a:pt x="19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362951" y="1842559"/>
            <a:ext cx="1634067" cy="1608667"/>
            <a:chOff x="8362951" y="1842559"/>
            <a:chExt cx="1634067" cy="1608667"/>
          </a:xfrm>
        </p:grpSpPr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8362951" y="1842559"/>
              <a:ext cx="1634067" cy="1608667"/>
            </a:xfrm>
            <a:prstGeom prst="rect">
              <a:avLst/>
            </a:prstGeom>
            <a:solidFill>
              <a:srgbClr val="9BD4CC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zh-CN" altLang="zh-CN" sz="2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7" name="Group 23"/>
            <p:cNvGrpSpPr>
              <a:grpSpLocks/>
            </p:cNvGrpSpPr>
            <p:nvPr/>
          </p:nvGrpSpPr>
          <p:grpSpPr bwMode="auto">
            <a:xfrm>
              <a:off x="8881534" y="2301876"/>
              <a:ext cx="590551" cy="590549"/>
              <a:chOff x="0" y="0"/>
              <a:chExt cx="279" cy="279"/>
            </a:xfrm>
          </p:grpSpPr>
          <p:sp>
            <p:nvSpPr>
              <p:cNvPr id="3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279" cy="279"/>
              </a:xfrm>
              <a:custGeom>
                <a:avLst/>
                <a:gdLst>
                  <a:gd name="T0" fmla="*/ 114 w 118"/>
                  <a:gd name="T1" fmla="*/ 46 h 118"/>
                  <a:gd name="T2" fmla="*/ 103 w 118"/>
                  <a:gd name="T3" fmla="*/ 38 h 118"/>
                  <a:gd name="T4" fmla="*/ 107 w 118"/>
                  <a:gd name="T5" fmla="*/ 24 h 118"/>
                  <a:gd name="T6" fmla="*/ 89 w 118"/>
                  <a:gd name="T7" fmla="*/ 11 h 118"/>
                  <a:gd name="T8" fmla="*/ 76 w 118"/>
                  <a:gd name="T9" fmla="*/ 13 h 118"/>
                  <a:gd name="T10" fmla="*/ 68 w 118"/>
                  <a:gd name="T11" fmla="*/ 1 h 118"/>
                  <a:gd name="T12" fmla="*/ 46 w 118"/>
                  <a:gd name="T13" fmla="*/ 4 h 118"/>
                  <a:gd name="T14" fmla="*/ 39 w 118"/>
                  <a:gd name="T15" fmla="*/ 15 h 118"/>
                  <a:gd name="T16" fmla="*/ 24 w 118"/>
                  <a:gd name="T17" fmla="*/ 11 h 118"/>
                  <a:gd name="T18" fmla="*/ 11 w 118"/>
                  <a:gd name="T19" fmla="*/ 29 h 118"/>
                  <a:gd name="T20" fmla="*/ 14 w 118"/>
                  <a:gd name="T21" fmla="*/ 43 h 118"/>
                  <a:gd name="T22" fmla="*/ 1 w 118"/>
                  <a:gd name="T23" fmla="*/ 50 h 118"/>
                  <a:gd name="T24" fmla="*/ 1 w 118"/>
                  <a:gd name="T25" fmla="*/ 68 h 118"/>
                  <a:gd name="T26" fmla="*/ 14 w 118"/>
                  <a:gd name="T27" fmla="*/ 75 h 118"/>
                  <a:gd name="T28" fmla="*/ 11 w 118"/>
                  <a:gd name="T29" fmla="*/ 89 h 118"/>
                  <a:gd name="T30" fmla="*/ 24 w 118"/>
                  <a:gd name="T31" fmla="*/ 106 h 118"/>
                  <a:gd name="T32" fmla="*/ 39 w 118"/>
                  <a:gd name="T33" fmla="*/ 103 h 118"/>
                  <a:gd name="T34" fmla="*/ 46 w 118"/>
                  <a:gd name="T35" fmla="*/ 114 h 118"/>
                  <a:gd name="T36" fmla="*/ 59 w 118"/>
                  <a:gd name="T37" fmla="*/ 118 h 118"/>
                  <a:gd name="T38" fmla="*/ 72 w 118"/>
                  <a:gd name="T39" fmla="*/ 114 h 118"/>
                  <a:gd name="T40" fmla="*/ 80 w 118"/>
                  <a:gd name="T41" fmla="*/ 103 h 118"/>
                  <a:gd name="T42" fmla="*/ 94 w 118"/>
                  <a:gd name="T43" fmla="*/ 106 h 118"/>
                  <a:gd name="T44" fmla="*/ 107 w 118"/>
                  <a:gd name="T45" fmla="*/ 89 h 118"/>
                  <a:gd name="T46" fmla="*/ 105 w 118"/>
                  <a:gd name="T47" fmla="*/ 75 h 118"/>
                  <a:gd name="T48" fmla="*/ 118 w 118"/>
                  <a:gd name="T49" fmla="*/ 68 h 118"/>
                  <a:gd name="T50" fmla="*/ 118 w 118"/>
                  <a:gd name="T51" fmla="*/ 50 h 118"/>
                  <a:gd name="T52" fmla="*/ 99 w 118"/>
                  <a:gd name="T53" fmla="*/ 66 h 118"/>
                  <a:gd name="T54" fmla="*/ 93 w 118"/>
                  <a:gd name="T55" fmla="*/ 77 h 118"/>
                  <a:gd name="T56" fmla="*/ 97 w 118"/>
                  <a:gd name="T57" fmla="*/ 90 h 118"/>
                  <a:gd name="T58" fmla="*/ 82 w 118"/>
                  <a:gd name="T59" fmla="*/ 92 h 118"/>
                  <a:gd name="T60" fmla="*/ 70 w 118"/>
                  <a:gd name="T61" fmla="*/ 96 h 118"/>
                  <a:gd name="T62" fmla="*/ 64 w 118"/>
                  <a:gd name="T63" fmla="*/ 107 h 118"/>
                  <a:gd name="T64" fmla="*/ 52 w 118"/>
                  <a:gd name="T65" fmla="*/ 99 h 118"/>
                  <a:gd name="T66" fmla="*/ 41 w 118"/>
                  <a:gd name="T67" fmla="*/ 93 h 118"/>
                  <a:gd name="T68" fmla="*/ 28 w 118"/>
                  <a:gd name="T69" fmla="*/ 96 h 118"/>
                  <a:gd name="T70" fmla="*/ 26 w 118"/>
                  <a:gd name="T71" fmla="*/ 82 h 118"/>
                  <a:gd name="T72" fmla="*/ 23 w 118"/>
                  <a:gd name="T73" fmla="*/ 70 h 118"/>
                  <a:gd name="T74" fmla="*/ 11 w 118"/>
                  <a:gd name="T75" fmla="*/ 63 h 118"/>
                  <a:gd name="T76" fmla="*/ 11 w 118"/>
                  <a:gd name="T77" fmla="*/ 54 h 118"/>
                  <a:gd name="T78" fmla="*/ 23 w 118"/>
                  <a:gd name="T79" fmla="*/ 48 h 118"/>
                  <a:gd name="T80" fmla="*/ 26 w 118"/>
                  <a:gd name="T81" fmla="*/ 36 h 118"/>
                  <a:gd name="T82" fmla="*/ 28 w 118"/>
                  <a:gd name="T83" fmla="*/ 21 h 118"/>
                  <a:gd name="T84" fmla="*/ 41 w 118"/>
                  <a:gd name="T85" fmla="*/ 25 h 118"/>
                  <a:gd name="T86" fmla="*/ 52 w 118"/>
                  <a:gd name="T87" fmla="*/ 19 h 118"/>
                  <a:gd name="T88" fmla="*/ 64 w 118"/>
                  <a:gd name="T89" fmla="*/ 10 h 118"/>
                  <a:gd name="T90" fmla="*/ 70 w 118"/>
                  <a:gd name="T91" fmla="*/ 22 h 118"/>
                  <a:gd name="T92" fmla="*/ 82 w 118"/>
                  <a:gd name="T93" fmla="*/ 25 h 118"/>
                  <a:gd name="T94" fmla="*/ 97 w 118"/>
                  <a:gd name="T95" fmla="*/ 28 h 118"/>
                  <a:gd name="T96" fmla="*/ 93 w 118"/>
                  <a:gd name="T97" fmla="*/ 41 h 118"/>
                  <a:gd name="T98" fmla="*/ 99 w 118"/>
                  <a:gd name="T99" fmla="*/ 51 h 118"/>
                  <a:gd name="T100" fmla="*/ 108 w 118"/>
                  <a:gd name="T101" fmla="*/ 5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8" h="118">
                    <a:moveTo>
                      <a:pt x="118" y="50"/>
                    </a:moveTo>
                    <a:cubicBezTo>
                      <a:pt x="117" y="48"/>
                      <a:pt x="116" y="46"/>
                      <a:pt x="114" y="46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4" y="41"/>
                      <a:pt x="104" y="39"/>
                      <a:pt x="103" y="38"/>
                    </a:cubicBezTo>
                    <a:cubicBezTo>
                      <a:pt x="107" y="29"/>
                      <a:pt x="107" y="29"/>
                      <a:pt x="107" y="29"/>
                    </a:cubicBezTo>
                    <a:cubicBezTo>
                      <a:pt x="108" y="27"/>
                      <a:pt x="108" y="25"/>
                      <a:pt x="107" y="24"/>
                    </a:cubicBezTo>
                    <a:cubicBezTo>
                      <a:pt x="103" y="19"/>
                      <a:pt x="99" y="15"/>
                      <a:pt x="94" y="11"/>
                    </a:cubicBezTo>
                    <a:cubicBezTo>
                      <a:pt x="93" y="10"/>
                      <a:pt x="91" y="10"/>
                      <a:pt x="89" y="11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9" y="14"/>
                      <a:pt x="77" y="14"/>
                      <a:pt x="76" y="13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2"/>
                      <a:pt x="70" y="1"/>
                      <a:pt x="68" y="1"/>
                    </a:cubicBezTo>
                    <a:cubicBezTo>
                      <a:pt x="62" y="0"/>
                      <a:pt x="57" y="0"/>
                      <a:pt x="50" y="1"/>
                    </a:cubicBezTo>
                    <a:cubicBezTo>
                      <a:pt x="49" y="1"/>
                      <a:pt x="47" y="2"/>
                      <a:pt x="46" y="4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2" y="14"/>
                      <a:pt x="40" y="14"/>
                      <a:pt x="39" y="15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10"/>
                      <a:pt x="26" y="10"/>
                      <a:pt x="24" y="11"/>
                    </a:cubicBezTo>
                    <a:cubicBezTo>
                      <a:pt x="20" y="15"/>
                      <a:pt x="15" y="19"/>
                      <a:pt x="12" y="24"/>
                    </a:cubicBezTo>
                    <a:cubicBezTo>
                      <a:pt x="11" y="25"/>
                      <a:pt x="11" y="27"/>
                      <a:pt x="11" y="2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5" y="39"/>
                      <a:pt x="14" y="41"/>
                      <a:pt x="14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1" y="48"/>
                      <a:pt x="1" y="50"/>
                    </a:cubicBezTo>
                    <a:cubicBezTo>
                      <a:pt x="1" y="53"/>
                      <a:pt x="0" y="56"/>
                      <a:pt x="0" y="59"/>
                    </a:cubicBezTo>
                    <a:cubicBezTo>
                      <a:pt x="0" y="62"/>
                      <a:pt x="1" y="64"/>
                      <a:pt x="1" y="68"/>
                    </a:cubicBezTo>
                    <a:cubicBezTo>
                      <a:pt x="1" y="70"/>
                      <a:pt x="3" y="71"/>
                      <a:pt x="4" y="72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14" y="77"/>
                      <a:pt x="15" y="78"/>
                      <a:pt x="16" y="80"/>
                    </a:cubicBezTo>
                    <a:cubicBezTo>
                      <a:pt x="11" y="89"/>
                      <a:pt x="11" y="89"/>
                      <a:pt x="11" y="89"/>
                    </a:cubicBezTo>
                    <a:cubicBezTo>
                      <a:pt x="11" y="90"/>
                      <a:pt x="11" y="92"/>
                      <a:pt x="12" y="94"/>
                    </a:cubicBezTo>
                    <a:cubicBezTo>
                      <a:pt x="15" y="99"/>
                      <a:pt x="20" y="103"/>
                      <a:pt x="24" y="106"/>
                    </a:cubicBezTo>
                    <a:cubicBezTo>
                      <a:pt x="26" y="107"/>
                      <a:pt x="28" y="108"/>
                      <a:pt x="30" y="107"/>
                    </a:cubicBezTo>
                    <a:cubicBezTo>
                      <a:pt x="39" y="103"/>
                      <a:pt x="39" y="103"/>
                      <a:pt x="39" y="103"/>
                    </a:cubicBezTo>
                    <a:cubicBezTo>
                      <a:pt x="40" y="103"/>
                      <a:pt x="42" y="104"/>
                      <a:pt x="43" y="10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7" y="116"/>
                      <a:pt x="49" y="117"/>
                      <a:pt x="50" y="117"/>
                    </a:cubicBezTo>
                    <a:cubicBezTo>
                      <a:pt x="54" y="118"/>
                      <a:pt x="57" y="118"/>
                      <a:pt x="59" y="118"/>
                    </a:cubicBezTo>
                    <a:cubicBezTo>
                      <a:pt x="62" y="118"/>
                      <a:pt x="65" y="118"/>
                      <a:pt x="68" y="117"/>
                    </a:cubicBezTo>
                    <a:cubicBezTo>
                      <a:pt x="70" y="117"/>
                      <a:pt x="72" y="116"/>
                      <a:pt x="72" y="11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7" y="104"/>
                      <a:pt x="79" y="103"/>
                      <a:pt x="80" y="103"/>
                    </a:cubicBezTo>
                    <a:cubicBezTo>
                      <a:pt x="89" y="107"/>
                      <a:pt x="89" y="107"/>
                      <a:pt x="89" y="107"/>
                    </a:cubicBezTo>
                    <a:cubicBezTo>
                      <a:pt x="91" y="108"/>
                      <a:pt x="93" y="107"/>
                      <a:pt x="94" y="106"/>
                    </a:cubicBezTo>
                    <a:cubicBezTo>
                      <a:pt x="99" y="103"/>
                      <a:pt x="103" y="99"/>
                      <a:pt x="107" y="94"/>
                    </a:cubicBezTo>
                    <a:cubicBezTo>
                      <a:pt x="108" y="92"/>
                      <a:pt x="108" y="90"/>
                      <a:pt x="107" y="89"/>
                    </a:cubicBezTo>
                    <a:cubicBezTo>
                      <a:pt x="103" y="80"/>
                      <a:pt x="103" y="80"/>
                      <a:pt x="103" y="80"/>
                    </a:cubicBezTo>
                    <a:cubicBezTo>
                      <a:pt x="104" y="78"/>
                      <a:pt x="104" y="77"/>
                      <a:pt x="105" y="75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116" y="71"/>
                      <a:pt x="117" y="70"/>
                      <a:pt x="118" y="68"/>
                    </a:cubicBezTo>
                    <a:cubicBezTo>
                      <a:pt x="118" y="64"/>
                      <a:pt x="118" y="62"/>
                      <a:pt x="118" y="59"/>
                    </a:cubicBezTo>
                    <a:cubicBezTo>
                      <a:pt x="118" y="56"/>
                      <a:pt x="118" y="53"/>
                      <a:pt x="118" y="50"/>
                    </a:cubicBezTo>
                    <a:close/>
                    <a:moveTo>
                      <a:pt x="108" y="63"/>
                    </a:moveTo>
                    <a:cubicBezTo>
                      <a:pt x="99" y="66"/>
                      <a:pt x="99" y="66"/>
                      <a:pt x="99" y="66"/>
                    </a:cubicBezTo>
                    <a:cubicBezTo>
                      <a:pt x="98" y="67"/>
                      <a:pt x="97" y="68"/>
                      <a:pt x="96" y="70"/>
                    </a:cubicBezTo>
                    <a:cubicBezTo>
                      <a:pt x="95" y="72"/>
                      <a:pt x="94" y="75"/>
                      <a:pt x="93" y="77"/>
                    </a:cubicBezTo>
                    <a:cubicBezTo>
                      <a:pt x="92" y="79"/>
                      <a:pt x="92" y="80"/>
                      <a:pt x="93" y="82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5" y="92"/>
                      <a:pt x="93" y="94"/>
                      <a:pt x="91" y="96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1" y="92"/>
                      <a:pt x="79" y="92"/>
                      <a:pt x="78" y="93"/>
                    </a:cubicBezTo>
                    <a:cubicBezTo>
                      <a:pt x="75" y="94"/>
                      <a:pt x="73" y="95"/>
                      <a:pt x="70" y="96"/>
                    </a:cubicBezTo>
                    <a:cubicBezTo>
                      <a:pt x="69" y="96"/>
                      <a:pt x="67" y="97"/>
                      <a:pt x="67" y="99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1" y="108"/>
                      <a:pt x="58" y="108"/>
                      <a:pt x="55" y="107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7"/>
                      <a:pt x="50" y="96"/>
                      <a:pt x="48" y="96"/>
                    </a:cubicBezTo>
                    <a:cubicBezTo>
                      <a:pt x="46" y="95"/>
                      <a:pt x="43" y="94"/>
                      <a:pt x="41" y="93"/>
                    </a:cubicBezTo>
                    <a:cubicBezTo>
                      <a:pt x="40" y="92"/>
                      <a:pt x="38" y="92"/>
                      <a:pt x="36" y="92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6" y="94"/>
                      <a:pt x="24" y="92"/>
                      <a:pt x="22" y="90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26" y="80"/>
                      <a:pt x="26" y="79"/>
                      <a:pt x="26" y="77"/>
                    </a:cubicBezTo>
                    <a:cubicBezTo>
                      <a:pt x="24" y="75"/>
                      <a:pt x="23" y="72"/>
                      <a:pt x="23" y="70"/>
                    </a:cubicBezTo>
                    <a:cubicBezTo>
                      <a:pt x="22" y="68"/>
                      <a:pt x="21" y="67"/>
                      <a:pt x="19" y="66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11" y="62"/>
                      <a:pt x="10" y="60"/>
                      <a:pt x="10" y="59"/>
                    </a:cubicBezTo>
                    <a:cubicBezTo>
                      <a:pt x="10" y="57"/>
                      <a:pt x="11" y="56"/>
                      <a:pt x="11" y="54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1" y="51"/>
                      <a:pt x="22" y="49"/>
                      <a:pt x="23" y="48"/>
                    </a:cubicBezTo>
                    <a:cubicBezTo>
                      <a:pt x="23" y="45"/>
                      <a:pt x="24" y="43"/>
                      <a:pt x="26" y="41"/>
                    </a:cubicBezTo>
                    <a:cubicBezTo>
                      <a:pt x="26" y="39"/>
                      <a:pt x="26" y="37"/>
                      <a:pt x="26" y="3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8" y="26"/>
                      <a:pt x="40" y="26"/>
                      <a:pt x="41" y="25"/>
                    </a:cubicBezTo>
                    <a:cubicBezTo>
                      <a:pt x="43" y="24"/>
                      <a:pt x="46" y="23"/>
                      <a:pt x="48" y="22"/>
                    </a:cubicBezTo>
                    <a:cubicBezTo>
                      <a:pt x="50" y="22"/>
                      <a:pt x="51" y="20"/>
                      <a:pt x="52" y="1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8" y="10"/>
                      <a:pt x="61" y="10"/>
                      <a:pt x="64" y="10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20"/>
                      <a:pt x="69" y="22"/>
                      <a:pt x="70" y="22"/>
                    </a:cubicBezTo>
                    <a:cubicBezTo>
                      <a:pt x="73" y="23"/>
                      <a:pt x="75" y="24"/>
                      <a:pt x="78" y="25"/>
                    </a:cubicBezTo>
                    <a:cubicBezTo>
                      <a:pt x="79" y="26"/>
                      <a:pt x="81" y="26"/>
                      <a:pt x="82" y="2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3" y="23"/>
                      <a:pt x="95" y="25"/>
                      <a:pt x="97" y="28"/>
                    </a:cubicBezTo>
                    <a:cubicBezTo>
                      <a:pt x="93" y="36"/>
                      <a:pt x="93" y="36"/>
                      <a:pt x="93" y="36"/>
                    </a:cubicBezTo>
                    <a:cubicBezTo>
                      <a:pt x="92" y="37"/>
                      <a:pt x="92" y="39"/>
                      <a:pt x="93" y="41"/>
                    </a:cubicBezTo>
                    <a:cubicBezTo>
                      <a:pt x="94" y="43"/>
                      <a:pt x="95" y="45"/>
                      <a:pt x="96" y="48"/>
                    </a:cubicBezTo>
                    <a:cubicBezTo>
                      <a:pt x="97" y="49"/>
                      <a:pt x="98" y="51"/>
                      <a:pt x="99" y="51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56"/>
                      <a:pt x="108" y="57"/>
                      <a:pt x="108" y="59"/>
                    </a:cubicBezTo>
                    <a:cubicBezTo>
                      <a:pt x="108" y="60"/>
                      <a:pt x="108" y="62"/>
                      <a:pt x="108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Freeform 25"/>
              <p:cNvSpPr>
                <a:spLocks noEditPoints="1"/>
              </p:cNvSpPr>
              <p:nvPr/>
            </p:nvSpPr>
            <p:spPr bwMode="auto">
              <a:xfrm>
                <a:off x="86" y="80"/>
                <a:ext cx="111" cy="111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23 w 47"/>
                  <a:gd name="T11" fmla="*/ 37 h 47"/>
                  <a:gd name="T12" fmla="*/ 10 w 47"/>
                  <a:gd name="T13" fmla="*/ 24 h 47"/>
                  <a:gd name="T14" fmla="*/ 23 w 47"/>
                  <a:gd name="T15" fmla="*/ 10 h 47"/>
                  <a:gd name="T16" fmla="*/ 37 w 47"/>
                  <a:gd name="T17" fmla="*/ 24 h 47"/>
                  <a:gd name="T18" fmla="*/ 23 w 47"/>
                  <a:gd name="T1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23" y="37"/>
                    </a:moveTo>
                    <a:cubicBezTo>
                      <a:pt x="16" y="37"/>
                      <a:pt x="10" y="31"/>
                      <a:pt x="10" y="24"/>
                    </a:cubicBezTo>
                    <a:cubicBezTo>
                      <a:pt x="10" y="16"/>
                      <a:pt x="16" y="10"/>
                      <a:pt x="23" y="10"/>
                    </a:cubicBezTo>
                    <a:cubicBezTo>
                      <a:pt x="31" y="10"/>
                      <a:pt x="37" y="16"/>
                      <a:pt x="37" y="24"/>
                    </a:cubicBezTo>
                    <a:cubicBezTo>
                      <a:pt x="37" y="31"/>
                      <a:pt x="31" y="37"/>
                      <a:pt x="2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282700" y="3607859"/>
            <a:ext cx="1608667" cy="1608667"/>
            <a:chOff x="1282700" y="3607859"/>
            <a:chExt cx="1608667" cy="1608667"/>
          </a:xfrm>
        </p:grpSpPr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282700" y="3607859"/>
              <a:ext cx="1608667" cy="1608667"/>
            </a:xfrm>
            <a:prstGeom prst="rect">
              <a:avLst/>
            </a:prstGeom>
            <a:solidFill>
              <a:srgbClr val="9BD4CC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0" name="Group 26"/>
            <p:cNvGrpSpPr>
              <a:grpSpLocks/>
            </p:cNvGrpSpPr>
            <p:nvPr/>
          </p:nvGrpSpPr>
          <p:grpSpPr bwMode="auto">
            <a:xfrm>
              <a:off x="1792818" y="4111626"/>
              <a:ext cx="594783" cy="601133"/>
              <a:chOff x="0" y="0"/>
              <a:chExt cx="281" cy="284"/>
            </a:xfrm>
          </p:grpSpPr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0" y="0"/>
                <a:ext cx="281" cy="206"/>
              </a:xfrm>
              <a:custGeom>
                <a:avLst/>
                <a:gdLst>
                  <a:gd name="T0" fmla="*/ 91 w 119"/>
                  <a:gd name="T1" fmla="*/ 32 h 87"/>
                  <a:gd name="T2" fmla="*/ 86 w 119"/>
                  <a:gd name="T3" fmla="*/ 32 h 87"/>
                  <a:gd name="T4" fmla="*/ 86 w 119"/>
                  <a:gd name="T5" fmla="*/ 30 h 87"/>
                  <a:gd name="T6" fmla="*/ 56 w 119"/>
                  <a:gd name="T7" fmla="*/ 0 h 87"/>
                  <a:gd name="T8" fmla="*/ 27 w 119"/>
                  <a:gd name="T9" fmla="*/ 25 h 87"/>
                  <a:gd name="T10" fmla="*/ 19 w 119"/>
                  <a:gd name="T11" fmla="*/ 26 h 87"/>
                  <a:gd name="T12" fmla="*/ 19 w 119"/>
                  <a:gd name="T13" fmla="*/ 26 h 87"/>
                  <a:gd name="T14" fmla="*/ 7 w 119"/>
                  <a:gd name="T15" fmla="*/ 43 h 87"/>
                  <a:gd name="T16" fmla="*/ 9 w 119"/>
                  <a:gd name="T17" fmla="*/ 52 h 87"/>
                  <a:gd name="T18" fmla="*/ 0 w 119"/>
                  <a:gd name="T19" fmla="*/ 68 h 87"/>
                  <a:gd name="T20" fmla="*/ 19 w 119"/>
                  <a:gd name="T21" fmla="*/ 87 h 87"/>
                  <a:gd name="T22" fmla="*/ 39 w 119"/>
                  <a:gd name="T23" fmla="*/ 87 h 87"/>
                  <a:gd name="T24" fmla="*/ 44 w 119"/>
                  <a:gd name="T25" fmla="*/ 81 h 87"/>
                  <a:gd name="T26" fmla="*/ 39 w 119"/>
                  <a:gd name="T27" fmla="*/ 76 h 87"/>
                  <a:gd name="T28" fmla="*/ 19 w 119"/>
                  <a:gd name="T29" fmla="*/ 76 h 87"/>
                  <a:gd name="T30" fmla="*/ 10 w 119"/>
                  <a:gd name="T31" fmla="*/ 68 h 87"/>
                  <a:gd name="T32" fmla="*/ 18 w 119"/>
                  <a:gd name="T33" fmla="*/ 59 h 87"/>
                  <a:gd name="T34" fmla="*/ 22 w 119"/>
                  <a:gd name="T35" fmla="*/ 55 h 87"/>
                  <a:gd name="T36" fmla="*/ 20 w 119"/>
                  <a:gd name="T37" fmla="*/ 50 h 87"/>
                  <a:gd name="T38" fmla="*/ 17 w 119"/>
                  <a:gd name="T39" fmla="*/ 43 h 87"/>
                  <a:gd name="T40" fmla="*/ 22 w 119"/>
                  <a:gd name="T41" fmla="*/ 35 h 87"/>
                  <a:gd name="T42" fmla="*/ 22 w 119"/>
                  <a:gd name="T43" fmla="*/ 35 h 87"/>
                  <a:gd name="T44" fmla="*/ 30 w 119"/>
                  <a:gd name="T45" fmla="*/ 36 h 87"/>
                  <a:gd name="T46" fmla="*/ 35 w 119"/>
                  <a:gd name="T47" fmla="*/ 36 h 87"/>
                  <a:gd name="T48" fmla="*/ 37 w 119"/>
                  <a:gd name="T49" fmla="*/ 31 h 87"/>
                  <a:gd name="T50" fmla="*/ 37 w 119"/>
                  <a:gd name="T51" fmla="*/ 30 h 87"/>
                  <a:gd name="T52" fmla="*/ 37 w 119"/>
                  <a:gd name="T53" fmla="*/ 30 h 87"/>
                  <a:gd name="T54" fmla="*/ 56 w 119"/>
                  <a:gd name="T55" fmla="*/ 11 h 87"/>
                  <a:gd name="T56" fmla="*/ 75 w 119"/>
                  <a:gd name="T57" fmla="*/ 30 h 87"/>
                  <a:gd name="T58" fmla="*/ 73 w 119"/>
                  <a:gd name="T59" fmla="*/ 40 h 87"/>
                  <a:gd name="T60" fmla="*/ 74 w 119"/>
                  <a:gd name="T61" fmla="*/ 46 h 87"/>
                  <a:gd name="T62" fmla="*/ 80 w 119"/>
                  <a:gd name="T63" fmla="*/ 46 h 87"/>
                  <a:gd name="T64" fmla="*/ 91 w 119"/>
                  <a:gd name="T65" fmla="*/ 42 h 87"/>
                  <a:gd name="T66" fmla="*/ 108 w 119"/>
                  <a:gd name="T67" fmla="*/ 59 h 87"/>
                  <a:gd name="T68" fmla="*/ 91 w 119"/>
                  <a:gd name="T69" fmla="*/ 76 h 87"/>
                  <a:gd name="T70" fmla="*/ 80 w 119"/>
                  <a:gd name="T71" fmla="*/ 76 h 87"/>
                  <a:gd name="T72" fmla="*/ 75 w 119"/>
                  <a:gd name="T73" fmla="*/ 81 h 87"/>
                  <a:gd name="T74" fmla="*/ 80 w 119"/>
                  <a:gd name="T75" fmla="*/ 87 h 87"/>
                  <a:gd name="T76" fmla="*/ 91 w 119"/>
                  <a:gd name="T77" fmla="*/ 87 h 87"/>
                  <a:gd name="T78" fmla="*/ 119 w 119"/>
                  <a:gd name="T79" fmla="*/ 59 h 87"/>
                  <a:gd name="T80" fmla="*/ 91 w 119"/>
                  <a:gd name="T81" fmla="*/ 3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9" h="87">
                    <a:moveTo>
                      <a:pt x="91" y="32"/>
                    </a:moveTo>
                    <a:cubicBezTo>
                      <a:pt x="89" y="32"/>
                      <a:pt x="87" y="32"/>
                      <a:pt x="86" y="32"/>
                    </a:cubicBezTo>
                    <a:cubicBezTo>
                      <a:pt x="86" y="31"/>
                      <a:pt x="86" y="31"/>
                      <a:pt x="86" y="30"/>
                    </a:cubicBezTo>
                    <a:cubicBezTo>
                      <a:pt x="86" y="13"/>
                      <a:pt x="72" y="0"/>
                      <a:pt x="56" y="0"/>
                    </a:cubicBezTo>
                    <a:cubicBezTo>
                      <a:pt x="42" y="0"/>
                      <a:pt x="30" y="11"/>
                      <a:pt x="27" y="25"/>
                    </a:cubicBezTo>
                    <a:cubicBezTo>
                      <a:pt x="24" y="24"/>
                      <a:pt x="21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1" y="29"/>
                      <a:pt x="7" y="36"/>
                      <a:pt x="7" y="43"/>
                    </a:cubicBezTo>
                    <a:cubicBezTo>
                      <a:pt x="7" y="46"/>
                      <a:pt x="7" y="49"/>
                      <a:pt x="9" y="52"/>
                    </a:cubicBezTo>
                    <a:cubicBezTo>
                      <a:pt x="3" y="55"/>
                      <a:pt x="0" y="61"/>
                      <a:pt x="0" y="68"/>
                    </a:cubicBezTo>
                    <a:cubicBezTo>
                      <a:pt x="0" y="78"/>
                      <a:pt x="8" y="87"/>
                      <a:pt x="1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41" y="87"/>
                      <a:pt x="44" y="84"/>
                      <a:pt x="44" y="81"/>
                    </a:cubicBezTo>
                    <a:cubicBezTo>
                      <a:pt x="44" y="79"/>
                      <a:pt x="41" y="76"/>
                      <a:pt x="39" y="76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4" y="76"/>
                      <a:pt x="10" y="72"/>
                      <a:pt x="10" y="68"/>
                    </a:cubicBezTo>
                    <a:cubicBezTo>
                      <a:pt x="10" y="63"/>
                      <a:pt x="13" y="60"/>
                      <a:pt x="18" y="59"/>
                    </a:cubicBezTo>
                    <a:cubicBezTo>
                      <a:pt x="20" y="59"/>
                      <a:pt x="21" y="57"/>
                      <a:pt x="22" y="55"/>
                    </a:cubicBezTo>
                    <a:cubicBezTo>
                      <a:pt x="22" y="53"/>
                      <a:pt x="22" y="51"/>
                      <a:pt x="20" y="50"/>
                    </a:cubicBezTo>
                    <a:cubicBezTo>
                      <a:pt x="18" y="48"/>
                      <a:pt x="17" y="46"/>
                      <a:pt x="17" y="43"/>
                    </a:cubicBezTo>
                    <a:cubicBezTo>
                      <a:pt x="17" y="40"/>
                      <a:pt x="19" y="37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5" y="34"/>
                      <a:pt x="27" y="35"/>
                      <a:pt x="30" y="36"/>
                    </a:cubicBezTo>
                    <a:cubicBezTo>
                      <a:pt x="31" y="37"/>
                      <a:pt x="33" y="37"/>
                      <a:pt x="35" y="36"/>
                    </a:cubicBezTo>
                    <a:cubicBezTo>
                      <a:pt x="37" y="35"/>
                      <a:pt x="37" y="33"/>
                      <a:pt x="37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19"/>
                      <a:pt x="46" y="11"/>
                      <a:pt x="56" y="11"/>
                    </a:cubicBezTo>
                    <a:cubicBezTo>
                      <a:pt x="67" y="11"/>
                      <a:pt x="75" y="19"/>
                      <a:pt x="75" y="30"/>
                    </a:cubicBezTo>
                    <a:cubicBezTo>
                      <a:pt x="75" y="33"/>
                      <a:pt x="74" y="36"/>
                      <a:pt x="73" y="40"/>
                    </a:cubicBezTo>
                    <a:cubicBezTo>
                      <a:pt x="71" y="42"/>
                      <a:pt x="72" y="44"/>
                      <a:pt x="74" y="46"/>
                    </a:cubicBezTo>
                    <a:cubicBezTo>
                      <a:pt x="75" y="48"/>
                      <a:pt x="78" y="48"/>
                      <a:pt x="80" y="46"/>
                    </a:cubicBezTo>
                    <a:cubicBezTo>
                      <a:pt x="82" y="44"/>
                      <a:pt x="86" y="42"/>
                      <a:pt x="91" y="42"/>
                    </a:cubicBezTo>
                    <a:cubicBezTo>
                      <a:pt x="101" y="42"/>
                      <a:pt x="108" y="50"/>
                      <a:pt x="108" y="59"/>
                    </a:cubicBezTo>
                    <a:cubicBezTo>
                      <a:pt x="108" y="69"/>
                      <a:pt x="101" y="76"/>
                      <a:pt x="9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77" y="76"/>
                      <a:pt x="75" y="79"/>
                      <a:pt x="75" y="81"/>
                    </a:cubicBezTo>
                    <a:cubicBezTo>
                      <a:pt x="75" y="84"/>
                      <a:pt x="77" y="87"/>
                      <a:pt x="8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106" y="87"/>
                      <a:pt x="119" y="74"/>
                      <a:pt x="119" y="59"/>
                    </a:cubicBezTo>
                    <a:cubicBezTo>
                      <a:pt x="119" y="44"/>
                      <a:pt x="106" y="32"/>
                      <a:pt x="9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85" y="116"/>
                <a:ext cx="108" cy="168"/>
              </a:xfrm>
              <a:custGeom>
                <a:avLst/>
                <a:gdLst>
                  <a:gd name="T0" fmla="*/ 37 w 46"/>
                  <a:gd name="T1" fmla="*/ 45 h 71"/>
                  <a:gd name="T2" fmla="*/ 28 w 46"/>
                  <a:gd name="T3" fmla="*/ 54 h 71"/>
                  <a:gd name="T4" fmla="*/ 28 w 46"/>
                  <a:gd name="T5" fmla="*/ 5 h 71"/>
                  <a:gd name="T6" fmla="*/ 23 w 46"/>
                  <a:gd name="T7" fmla="*/ 0 h 71"/>
                  <a:gd name="T8" fmla="*/ 18 w 46"/>
                  <a:gd name="T9" fmla="*/ 5 h 71"/>
                  <a:gd name="T10" fmla="*/ 18 w 46"/>
                  <a:gd name="T11" fmla="*/ 54 h 71"/>
                  <a:gd name="T12" fmla="*/ 9 w 46"/>
                  <a:gd name="T13" fmla="*/ 45 h 71"/>
                  <a:gd name="T14" fmla="*/ 2 w 46"/>
                  <a:gd name="T15" fmla="*/ 45 h 71"/>
                  <a:gd name="T16" fmla="*/ 2 w 46"/>
                  <a:gd name="T17" fmla="*/ 52 h 71"/>
                  <a:gd name="T18" fmla="*/ 20 w 46"/>
                  <a:gd name="T19" fmla="*/ 70 h 71"/>
                  <a:gd name="T20" fmla="*/ 23 w 46"/>
                  <a:gd name="T21" fmla="*/ 71 h 71"/>
                  <a:gd name="T22" fmla="*/ 27 w 46"/>
                  <a:gd name="T23" fmla="*/ 70 h 71"/>
                  <a:gd name="T24" fmla="*/ 44 w 46"/>
                  <a:gd name="T25" fmla="*/ 52 h 71"/>
                  <a:gd name="T26" fmla="*/ 44 w 46"/>
                  <a:gd name="T27" fmla="*/ 45 h 71"/>
                  <a:gd name="T28" fmla="*/ 37 w 46"/>
                  <a:gd name="T29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71">
                    <a:moveTo>
                      <a:pt x="37" y="45"/>
                    </a:move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2"/>
                      <a:pt x="26" y="0"/>
                      <a:pt x="23" y="0"/>
                    </a:cubicBezTo>
                    <a:cubicBezTo>
                      <a:pt x="20" y="0"/>
                      <a:pt x="18" y="2"/>
                      <a:pt x="18" y="5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4" y="43"/>
                      <a:pt x="2" y="45"/>
                    </a:cubicBezTo>
                    <a:cubicBezTo>
                      <a:pt x="0" y="47"/>
                      <a:pt x="0" y="50"/>
                      <a:pt x="2" y="52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1"/>
                      <a:pt x="22" y="71"/>
                      <a:pt x="23" y="71"/>
                    </a:cubicBezTo>
                    <a:cubicBezTo>
                      <a:pt x="25" y="71"/>
                      <a:pt x="26" y="71"/>
                      <a:pt x="27" y="70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0"/>
                      <a:pt x="46" y="47"/>
                      <a:pt x="44" y="45"/>
                    </a:cubicBezTo>
                    <a:cubicBezTo>
                      <a:pt x="42" y="43"/>
                      <a:pt x="39" y="43"/>
                      <a:pt x="37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82700" y="1842559"/>
            <a:ext cx="1608667" cy="1608667"/>
            <a:chOff x="1282700" y="1842559"/>
            <a:chExt cx="1608667" cy="1608667"/>
          </a:xfrm>
        </p:grpSpPr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1282700" y="1842559"/>
              <a:ext cx="1608667" cy="1608667"/>
            </a:xfrm>
            <a:prstGeom prst="rect">
              <a:avLst/>
            </a:prstGeom>
            <a:solidFill>
              <a:srgbClr val="2C6A80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Group 29"/>
            <p:cNvGrpSpPr>
              <a:grpSpLocks/>
            </p:cNvGrpSpPr>
            <p:nvPr/>
          </p:nvGrpSpPr>
          <p:grpSpPr bwMode="auto">
            <a:xfrm>
              <a:off x="1816100" y="2367492"/>
              <a:ext cx="541867" cy="533400"/>
              <a:chOff x="0" y="0"/>
              <a:chExt cx="256" cy="252"/>
            </a:xfrm>
          </p:grpSpPr>
          <p:sp>
            <p:nvSpPr>
              <p:cNvPr id="44" name="Freeform 30"/>
              <p:cNvSpPr>
                <a:spLocks noEditPoints="1"/>
              </p:cNvSpPr>
              <p:nvPr/>
            </p:nvSpPr>
            <p:spPr bwMode="auto">
              <a:xfrm>
                <a:off x="0" y="0"/>
                <a:ext cx="256" cy="252"/>
              </a:xfrm>
              <a:custGeom>
                <a:avLst/>
                <a:gdLst>
                  <a:gd name="T0" fmla="*/ 234 w 256"/>
                  <a:gd name="T1" fmla="*/ 186 h 252"/>
                  <a:gd name="T2" fmla="*/ 69 w 256"/>
                  <a:gd name="T3" fmla="*/ 186 h 252"/>
                  <a:gd name="T4" fmla="*/ 69 w 256"/>
                  <a:gd name="T5" fmla="*/ 21 h 252"/>
                  <a:gd name="T6" fmla="*/ 126 w 256"/>
                  <a:gd name="T7" fmla="*/ 21 h 252"/>
                  <a:gd name="T8" fmla="*/ 126 w 256"/>
                  <a:gd name="T9" fmla="*/ 0 h 252"/>
                  <a:gd name="T10" fmla="*/ 48 w 256"/>
                  <a:gd name="T11" fmla="*/ 0 h 252"/>
                  <a:gd name="T12" fmla="*/ 48 w 256"/>
                  <a:gd name="T13" fmla="*/ 45 h 252"/>
                  <a:gd name="T14" fmla="*/ 0 w 256"/>
                  <a:gd name="T15" fmla="*/ 45 h 252"/>
                  <a:gd name="T16" fmla="*/ 0 w 256"/>
                  <a:gd name="T17" fmla="*/ 252 h 252"/>
                  <a:gd name="T18" fmla="*/ 208 w 256"/>
                  <a:gd name="T19" fmla="*/ 252 h 252"/>
                  <a:gd name="T20" fmla="*/ 208 w 256"/>
                  <a:gd name="T21" fmla="*/ 208 h 252"/>
                  <a:gd name="T22" fmla="*/ 256 w 256"/>
                  <a:gd name="T23" fmla="*/ 208 h 252"/>
                  <a:gd name="T24" fmla="*/ 256 w 256"/>
                  <a:gd name="T25" fmla="*/ 130 h 252"/>
                  <a:gd name="T26" fmla="*/ 234 w 256"/>
                  <a:gd name="T27" fmla="*/ 130 h 252"/>
                  <a:gd name="T28" fmla="*/ 234 w 256"/>
                  <a:gd name="T29" fmla="*/ 186 h 252"/>
                  <a:gd name="T30" fmla="*/ 187 w 256"/>
                  <a:gd name="T31" fmla="*/ 231 h 252"/>
                  <a:gd name="T32" fmla="*/ 24 w 256"/>
                  <a:gd name="T33" fmla="*/ 231 h 252"/>
                  <a:gd name="T34" fmla="*/ 24 w 256"/>
                  <a:gd name="T35" fmla="*/ 68 h 252"/>
                  <a:gd name="T36" fmla="*/ 48 w 256"/>
                  <a:gd name="T37" fmla="*/ 68 h 252"/>
                  <a:gd name="T38" fmla="*/ 48 w 256"/>
                  <a:gd name="T39" fmla="*/ 208 h 252"/>
                  <a:gd name="T40" fmla="*/ 187 w 256"/>
                  <a:gd name="T41" fmla="*/ 208 h 252"/>
                  <a:gd name="T42" fmla="*/ 187 w 256"/>
                  <a:gd name="T43" fmla="*/ 23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6" h="252">
                    <a:moveTo>
                      <a:pt x="234" y="186"/>
                    </a:moveTo>
                    <a:lnTo>
                      <a:pt x="69" y="186"/>
                    </a:lnTo>
                    <a:lnTo>
                      <a:pt x="69" y="21"/>
                    </a:lnTo>
                    <a:lnTo>
                      <a:pt x="126" y="21"/>
                    </a:lnTo>
                    <a:lnTo>
                      <a:pt x="126" y="0"/>
                    </a:lnTo>
                    <a:lnTo>
                      <a:pt x="48" y="0"/>
                    </a:lnTo>
                    <a:lnTo>
                      <a:pt x="48" y="45"/>
                    </a:lnTo>
                    <a:lnTo>
                      <a:pt x="0" y="45"/>
                    </a:lnTo>
                    <a:lnTo>
                      <a:pt x="0" y="252"/>
                    </a:lnTo>
                    <a:lnTo>
                      <a:pt x="208" y="252"/>
                    </a:lnTo>
                    <a:lnTo>
                      <a:pt x="208" y="208"/>
                    </a:lnTo>
                    <a:lnTo>
                      <a:pt x="256" y="208"/>
                    </a:lnTo>
                    <a:lnTo>
                      <a:pt x="256" y="130"/>
                    </a:lnTo>
                    <a:lnTo>
                      <a:pt x="234" y="130"/>
                    </a:lnTo>
                    <a:lnTo>
                      <a:pt x="234" y="186"/>
                    </a:lnTo>
                    <a:close/>
                    <a:moveTo>
                      <a:pt x="187" y="231"/>
                    </a:moveTo>
                    <a:lnTo>
                      <a:pt x="24" y="231"/>
                    </a:lnTo>
                    <a:lnTo>
                      <a:pt x="24" y="68"/>
                    </a:lnTo>
                    <a:lnTo>
                      <a:pt x="48" y="68"/>
                    </a:lnTo>
                    <a:lnTo>
                      <a:pt x="48" y="208"/>
                    </a:lnTo>
                    <a:lnTo>
                      <a:pt x="187" y="208"/>
                    </a:lnTo>
                    <a:lnTo>
                      <a:pt x="187" y="2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Freeform 31"/>
              <p:cNvSpPr>
                <a:spLocks/>
              </p:cNvSpPr>
              <p:nvPr/>
            </p:nvSpPr>
            <p:spPr bwMode="auto">
              <a:xfrm>
                <a:off x="145" y="0"/>
                <a:ext cx="111" cy="111"/>
              </a:xfrm>
              <a:custGeom>
                <a:avLst/>
                <a:gdLst>
                  <a:gd name="T0" fmla="*/ 18 w 111"/>
                  <a:gd name="T1" fmla="*/ 0 h 111"/>
                  <a:gd name="T2" fmla="*/ 18 w 111"/>
                  <a:gd name="T3" fmla="*/ 21 h 111"/>
                  <a:gd name="T4" fmla="*/ 73 w 111"/>
                  <a:gd name="T5" fmla="*/ 21 h 111"/>
                  <a:gd name="T6" fmla="*/ 0 w 111"/>
                  <a:gd name="T7" fmla="*/ 94 h 111"/>
                  <a:gd name="T8" fmla="*/ 14 w 111"/>
                  <a:gd name="T9" fmla="*/ 111 h 111"/>
                  <a:gd name="T10" fmla="*/ 89 w 111"/>
                  <a:gd name="T11" fmla="*/ 37 h 111"/>
                  <a:gd name="T12" fmla="*/ 89 w 111"/>
                  <a:gd name="T13" fmla="*/ 92 h 111"/>
                  <a:gd name="T14" fmla="*/ 111 w 111"/>
                  <a:gd name="T15" fmla="*/ 92 h 111"/>
                  <a:gd name="T16" fmla="*/ 111 w 111"/>
                  <a:gd name="T17" fmla="*/ 0 h 111"/>
                  <a:gd name="T18" fmla="*/ 18 w 111"/>
                  <a:gd name="T1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11">
                    <a:moveTo>
                      <a:pt x="18" y="0"/>
                    </a:moveTo>
                    <a:lnTo>
                      <a:pt x="18" y="21"/>
                    </a:lnTo>
                    <a:lnTo>
                      <a:pt x="73" y="21"/>
                    </a:lnTo>
                    <a:lnTo>
                      <a:pt x="0" y="94"/>
                    </a:lnTo>
                    <a:lnTo>
                      <a:pt x="14" y="111"/>
                    </a:lnTo>
                    <a:lnTo>
                      <a:pt x="89" y="37"/>
                    </a:lnTo>
                    <a:lnTo>
                      <a:pt x="89" y="92"/>
                    </a:lnTo>
                    <a:lnTo>
                      <a:pt x="111" y="92"/>
                    </a:lnTo>
                    <a:lnTo>
                      <a:pt x="111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706534" y="1842559"/>
            <a:ext cx="2491317" cy="1608667"/>
            <a:chOff x="5706534" y="1842559"/>
            <a:chExt cx="2491317" cy="1608667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706534" y="1842559"/>
              <a:ext cx="2491317" cy="1608667"/>
            </a:xfrm>
            <a:prstGeom prst="rect">
              <a:avLst/>
            </a:prstGeom>
            <a:solidFill>
              <a:srgbClr val="2C6A80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6096001" y="2232026"/>
              <a:ext cx="1824567" cy="83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1333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TOPIC HEADER ONE</a:t>
              </a: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We have many PowerPoint </a:t>
              </a:r>
              <a:r>
                <a:rPr kumimoji="0" lang="zh-CN" altLang="en-US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templates</a:t>
              </a:r>
              <a:r>
                <a:rPr kumimoji="0" lang="en-US" altLang="zh-CN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that has been specifically designed</a:t>
              </a:r>
              <a:r>
                <a:rPr kumimoji="0" lang="zh-CN" altLang="en-US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.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62818" y="4501093"/>
            <a:ext cx="2484967" cy="1631951"/>
            <a:chOff x="3062818" y="4501093"/>
            <a:chExt cx="2484967" cy="1631951"/>
          </a:xfrm>
        </p:grpSpPr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062818" y="4501093"/>
              <a:ext cx="2484967" cy="1631951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407834" y="4920193"/>
              <a:ext cx="1824567" cy="83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zh-CN" altLang="en-US" sz="1333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TOPIC HEADER TWO</a:t>
              </a: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CN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We have many PowerPoint </a:t>
              </a:r>
              <a:r>
                <a:rPr kumimoji="0" lang="zh-CN" altLang="en-US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templates</a:t>
              </a:r>
              <a:r>
                <a:rPr kumimoji="0" lang="en-US" altLang="zh-CN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 that has been specifically designed</a:t>
              </a:r>
              <a:r>
                <a:rPr kumimoji="0" lang="zh-CN" altLang="en-US" sz="1067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661708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270063CE-0493-4969-BBD8-4297E66EFC9A}"/>
              </a:ext>
            </a:extLst>
          </p:cNvPr>
          <p:cNvGrpSpPr/>
          <p:nvPr/>
        </p:nvGrpSpPr>
        <p:grpSpPr>
          <a:xfrm rot="2837432">
            <a:off x="-1737214" y="-782355"/>
            <a:ext cx="4226169" cy="3054144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050768A-0B03-46A0-ACEE-A86709C4BD6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A4DE21B-5AF1-4379-BF41-CB99B00A853E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ADBCD28-2EF3-4D60-817B-3C0705536491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1BE705D-E894-47CC-8E74-8DA363D0362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474D32A-95A4-4DE8-A1EA-E9AA749BD152}"/>
                </a:ext>
              </a:extLst>
            </p:cNvPr>
            <p:cNvSpPr/>
            <p:nvPr/>
          </p:nvSpPr>
          <p:spPr>
            <a:xfrm>
              <a:off x="3294732" y="816425"/>
              <a:ext cx="5631539" cy="5631537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E46C2B9-DFA8-4065-B8F3-35D615B269A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03B2430-1AE9-446A-B4A0-41594B9FC44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2091B5F-DF09-4DB0-B160-C851447F5BE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7D16030-6CEC-48BC-BC5C-C61EA6D36A22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890C19A-F3BA-4FFD-854F-8E320204D3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D1A2E-BE9B-4193-ACD1-A2E76AB1BA81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A725C63-1215-4AAB-8232-8A233E41E8C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E4C885D-B663-4438-8F05-51CB201884E0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17A0277-98D1-462D-802A-D30399C9553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19B5153-C052-428A-9087-B99FCCF6673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6982F84-DD05-4094-BCD2-1161486710D8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81CFD6E-15BB-405D-8D91-BF19B38D2A5A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5" name="Freeform 245"/>
          <p:cNvSpPr>
            <a:spLocks noEditPoints="1"/>
          </p:cNvSpPr>
          <p:nvPr/>
        </p:nvSpPr>
        <p:spPr bwMode="auto">
          <a:xfrm>
            <a:off x="2020073" y="4267202"/>
            <a:ext cx="404813" cy="268288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1" name="Freeform 291"/>
          <p:cNvSpPr>
            <a:spLocks noEditPoints="1"/>
          </p:cNvSpPr>
          <p:nvPr/>
        </p:nvSpPr>
        <p:spPr bwMode="auto">
          <a:xfrm>
            <a:off x="5930515" y="2041622"/>
            <a:ext cx="363538" cy="366713"/>
          </a:xfrm>
          <a:custGeom>
            <a:avLst/>
            <a:gdLst>
              <a:gd name="T0" fmla="*/ 35 w 103"/>
              <a:gd name="T1" fmla="*/ 39 h 104"/>
              <a:gd name="T2" fmla="*/ 37 w 103"/>
              <a:gd name="T3" fmla="*/ 19 h 104"/>
              <a:gd name="T4" fmla="*/ 68 w 103"/>
              <a:gd name="T5" fmla="*/ 20 h 104"/>
              <a:gd name="T6" fmla="*/ 69 w 103"/>
              <a:gd name="T7" fmla="*/ 39 h 104"/>
              <a:gd name="T8" fmla="*/ 72 w 103"/>
              <a:gd name="T9" fmla="*/ 10 h 104"/>
              <a:gd name="T10" fmla="*/ 33 w 103"/>
              <a:gd name="T11" fmla="*/ 8 h 104"/>
              <a:gd name="T12" fmla="*/ 35 w 103"/>
              <a:gd name="T13" fmla="*/ 39 h 104"/>
              <a:gd name="T14" fmla="*/ 5 w 103"/>
              <a:gd name="T15" fmla="*/ 67 h 104"/>
              <a:gd name="T16" fmla="*/ 28 w 103"/>
              <a:gd name="T17" fmla="*/ 59 h 104"/>
              <a:gd name="T18" fmla="*/ 27 w 103"/>
              <a:gd name="T19" fmla="*/ 76 h 104"/>
              <a:gd name="T20" fmla="*/ 31 w 103"/>
              <a:gd name="T21" fmla="*/ 75 h 104"/>
              <a:gd name="T22" fmla="*/ 28 w 103"/>
              <a:gd name="T23" fmla="*/ 78 h 104"/>
              <a:gd name="T24" fmla="*/ 28 w 103"/>
              <a:gd name="T25" fmla="*/ 79 h 104"/>
              <a:gd name="T26" fmla="*/ 40 w 103"/>
              <a:gd name="T27" fmla="*/ 100 h 104"/>
              <a:gd name="T28" fmla="*/ 43 w 103"/>
              <a:gd name="T29" fmla="*/ 102 h 104"/>
              <a:gd name="T30" fmla="*/ 30 w 103"/>
              <a:gd name="T31" fmla="*/ 79 h 104"/>
              <a:gd name="T32" fmla="*/ 35 w 103"/>
              <a:gd name="T33" fmla="*/ 74 h 104"/>
              <a:gd name="T34" fmla="*/ 34 w 103"/>
              <a:gd name="T35" fmla="*/ 73 h 104"/>
              <a:gd name="T36" fmla="*/ 29 w 103"/>
              <a:gd name="T37" fmla="*/ 73 h 104"/>
              <a:gd name="T38" fmla="*/ 29 w 103"/>
              <a:gd name="T39" fmla="*/ 59 h 104"/>
              <a:gd name="T40" fmla="*/ 39 w 103"/>
              <a:gd name="T41" fmla="*/ 53 h 104"/>
              <a:gd name="T42" fmla="*/ 40 w 103"/>
              <a:gd name="T43" fmla="*/ 53 h 104"/>
              <a:gd name="T44" fmla="*/ 40 w 103"/>
              <a:gd name="T45" fmla="*/ 67 h 104"/>
              <a:gd name="T46" fmla="*/ 46 w 103"/>
              <a:gd name="T47" fmla="*/ 83 h 104"/>
              <a:gd name="T48" fmla="*/ 50 w 103"/>
              <a:gd name="T49" fmla="*/ 67 h 104"/>
              <a:gd name="T50" fmla="*/ 48 w 103"/>
              <a:gd name="T51" fmla="*/ 64 h 104"/>
              <a:gd name="T52" fmla="*/ 49 w 103"/>
              <a:gd name="T53" fmla="*/ 60 h 104"/>
              <a:gd name="T54" fmla="*/ 56 w 103"/>
              <a:gd name="T55" fmla="*/ 60 h 104"/>
              <a:gd name="T56" fmla="*/ 58 w 103"/>
              <a:gd name="T57" fmla="*/ 64 h 104"/>
              <a:gd name="T58" fmla="*/ 56 w 103"/>
              <a:gd name="T59" fmla="*/ 67 h 104"/>
              <a:gd name="T60" fmla="*/ 59 w 103"/>
              <a:gd name="T61" fmla="*/ 83 h 104"/>
              <a:gd name="T62" fmla="*/ 65 w 103"/>
              <a:gd name="T63" fmla="*/ 68 h 104"/>
              <a:gd name="T64" fmla="*/ 66 w 103"/>
              <a:gd name="T65" fmla="*/ 54 h 104"/>
              <a:gd name="T66" fmla="*/ 74 w 103"/>
              <a:gd name="T67" fmla="*/ 59 h 104"/>
              <a:gd name="T68" fmla="*/ 75 w 103"/>
              <a:gd name="T69" fmla="*/ 73 h 104"/>
              <a:gd name="T70" fmla="*/ 70 w 103"/>
              <a:gd name="T71" fmla="*/ 73 h 104"/>
              <a:gd name="T72" fmla="*/ 69 w 103"/>
              <a:gd name="T73" fmla="*/ 74 h 104"/>
              <a:gd name="T74" fmla="*/ 74 w 103"/>
              <a:gd name="T75" fmla="*/ 79 h 104"/>
              <a:gd name="T76" fmla="*/ 63 w 103"/>
              <a:gd name="T77" fmla="*/ 98 h 104"/>
              <a:gd name="T78" fmla="*/ 63 w 103"/>
              <a:gd name="T79" fmla="*/ 98 h 104"/>
              <a:gd name="T80" fmla="*/ 63 w 103"/>
              <a:gd name="T81" fmla="*/ 98 h 104"/>
              <a:gd name="T82" fmla="*/ 61 w 103"/>
              <a:gd name="T83" fmla="*/ 102 h 104"/>
              <a:gd name="T84" fmla="*/ 63 w 103"/>
              <a:gd name="T85" fmla="*/ 100 h 104"/>
              <a:gd name="T86" fmla="*/ 76 w 103"/>
              <a:gd name="T87" fmla="*/ 79 h 104"/>
              <a:gd name="T88" fmla="*/ 76 w 103"/>
              <a:gd name="T89" fmla="*/ 78 h 104"/>
              <a:gd name="T90" fmla="*/ 72 w 103"/>
              <a:gd name="T91" fmla="*/ 75 h 104"/>
              <a:gd name="T92" fmla="*/ 77 w 103"/>
              <a:gd name="T93" fmla="*/ 76 h 104"/>
              <a:gd name="T94" fmla="*/ 75 w 103"/>
              <a:gd name="T95" fmla="*/ 59 h 104"/>
              <a:gd name="T96" fmla="*/ 98 w 103"/>
              <a:gd name="T97" fmla="*/ 67 h 104"/>
              <a:gd name="T98" fmla="*/ 103 w 103"/>
              <a:gd name="T99" fmla="*/ 104 h 104"/>
              <a:gd name="T100" fmla="*/ 85 w 103"/>
              <a:gd name="T101" fmla="*/ 104 h 104"/>
              <a:gd name="T102" fmla="*/ 85 w 103"/>
              <a:gd name="T103" fmla="*/ 91 h 104"/>
              <a:gd name="T104" fmla="*/ 84 w 103"/>
              <a:gd name="T105" fmla="*/ 92 h 104"/>
              <a:gd name="T106" fmla="*/ 80 w 103"/>
              <a:gd name="T107" fmla="*/ 104 h 104"/>
              <a:gd name="T108" fmla="*/ 56 w 103"/>
              <a:gd name="T109" fmla="*/ 104 h 104"/>
              <a:gd name="T110" fmla="*/ 50 w 103"/>
              <a:gd name="T111" fmla="*/ 104 h 104"/>
              <a:gd name="T112" fmla="*/ 25 w 103"/>
              <a:gd name="T113" fmla="*/ 104 h 104"/>
              <a:gd name="T114" fmla="*/ 21 w 103"/>
              <a:gd name="T115" fmla="*/ 92 h 104"/>
              <a:gd name="T116" fmla="*/ 20 w 103"/>
              <a:gd name="T117" fmla="*/ 91 h 104"/>
              <a:gd name="T118" fmla="*/ 20 w 103"/>
              <a:gd name="T119" fmla="*/ 104 h 104"/>
              <a:gd name="T120" fmla="*/ 0 w 103"/>
              <a:gd name="T121" fmla="*/ 104 h 104"/>
              <a:gd name="T122" fmla="*/ 5 w 103"/>
              <a:gd name="T123" fmla="*/ 6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3" name="Freeform 30"/>
          <p:cNvSpPr>
            <a:spLocks noEditPoints="1"/>
          </p:cNvSpPr>
          <p:nvPr/>
        </p:nvSpPr>
        <p:spPr bwMode="auto">
          <a:xfrm>
            <a:off x="9831730" y="4230421"/>
            <a:ext cx="260104" cy="341850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9717" y="1725329"/>
            <a:ext cx="3830855" cy="2193970"/>
            <a:chOff x="349717" y="1725329"/>
            <a:chExt cx="3830855" cy="2193970"/>
          </a:xfrm>
        </p:grpSpPr>
        <p:sp>
          <p:nvSpPr>
            <p:cNvPr id="42" name="矩形 41"/>
            <p:cNvSpPr/>
            <p:nvPr/>
          </p:nvSpPr>
          <p:spPr>
            <a:xfrm>
              <a:off x="349717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020073" y="2109587"/>
              <a:ext cx="298748" cy="298748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98971" y="238041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办公室工作情况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715149" y="2749748"/>
              <a:ext cx="296813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when he was a little boy ask the indulgence of the children who may read this book for dedicating it to a grown-up. I have a serious reason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80572" y="3737009"/>
            <a:ext cx="3830855" cy="2333755"/>
            <a:chOff x="4180572" y="3737009"/>
            <a:chExt cx="3830855" cy="2333755"/>
          </a:xfrm>
        </p:grpSpPr>
        <p:sp>
          <p:nvSpPr>
            <p:cNvPr id="43" name="矩形 42"/>
            <p:cNvSpPr/>
            <p:nvPr/>
          </p:nvSpPr>
          <p:spPr>
            <a:xfrm>
              <a:off x="4180572" y="3737009"/>
              <a:ext cx="3830855" cy="2011680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Freeform 41"/>
            <p:cNvSpPr>
              <a:spLocks noEditPoints="1"/>
            </p:cNvSpPr>
            <p:nvPr/>
          </p:nvSpPr>
          <p:spPr bwMode="auto">
            <a:xfrm>
              <a:off x="5964396" y="4219714"/>
              <a:ext cx="295775" cy="337392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542001" y="4531881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社会联系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4611932" y="4901213"/>
              <a:ext cx="296813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when he was a little boy ask the indulgence of the children who may read this book for dedicating it to a grown-up. I have a serious reason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11427" y="1725329"/>
            <a:ext cx="3830855" cy="2221889"/>
            <a:chOff x="8011427" y="1725329"/>
            <a:chExt cx="3830855" cy="2221889"/>
          </a:xfrm>
        </p:grpSpPr>
        <p:sp>
          <p:nvSpPr>
            <p:cNvPr id="44" name="矩形 43"/>
            <p:cNvSpPr/>
            <p:nvPr/>
          </p:nvSpPr>
          <p:spPr>
            <a:xfrm>
              <a:off x="8011427" y="1725329"/>
              <a:ext cx="3830855" cy="201168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Freeform 33"/>
            <p:cNvSpPr>
              <a:spLocks noEditPoints="1"/>
            </p:cNvSpPr>
            <p:nvPr/>
          </p:nvSpPr>
          <p:spPr bwMode="auto">
            <a:xfrm>
              <a:off x="9761874" y="2176242"/>
              <a:ext cx="329960" cy="214028"/>
            </a:xfrm>
            <a:custGeom>
              <a:avLst/>
              <a:gdLst>
                <a:gd name="T0" fmla="*/ 13 w 94"/>
                <a:gd name="T1" fmla="*/ 0 h 61"/>
                <a:gd name="T2" fmla="*/ 82 w 94"/>
                <a:gd name="T3" fmla="*/ 0 h 61"/>
                <a:gd name="T4" fmla="*/ 89 w 94"/>
                <a:gd name="T5" fmla="*/ 2 h 61"/>
                <a:gd name="T6" fmla="*/ 47 w 94"/>
                <a:gd name="T7" fmla="*/ 33 h 61"/>
                <a:gd name="T8" fmla="*/ 6 w 94"/>
                <a:gd name="T9" fmla="*/ 2 h 61"/>
                <a:gd name="T10" fmla="*/ 13 w 94"/>
                <a:gd name="T11" fmla="*/ 0 h 61"/>
                <a:gd name="T12" fmla="*/ 94 w 94"/>
                <a:gd name="T13" fmla="*/ 9 h 61"/>
                <a:gd name="T14" fmla="*/ 67 w 94"/>
                <a:gd name="T15" fmla="*/ 29 h 61"/>
                <a:gd name="T16" fmla="*/ 93 w 94"/>
                <a:gd name="T17" fmla="*/ 53 h 61"/>
                <a:gd name="T18" fmla="*/ 94 w 94"/>
                <a:gd name="T19" fmla="*/ 48 h 61"/>
                <a:gd name="T20" fmla="*/ 94 w 94"/>
                <a:gd name="T21" fmla="*/ 12 h 61"/>
                <a:gd name="T22" fmla="*/ 94 w 94"/>
                <a:gd name="T23" fmla="*/ 9 h 61"/>
                <a:gd name="T24" fmla="*/ 87 w 94"/>
                <a:gd name="T25" fmla="*/ 60 h 61"/>
                <a:gd name="T26" fmla="*/ 82 w 94"/>
                <a:gd name="T27" fmla="*/ 61 h 61"/>
                <a:gd name="T28" fmla="*/ 13 w 94"/>
                <a:gd name="T29" fmla="*/ 61 h 61"/>
                <a:gd name="T30" fmla="*/ 6 w 94"/>
                <a:gd name="T31" fmla="*/ 59 h 61"/>
                <a:gd name="T32" fmla="*/ 34 w 94"/>
                <a:gd name="T33" fmla="*/ 34 h 61"/>
                <a:gd name="T34" fmla="*/ 44 w 94"/>
                <a:gd name="T35" fmla="*/ 42 h 61"/>
                <a:gd name="T36" fmla="*/ 47 w 94"/>
                <a:gd name="T37" fmla="*/ 44 h 61"/>
                <a:gd name="T38" fmla="*/ 50 w 94"/>
                <a:gd name="T39" fmla="*/ 42 h 61"/>
                <a:gd name="T40" fmla="*/ 60 w 94"/>
                <a:gd name="T41" fmla="*/ 35 h 61"/>
                <a:gd name="T42" fmla="*/ 87 w 94"/>
                <a:gd name="T43" fmla="*/ 60 h 61"/>
                <a:gd name="T44" fmla="*/ 1 w 94"/>
                <a:gd name="T45" fmla="*/ 52 h 61"/>
                <a:gd name="T46" fmla="*/ 27 w 94"/>
                <a:gd name="T47" fmla="*/ 29 h 61"/>
                <a:gd name="T48" fmla="*/ 1 w 94"/>
                <a:gd name="T49" fmla="*/ 9 h 61"/>
                <a:gd name="T50" fmla="*/ 0 w 94"/>
                <a:gd name="T51" fmla="*/ 12 h 61"/>
                <a:gd name="T52" fmla="*/ 0 w 94"/>
                <a:gd name="T53" fmla="*/ 48 h 61"/>
                <a:gd name="T54" fmla="*/ 1 w 94"/>
                <a:gd name="T5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61">
                  <a:moveTo>
                    <a:pt x="1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7" y="1"/>
                    <a:pt x="89" y="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  <a:moveTo>
                    <a:pt x="94" y="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2"/>
                    <a:pt x="94" y="50"/>
                    <a:pt x="94" y="48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0"/>
                    <a:pt x="94" y="9"/>
                  </a:cubicBezTo>
                  <a:close/>
                  <a:moveTo>
                    <a:pt x="87" y="60"/>
                  </a:moveTo>
                  <a:cubicBezTo>
                    <a:pt x="85" y="60"/>
                    <a:pt x="84" y="61"/>
                    <a:pt x="8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0" y="61"/>
                    <a:pt x="8" y="60"/>
                    <a:pt x="6" y="5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87" y="60"/>
                    <a:pt x="87" y="60"/>
                    <a:pt x="87" y="60"/>
                  </a:cubicBezTo>
                  <a:close/>
                  <a:moveTo>
                    <a:pt x="1" y="52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1"/>
                    <a:pt x="1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445135" y="2408335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意见反馈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8515066" y="2777667"/>
              <a:ext cx="296813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when he was a little boy ask the indulgence of the children who may read this book for dedicating it to a grown-up. I have a serious reason</a:t>
              </a: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1760636" y="4531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合作商</a:t>
            </a:r>
          </a:p>
        </p:txBody>
      </p:sp>
      <p:sp>
        <p:nvSpPr>
          <p:cNvPr id="85" name="矩形 84"/>
          <p:cNvSpPr/>
          <p:nvPr/>
        </p:nvSpPr>
        <p:spPr>
          <a:xfrm>
            <a:off x="715149" y="4901213"/>
            <a:ext cx="2968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when he was a little boy ask the indulgence of the children who may read this book for dedicating it to a grown-up. I have a serious reason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445135" y="453188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市场调查</a:t>
            </a:r>
          </a:p>
        </p:txBody>
      </p:sp>
      <p:sp>
        <p:nvSpPr>
          <p:cNvPr id="87" name="矩形 86"/>
          <p:cNvSpPr/>
          <p:nvPr/>
        </p:nvSpPr>
        <p:spPr>
          <a:xfrm>
            <a:off x="8515066" y="4901213"/>
            <a:ext cx="2968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when he was a little boy ask the indulgence of the children who may read this book for dedicating it to a grown-up. I have a serious reason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5542001" y="241600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管理人员</a:t>
            </a:r>
          </a:p>
        </p:txBody>
      </p:sp>
      <p:sp>
        <p:nvSpPr>
          <p:cNvPr id="89" name="矩形 88"/>
          <p:cNvSpPr/>
          <p:nvPr/>
        </p:nvSpPr>
        <p:spPr>
          <a:xfrm>
            <a:off x="4611932" y="2785333"/>
            <a:ext cx="2968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when he was a little boy ask the indulgence of the children who may read this book for dedicating it to a grown-up. I have a serious reason</a:t>
            </a:r>
          </a:p>
        </p:txBody>
      </p:sp>
    </p:spTree>
    <p:extLst>
      <p:ext uri="{BB962C8B-B14F-4D97-AF65-F5344CB8AC3E}">
        <p14:creationId xmlns:p14="http://schemas.microsoft.com/office/powerpoint/2010/main" val="2832196927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53" grpId="0" animBg="1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F9D14F53-AB91-46A1-8F50-B25E5F7F397F}"/>
              </a:ext>
            </a:extLst>
          </p:cNvPr>
          <p:cNvGrpSpPr/>
          <p:nvPr/>
        </p:nvGrpSpPr>
        <p:grpSpPr>
          <a:xfrm rot="2837432">
            <a:off x="-1594554" y="-787966"/>
            <a:ext cx="4226169" cy="3054144"/>
            <a:chOff x="569602" y="-921225"/>
            <a:chExt cx="11136187" cy="804783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3CD6C5-E1C8-42EB-A15F-BA329F213B8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A18146D-0D41-4D81-BC53-0B8E9AEAB36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ACFAE16-A2C0-46D7-AC49-C7F8CC98C55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7AE5FAC-AF0D-43CF-8239-E64D3D1447E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8060851-86E3-42A0-A385-B005B1552FCC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DB56C4C-6B49-4C44-B22B-8B111E55CCE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F99D3A7-1AA3-4F31-A80B-3239D929CD1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90A030F-1EAD-44F3-8FD1-FD076E97110D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D5B740E-5786-49A8-AE07-B154D2DE056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66D3B6B-6182-4720-B25A-3A77E60FD32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6B3100B-E577-497E-8C9D-33DE299ECCD9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21535CF-7F78-41F9-951B-8A9DF9184D2B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58FF6C6-354C-4C3D-B880-4535280AF37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3551127-C01D-4D16-9DC9-C9020BB2C85C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EFB0C41-D757-4E80-9D2B-B2D281E5DF6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C81A973-9F98-4DB7-80C2-6D6CBDA431BD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EBAB29E-FEEF-48DC-82F3-0AF066D69778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3817935"/>
            <a:ext cx="2166755" cy="195012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754" y="3816851"/>
            <a:ext cx="2166754" cy="195224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3508" y="3817934"/>
            <a:ext cx="2166754" cy="19501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0262" y="3817935"/>
            <a:ext cx="2166755" cy="195012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7017" y="3817935"/>
            <a:ext cx="2166755" cy="195012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3771" y="3919786"/>
            <a:ext cx="1943100" cy="175073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7" y="1824296"/>
            <a:ext cx="2166755" cy="19527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0481" y="1820390"/>
            <a:ext cx="2166755" cy="195012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965" y="1874945"/>
            <a:ext cx="2059469" cy="1853565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-4776" y="1815158"/>
            <a:ext cx="6127298" cy="2002777"/>
          </a:xfrm>
          <a:prstGeom prst="rect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96121" y="2124955"/>
            <a:ext cx="5271279" cy="1487623"/>
            <a:chOff x="5688508" y="2242077"/>
            <a:chExt cx="5271279" cy="1487623"/>
          </a:xfrm>
        </p:grpSpPr>
        <p:sp>
          <p:nvSpPr>
            <p:cNvPr id="61" name="文本框 60"/>
            <p:cNvSpPr txBox="1"/>
            <p:nvPr/>
          </p:nvSpPr>
          <p:spPr>
            <a:xfrm>
              <a:off x="6768983" y="2242077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cs typeface="+mn-ea"/>
                  <a:sym typeface="+mn-lt"/>
                </a:rPr>
                <a:t>产品介绍</a:t>
              </a:r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5688508" y="2442387"/>
              <a:ext cx="814980" cy="869054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768983" y="2652482"/>
              <a:ext cx="419080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prstClr val="white"/>
                  </a:solidFill>
                  <a:cs typeface="+mn-ea"/>
                  <a:sym typeface="+mn-lt"/>
                </a:rPr>
                <a:t>By faith I mean a vision of good one cherishes and the enthusiasm that pushes one to seek its fulfillment regardless of obstacles. </a:t>
              </a:r>
              <a:endParaRPr lang="zh-CN" alt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988409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16099"/>
            <a:ext cx="12192000" cy="3911601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A7DB4C-3DAB-4585-8E68-9357018D2349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883B1FB-9939-40D5-A623-5F02CF88808B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BDD5EBD-2DBA-422E-98DF-ADA197C9A1BC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49BC5CD-58DE-4EB1-A093-49F8D7EB765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7FCA411-D222-467C-AB8A-158FFB7E06FE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A5BD3F4-AFBF-480A-A58C-BDDEACF86454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C4C283B-17F3-48D5-9DC4-1BF9DDFCBD9B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B1EAF0C-3D61-41C5-BD7F-582A880B1EC7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1D4C529-200D-443F-B1AD-7A99E213289E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E3A6699-65D6-4B61-A545-0155BCA0EF96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373375C-EA4B-453C-9F6F-EECD9E65F79B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6C93C25-09F0-4DBF-A039-30B9679D6737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F9E532A-E3B2-43C7-B8A1-2473AFDCB96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91FF9E-5C4B-48D4-A7B7-07BDECE4ADFD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67A4F1-59AD-429F-B26B-E38ED5A98098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316746E-E7FE-4F7C-AC94-D9FE87AB62FB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2773C76-1686-4F1B-8A95-00EAD663FEE0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F6243AE-F862-4169-8E1A-34CDA5B4D2AE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238" y="4487337"/>
            <a:ext cx="4285812" cy="2429933"/>
          </a:xfrm>
          <a:custGeom>
            <a:avLst/>
            <a:gdLst>
              <a:gd name="connsiteX0" fmla="*/ 0 w 4064000"/>
              <a:gd name="connsiteY0" fmla="*/ 0 h 2429933"/>
              <a:gd name="connsiteX1" fmla="*/ 4064000 w 4064000"/>
              <a:gd name="connsiteY1" fmla="*/ 0 h 2429933"/>
              <a:gd name="connsiteX2" fmla="*/ 4064000 w 4064000"/>
              <a:gd name="connsiteY2" fmla="*/ 2429933 h 2429933"/>
              <a:gd name="connsiteX3" fmla="*/ 0 w 4064000"/>
              <a:gd name="connsiteY3" fmla="*/ 2429933 h 2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429933">
                <a:moveTo>
                  <a:pt x="0" y="0"/>
                </a:moveTo>
                <a:lnTo>
                  <a:pt x="4064000" y="0"/>
                </a:lnTo>
                <a:lnTo>
                  <a:pt x="4064000" y="2429933"/>
                </a:lnTo>
                <a:lnTo>
                  <a:pt x="0" y="2429933"/>
                </a:lnTo>
                <a:close/>
              </a:path>
            </a:pathLst>
          </a:cu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188" y="-101604"/>
            <a:ext cx="4285812" cy="2429933"/>
          </a:xfrm>
          <a:custGeom>
            <a:avLst/>
            <a:gdLst>
              <a:gd name="connsiteX0" fmla="*/ 0 w 4064000"/>
              <a:gd name="connsiteY0" fmla="*/ 0 h 2429933"/>
              <a:gd name="connsiteX1" fmla="*/ 4064000 w 4064000"/>
              <a:gd name="connsiteY1" fmla="*/ 0 h 2429933"/>
              <a:gd name="connsiteX2" fmla="*/ 4064000 w 4064000"/>
              <a:gd name="connsiteY2" fmla="*/ 2429933 h 2429933"/>
              <a:gd name="connsiteX3" fmla="*/ 0 w 4064000"/>
              <a:gd name="connsiteY3" fmla="*/ 2429933 h 2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429933">
                <a:moveTo>
                  <a:pt x="0" y="0"/>
                </a:moveTo>
                <a:lnTo>
                  <a:pt x="4064000" y="0"/>
                </a:lnTo>
                <a:lnTo>
                  <a:pt x="4064000" y="2429933"/>
                </a:lnTo>
                <a:lnTo>
                  <a:pt x="0" y="2429933"/>
                </a:ln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188" y="-101604"/>
            <a:ext cx="4285812" cy="2429933"/>
          </a:xfrm>
          <a:custGeom>
            <a:avLst/>
            <a:gdLst>
              <a:gd name="connsiteX0" fmla="*/ 0 w 4064000"/>
              <a:gd name="connsiteY0" fmla="*/ 0 h 2429933"/>
              <a:gd name="connsiteX1" fmla="*/ 4064000 w 4064000"/>
              <a:gd name="connsiteY1" fmla="*/ 0 h 2429933"/>
              <a:gd name="connsiteX2" fmla="*/ 4064000 w 4064000"/>
              <a:gd name="connsiteY2" fmla="*/ 2429933 h 2429933"/>
              <a:gd name="connsiteX3" fmla="*/ 0 w 4064000"/>
              <a:gd name="connsiteY3" fmla="*/ 2429933 h 2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429933">
                <a:moveTo>
                  <a:pt x="0" y="0"/>
                </a:moveTo>
                <a:lnTo>
                  <a:pt x="4064000" y="0"/>
                </a:lnTo>
                <a:lnTo>
                  <a:pt x="4064000" y="2429933"/>
                </a:lnTo>
                <a:lnTo>
                  <a:pt x="0" y="2429933"/>
                </a:lnTo>
                <a:close/>
              </a:path>
            </a:pathLst>
          </a:custGeom>
        </p:spPr>
      </p:pic>
      <p:sp>
        <p:nvSpPr>
          <p:cNvPr id="37" name="任意多边形 36"/>
          <p:cNvSpPr/>
          <p:nvPr/>
        </p:nvSpPr>
        <p:spPr>
          <a:xfrm>
            <a:off x="-19050" y="-101604"/>
            <a:ext cx="4285812" cy="2429933"/>
          </a:xfrm>
          <a:custGeom>
            <a:avLst/>
            <a:gdLst>
              <a:gd name="connsiteX0" fmla="*/ 0 w 4285812"/>
              <a:gd name="connsiteY0" fmla="*/ 0 h 2429933"/>
              <a:gd name="connsiteX1" fmla="*/ 4064000 w 4285812"/>
              <a:gd name="connsiteY1" fmla="*/ 0 h 2429933"/>
              <a:gd name="connsiteX2" fmla="*/ 4064000 w 4285812"/>
              <a:gd name="connsiteY2" fmla="*/ 1187944 h 2429933"/>
              <a:gd name="connsiteX3" fmla="*/ 4285812 w 4285812"/>
              <a:gd name="connsiteY3" fmla="*/ 1316595 h 2429933"/>
              <a:gd name="connsiteX4" fmla="*/ 4064000 w 4285812"/>
              <a:gd name="connsiteY4" fmla="*/ 1445246 h 2429933"/>
              <a:gd name="connsiteX5" fmla="*/ 4064000 w 4285812"/>
              <a:gd name="connsiteY5" fmla="*/ 2429933 h 2429933"/>
              <a:gd name="connsiteX6" fmla="*/ 0 w 4285812"/>
              <a:gd name="connsiteY6" fmla="*/ 2429933 h 2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812" h="2429933">
                <a:moveTo>
                  <a:pt x="0" y="0"/>
                </a:moveTo>
                <a:lnTo>
                  <a:pt x="4064000" y="0"/>
                </a:lnTo>
                <a:lnTo>
                  <a:pt x="4064000" y="1187944"/>
                </a:lnTo>
                <a:lnTo>
                  <a:pt x="4285812" y="1316595"/>
                </a:lnTo>
                <a:lnTo>
                  <a:pt x="4064000" y="1445246"/>
                </a:lnTo>
                <a:lnTo>
                  <a:pt x="4064000" y="2429933"/>
                </a:lnTo>
                <a:lnTo>
                  <a:pt x="0" y="2429933"/>
                </a:lnTo>
                <a:close/>
              </a:path>
            </a:pathLst>
          </a:custGeom>
          <a:solidFill>
            <a:srgbClr val="2EB0A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335" y="4487336"/>
            <a:ext cx="4281158" cy="2429933"/>
          </a:xfrm>
          <a:custGeom>
            <a:avLst/>
            <a:gdLst>
              <a:gd name="connsiteX0" fmla="*/ 0 w 4064000"/>
              <a:gd name="connsiteY0" fmla="*/ 0 h 2429933"/>
              <a:gd name="connsiteX1" fmla="*/ 4064000 w 4064000"/>
              <a:gd name="connsiteY1" fmla="*/ 0 h 2429933"/>
              <a:gd name="connsiteX2" fmla="*/ 4064000 w 4064000"/>
              <a:gd name="connsiteY2" fmla="*/ 2429933 h 2429933"/>
              <a:gd name="connsiteX3" fmla="*/ 0 w 4064000"/>
              <a:gd name="connsiteY3" fmla="*/ 2429933 h 2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2429933">
                <a:moveTo>
                  <a:pt x="0" y="0"/>
                </a:moveTo>
                <a:lnTo>
                  <a:pt x="4064000" y="0"/>
                </a:lnTo>
                <a:lnTo>
                  <a:pt x="4064000" y="2429933"/>
                </a:lnTo>
                <a:lnTo>
                  <a:pt x="0" y="2429933"/>
                </a:lnTo>
                <a:close/>
              </a:path>
            </a:pathLst>
          </a:custGeom>
        </p:spPr>
      </p:pic>
      <p:sp>
        <p:nvSpPr>
          <p:cNvPr id="24" name="矩形 23"/>
          <p:cNvSpPr/>
          <p:nvPr/>
        </p:nvSpPr>
        <p:spPr>
          <a:xfrm>
            <a:off x="0" y="2328325"/>
            <a:ext cx="12192000" cy="2159007"/>
          </a:xfrm>
          <a:prstGeom prst="rect">
            <a:avLst/>
          </a:prstGeom>
          <a:solidFill>
            <a:srgbClr val="30748D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13864" y="308466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年终成果汇报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15565" y="554570"/>
            <a:ext cx="3224585" cy="1089380"/>
            <a:chOff x="534615" y="674333"/>
            <a:chExt cx="3224585" cy="1089380"/>
          </a:xfrm>
        </p:grpSpPr>
        <p:sp>
          <p:nvSpPr>
            <p:cNvPr id="26" name="文本框 25"/>
            <p:cNvSpPr txBox="1"/>
            <p:nvPr/>
          </p:nvSpPr>
          <p:spPr>
            <a:xfrm>
              <a:off x="534615" y="674333"/>
              <a:ext cx="1492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cs typeface="+mn-ea"/>
                  <a:sym typeface="+mn-lt"/>
                </a:rPr>
                <a:t>Information</a:t>
              </a:r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1558" y="903421"/>
              <a:ext cx="30276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prstClr val="white"/>
                  </a:solidFill>
                  <a:cs typeface="+mn-ea"/>
                  <a:sym typeface="+mn-lt"/>
                </a:rPr>
                <a:t>when he was a little boy ask the indulgence of the children who may read this book for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25500" y="1460500"/>
              <a:ext cx="908050" cy="303213"/>
            </a:xfrm>
            <a:prstGeom prst="roundRect">
              <a:avLst/>
            </a:prstGeom>
            <a:noFill/>
            <a:ln w="25400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98038" y="1460499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任意多边形 37"/>
          <p:cNvSpPr/>
          <p:nvPr/>
        </p:nvSpPr>
        <p:spPr>
          <a:xfrm flipH="1">
            <a:off x="7906188" y="4487334"/>
            <a:ext cx="4285812" cy="2429933"/>
          </a:xfrm>
          <a:custGeom>
            <a:avLst/>
            <a:gdLst>
              <a:gd name="connsiteX0" fmla="*/ 0 w 4285812"/>
              <a:gd name="connsiteY0" fmla="*/ 0 h 2429933"/>
              <a:gd name="connsiteX1" fmla="*/ 4064000 w 4285812"/>
              <a:gd name="connsiteY1" fmla="*/ 0 h 2429933"/>
              <a:gd name="connsiteX2" fmla="*/ 4064000 w 4285812"/>
              <a:gd name="connsiteY2" fmla="*/ 1187944 h 2429933"/>
              <a:gd name="connsiteX3" fmla="*/ 4285812 w 4285812"/>
              <a:gd name="connsiteY3" fmla="*/ 1316595 h 2429933"/>
              <a:gd name="connsiteX4" fmla="*/ 4064000 w 4285812"/>
              <a:gd name="connsiteY4" fmla="*/ 1445246 h 2429933"/>
              <a:gd name="connsiteX5" fmla="*/ 4064000 w 4285812"/>
              <a:gd name="connsiteY5" fmla="*/ 2429933 h 2429933"/>
              <a:gd name="connsiteX6" fmla="*/ 0 w 4285812"/>
              <a:gd name="connsiteY6" fmla="*/ 2429933 h 242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5812" h="2429933">
                <a:moveTo>
                  <a:pt x="0" y="0"/>
                </a:moveTo>
                <a:lnTo>
                  <a:pt x="4064000" y="0"/>
                </a:lnTo>
                <a:lnTo>
                  <a:pt x="4064000" y="1187944"/>
                </a:lnTo>
                <a:lnTo>
                  <a:pt x="4285812" y="1316595"/>
                </a:lnTo>
                <a:lnTo>
                  <a:pt x="4064000" y="1445246"/>
                </a:lnTo>
                <a:lnTo>
                  <a:pt x="4064000" y="2429933"/>
                </a:lnTo>
                <a:lnTo>
                  <a:pt x="0" y="2429933"/>
                </a:lnTo>
                <a:close/>
              </a:path>
            </a:pathLst>
          </a:custGeom>
          <a:solidFill>
            <a:srgbClr val="2EB0A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30186" y="5209096"/>
            <a:ext cx="3224585" cy="1089380"/>
            <a:chOff x="534615" y="674333"/>
            <a:chExt cx="3224585" cy="1089380"/>
          </a:xfrm>
        </p:grpSpPr>
        <p:sp>
          <p:nvSpPr>
            <p:cNvPr id="32" name="文本框 31"/>
            <p:cNvSpPr txBox="1"/>
            <p:nvPr/>
          </p:nvSpPr>
          <p:spPr>
            <a:xfrm>
              <a:off x="534615" y="674333"/>
              <a:ext cx="1492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cs typeface="+mn-ea"/>
                  <a:sym typeface="+mn-lt"/>
                </a:rPr>
                <a:t>Information</a:t>
              </a:r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31558" y="903421"/>
              <a:ext cx="30276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prstClr val="white"/>
                  </a:solidFill>
                  <a:cs typeface="+mn-ea"/>
                  <a:sym typeface="+mn-lt"/>
                </a:rPr>
                <a:t>when he was a little boy ask the indulgence of the children who may read this book for</a:t>
              </a: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825500" y="1460500"/>
              <a:ext cx="908050" cy="303213"/>
            </a:xfrm>
            <a:prstGeom prst="roundRect">
              <a:avLst/>
            </a:prstGeom>
            <a:noFill/>
            <a:ln w="25400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98038" y="1460499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338473"/>
      </p:ext>
    </p:extLst>
  </p:cSld>
  <p:clrMapOvr>
    <a:masterClrMapping/>
  </p:clrMapOvr>
  <p:transition spd="slow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120"/>
              <p:cNvSpPr/>
              <p:nvPr/>
            </p:nvSpPr>
            <p:spPr>
              <a:xfrm>
                <a:off x="2296338" y="1131204"/>
                <a:ext cx="8424759" cy="4942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HMM(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生成模型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):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λ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=(</m:t>
                    </m:r>
                    <m:r>
                      <a:rPr lang="zh-CN" altLang="en-US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𝜋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𝐴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𝐵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1.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齐次一阶马尔可夫假设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 </m:t>
                      </m:r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: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: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𝑃</m:t>
                      </m:r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2.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观测独立假设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 </m:t>
                      </m:r>
                      <m:r>
                        <a:rPr lang="en-US" altLang="zh-CN" sz="16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: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: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sz="16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𝑃</m:t>
                      </m:r>
                      <m:r>
                        <a:rPr lang="en-US" altLang="zh-CN" sz="16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</m:t>
                          </m:r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MEMM(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判别模型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):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1.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打破观测独立性假设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2.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存在标记偏置的问题（各个状态之间的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转移不是随意的，模型学到了偏好路径，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不关心观测值，根本是因为局部归一化）</a:t>
                </a:r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79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38" y="1131204"/>
                <a:ext cx="8424759" cy="4942507"/>
              </a:xfrm>
              <a:prstGeom prst="rect">
                <a:avLst/>
              </a:prstGeom>
              <a:blipFill>
                <a:blip r:embed="rId3"/>
                <a:stretch>
                  <a:fillRect l="-434" b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46F4012-B001-4002-A56B-A1C2E3FEC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37" y="1131204"/>
            <a:ext cx="3933825" cy="1857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9A0EDE-F67F-429E-8937-1CBFA223F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02457"/>
            <a:ext cx="3933333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70516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961" y="4933840"/>
            <a:ext cx="198515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436982"/>
                </a:solidFill>
                <a:cs typeface="+mn-ea"/>
                <a:sym typeface="+mn-lt"/>
              </a:rPr>
              <a:t>成功项目展示</a:t>
            </a:r>
            <a:endParaRPr lang="zh-CN" altLang="zh-CN" sz="2400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6" y="5450045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1887200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FEE33C5A-FAF4-4D6B-8281-627622AC0AC2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93638C7-0B3B-4BD4-9001-5788C4831412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1023F85-C434-4E35-9471-24E0F864B21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B93B67B-2222-404E-89AC-A02549A07CB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5AAEA97-5E4B-4D53-A43E-C3B69C832BD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002B877-676F-4AC6-BD9D-4812694B58D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B473C76-4A3F-487B-8912-1A4181366E1B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EC48222-4B08-49E5-B9AE-773DE18B1D2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B0E9ED4-45AD-4AE1-A299-C514823B3204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2731F3-FD7D-483E-899C-2B55DEB526E4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2B5B014-2724-4A01-B0F3-302F31BADAFB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47FCE23-4533-49E2-9D1B-26C65E8641D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39E1FC1-D8BC-49DD-B4EF-3ADC996ECE8B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1B0CEEA-E906-49F4-A9F0-CA5750A6793E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5CC471D-72A6-4BD8-ABEC-F281D28C1683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2578F2E-E5A8-4D8D-B86D-E470A1E1011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BA4EFBE-F051-42A7-B3B9-BE06AF9105B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65F9C6D-00EB-43D0-9585-183A806A6D78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8" name="Picture 119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5967" y="2022140"/>
            <a:ext cx="5607265" cy="3183304"/>
          </a:xfrm>
          <a:prstGeom prst="rect">
            <a:avLst/>
          </a:prstGeom>
        </p:spPr>
      </p:pic>
      <p:sp>
        <p:nvSpPr>
          <p:cNvPr id="29" name="Oval 1"/>
          <p:cNvSpPr/>
          <p:nvPr/>
        </p:nvSpPr>
        <p:spPr>
          <a:xfrm>
            <a:off x="6938262" y="2862231"/>
            <a:ext cx="200025" cy="200025"/>
          </a:xfrm>
          <a:prstGeom prst="ellipse">
            <a:avLst/>
          </a:prstGeom>
          <a:solidFill>
            <a:schemeClr val="bg1"/>
          </a:solidFill>
          <a:ln w="107950">
            <a:solidFill>
              <a:srgbClr val="3074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0" name="Oval 120"/>
          <p:cNvSpPr/>
          <p:nvPr/>
        </p:nvSpPr>
        <p:spPr>
          <a:xfrm>
            <a:off x="7500044" y="4021628"/>
            <a:ext cx="200025" cy="200025"/>
          </a:xfrm>
          <a:prstGeom prst="ellipse">
            <a:avLst/>
          </a:prstGeom>
          <a:solidFill>
            <a:schemeClr val="bg1"/>
          </a:solidFill>
          <a:ln w="107950">
            <a:solidFill>
              <a:srgbClr val="9BD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1" name="Oval 121"/>
          <p:cNvSpPr/>
          <p:nvPr/>
        </p:nvSpPr>
        <p:spPr>
          <a:xfrm>
            <a:off x="9765124" y="3215311"/>
            <a:ext cx="200025" cy="200025"/>
          </a:xfrm>
          <a:prstGeom prst="ellipse">
            <a:avLst/>
          </a:prstGeom>
          <a:solidFill>
            <a:schemeClr val="bg1"/>
          </a:solidFill>
          <a:ln w="107950">
            <a:solidFill>
              <a:srgbClr val="2EB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2" name="TextBox 127"/>
          <p:cNvSpPr txBox="1"/>
          <p:nvPr/>
        </p:nvSpPr>
        <p:spPr>
          <a:xfrm>
            <a:off x="7296651" y="246618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2F728B"/>
                </a:solidFill>
                <a:cs typeface="+mn-ea"/>
                <a:sym typeface="+mn-lt"/>
              </a:rPr>
              <a:t>TITLE</a:t>
            </a:r>
          </a:p>
        </p:txBody>
      </p:sp>
      <p:sp>
        <p:nvSpPr>
          <p:cNvPr id="33" name="Rectangle 128"/>
          <p:cNvSpPr/>
          <p:nvPr/>
        </p:nvSpPr>
        <p:spPr>
          <a:xfrm>
            <a:off x="7296651" y="2697014"/>
            <a:ext cx="1515438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Sederon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in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ex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sed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libero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rhoncusoui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molestie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id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vitae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liber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34" name="TextBox 129"/>
          <p:cNvSpPr txBox="1"/>
          <p:nvPr/>
        </p:nvSpPr>
        <p:spPr>
          <a:xfrm>
            <a:off x="10106976" y="286223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2EB0A2"/>
                </a:solidFill>
                <a:cs typeface="+mn-ea"/>
                <a:sym typeface="+mn-lt"/>
              </a:rPr>
              <a:t>TITLE</a:t>
            </a:r>
          </a:p>
        </p:txBody>
      </p:sp>
      <p:sp>
        <p:nvSpPr>
          <p:cNvPr id="35" name="Rectangle 130"/>
          <p:cNvSpPr/>
          <p:nvPr/>
        </p:nvSpPr>
        <p:spPr>
          <a:xfrm>
            <a:off x="10106976" y="3093063"/>
            <a:ext cx="15154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Sederon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in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ex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sed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libero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rhoncusoui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molestie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id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vitae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liber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41" name="TextBox 131"/>
          <p:cNvSpPr txBox="1"/>
          <p:nvPr/>
        </p:nvSpPr>
        <p:spPr>
          <a:xfrm>
            <a:off x="7879135" y="366651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9BD4CC"/>
                </a:solidFill>
                <a:cs typeface="+mn-ea"/>
                <a:sym typeface="+mn-lt"/>
              </a:rPr>
              <a:t>TITLE</a:t>
            </a:r>
          </a:p>
        </p:txBody>
      </p:sp>
      <p:sp>
        <p:nvSpPr>
          <p:cNvPr id="42" name="Rectangle 132"/>
          <p:cNvSpPr/>
          <p:nvPr/>
        </p:nvSpPr>
        <p:spPr>
          <a:xfrm>
            <a:off x="7879135" y="3897343"/>
            <a:ext cx="1515438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Sederon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in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ex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sed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libero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rhoncusoui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molestie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id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vitae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tr-TR" sz="10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liber</a:t>
            </a:r>
            <a:r>
              <a:rPr lang="tr-TR" sz="1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43" name="Rectangle 11"/>
          <p:cNvSpPr/>
          <p:nvPr/>
        </p:nvSpPr>
        <p:spPr>
          <a:xfrm>
            <a:off x="747561" y="1221506"/>
            <a:ext cx="4995862" cy="4532957"/>
          </a:xfrm>
          <a:prstGeom prst="rect">
            <a:avLst/>
          </a:prstGeom>
          <a:noFill/>
          <a:ln w="38100">
            <a:solidFill>
              <a:srgbClr val="3074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1358" y="1715575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产品销售图</a:t>
            </a:r>
            <a:endParaRPr lang="tr-TR" sz="3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88092" y="2836581"/>
            <a:ext cx="406861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Sed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in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sed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libero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rhoncus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molestie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id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vitae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libero.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Aenean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semper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posuere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ullamcorper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Phasellus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maximus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tempus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scelerisque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Nulla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accumsan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augue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eget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mauris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tincidunt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vel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tempus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leo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pharetra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Sed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in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velit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blandit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sagittis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ante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sit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porttitor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dolor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Donec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egestas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ultrices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urna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sit </a:t>
            </a:r>
            <a:r>
              <a:rPr lang="tr-TR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tr-T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16"/>
          <p:cNvSpPr txBox="1"/>
          <p:nvPr/>
        </p:nvSpPr>
        <p:spPr>
          <a:xfrm>
            <a:off x="1644024" y="5024865"/>
            <a:ext cx="50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EDIT</a:t>
            </a:r>
          </a:p>
        </p:txBody>
      </p:sp>
      <p:sp>
        <p:nvSpPr>
          <p:cNvPr id="52" name="TextBox 56"/>
          <p:cNvSpPr txBox="1"/>
          <p:nvPr/>
        </p:nvSpPr>
        <p:spPr>
          <a:xfrm>
            <a:off x="2750392" y="5024865"/>
            <a:ext cx="770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GEARS</a:t>
            </a:r>
          </a:p>
        </p:txBody>
      </p:sp>
      <p:sp>
        <p:nvSpPr>
          <p:cNvPr id="53" name="TextBox 57"/>
          <p:cNvSpPr txBox="1"/>
          <p:nvPr/>
        </p:nvSpPr>
        <p:spPr>
          <a:xfrm>
            <a:off x="3822569" y="5024865"/>
            <a:ext cx="101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HEARTBEAT</a:t>
            </a:r>
          </a:p>
        </p:txBody>
      </p:sp>
      <p:sp>
        <p:nvSpPr>
          <p:cNvPr id="54" name="Freeform 245"/>
          <p:cNvSpPr>
            <a:spLocks noEditPoints="1"/>
          </p:cNvSpPr>
          <p:nvPr/>
        </p:nvSpPr>
        <p:spPr bwMode="auto">
          <a:xfrm>
            <a:off x="1696974" y="4512717"/>
            <a:ext cx="365466" cy="242211"/>
          </a:xfrm>
          <a:custGeom>
            <a:avLst/>
            <a:gdLst>
              <a:gd name="T0" fmla="*/ 10 w 115"/>
              <a:gd name="T1" fmla="*/ 0 h 76"/>
              <a:gd name="T2" fmla="*/ 14 w 115"/>
              <a:gd name="T3" fmla="*/ 42 h 76"/>
              <a:gd name="T4" fmla="*/ 24 w 115"/>
              <a:gd name="T5" fmla="*/ 43 h 76"/>
              <a:gd name="T6" fmla="*/ 54 w 115"/>
              <a:gd name="T7" fmla="*/ 24 h 76"/>
              <a:gd name="T8" fmla="*/ 71 w 115"/>
              <a:gd name="T9" fmla="*/ 28 h 76"/>
              <a:gd name="T10" fmla="*/ 42 w 115"/>
              <a:gd name="T11" fmla="*/ 12 h 76"/>
              <a:gd name="T12" fmla="*/ 26 w 115"/>
              <a:gd name="T13" fmla="*/ 13 h 76"/>
              <a:gd name="T14" fmla="*/ 20 w 115"/>
              <a:gd name="T15" fmla="*/ 22 h 76"/>
              <a:gd name="T16" fmla="*/ 25 w 115"/>
              <a:gd name="T17" fmla="*/ 5 h 76"/>
              <a:gd name="T18" fmla="*/ 115 w 115"/>
              <a:gd name="T19" fmla="*/ 32 h 76"/>
              <a:gd name="T20" fmla="*/ 100 w 115"/>
              <a:gd name="T21" fmla="*/ 38 h 76"/>
              <a:gd name="T22" fmla="*/ 84 w 115"/>
              <a:gd name="T23" fmla="*/ 46 h 76"/>
              <a:gd name="T24" fmla="*/ 74 w 115"/>
              <a:gd name="T25" fmla="*/ 69 h 76"/>
              <a:gd name="T26" fmla="*/ 67 w 115"/>
              <a:gd name="T27" fmla="*/ 76 h 76"/>
              <a:gd name="T28" fmla="*/ 64 w 115"/>
              <a:gd name="T29" fmla="*/ 64 h 76"/>
              <a:gd name="T30" fmla="*/ 53 w 115"/>
              <a:gd name="T31" fmla="*/ 73 h 76"/>
              <a:gd name="T32" fmla="*/ 53 w 115"/>
              <a:gd name="T33" fmla="*/ 59 h 76"/>
              <a:gd name="T34" fmla="*/ 40 w 115"/>
              <a:gd name="T35" fmla="*/ 68 h 76"/>
              <a:gd name="T36" fmla="*/ 48 w 115"/>
              <a:gd name="T37" fmla="*/ 48 h 76"/>
              <a:gd name="T38" fmla="*/ 31 w 115"/>
              <a:gd name="T39" fmla="*/ 59 h 76"/>
              <a:gd name="T40" fmla="*/ 50 w 115"/>
              <a:gd name="T41" fmla="*/ 30 h 76"/>
              <a:gd name="T42" fmla="*/ 69 w 115"/>
              <a:gd name="T43" fmla="*/ 37 h 76"/>
              <a:gd name="T44" fmla="*/ 69 w 115"/>
              <a:gd name="T45" fmla="*/ 19 h 76"/>
              <a:gd name="T46" fmla="*/ 89 w 115"/>
              <a:gd name="T47" fmla="*/ 27 h 76"/>
              <a:gd name="T48" fmla="*/ 81 w 115"/>
              <a:gd name="T49" fmla="*/ 14 h 76"/>
              <a:gd name="T50" fmla="*/ 79 w 115"/>
              <a:gd name="T51" fmla="*/ 12 h 76"/>
              <a:gd name="T52" fmla="*/ 97 w 115"/>
              <a:gd name="T53" fmla="*/ 52 h 76"/>
              <a:gd name="T54" fmla="*/ 85 w 115"/>
              <a:gd name="T55" fmla="*/ 53 h 76"/>
              <a:gd name="T56" fmla="*/ 97 w 115"/>
              <a:gd name="T57" fmla="*/ 52 h 76"/>
              <a:gd name="T58" fmla="*/ 86 w 115"/>
              <a:gd name="T59" fmla="*/ 67 h 76"/>
              <a:gd name="T60" fmla="*/ 76 w 115"/>
              <a:gd name="T61" fmla="*/ 63 h 76"/>
              <a:gd name="T62" fmla="*/ 87 w 115"/>
              <a:gd name="T63" fmla="*/ 65 h 76"/>
              <a:gd name="T64" fmla="*/ 81 w 115"/>
              <a:gd name="T65" fmla="*/ 54 h 76"/>
              <a:gd name="T66" fmla="*/ 87 w 115"/>
              <a:gd name="T67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Freeform 12"/>
          <p:cNvSpPr>
            <a:spLocks noEditPoints="1"/>
          </p:cNvSpPr>
          <p:nvPr/>
        </p:nvSpPr>
        <p:spPr bwMode="auto">
          <a:xfrm>
            <a:off x="3011853" y="4456944"/>
            <a:ext cx="272395" cy="323384"/>
          </a:xfrm>
          <a:custGeom>
            <a:avLst/>
            <a:gdLst>
              <a:gd name="T0" fmla="*/ 4 w 86"/>
              <a:gd name="T1" fmla="*/ 0 h 102"/>
              <a:gd name="T2" fmla="*/ 8 w 86"/>
              <a:gd name="T3" fmla="*/ 10 h 102"/>
              <a:gd name="T4" fmla="*/ 49 w 86"/>
              <a:gd name="T5" fmla="*/ 3 h 102"/>
              <a:gd name="T6" fmla="*/ 52 w 86"/>
              <a:gd name="T7" fmla="*/ 6 h 102"/>
              <a:gd name="T8" fmla="*/ 52 w 86"/>
              <a:gd name="T9" fmla="*/ 13 h 102"/>
              <a:gd name="T10" fmla="*/ 81 w 86"/>
              <a:gd name="T11" fmla="*/ 3 h 102"/>
              <a:gd name="T12" fmla="*/ 86 w 86"/>
              <a:gd name="T13" fmla="*/ 6 h 102"/>
              <a:gd name="T14" fmla="*/ 84 w 86"/>
              <a:gd name="T15" fmla="*/ 60 h 102"/>
              <a:gd name="T16" fmla="*/ 62 w 86"/>
              <a:gd name="T17" fmla="*/ 67 h 102"/>
              <a:gd name="T18" fmla="*/ 36 w 86"/>
              <a:gd name="T19" fmla="*/ 66 h 102"/>
              <a:gd name="T20" fmla="*/ 36 w 86"/>
              <a:gd name="T21" fmla="*/ 66 h 102"/>
              <a:gd name="T22" fmla="*/ 28 w 86"/>
              <a:gd name="T23" fmla="*/ 60 h 102"/>
              <a:gd name="T24" fmla="*/ 8 w 86"/>
              <a:gd name="T25" fmla="*/ 98 h 102"/>
              <a:gd name="T26" fmla="*/ 4 w 86"/>
              <a:gd name="T27" fmla="*/ 102 h 102"/>
              <a:gd name="T28" fmla="*/ 0 w 86"/>
              <a:gd name="T29" fmla="*/ 4 h 102"/>
              <a:gd name="T30" fmla="*/ 52 w 86"/>
              <a:gd name="T31" fmla="*/ 56 h 102"/>
              <a:gd name="T32" fmla="*/ 61 w 86"/>
              <a:gd name="T33" fmla="*/ 61 h 102"/>
              <a:gd name="T34" fmla="*/ 52 w 86"/>
              <a:gd name="T35" fmla="*/ 53 h 102"/>
              <a:gd name="T36" fmla="*/ 52 w 86"/>
              <a:gd name="T37" fmla="*/ 42 h 102"/>
              <a:gd name="T38" fmla="*/ 61 w 86"/>
              <a:gd name="T39" fmla="*/ 28 h 102"/>
              <a:gd name="T40" fmla="*/ 52 w 86"/>
              <a:gd name="T41" fmla="*/ 42 h 102"/>
              <a:gd name="T42" fmla="*/ 61 w 86"/>
              <a:gd name="T43" fmla="*/ 52 h 102"/>
              <a:gd name="T44" fmla="*/ 71 w 86"/>
              <a:gd name="T45" fmla="*/ 37 h 102"/>
              <a:gd name="T46" fmla="*/ 71 w 86"/>
              <a:gd name="T47" fmla="*/ 49 h 102"/>
              <a:gd name="T48" fmla="*/ 79 w 86"/>
              <a:gd name="T49" fmla="*/ 55 h 102"/>
              <a:gd name="T50" fmla="*/ 71 w 86"/>
              <a:gd name="T51" fmla="*/ 49 h 102"/>
              <a:gd name="T52" fmla="*/ 71 w 86"/>
              <a:gd name="T53" fmla="*/ 25 h 102"/>
              <a:gd name="T54" fmla="*/ 80 w 86"/>
              <a:gd name="T55" fmla="*/ 34 h 102"/>
              <a:gd name="T56" fmla="*/ 71 w 86"/>
              <a:gd name="T57" fmla="*/ 25 h 102"/>
              <a:gd name="T58" fmla="*/ 67 w 86"/>
              <a:gd name="T59" fmla="*/ 16 h 102"/>
              <a:gd name="T60" fmla="*/ 61 w 86"/>
              <a:gd name="T61" fmla="*/ 28 h 102"/>
              <a:gd name="T62" fmla="*/ 38 w 86"/>
              <a:gd name="T63" fmla="*/ 30 h 102"/>
              <a:gd name="T64" fmla="*/ 46 w 86"/>
              <a:gd name="T65" fmla="*/ 18 h 102"/>
              <a:gd name="T66" fmla="*/ 38 w 86"/>
              <a:gd name="T67" fmla="*/ 30 h 102"/>
              <a:gd name="T68" fmla="*/ 38 w 86"/>
              <a:gd name="T69" fmla="*/ 42 h 102"/>
              <a:gd name="T70" fmla="*/ 39 w 86"/>
              <a:gd name="T71" fmla="*/ 52 h 102"/>
              <a:gd name="T72" fmla="*/ 44 w 86"/>
              <a:gd name="T73" fmla="*/ 51 h 102"/>
              <a:gd name="T74" fmla="*/ 46 w 86"/>
              <a:gd name="T75" fmla="*/ 48 h 102"/>
              <a:gd name="T76" fmla="*/ 46 w 86"/>
              <a:gd name="T77" fmla="*/ 42 h 102"/>
              <a:gd name="T78" fmla="*/ 38 w 86"/>
              <a:gd name="T79" fmla="*/ 30 h 102"/>
              <a:gd name="T80" fmla="*/ 28 w 86"/>
              <a:gd name="T81" fmla="*/ 43 h 102"/>
              <a:gd name="T82" fmla="*/ 38 w 86"/>
              <a:gd name="T83" fmla="*/ 18 h 102"/>
              <a:gd name="T84" fmla="*/ 28 w 86"/>
              <a:gd name="T85" fmla="*/ 10 h 102"/>
              <a:gd name="T86" fmla="*/ 38 w 86"/>
              <a:gd name="T87" fmla="*/ 18 h 102"/>
              <a:gd name="T88" fmla="*/ 28 w 86"/>
              <a:gd name="T89" fmla="*/ 43 h 102"/>
              <a:gd name="T90" fmla="*/ 18 w 86"/>
              <a:gd name="T91" fmla="*/ 57 h 102"/>
              <a:gd name="T92" fmla="*/ 28 w 86"/>
              <a:gd name="T93" fmla="*/ 54 h 102"/>
              <a:gd name="T94" fmla="*/ 18 w 86"/>
              <a:gd name="T95" fmla="*/ 46 h 102"/>
              <a:gd name="T96" fmla="*/ 9 w 86"/>
              <a:gd name="T97" fmla="*/ 37 h 102"/>
              <a:gd name="T98" fmla="*/ 9 w 86"/>
              <a:gd name="T99" fmla="*/ 49 h 102"/>
              <a:gd name="T100" fmla="*/ 28 w 86"/>
              <a:gd name="T101" fmla="*/ 31 h 102"/>
              <a:gd name="T102" fmla="*/ 18 w 86"/>
              <a:gd name="T103" fmla="*/ 23 h 102"/>
              <a:gd name="T104" fmla="*/ 18 w 86"/>
              <a:gd name="T105" fmla="*/ 23 h 102"/>
              <a:gd name="T106" fmla="*/ 9 w 86"/>
              <a:gd name="T107" fmla="*/ 17 h 102"/>
              <a:gd name="T108" fmla="*/ 18 w 86"/>
              <a:gd name="T109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" h="102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10"/>
                  <a:pt x="8" y="10"/>
                  <a:pt x="8" y="10"/>
                </a:cubicBezTo>
                <a:cubicBezTo>
                  <a:pt x="13" y="7"/>
                  <a:pt x="20" y="6"/>
                  <a:pt x="26" y="4"/>
                </a:cubicBezTo>
                <a:cubicBezTo>
                  <a:pt x="34" y="3"/>
                  <a:pt x="42" y="3"/>
                  <a:pt x="49" y="3"/>
                </a:cubicBezTo>
                <a:cubicBezTo>
                  <a:pt x="51" y="3"/>
                  <a:pt x="52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13"/>
                  <a:pt x="52" y="13"/>
                  <a:pt x="52" y="13"/>
                </a:cubicBezTo>
                <a:cubicBezTo>
                  <a:pt x="57" y="13"/>
                  <a:pt x="61" y="12"/>
                  <a:pt x="65" y="10"/>
                </a:cubicBezTo>
                <a:cubicBezTo>
                  <a:pt x="70" y="9"/>
                  <a:pt x="76" y="6"/>
                  <a:pt x="81" y="3"/>
                </a:cubicBezTo>
                <a:cubicBezTo>
                  <a:pt x="83" y="2"/>
                  <a:pt x="85" y="3"/>
                  <a:pt x="86" y="5"/>
                </a:cubicBezTo>
                <a:cubicBezTo>
                  <a:pt x="86" y="5"/>
                  <a:pt x="86" y="6"/>
                  <a:pt x="86" y="6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58"/>
                  <a:pt x="85" y="59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78" y="64"/>
                  <a:pt x="70" y="66"/>
                  <a:pt x="62" y="67"/>
                </a:cubicBezTo>
                <a:cubicBezTo>
                  <a:pt x="55" y="69"/>
                  <a:pt x="47" y="69"/>
                  <a:pt x="39" y="69"/>
                </a:cubicBezTo>
                <a:cubicBezTo>
                  <a:pt x="38" y="69"/>
                  <a:pt x="36" y="68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1" y="59"/>
                  <a:pt x="28" y="60"/>
                </a:cubicBezTo>
                <a:cubicBezTo>
                  <a:pt x="22" y="62"/>
                  <a:pt x="15" y="65"/>
                  <a:pt x="8" y="6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100"/>
                  <a:pt x="6" y="102"/>
                  <a:pt x="4" y="102"/>
                </a:cubicBezTo>
                <a:cubicBezTo>
                  <a:pt x="4" y="102"/>
                  <a:pt x="4" y="102"/>
                  <a:pt x="4" y="102"/>
                </a:cubicBezTo>
                <a:cubicBezTo>
                  <a:pt x="1" y="102"/>
                  <a:pt x="0" y="100"/>
                  <a:pt x="0" y="9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  <a:moveTo>
                  <a:pt x="52" y="56"/>
                </a:moveTo>
                <a:cubicBezTo>
                  <a:pt x="52" y="62"/>
                  <a:pt x="52" y="62"/>
                  <a:pt x="52" y="62"/>
                </a:cubicBezTo>
                <a:cubicBezTo>
                  <a:pt x="55" y="62"/>
                  <a:pt x="58" y="62"/>
                  <a:pt x="61" y="61"/>
                </a:cubicBezTo>
                <a:cubicBezTo>
                  <a:pt x="61" y="52"/>
                  <a:pt x="61" y="52"/>
                  <a:pt x="61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42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8"/>
                  <a:pt x="61" y="28"/>
                  <a:pt x="61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42"/>
                  <a:pt x="52" y="42"/>
                  <a:pt x="52" y="42"/>
                </a:cubicBezTo>
                <a:close/>
                <a:moveTo>
                  <a:pt x="61" y="40"/>
                </a:moveTo>
                <a:cubicBezTo>
                  <a:pt x="61" y="52"/>
                  <a:pt x="61" y="52"/>
                  <a:pt x="61" y="52"/>
                </a:cubicBezTo>
                <a:cubicBezTo>
                  <a:pt x="71" y="49"/>
                  <a:pt x="71" y="49"/>
                  <a:pt x="71" y="49"/>
                </a:cubicBezTo>
                <a:cubicBezTo>
                  <a:pt x="71" y="37"/>
                  <a:pt x="71" y="37"/>
                  <a:pt x="71" y="37"/>
                </a:cubicBezTo>
                <a:cubicBezTo>
                  <a:pt x="61" y="40"/>
                  <a:pt x="61" y="40"/>
                  <a:pt x="61" y="40"/>
                </a:cubicBezTo>
                <a:close/>
                <a:moveTo>
                  <a:pt x="71" y="49"/>
                </a:moveTo>
                <a:cubicBezTo>
                  <a:pt x="71" y="59"/>
                  <a:pt x="71" y="59"/>
                  <a:pt x="71" y="59"/>
                </a:cubicBezTo>
                <a:cubicBezTo>
                  <a:pt x="74" y="58"/>
                  <a:pt x="77" y="57"/>
                  <a:pt x="79" y="55"/>
                </a:cubicBezTo>
                <a:cubicBezTo>
                  <a:pt x="80" y="46"/>
                  <a:pt x="80" y="46"/>
                  <a:pt x="80" y="46"/>
                </a:cubicBezTo>
                <a:cubicBezTo>
                  <a:pt x="71" y="49"/>
                  <a:pt x="71" y="49"/>
                  <a:pt x="71" y="49"/>
                </a:cubicBezTo>
                <a:close/>
                <a:moveTo>
                  <a:pt x="80" y="23"/>
                </a:moveTo>
                <a:cubicBezTo>
                  <a:pt x="71" y="25"/>
                  <a:pt x="71" y="25"/>
                  <a:pt x="71" y="25"/>
                </a:cubicBezTo>
                <a:cubicBezTo>
                  <a:pt x="71" y="37"/>
                  <a:pt x="71" y="37"/>
                  <a:pt x="71" y="37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23"/>
                  <a:pt x="80" y="23"/>
                  <a:pt x="80" y="23"/>
                </a:cubicBezTo>
                <a:close/>
                <a:moveTo>
                  <a:pt x="71" y="25"/>
                </a:moveTo>
                <a:cubicBezTo>
                  <a:pt x="71" y="15"/>
                  <a:pt x="71" y="15"/>
                  <a:pt x="71" y="15"/>
                </a:cubicBezTo>
                <a:cubicBezTo>
                  <a:pt x="70" y="15"/>
                  <a:pt x="68" y="16"/>
                  <a:pt x="67" y="16"/>
                </a:cubicBezTo>
                <a:cubicBezTo>
                  <a:pt x="65" y="17"/>
                  <a:pt x="63" y="17"/>
                  <a:pt x="61" y="18"/>
                </a:cubicBezTo>
                <a:cubicBezTo>
                  <a:pt x="61" y="28"/>
                  <a:pt x="61" y="28"/>
                  <a:pt x="61" y="28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38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18"/>
                  <a:pt x="46" y="18"/>
                  <a:pt x="46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30"/>
                  <a:pt x="38" y="30"/>
                  <a:pt x="38" y="30"/>
                </a:cubicBezTo>
                <a:close/>
                <a:moveTo>
                  <a:pt x="46" y="42"/>
                </a:moveTo>
                <a:cubicBezTo>
                  <a:pt x="38" y="42"/>
                  <a:pt x="38" y="42"/>
                  <a:pt x="38" y="4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2"/>
                  <a:pt x="38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41" y="52"/>
                  <a:pt x="42" y="52"/>
                  <a:pt x="44" y="51"/>
                </a:cubicBezTo>
                <a:cubicBezTo>
                  <a:pt x="45" y="51"/>
                  <a:pt x="46" y="51"/>
                  <a:pt x="46" y="51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38" y="42"/>
                </a:moveTo>
                <a:cubicBezTo>
                  <a:pt x="38" y="30"/>
                  <a:pt x="38" y="30"/>
                  <a:pt x="38" y="30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43"/>
                  <a:pt x="28" y="43"/>
                  <a:pt x="28" y="43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8" y="18"/>
                </a:moveTo>
                <a:cubicBezTo>
                  <a:pt x="38" y="9"/>
                  <a:pt x="38" y="9"/>
                  <a:pt x="38" y="9"/>
                </a:cubicBezTo>
                <a:cubicBezTo>
                  <a:pt x="34" y="10"/>
                  <a:pt x="31" y="10"/>
                  <a:pt x="28" y="10"/>
                </a:cubicBezTo>
                <a:cubicBezTo>
                  <a:pt x="28" y="20"/>
                  <a:pt x="28" y="20"/>
                  <a:pt x="28" y="20"/>
                </a:cubicBezTo>
                <a:cubicBezTo>
                  <a:pt x="38" y="18"/>
                  <a:pt x="38" y="18"/>
                  <a:pt x="38" y="18"/>
                </a:cubicBezTo>
                <a:close/>
                <a:moveTo>
                  <a:pt x="28" y="54"/>
                </a:moveTo>
                <a:cubicBezTo>
                  <a:pt x="28" y="43"/>
                  <a:pt x="28" y="43"/>
                  <a:pt x="28" y="43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6"/>
                  <a:pt x="24" y="55"/>
                  <a:pt x="27" y="54"/>
                </a:cubicBezTo>
                <a:cubicBezTo>
                  <a:pt x="27" y="54"/>
                  <a:pt x="27" y="54"/>
                  <a:pt x="28" y="54"/>
                </a:cubicBezTo>
                <a:close/>
                <a:moveTo>
                  <a:pt x="9" y="49"/>
                </a:moveTo>
                <a:cubicBezTo>
                  <a:pt x="18" y="46"/>
                  <a:pt x="18" y="46"/>
                  <a:pt x="18" y="46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3"/>
                  <a:pt x="9" y="46"/>
                  <a:pt x="9" y="49"/>
                </a:cubicBezTo>
                <a:close/>
                <a:moveTo>
                  <a:pt x="18" y="35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20"/>
                  <a:pt x="28" y="20"/>
                  <a:pt x="28" y="20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35"/>
                  <a:pt x="18" y="35"/>
                  <a:pt x="18" y="35"/>
                </a:cubicBezTo>
                <a:close/>
                <a:moveTo>
                  <a:pt x="18" y="23"/>
                </a:moveTo>
                <a:cubicBezTo>
                  <a:pt x="18" y="13"/>
                  <a:pt x="18" y="13"/>
                  <a:pt x="18" y="13"/>
                </a:cubicBezTo>
                <a:cubicBezTo>
                  <a:pt x="15" y="14"/>
                  <a:pt x="12" y="15"/>
                  <a:pt x="9" y="17"/>
                </a:cubicBezTo>
                <a:cubicBezTo>
                  <a:pt x="9" y="20"/>
                  <a:pt x="9" y="22"/>
                  <a:pt x="9" y="25"/>
                </a:cubicBezTo>
                <a:lnTo>
                  <a:pt x="18" y="23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Freeform 30"/>
          <p:cNvSpPr>
            <a:spLocks noEditPoints="1"/>
          </p:cNvSpPr>
          <p:nvPr/>
        </p:nvSpPr>
        <p:spPr bwMode="auto">
          <a:xfrm>
            <a:off x="4211957" y="4456944"/>
            <a:ext cx="234823" cy="308623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27094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41" grpId="0"/>
      <p:bldP spid="42" grpId="0"/>
      <p:bldP spid="43" grpId="0" animBg="1"/>
      <p:bldP spid="44" grpId="0"/>
      <p:bldP spid="45" grpId="0"/>
      <p:bldP spid="51" grpId="0"/>
      <p:bldP spid="52" grpId="0"/>
      <p:bldP spid="53" grpId="0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lock Arc 5"/>
          <p:cNvSpPr/>
          <p:nvPr/>
        </p:nvSpPr>
        <p:spPr>
          <a:xfrm>
            <a:off x="1520890" y="1863725"/>
            <a:ext cx="1622360" cy="1622360"/>
          </a:xfrm>
          <a:prstGeom prst="blockArc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7" name="Block Arc 26"/>
          <p:cNvSpPr/>
          <p:nvPr/>
        </p:nvSpPr>
        <p:spPr>
          <a:xfrm flipV="1">
            <a:off x="2743200" y="1863725"/>
            <a:ext cx="1622360" cy="1622360"/>
          </a:xfrm>
          <a:prstGeom prst="blockArc">
            <a:avLst/>
          </a:prstGeom>
          <a:solidFill>
            <a:srgbClr val="2C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8" name="Block Arc 27"/>
          <p:cNvSpPr/>
          <p:nvPr/>
        </p:nvSpPr>
        <p:spPr>
          <a:xfrm>
            <a:off x="3965510" y="1863725"/>
            <a:ext cx="1622360" cy="1622360"/>
          </a:xfrm>
          <a:prstGeom prst="blockArc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9" name="Block Arc 28"/>
          <p:cNvSpPr/>
          <p:nvPr/>
        </p:nvSpPr>
        <p:spPr>
          <a:xfrm flipV="1">
            <a:off x="5187820" y="1863725"/>
            <a:ext cx="1622360" cy="1622360"/>
          </a:xfrm>
          <a:prstGeom prst="blockArc">
            <a:avLst/>
          </a:prstGeom>
          <a:solidFill>
            <a:srgbClr val="2C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0" name="Block Arc 29"/>
          <p:cNvSpPr/>
          <p:nvPr/>
        </p:nvSpPr>
        <p:spPr>
          <a:xfrm>
            <a:off x="6410130" y="1863725"/>
            <a:ext cx="1622360" cy="1622360"/>
          </a:xfrm>
          <a:prstGeom prst="blockArc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6" name="Block Arc 30"/>
          <p:cNvSpPr/>
          <p:nvPr/>
        </p:nvSpPr>
        <p:spPr>
          <a:xfrm flipV="1">
            <a:off x="7632440" y="1863725"/>
            <a:ext cx="1622360" cy="1622360"/>
          </a:xfrm>
          <a:prstGeom prst="blockArc">
            <a:avLst/>
          </a:prstGeom>
          <a:solidFill>
            <a:srgbClr val="2C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7" name="Block Arc 32"/>
          <p:cNvSpPr/>
          <p:nvPr/>
        </p:nvSpPr>
        <p:spPr>
          <a:xfrm>
            <a:off x="8854750" y="1863725"/>
            <a:ext cx="1622360" cy="1622360"/>
          </a:xfrm>
          <a:prstGeom prst="blockArc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48" name="Group 22"/>
          <p:cNvGrpSpPr/>
          <p:nvPr/>
        </p:nvGrpSpPr>
        <p:grpSpPr>
          <a:xfrm>
            <a:off x="1520890" y="2674905"/>
            <a:ext cx="400051" cy="2227295"/>
            <a:chOff x="3041780" y="7737410"/>
            <a:chExt cx="800101" cy="4454590"/>
          </a:xfrm>
        </p:grpSpPr>
        <p:sp>
          <p:nvSpPr>
            <p:cNvPr id="49" name="Rectangle 9"/>
            <p:cNvSpPr/>
            <p:nvPr/>
          </p:nvSpPr>
          <p:spPr>
            <a:xfrm>
              <a:off x="3041781" y="7737410"/>
              <a:ext cx="800100" cy="4054540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Oval 12"/>
            <p:cNvSpPr/>
            <p:nvPr/>
          </p:nvSpPr>
          <p:spPr>
            <a:xfrm>
              <a:off x="3041780" y="11391899"/>
              <a:ext cx="800101" cy="800101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14"/>
          <p:cNvSpPr txBox="1"/>
          <p:nvPr/>
        </p:nvSpPr>
        <p:spPr>
          <a:xfrm>
            <a:off x="1940091" y="4525188"/>
            <a:ext cx="642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solidFill>
                  <a:srgbClr val="2EB0A2"/>
                </a:solidFill>
                <a:cs typeface="+mn-ea"/>
                <a:sym typeface="+mn-lt"/>
              </a:rPr>
              <a:t>START</a:t>
            </a:r>
          </a:p>
        </p:txBody>
      </p:sp>
      <p:grpSp>
        <p:nvGrpSpPr>
          <p:cNvPr id="58" name="Group 45"/>
          <p:cNvGrpSpPr/>
          <p:nvPr/>
        </p:nvGrpSpPr>
        <p:grpSpPr>
          <a:xfrm>
            <a:off x="10075250" y="2674905"/>
            <a:ext cx="400051" cy="2227295"/>
            <a:chOff x="3041780" y="7737410"/>
            <a:chExt cx="800101" cy="4454590"/>
          </a:xfrm>
          <a:solidFill>
            <a:srgbClr val="2EB0A2"/>
          </a:solidFill>
        </p:grpSpPr>
        <p:sp>
          <p:nvSpPr>
            <p:cNvPr id="59" name="Rectangle 46"/>
            <p:cNvSpPr/>
            <p:nvPr/>
          </p:nvSpPr>
          <p:spPr>
            <a:xfrm>
              <a:off x="3041781" y="7737410"/>
              <a:ext cx="800100" cy="4054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Oval 47"/>
            <p:cNvSpPr/>
            <p:nvPr/>
          </p:nvSpPr>
          <p:spPr>
            <a:xfrm>
              <a:off x="3041780" y="11391899"/>
              <a:ext cx="800101" cy="80010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TextBox 49"/>
          <p:cNvSpPr txBox="1"/>
          <p:nvPr/>
        </p:nvSpPr>
        <p:spPr>
          <a:xfrm>
            <a:off x="9514521" y="4525188"/>
            <a:ext cx="511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solidFill>
                  <a:srgbClr val="2EB0A2"/>
                </a:solidFill>
                <a:cs typeface="+mn-ea"/>
                <a:sym typeface="+mn-lt"/>
              </a:rPr>
              <a:t>END</a:t>
            </a:r>
          </a:p>
        </p:txBody>
      </p:sp>
      <p:sp>
        <p:nvSpPr>
          <p:cNvPr id="62" name="TextBox 24"/>
          <p:cNvSpPr txBox="1"/>
          <p:nvPr/>
        </p:nvSpPr>
        <p:spPr>
          <a:xfrm>
            <a:off x="1928721" y="2884287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>
                <a:solidFill>
                  <a:srgbClr val="2EB0A2"/>
                </a:solidFill>
                <a:cs typeface="+mn-ea"/>
                <a:sym typeface="+mn-lt"/>
              </a:rPr>
              <a:t>PIE CHART</a:t>
            </a:r>
          </a:p>
        </p:txBody>
      </p:sp>
      <p:sp>
        <p:nvSpPr>
          <p:cNvPr id="63" name="TextBox 51"/>
          <p:cNvSpPr txBox="1"/>
          <p:nvPr/>
        </p:nvSpPr>
        <p:spPr>
          <a:xfrm>
            <a:off x="3238326" y="2212781"/>
            <a:ext cx="630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>
                <a:solidFill>
                  <a:srgbClr val="2C6A80"/>
                </a:solidFill>
                <a:cs typeface="+mn-ea"/>
                <a:sym typeface="+mn-lt"/>
              </a:rPr>
              <a:t>SHIELD</a:t>
            </a:r>
          </a:p>
        </p:txBody>
      </p:sp>
      <p:sp>
        <p:nvSpPr>
          <p:cNvPr id="64" name="TextBox 52"/>
          <p:cNvSpPr txBox="1"/>
          <p:nvPr/>
        </p:nvSpPr>
        <p:spPr>
          <a:xfrm>
            <a:off x="5570839" y="221278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>
                <a:solidFill>
                  <a:srgbClr val="2C6A80"/>
                </a:solidFill>
                <a:cs typeface="+mn-ea"/>
                <a:sym typeface="+mn-lt"/>
              </a:rPr>
              <a:t>SHOPPING</a:t>
            </a:r>
          </a:p>
        </p:txBody>
      </p:sp>
      <p:sp>
        <p:nvSpPr>
          <p:cNvPr id="65" name="TextBox 53"/>
          <p:cNvSpPr txBox="1"/>
          <p:nvPr/>
        </p:nvSpPr>
        <p:spPr>
          <a:xfrm>
            <a:off x="8121354" y="221278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>
                <a:solidFill>
                  <a:srgbClr val="2C6A80"/>
                </a:solidFill>
                <a:cs typeface="+mn-ea"/>
                <a:sym typeface="+mn-lt"/>
              </a:rPr>
              <a:t>TRUCK</a:t>
            </a:r>
          </a:p>
        </p:txBody>
      </p:sp>
      <p:sp>
        <p:nvSpPr>
          <p:cNvPr id="66" name="TextBox 54"/>
          <p:cNvSpPr txBox="1"/>
          <p:nvPr/>
        </p:nvSpPr>
        <p:spPr>
          <a:xfrm>
            <a:off x="4523153" y="2884287"/>
            <a:ext cx="505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>
                <a:solidFill>
                  <a:srgbClr val="2EB0A2"/>
                </a:solidFill>
                <a:cs typeface="+mn-ea"/>
                <a:sym typeface="+mn-lt"/>
              </a:rPr>
              <a:t>SAVE</a:t>
            </a:r>
          </a:p>
        </p:txBody>
      </p:sp>
      <p:sp>
        <p:nvSpPr>
          <p:cNvPr id="67" name="TextBox 62"/>
          <p:cNvSpPr txBox="1"/>
          <p:nvPr/>
        </p:nvSpPr>
        <p:spPr>
          <a:xfrm>
            <a:off x="6961462" y="2884287"/>
            <a:ext cx="505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>
                <a:solidFill>
                  <a:srgbClr val="2EB0A2"/>
                </a:solidFill>
                <a:cs typeface="+mn-ea"/>
                <a:sym typeface="+mn-lt"/>
              </a:rPr>
              <a:t>STAR</a:t>
            </a:r>
          </a:p>
        </p:txBody>
      </p:sp>
      <p:sp>
        <p:nvSpPr>
          <p:cNvPr id="68" name="TextBox 63"/>
          <p:cNvSpPr txBox="1"/>
          <p:nvPr/>
        </p:nvSpPr>
        <p:spPr>
          <a:xfrm>
            <a:off x="9405876" y="2884287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>
                <a:solidFill>
                  <a:srgbClr val="2EB0A2"/>
                </a:solidFill>
                <a:cs typeface="+mn-ea"/>
                <a:sym typeface="+mn-lt"/>
              </a:rPr>
              <a:t>TAGS</a:t>
            </a:r>
          </a:p>
        </p:txBody>
      </p:sp>
      <p:sp>
        <p:nvSpPr>
          <p:cNvPr id="69" name="Oval 1"/>
          <p:cNvSpPr/>
          <p:nvPr/>
        </p:nvSpPr>
        <p:spPr>
          <a:xfrm>
            <a:off x="1634599" y="4555995"/>
            <a:ext cx="171451" cy="1714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0" name="Oval 37"/>
          <p:cNvSpPr/>
          <p:nvPr/>
        </p:nvSpPr>
        <p:spPr>
          <a:xfrm>
            <a:off x="10189549" y="4555995"/>
            <a:ext cx="171451" cy="1714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1" name="Freeform 19"/>
          <p:cNvSpPr>
            <a:spLocks noEditPoints="1"/>
          </p:cNvSpPr>
          <p:nvPr/>
        </p:nvSpPr>
        <p:spPr bwMode="auto">
          <a:xfrm>
            <a:off x="3447373" y="2520027"/>
            <a:ext cx="241865" cy="241865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2C6A80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2" name="Freeform 28"/>
          <p:cNvSpPr>
            <a:spLocks noEditPoints="1"/>
          </p:cNvSpPr>
          <p:nvPr/>
        </p:nvSpPr>
        <p:spPr bwMode="auto">
          <a:xfrm>
            <a:off x="4664727" y="2482725"/>
            <a:ext cx="267134" cy="279167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3" name="Freeform 33"/>
          <p:cNvSpPr>
            <a:spLocks noEditPoints="1"/>
          </p:cNvSpPr>
          <p:nvPr/>
        </p:nvSpPr>
        <p:spPr bwMode="auto">
          <a:xfrm>
            <a:off x="5856011" y="2482725"/>
            <a:ext cx="267134" cy="173276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2C6A80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4" name="Freeform 73"/>
          <p:cNvSpPr>
            <a:spLocks noEditPoints="1"/>
          </p:cNvSpPr>
          <p:nvPr/>
        </p:nvSpPr>
        <p:spPr bwMode="auto">
          <a:xfrm>
            <a:off x="7104504" y="2433991"/>
            <a:ext cx="253898" cy="270744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5" name="Freeform 74"/>
          <p:cNvSpPr>
            <a:spLocks noEditPoints="1"/>
          </p:cNvSpPr>
          <p:nvPr/>
        </p:nvSpPr>
        <p:spPr bwMode="auto">
          <a:xfrm>
            <a:off x="8295370" y="2520027"/>
            <a:ext cx="281574" cy="184106"/>
          </a:xfrm>
          <a:custGeom>
            <a:avLst/>
            <a:gdLst>
              <a:gd name="T0" fmla="*/ 18 w 99"/>
              <a:gd name="T1" fmla="*/ 58 h 65"/>
              <a:gd name="T2" fmla="*/ 53 w 99"/>
              <a:gd name="T3" fmla="*/ 65 h 65"/>
              <a:gd name="T4" fmla="*/ 87 w 99"/>
              <a:gd name="T5" fmla="*/ 57 h 65"/>
              <a:gd name="T6" fmla="*/ 87 w 99"/>
              <a:gd name="T7" fmla="*/ 23 h 65"/>
              <a:gd name="T8" fmla="*/ 53 w 99"/>
              <a:gd name="T9" fmla="*/ 28 h 65"/>
              <a:gd name="T10" fmla="*/ 18 w 99"/>
              <a:gd name="T11" fmla="*/ 23 h 65"/>
              <a:gd name="T12" fmla="*/ 18 w 99"/>
              <a:gd name="T13" fmla="*/ 58 h 65"/>
              <a:gd name="T14" fmla="*/ 99 w 99"/>
              <a:gd name="T15" fmla="*/ 8 h 65"/>
              <a:gd name="T16" fmla="*/ 99 w 99"/>
              <a:gd name="T17" fmla="*/ 17 h 65"/>
              <a:gd name="T18" fmla="*/ 53 w 99"/>
              <a:gd name="T19" fmla="*/ 24 h 65"/>
              <a:gd name="T20" fmla="*/ 7 w 99"/>
              <a:gd name="T21" fmla="*/ 17 h 65"/>
              <a:gd name="T22" fmla="*/ 7 w 99"/>
              <a:gd name="T23" fmla="*/ 34 h 65"/>
              <a:gd name="T24" fmla="*/ 9 w 99"/>
              <a:gd name="T25" fmla="*/ 37 h 65"/>
              <a:gd name="T26" fmla="*/ 5 w 99"/>
              <a:gd name="T27" fmla="*/ 41 h 65"/>
              <a:gd name="T28" fmla="*/ 2 w 99"/>
              <a:gd name="T29" fmla="*/ 37 h 65"/>
              <a:gd name="T30" fmla="*/ 4 w 99"/>
              <a:gd name="T31" fmla="*/ 34 h 65"/>
              <a:gd name="T32" fmla="*/ 4 w 99"/>
              <a:gd name="T33" fmla="*/ 8 h 65"/>
              <a:gd name="T34" fmla="*/ 53 w 99"/>
              <a:gd name="T35" fmla="*/ 0 h 65"/>
              <a:gd name="T36" fmla="*/ 99 w 99"/>
              <a:gd name="T37" fmla="*/ 8 h 65"/>
              <a:gd name="T38" fmla="*/ 8 w 99"/>
              <a:gd name="T39" fmla="*/ 42 h 65"/>
              <a:gd name="T40" fmla="*/ 3 w 99"/>
              <a:gd name="T41" fmla="*/ 42 h 65"/>
              <a:gd name="T42" fmla="*/ 0 w 99"/>
              <a:gd name="T43" fmla="*/ 58 h 65"/>
              <a:gd name="T44" fmla="*/ 2 w 99"/>
              <a:gd name="T45" fmla="*/ 58 h 65"/>
              <a:gd name="T46" fmla="*/ 3 w 99"/>
              <a:gd name="T47" fmla="*/ 56 h 65"/>
              <a:gd name="T48" fmla="*/ 3 w 99"/>
              <a:gd name="T49" fmla="*/ 58 h 65"/>
              <a:gd name="T50" fmla="*/ 6 w 99"/>
              <a:gd name="T51" fmla="*/ 59 h 65"/>
              <a:gd name="T52" fmla="*/ 7 w 99"/>
              <a:gd name="T53" fmla="*/ 57 h 65"/>
              <a:gd name="T54" fmla="*/ 7 w 99"/>
              <a:gd name="T55" fmla="*/ 59 h 65"/>
              <a:gd name="T56" fmla="*/ 8 w 99"/>
              <a:gd name="T57" fmla="*/ 59 h 65"/>
              <a:gd name="T58" fmla="*/ 8 w 99"/>
              <a:gd name="T59" fmla="*/ 51 h 65"/>
              <a:gd name="T60" fmla="*/ 9 w 99"/>
              <a:gd name="T61" fmla="*/ 58 h 65"/>
              <a:gd name="T62" fmla="*/ 11 w 99"/>
              <a:gd name="T63" fmla="*/ 58 h 65"/>
              <a:gd name="T64" fmla="*/ 8 w 99"/>
              <a:gd name="T65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9" h="65">
                <a:moveTo>
                  <a:pt x="18" y="58"/>
                </a:moveTo>
                <a:cubicBezTo>
                  <a:pt x="30" y="58"/>
                  <a:pt x="42" y="60"/>
                  <a:pt x="53" y="65"/>
                </a:cubicBezTo>
                <a:cubicBezTo>
                  <a:pt x="64" y="60"/>
                  <a:pt x="75" y="57"/>
                  <a:pt x="87" y="57"/>
                </a:cubicBezTo>
                <a:cubicBezTo>
                  <a:pt x="87" y="23"/>
                  <a:pt x="87" y="23"/>
                  <a:pt x="87" y="23"/>
                </a:cubicBezTo>
                <a:cubicBezTo>
                  <a:pt x="53" y="28"/>
                  <a:pt x="53" y="28"/>
                  <a:pt x="53" y="28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99" y="8"/>
                </a:moveTo>
                <a:cubicBezTo>
                  <a:pt x="99" y="17"/>
                  <a:pt x="99" y="17"/>
                  <a:pt x="99" y="17"/>
                </a:cubicBezTo>
                <a:cubicBezTo>
                  <a:pt x="53" y="24"/>
                  <a:pt x="53" y="24"/>
                  <a:pt x="53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5"/>
                  <a:pt x="9" y="36"/>
                  <a:pt x="9" y="37"/>
                </a:cubicBezTo>
                <a:cubicBezTo>
                  <a:pt x="9" y="39"/>
                  <a:pt x="7" y="41"/>
                  <a:pt x="5" y="41"/>
                </a:cubicBezTo>
                <a:cubicBezTo>
                  <a:pt x="4" y="41"/>
                  <a:pt x="2" y="39"/>
                  <a:pt x="2" y="37"/>
                </a:cubicBezTo>
                <a:cubicBezTo>
                  <a:pt x="2" y="36"/>
                  <a:pt x="3" y="35"/>
                  <a:pt x="4" y="34"/>
                </a:cubicBezTo>
                <a:cubicBezTo>
                  <a:pt x="4" y="25"/>
                  <a:pt x="4" y="17"/>
                  <a:pt x="4" y="8"/>
                </a:cubicBezTo>
                <a:cubicBezTo>
                  <a:pt x="53" y="0"/>
                  <a:pt x="53" y="0"/>
                  <a:pt x="53" y="0"/>
                </a:cubicBezTo>
                <a:cubicBezTo>
                  <a:pt x="99" y="8"/>
                  <a:pt x="99" y="8"/>
                  <a:pt x="99" y="8"/>
                </a:cubicBezTo>
                <a:close/>
                <a:moveTo>
                  <a:pt x="8" y="42"/>
                </a:moveTo>
                <a:cubicBezTo>
                  <a:pt x="6" y="43"/>
                  <a:pt x="5" y="43"/>
                  <a:pt x="3" y="42"/>
                </a:cubicBezTo>
                <a:cubicBezTo>
                  <a:pt x="2" y="47"/>
                  <a:pt x="1" y="52"/>
                  <a:pt x="0" y="58"/>
                </a:cubicBezTo>
                <a:cubicBezTo>
                  <a:pt x="1" y="58"/>
                  <a:pt x="2" y="58"/>
                  <a:pt x="2" y="58"/>
                </a:cubicBezTo>
                <a:cubicBezTo>
                  <a:pt x="3" y="56"/>
                  <a:pt x="3" y="56"/>
                  <a:pt x="3" y="56"/>
                </a:cubicBezTo>
                <a:cubicBezTo>
                  <a:pt x="3" y="58"/>
                  <a:pt x="3" y="58"/>
                  <a:pt x="3" y="58"/>
                </a:cubicBezTo>
                <a:cubicBezTo>
                  <a:pt x="4" y="59"/>
                  <a:pt x="5" y="59"/>
                  <a:pt x="6" y="59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9"/>
                  <a:pt x="8" y="59"/>
                  <a:pt x="8" y="59"/>
                </a:cubicBezTo>
                <a:cubicBezTo>
                  <a:pt x="8" y="51"/>
                  <a:pt x="8" y="51"/>
                  <a:pt x="8" y="51"/>
                </a:cubicBezTo>
                <a:cubicBezTo>
                  <a:pt x="9" y="58"/>
                  <a:pt x="9" y="58"/>
                  <a:pt x="9" y="58"/>
                </a:cubicBezTo>
                <a:cubicBezTo>
                  <a:pt x="10" y="58"/>
                  <a:pt x="10" y="58"/>
                  <a:pt x="11" y="58"/>
                </a:cubicBezTo>
                <a:cubicBezTo>
                  <a:pt x="10" y="52"/>
                  <a:pt x="9" y="47"/>
                  <a:pt x="8" y="42"/>
                </a:cubicBezTo>
                <a:close/>
              </a:path>
            </a:pathLst>
          </a:custGeom>
          <a:solidFill>
            <a:srgbClr val="2C6A80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6" name="Freeform 75"/>
          <p:cNvSpPr>
            <a:spLocks noEditPoints="1"/>
          </p:cNvSpPr>
          <p:nvPr/>
        </p:nvSpPr>
        <p:spPr bwMode="auto">
          <a:xfrm>
            <a:off x="2210917" y="2520450"/>
            <a:ext cx="264727" cy="250288"/>
          </a:xfrm>
          <a:custGeom>
            <a:avLst/>
            <a:gdLst>
              <a:gd name="T0" fmla="*/ 89 w 93"/>
              <a:gd name="T1" fmla="*/ 0 h 88"/>
              <a:gd name="T2" fmla="*/ 93 w 93"/>
              <a:gd name="T3" fmla="*/ 5 h 88"/>
              <a:gd name="T4" fmla="*/ 93 w 93"/>
              <a:gd name="T5" fmla="*/ 74 h 88"/>
              <a:gd name="T6" fmla="*/ 81 w 93"/>
              <a:gd name="T7" fmla="*/ 74 h 88"/>
              <a:gd name="T8" fmla="*/ 82 w 93"/>
              <a:gd name="T9" fmla="*/ 65 h 88"/>
              <a:gd name="T10" fmla="*/ 84 w 93"/>
              <a:gd name="T11" fmla="*/ 10 h 88"/>
              <a:gd name="T12" fmla="*/ 10 w 93"/>
              <a:gd name="T13" fmla="*/ 65 h 88"/>
              <a:gd name="T14" fmla="*/ 48 w 93"/>
              <a:gd name="T15" fmla="*/ 72 h 88"/>
              <a:gd name="T16" fmla="*/ 5 w 93"/>
              <a:gd name="T17" fmla="*/ 74 h 88"/>
              <a:gd name="T18" fmla="*/ 0 w 93"/>
              <a:gd name="T19" fmla="*/ 69 h 88"/>
              <a:gd name="T20" fmla="*/ 0 w 93"/>
              <a:gd name="T21" fmla="*/ 0 h 88"/>
              <a:gd name="T22" fmla="*/ 64 w 93"/>
              <a:gd name="T23" fmla="*/ 51 h 88"/>
              <a:gd name="T24" fmla="*/ 55 w 93"/>
              <a:gd name="T25" fmla="*/ 71 h 88"/>
              <a:gd name="T26" fmla="*/ 57 w 93"/>
              <a:gd name="T27" fmla="*/ 82 h 88"/>
              <a:gd name="T28" fmla="*/ 64 w 93"/>
              <a:gd name="T29" fmla="*/ 78 h 88"/>
              <a:gd name="T30" fmla="*/ 72 w 93"/>
              <a:gd name="T31" fmla="*/ 84 h 88"/>
              <a:gd name="T32" fmla="*/ 74 w 93"/>
              <a:gd name="T33" fmla="*/ 71 h 88"/>
              <a:gd name="T34" fmla="*/ 64 w 93"/>
              <a:gd name="T35" fmla="*/ 51 h 88"/>
              <a:gd name="T36" fmla="*/ 64 w 93"/>
              <a:gd name="T37" fmla="*/ 69 h 88"/>
              <a:gd name="T38" fmla="*/ 64 w 93"/>
              <a:gd name="T39" fmla="*/ 72 h 88"/>
              <a:gd name="T40" fmla="*/ 62 w 93"/>
              <a:gd name="T41" fmla="*/ 55 h 88"/>
              <a:gd name="T42" fmla="*/ 71 w 93"/>
              <a:gd name="T43" fmla="*/ 64 h 88"/>
              <a:gd name="T44" fmla="*/ 62 w 93"/>
              <a:gd name="T45" fmla="*/ 55 h 88"/>
              <a:gd name="T46" fmla="*/ 18 w 93"/>
              <a:gd name="T47" fmla="*/ 46 h 88"/>
              <a:gd name="T48" fmla="*/ 77 w 93"/>
              <a:gd name="T49" fmla="*/ 41 h 88"/>
              <a:gd name="T50" fmla="*/ 47 w 93"/>
              <a:gd name="T51" fmla="*/ 29 h 88"/>
              <a:gd name="T52" fmla="*/ 77 w 93"/>
              <a:gd name="T53" fmla="*/ 34 h 88"/>
              <a:gd name="T54" fmla="*/ 47 w 93"/>
              <a:gd name="T55" fmla="*/ 29 h 88"/>
              <a:gd name="T56" fmla="*/ 47 w 93"/>
              <a:gd name="T57" fmla="*/ 22 h 88"/>
              <a:gd name="T58" fmla="*/ 77 w 93"/>
              <a:gd name="T59" fmla="*/ 17 h 88"/>
              <a:gd name="T60" fmla="*/ 18 w 93"/>
              <a:gd name="T61" fmla="*/ 17 h 88"/>
              <a:gd name="T62" fmla="*/ 40 w 93"/>
              <a:gd name="T63" fmla="*/ 35 h 88"/>
              <a:gd name="T64" fmla="*/ 18 w 93"/>
              <a:gd name="T65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" h="88">
                <a:moveTo>
                  <a:pt x="5" y="0"/>
                </a:moveTo>
                <a:cubicBezTo>
                  <a:pt x="89" y="0"/>
                  <a:pt x="89" y="0"/>
                  <a:pt x="8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5"/>
                  <a:pt x="93" y="5"/>
                  <a:pt x="93" y="5"/>
                </a:cubicBezTo>
                <a:cubicBezTo>
                  <a:pt x="93" y="69"/>
                  <a:pt x="93" y="69"/>
                  <a:pt x="93" y="69"/>
                </a:cubicBezTo>
                <a:cubicBezTo>
                  <a:pt x="93" y="74"/>
                  <a:pt x="93" y="74"/>
                  <a:pt x="93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2"/>
                  <a:pt x="80" y="72"/>
                  <a:pt x="80" y="72"/>
                </a:cubicBezTo>
                <a:cubicBezTo>
                  <a:pt x="81" y="69"/>
                  <a:pt x="82" y="67"/>
                  <a:pt x="82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10"/>
                  <a:pt x="84" y="10"/>
                  <a:pt x="8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65"/>
                  <a:pt x="10" y="65"/>
                  <a:pt x="10" y="6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67"/>
                  <a:pt x="47" y="69"/>
                  <a:pt x="48" y="72"/>
                </a:cubicBezTo>
                <a:cubicBezTo>
                  <a:pt x="47" y="74"/>
                  <a:pt x="47" y="74"/>
                  <a:pt x="47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lose/>
                <a:moveTo>
                  <a:pt x="64" y="51"/>
                </a:moveTo>
                <a:cubicBezTo>
                  <a:pt x="57" y="51"/>
                  <a:pt x="52" y="56"/>
                  <a:pt x="52" y="63"/>
                </a:cubicBezTo>
                <a:cubicBezTo>
                  <a:pt x="52" y="66"/>
                  <a:pt x="53" y="69"/>
                  <a:pt x="55" y="71"/>
                </a:cubicBezTo>
                <a:cubicBezTo>
                  <a:pt x="50" y="82"/>
                  <a:pt x="50" y="82"/>
                  <a:pt x="5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61" y="86"/>
                  <a:pt x="61" y="86"/>
                  <a:pt x="61" y="86"/>
                </a:cubicBezTo>
                <a:cubicBezTo>
                  <a:pt x="64" y="78"/>
                  <a:pt x="64" y="78"/>
                  <a:pt x="64" y="78"/>
                </a:cubicBezTo>
                <a:cubicBezTo>
                  <a:pt x="68" y="88"/>
                  <a:pt x="68" y="88"/>
                  <a:pt x="68" y="88"/>
                </a:cubicBezTo>
                <a:cubicBezTo>
                  <a:pt x="72" y="84"/>
                  <a:pt x="72" y="84"/>
                  <a:pt x="72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4" y="71"/>
                  <a:pt x="74" y="71"/>
                  <a:pt x="74" y="71"/>
                </a:cubicBezTo>
                <a:cubicBezTo>
                  <a:pt x="75" y="69"/>
                  <a:pt x="76" y="66"/>
                  <a:pt x="76" y="63"/>
                </a:cubicBezTo>
                <a:cubicBezTo>
                  <a:pt x="76" y="56"/>
                  <a:pt x="71" y="51"/>
                  <a:pt x="64" y="51"/>
                </a:cubicBezTo>
                <a:close/>
                <a:moveTo>
                  <a:pt x="71" y="67"/>
                </a:moveTo>
                <a:cubicBezTo>
                  <a:pt x="69" y="68"/>
                  <a:pt x="67" y="69"/>
                  <a:pt x="64" y="69"/>
                </a:cubicBezTo>
                <a:cubicBezTo>
                  <a:pt x="62" y="69"/>
                  <a:pt x="59" y="68"/>
                  <a:pt x="57" y="67"/>
                </a:cubicBezTo>
                <a:cubicBezTo>
                  <a:pt x="58" y="69"/>
                  <a:pt x="61" y="72"/>
                  <a:pt x="64" y="72"/>
                </a:cubicBezTo>
                <a:cubicBezTo>
                  <a:pt x="67" y="72"/>
                  <a:pt x="70" y="70"/>
                  <a:pt x="71" y="67"/>
                </a:cubicBezTo>
                <a:close/>
                <a:moveTo>
                  <a:pt x="62" y="55"/>
                </a:moveTo>
                <a:cubicBezTo>
                  <a:pt x="64" y="55"/>
                  <a:pt x="66" y="56"/>
                  <a:pt x="68" y="58"/>
                </a:cubicBezTo>
                <a:cubicBezTo>
                  <a:pt x="70" y="60"/>
                  <a:pt x="71" y="62"/>
                  <a:pt x="71" y="64"/>
                </a:cubicBezTo>
                <a:cubicBezTo>
                  <a:pt x="73" y="62"/>
                  <a:pt x="72" y="58"/>
                  <a:pt x="70" y="56"/>
                </a:cubicBezTo>
                <a:cubicBezTo>
                  <a:pt x="68" y="54"/>
                  <a:pt x="65" y="54"/>
                  <a:pt x="62" y="55"/>
                </a:cubicBezTo>
                <a:close/>
                <a:moveTo>
                  <a:pt x="18" y="41"/>
                </a:moveTo>
                <a:cubicBezTo>
                  <a:pt x="18" y="46"/>
                  <a:pt x="18" y="46"/>
                  <a:pt x="18" y="46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41"/>
                  <a:pt x="77" y="41"/>
                  <a:pt x="77" y="41"/>
                </a:cubicBezTo>
                <a:cubicBezTo>
                  <a:pt x="18" y="41"/>
                  <a:pt x="18" y="41"/>
                  <a:pt x="18" y="41"/>
                </a:cubicBezTo>
                <a:close/>
                <a:moveTo>
                  <a:pt x="47" y="29"/>
                </a:moveTo>
                <a:cubicBezTo>
                  <a:pt x="47" y="34"/>
                  <a:pt x="47" y="34"/>
                  <a:pt x="4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29"/>
                  <a:pt x="77" y="29"/>
                  <a:pt x="77" y="29"/>
                </a:cubicBezTo>
                <a:cubicBezTo>
                  <a:pt x="47" y="29"/>
                  <a:pt x="47" y="29"/>
                  <a:pt x="47" y="29"/>
                </a:cubicBezTo>
                <a:close/>
                <a:moveTo>
                  <a:pt x="47" y="17"/>
                </a:moveTo>
                <a:cubicBezTo>
                  <a:pt x="47" y="22"/>
                  <a:pt x="47" y="22"/>
                  <a:pt x="4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77" y="17"/>
                  <a:pt x="77" y="17"/>
                  <a:pt x="77" y="17"/>
                </a:cubicBezTo>
                <a:cubicBezTo>
                  <a:pt x="47" y="17"/>
                  <a:pt x="47" y="17"/>
                  <a:pt x="47" y="17"/>
                </a:cubicBezTo>
                <a:close/>
                <a:moveTo>
                  <a:pt x="18" y="17"/>
                </a:moveTo>
                <a:cubicBezTo>
                  <a:pt x="18" y="35"/>
                  <a:pt x="18" y="35"/>
                  <a:pt x="18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17"/>
                  <a:pt x="40" y="17"/>
                  <a:pt x="40" y="17"/>
                </a:cubicBezTo>
                <a:lnTo>
                  <a:pt x="18" y="17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7" name="Freeform 105"/>
          <p:cNvSpPr>
            <a:spLocks noEditPoints="1"/>
          </p:cNvSpPr>
          <p:nvPr/>
        </p:nvSpPr>
        <p:spPr bwMode="auto">
          <a:xfrm>
            <a:off x="9575702" y="2439406"/>
            <a:ext cx="219002" cy="26472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2EB0A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732964" y="5330369"/>
            <a:ext cx="82550" cy="867379"/>
          </a:xfrm>
          <a:prstGeom prst="rect">
            <a:avLst/>
          </a:prstGeom>
          <a:solidFill>
            <a:srgbClr val="2C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789065" y="515235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2EB0A2"/>
                </a:solidFill>
                <a:cs typeface="+mn-ea"/>
                <a:sym typeface="+mn-lt"/>
              </a:rPr>
              <a:t>产品流程图</a:t>
            </a:r>
          </a:p>
        </p:txBody>
      </p:sp>
      <p:sp>
        <p:nvSpPr>
          <p:cNvPr id="80" name="矩形 79"/>
          <p:cNvSpPr/>
          <p:nvPr/>
        </p:nvSpPr>
        <p:spPr>
          <a:xfrm>
            <a:off x="1860547" y="5764059"/>
            <a:ext cx="865446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3831A40-A404-40F9-AE18-7EA7564A143B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2967EAD-07C9-4D0C-9487-A2B0220CDD5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F7C66-8322-4B8D-8501-3C686280529A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627678D-8D1F-4FD3-BA79-ACCAC432AD3B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2437F27-C09E-4E8B-BA13-DECCCFD2905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9C7D15F-13A9-43B8-B822-74ACD64C17CC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036DB5F-A39B-4D6E-A68F-646A6B8EADCD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A292CF4-6E1F-4E40-B224-A7A9598F72E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282BC87-B31B-4BAC-BA26-6F1AB50A7564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14AC98D-721E-40FD-B442-DD20562AA43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A920C17-CE0E-4B47-8B24-12C2D44BC3F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218ACB9-DC5B-4A91-9E47-73E30712E48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5775E15-5263-4604-B8A0-D6C87F42F868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84B679E-5AD8-431F-A8B1-B1E303C8910F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958F020-F952-426E-9D93-C95DF0693D0F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DD301C3-152D-4FA9-85FA-E697E2F58E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B9E21279-7F9B-4FFE-94AF-8855BC7A04C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36C6BA2-D275-4DB8-BA74-32BB56C0D3A4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423882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6" grpId="0" animBg="1"/>
      <p:bldP spid="47" grpId="0" animBg="1"/>
      <p:bldP spid="57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9ABD8D76-7A75-48F8-85D2-2815CBAF8D4D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08A8BBF-F96E-4919-8832-1E804960E639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4A59BA4-A192-46C6-973E-78E0CE158CA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87E1E93-BA11-46BF-8811-6554ABAD2C2F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482F57E-61C8-44EF-8774-6A7AE284514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ECF451D-9CCA-4E41-9BE5-246B5FF92341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47A35FB-D02D-4FAE-8493-69E198DD26B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7C801CE-79E2-40B0-BB57-C2A1589EDC1E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D2F3DFF-BFC9-4807-80A6-6F7D3C8EDF1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3AC05B2-9BFF-4552-919F-FA8A88A139D7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714172C-6EB9-4886-82A0-D45EE7C88724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E70C2EF-A270-4B01-9B2F-26AD8686DC0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3310D9F-4F92-440C-9E78-D984FDD4C6E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6B00908-A846-4E45-B521-215182ADCCE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6814462-285E-4A65-8784-41FD7B9C7403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8343807-9503-4667-BA61-27AE3BFA9B2D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AF17B8B-97A0-478D-A5A9-E9B7683ACF9A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74B83C3-43E3-4DD3-84DE-F430A0F32A7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2" name="椭圆 51"/>
          <p:cNvSpPr/>
          <p:nvPr/>
        </p:nvSpPr>
        <p:spPr>
          <a:xfrm>
            <a:off x="5697521" y="1873478"/>
            <a:ext cx="1624141" cy="1624140"/>
          </a:xfrm>
          <a:prstGeom prst="ellipse">
            <a:avLst/>
          </a:prstGeom>
          <a:solidFill>
            <a:srgbClr val="2C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753087" y="2793620"/>
            <a:ext cx="1624141" cy="1624140"/>
          </a:xfrm>
          <a:prstGeom prst="ellipse">
            <a:avLst/>
          </a:prstGeom>
          <a:solidFill>
            <a:srgbClr val="2EB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6359654" y="2294445"/>
            <a:ext cx="299874" cy="782206"/>
            <a:chOff x="2323306" y="2203133"/>
            <a:chExt cx="979488" cy="2554287"/>
          </a:xfrm>
          <a:solidFill>
            <a:schemeClr val="bg1"/>
          </a:solidFill>
        </p:grpSpPr>
        <p:sp>
          <p:nvSpPr>
            <p:cNvPr id="55" name="Freeform 3"/>
            <p:cNvSpPr>
              <a:spLocks noChangeArrowheads="1"/>
            </p:cNvSpPr>
            <p:nvPr/>
          </p:nvSpPr>
          <p:spPr bwMode="auto">
            <a:xfrm>
              <a:off x="2323306" y="2720658"/>
              <a:ext cx="979488" cy="2036762"/>
            </a:xfrm>
            <a:custGeom>
              <a:avLst/>
              <a:gdLst>
                <a:gd name="T0" fmla="*/ 2093 w 2719"/>
                <a:gd name="T1" fmla="*/ 0 h 5657"/>
                <a:gd name="T2" fmla="*/ 2093 w 2719"/>
                <a:gd name="T3" fmla="*/ 0 h 5657"/>
                <a:gd name="T4" fmla="*/ 625 w 2719"/>
                <a:gd name="T5" fmla="*/ 0 h 5657"/>
                <a:gd name="T6" fmla="*/ 0 w 2719"/>
                <a:gd name="T7" fmla="*/ 625 h 5657"/>
                <a:gd name="T8" fmla="*/ 0 w 2719"/>
                <a:gd name="T9" fmla="*/ 2499 h 5657"/>
                <a:gd name="T10" fmla="*/ 250 w 2719"/>
                <a:gd name="T11" fmla="*/ 2718 h 5657"/>
                <a:gd name="T12" fmla="*/ 468 w 2719"/>
                <a:gd name="T13" fmla="*/ 2499 h 5657"/>
                <a:gd name="T14" fmla="*/ 468 w 2719"/>
                <a:gd name="T15" fmla="*/ 1032 h 5657"/>
                <a:gd name="T16" fmla="*/ 531 w 2719"/>
                <a:gd name="T17" fmla="*/ 938 h 5657"/>
                <a:gd name="T18" fmla="*/ 625 w 2719"/>
                <a:gd name="T19" fmla="*/ 1032 h 5657"/>
                <a:gd name="T20" fmla="*/ 625 w 2719"/>
                <a:gd name="T21" fmla="*/ 2781 h 5657"/>
                <a:gd name="T22" fmla="*/ 625 w 2719"/>
                <a:gd name="T23" fmla="*/ 3093 h 5657"/>
                <a:gd name="T24" fmla="*/ 625 w 2719"/>
                <a:gd name="T25" fmla="*/ 5312 h 5657"/>
                <a:gd name="T26" fmla="*/ 937 w 2719"/>
                <a:gd name="T27" fmla="*/ 5656 h 5657"/>
                <a:gd name="T28" fmla="*/ 937 w 2719"/>
                <a:gd name="T29" fmla="*/ 5656 h 5657"/>
                <a:gd name="T30" fmla="*/ 1218 w 2719"/>
                <a:gd name="T31" fmla="*/ 5312 h 5657"/>
                <a:gd name="T32" fmla="*/ 1218 w 2719"/>
                <a:gd name="T33" fmla="*/ 3156 h 5657"/>
                <a:gd name="T34" fmla="*/ 1375 w 2719"/>
                <a:gd name="T35" fmla="*/ 3031 h 5657"/>
                <a:gd name="T36" fmla="*/ 1531 w 2719"/>
                <a:gd name="T37" fmla="*/ 3156 h 5657"/>
                <a:gd name="T38" fmla="*/ 1531 w 2719"/>
                <a:gd name="T39" fmla="*/ 5312 h 5657"/>
                <a:gd name="T40" fmla="*/ 1781 w 2719"/>
                <a:gd name="T41" fmla="*/ 5656 h 5657"/>
                <a:gd name="T42" fmla="*/ 1781 w 2719"/>
                <a:gd name="T43" fmla="*/ 5656 h 5657"/>
                <a:gd name="T44" fmla="*/ 2093 w 2719"/>
                <a:gd name="T45" fmla="*/ 5312 h 5657"/>
                <a:gd name="T46" fmla="*/ 2093 w 2719"/>
                <a:gd name="T47" fmla="*/ 3093 h 5657"/>
                <a:gd name="T48" fmla="*/ 2093 w 2719"/>
                <a:gd name="T49" fmla="*/ 2781 h 5657"/>
                <a:gd name="T50" fmla="*/ 2093 w 2719"/>
                <a:gd name="T51" fmla="*/ 1032 h 5657"/>
                <a:gd name="T52" fmla="*/ 2218 w 2719"/>
                <a:gd name="T53" fmla="*/ 938 h 5657"/>
                <a:gd name="T54" fmla="*/ 2250 w 2719"/>
                <a:gd name="T55" fmla="*/ 1032 h 5657"/>
                <a:gd name="T56" fmla="*/ 2250 w 2719"/>
                <a:gd name="T57" fmla="*/ 2499 h 5657"/>
                <a:gd name="T58" fmla="*/ 2468 w 2719"/>
                <a:gd name="T59" fmla="*/ 2718 h 5657"/>
                <a:gd name="T60" fmla="*/ 2718 w 2719"/>
                <a:gd name="T61" fmla="*/ 2499 h 5657"/>
                <a:gd name="T62" fmla="*/ 2718 w 2719"/>
                <a:gd name="T63" fmla="*/ 625 h 5657"/>
                <a:gd name="T64" fmla="*/ 2093 w 2719"/>
                <a:gd name="T65" fmla="*/ 0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9" h="5657">
                  <a:moveTo>
                    <a:pt x="2093" y="0"/>
                  </a:moveTo>
                  <a:lnTo>
                    <a:pt x="2093" y="0"/>
                  </a:lnTo>
                  <a:cubicBezTo>
                    <a:pt x="625" y="0"/>
                    <a:pt x="625" y="0"/>
                    <a:pt x="625" y="0"/>
                  </a:cubicBezTo>
                  <a:cubicBezTo>
                    <a:pt x="218" y="0"/>
                    <a:pt x="0" y="188"/>
                    <a:pt x="0" y="625"/>
                  </a:cubicBezTo>
                  <a:cubicBezTo>
                    <a:pt x="0" y="2499"/>
                    <a:pt x="0" y="2499"/>
                    <a:pt x="0" y="2499"/>
                  </a:cubicBezTo>
                  <a:cubicBezTo>
                    <a:pt x="0" y="2624"/>
                    <a:pt x="93" y="2718"/>
                    <a:pt x="250" y="2718"/>
                  </a:cubicBezTo>
                  <a:cubicBezTo>
                    <a:pt x="375" y="2718"/>
                    <a:pt x="468" y="2624"/>
                    <a:pt x="468" y="2499"/>
                  </a:cubicBezTo>
                  <a:cubicBezTo>
                    <a:pt x="468" y="2499"/>
                    <a:pt x="468" y="1188"/>
                    <a:pt x="468" y="1032"/>
                  </a:cubicBezTo>
                  <a:cubicBezTo>
                    <a:pt x="468" y="938"/>
                    <a:pt x="531" y="938"/>
                    <a:pt x="531" y="938"/>
                  </a:cubicBezTo>
                  <a:cubicBezTo>
                    <a:pt x="593" y="938"/>
                    <a:pt x="625" y="938"/>
                    <a:pt x="625" y="1032"/>
                  </a:cubicBezTo>
                  <a:cubicBezTo>
                    <a:pt x="625" y="1188"/>
                    <a:pt x="625" y="2249"/>
                    <a:pt x="625" y="2781"/>
                  </a:cubicBezTo>
                  <a:cubicBezTo>
                    <a:pt x="625" y="3093"/>
                    <a:pt x="625" y="3093"/>
                    <a:pt x="625" y="3093"/>
                  </a:cubicBezTo>
                  <a:cubicBezTo>
                    <a:pt x="625" y="5312"/>
                    <a:pt x="625" y="5312"/>
                    <a:pt x="625" y="5312"/>
                  </a:cubicBezTo>
                  <a:cubicBezTo>
                    <a:pt x="625" y="5468"/>
                    <a:pt x="781" y="5656"/>
                    <a:pt x="937" y="5656"/>
                  </a:cubicBezTo>
                  <a:lnTo>
                    <a:pt x="937" y="5656"/>
                  </a:lnTo>
                  <a:cubicBezTo>
                    <a:pt x="1093" y="5656"/>
                    <a:pt x="1218" y="5468"/>
                    <a:pt x="1218" y="5312"/>
                  </a:cubicBezTo>
                  <a:cubicBezTo>
                    <a:pt x="1218" y="5312"/>
                    <a:pt x="1218" y="3249"/>
                    <a:pt x="1218" y="3156"/>
                  </a:cubicBezTo>
                  <a:cubicBezTo>
                    <a:pt x="1218" y="3031"/>
                    <a:pt x="1250" y="3031"/>
                    <a:pt x="1375" y="3031"/>
                  </a:cubicBezTo>
                  <a:cubicBezTo>
                    <a:pt x="1406" y="3031"/>
                    <a:pt x="1531" y="3031"/>
                    <a:pt x="1531" y="3156"/>
                  </a:cubicBezTo>
                  <a:cubicBezTo>
                    <a:pt x="1531" y="3249"/>
                    <a:pt x="1531" y="5312"/>
                    <a:pt x="1531" y="5312"/>
                  </a:cubicBezTo>
                  <a:cubicBezTo>
                    <a:pt x="1531" y="5468"/>
                    <a:pt x="1562" y="5656"/>
                    <a:pt x="1781" y="5656"/>
                  </a:cubicBezTo>
                  <a:lnTo>
                    <a:pt x="1781" y="5656"/>
                  </a:lnTo>
                  <a:cubicBezTo>
                    <a:pt x="1937" y="5656"/>
                    <a:pt x="2093" y="5468"/>
                    <a:pt x="2093" y="5312"/>
                  </a:cubicBezTo>
                  <a:cubicBezTo>
                    <a:pt x="2093" y="3093"/>
                    <a:pt x="2093" y="3093"/>
                    <a:pt x="2093" y="3093"/>
                  </a:cubicBezTo>
                  <a:cubicBezTo>
                    <a:pt x="2093" y="2781"/>
                    <a:pt x="2093" y="2781"/>
                    <a:pt x="2093" y="2781"/>
                  </a:cubicBezTo>
                  <a:cubicBezTo>
                    <a:pt x="2093" y="2249"/>
                    <a:pt x="2093" y="1188"/>
                    <a:pt x="2093" y="1032"/>
                  </a:cubicBezTo>
                  <a:cubicBezTo>
                    <a:pt x="2093" y="938"/>
                    <a:pt x="2156" y="938"/>
                    <a:pt x="2218" y="938"/>
                  </a:cubicBezTo>
                  <a:cubicBezTo>
                    <a:pt x="2218" y="938"/>
                    <a:pt x="2250" y="938"/>
                    <a:pt x="2250" y="1032"/>
                  </a:cubicBezTo>
                  <a:cubicBezTo>
                    <a:pt x="2250" y="1188"/>
                    <a:pt x="2250" y="2499"/>
                    <a:pt x="2250" y="2499"/>
                  </a:cubicBezTo>
                  <a:cubicBezTo>
                    <a:pt x="2250" y="2624"/>
                    <a:pt x="2375" y="2718"/>
                    <a:pt x="2468" y="2718"/>
                  </a:cubicBezTo>
                  <a:cubicBezTo>
                    <a:pt x="2562" y="2718"/>
                    <a:pt x="2718" y="2624"/>
                    <a:pt x="2718" y="2499"/>
                  </a:cubicBezTo>
                  <a:cubicBezTo>
                    <a:pt x="2718" y="625"/>
                    <a:pt x="2718" y="625"/>
                    <a:pt x="2718" y="625"/>
                  </a:cubicBezTo>
                  <a:cubicBezTo>
                    <a:pt x="2718" y="188"/>
                    <a:pt x="2531" y="0"/>
                    <a:pt x="209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4"/>
            <p:cNvSpPr>
              <a:spLocks noChangeArrowheads="1"/>
            </p:cNvSpPr>
            <p:nvPr/>
          </p:nvSpPr>
          <p:spPr bwMode="auto">
            <a:xfrm>
              <a:off x="2626519" y="2203133"/>
              <a:ext cx="382587" cy="360362"/>
            </a:xfrm>
            <a:custGeom>
              <a:avLst/>
              <a:gdLst>
                <a:gd name="T0" fmla="*/ 532 w 1064"/>
                <a:gd name="T1" fmla="*/ 0 h 1001"/>
                <a:gd name="T2" fmla="*/ 532 w 1064"/>
                <a:gd name="T3" fmla="*/ 0 h 1001"/>
                <a:gd name="T4" fmla="*/ 0 w 1064"/>
                <a:gd name="T5" fmla="*/ 531 h 1001"/>
                <a:gd name="T6" fmla="*/ 532 w 1064"/>
                <a:gd name="T7" fmla="*/ 1000 h 1001"/>
                <a:gd name="T8" fmla="*/ 1063 w 1064"/>
                <a:gd name="T9" fmla="*/ 531 h 1001"/>
                <a:gd name="T10" fmla="*/ 532 w 1064"/>
                <a:gd name="T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4" h="1001">
                  <a:moveTo>
                    <a:pt x="532" y="0"/>
                  </a:moveTo>
                  <a:lnTo>
                    <a:pt x="532" y="0"/>
                  </a:lnTo>
                  <a:cubicBezTo>
                    <a:pt x="219" y="0"/>
                    <a:pt x="0" y="219"/>
                    <a:pt x="0" y="531"/>
                  </a:cubicBezTo>
                  <a:cubicBezTo>
                    <a:pt x="0" y="812"/>
                    <a:pt x="219" y="1000"/>
                    <a:pt x="532" y="1000"/>
                  </a:cubicBezTo>
                  <a:cubicBezTo>
                    <a:pt x="782" y="1000"/>
                    <a:pt x="1063" y="812"/>
                    <a:pt x="1063" y="531"/>
                  </a:cubicBezTo>
                  <a:cubicBezTo>
                    <a:pt x="1063" y="219"/>
                    <a:pt x="782" y="0"/>
                    <a:pt x="53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" name="Group 114"/>
          <p:cNvGrpSpPr/>
          <p:nvPr/>
        </p:nvGrpSpPr>
        <p:grpSpPr>
          <a:xfrm>
            <a:off x="5397874" y="3224432"/>
            <a:ext cx="334565" cy="762515"/>
            <a:chOff x="3672681" y="1899920"/>
            <a:chExt cx="1293813" cy="2947988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3672681" y="2428558"/>
              <a:ext cx="1293813" cy="2419350"/>
            </a:xfrm>
            <a:custGeom>
              <a:avLst/>
              <a:gdLst>
                <a:gd name="T0" fmla="*/ 3593 w 3594"/>
                <a:gd name="T1" fmla="*/ 2874 h 6719"/>
                <a:gd name="T2" fmla="*/ 3593 w 3594"/>
                <a:gd name="T3" fmla="*/ 2874 h 6719"/>
                <a:gd name="T4" fmla="*/ 3000 w 3594"/>
                <a:gd name="T5" fmla="*/ 625 h 6719"/>
                <a:gd name="T6" fmla="*/ 2250 w 3594"/>
                <a:gd name="T7" fmla="*/ 0 h 6719"/>
                <a:gd name="T8" fmla="*/ 1375 w 3594"/>
                <a:gd name="T9" fmla="*/ 0 h 6719"/>
                <a:gd name="T10" fmla="*/ 625 w 3594"/>
                <a:gd name="T11" fmla="*/ 625 h 6719"/>
                <a:gd name="T12" fmla="*/ 0 w 3594"/>
                <a:gd name="T13" fmla="*/ 2874 h 6719"/>
                <a:gd name="T14" fmla="*/ 125 w 3594"/>
                <a:gd name="T15" fmla="*/ 3249 h 6719"/>
                <a:gd name="T16" fmla="*/ 500 w 3594"/>
                <a:gd name="T17" fmla="*/ 2999 h 6719"/>
                <a:gd name="T18" fmla="*/ 1000 w 3594"/>
                <a:gd name="T19" fmla="*/ 1000 h 6719"/>
                <a:gd name="T20" fmla="*/ 1250 w 3594"/>
                <a:gd name="T21" fmla="*/ 1000 h 6719"/>
                <a:gd name="T22" fmla="*/ 375 w 3594"/>
                <a:gd name="T23" fmla="*/ 4093 h 6719"/>
                <a:gd name="T24" fmla="*/ 1125 w 3594"/>
                <a:gd name="T25" fmla="*/ 4093 h 6719"/>
                <a:gd name="T26" fmla="*/ 1125 w 3594"/>
                <a:gd name="T27" fmla="*/ 6343 h 6719"/>
                <a:gd name="T28" fmla="*/ 1375 w 3594"/>
                <a:gd name="T29" fmla="*/ 6718 h 6719"/>
                <a:gd name="T30" fmla="*/ 1750 w 3594"/>
                <a:gd name="T31" fmla="*/ 6343 h 6719"/>
                <a:gd name="T32" fmla="*/ 1750 w 3594"/>
                <a:gd name="T33" fmla="*/ 4093 h 6719"/>
                <a:gd name="T34" fmla="*/ 2000 w 3594"/>
                <a:gd name="T35" fmla="*/ 4093 h 6719"/>
                <a:gd name="T36" fmla="*/ 2000 w 3594"/>
                <a:gd name="T37" fmla="*/ 6343 h 6719"/>
                <a:gd name="T38" fmla="*/ 2250 w 3594"/>
                <a:gd name="T39" fmla="*/ 6718 h 6719"/>
                <a:gd name="T40" fmla="*/ 2500 w 3594"/>
                <a:gd name="T41" fmla="*/ 6343 h 6719"/>
                <a:gd name="T42" fmla="*/ 2500 w 3594"/>
                <a:gd name="T43" fmla="*/ 4093 h 6719"/>
                <a:gd name="T44" fmla="*/ 3218 w 3594"/>
                <a:gd name="T45" fmla="*/ 4093 h 6719"/>
                <a:gd name="T46" fmla="*/ 2375 w 3594"/>
                <a:gd name="T47" fmla="*/ 1000 h 6719"/>
                <a:gd name="T48" fmla="*/ 2625 w 3594"/>
                <a:gd name="T49" fmla="*/ 1000 h 6719"/>
                <a:gd name="T50" fmla="*/ 3093 w 3594"/>
                <a:gd name="T51" fmla="*/ 2999 h 6719"/>
                <a:gd name="T52" fmla="*/ 3468 w 3594"/>
                <a:gd name="T53" fmla="*/ 3249 h 6719"/>
                <a:gd name="T54" fmla="*/ 3593 w 3594"/>
                <a:gd name="T55" fmla="*/ 2874 h 6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94" h="6719">
                  <a:moveTo>
                    <a:pt x="3593" y="2874"/>
                  </a:moveTo>
                  <a:lnTo>
                    <a:pt x="3593" y="2874"/>
                  </a:lnTo>
                  <a:cubicBezTo>
                    <a:pt x="3000" y="625"/>
                    <a:pt x="3000" y="625"/>
                    <a:pt x="3000" y="625"/>
                  </a:cubicBezTo>
                  <a:cubicBezTo>
                    <a:pt x="2875" y="250"/>
                    <a:pt x="2625" y="0"/>
                    <a:pt x="2250" y="0"/>
                  </a:cubicBezTo>
                  <a:cubicBezTo>
                    <a:pt x="1375" y="0"/>
                    <a:pt x="1375" y="0"/>
                    <a:pt x="1375" y="0"/>
                  </a:cubicBezTo>
                  <a:cubicBezTo>
                    <a:pt x="1000" y="0"/>
                    <a:pt x="750" y="250"/>
                    <a:pt x="625" y="625"/>
                  </a:cubicBezTo>
                  <a:cubicBezTo>
                    <a:pt x="0" y="2874"/>
                    <a:pt x="0" y="2874"/>
                    <a:pt x="0" y="2874"/>
                  </a:cubicBezTo>
                  <a:cubicBezTo>
                    <a:pt x="0" y="2999"/>
                    <a:pt x="0" y="3124"/>
                    <a:pt x="125" y="3249"/>
                  </a:cubicBezTo>
                  <a:cubicBezTo>
                    <a:pt x="250" y="3249"/>
                    <a:pt x="500" y="3124"/>
                    <a:pt x="500" y="2999"/>
                  </a:cubicBezTo>
                  <a:cubicBezTo>
                    <a:pt x="1000" y="1000"/>
                    <a:pt x="1000" y="1000"/>
                    <a:pt x="1000" y="1000"/>
                  </a:cubicBezTo>
                  <a:cubicBezTo>
                    <a:pt x="1250" y="1000"/>
                    <a:pt x="1250" y="1000"/>
                    <a:pt x="1250" y="1000"/>
                  </a:cubicBezTo>
                  <a:cubicBezTo>
                    <a:pt x="375" y="4093"/>
                    <a:pt x="375" y="4093"/>
                    <a:pt x="375" y="4093"/>
                  </a:cubicBezTo>
                  <a:cubicBezTo>
                    <a:pt x="1125" y="4093"/>
                    <a:pt x="1125" y="4093"/>
                    <a:pt x="1125" y="4093"/>
                  </a:cubicBezTo>
                  <a:cubicBezTo>
                    <a:pt x="1125" y="6343"/>
                    <a:pt x="1125" y="6343"/>
                    <a:pt x="1125" y="6343"/>
                  </a:cubicBezTo>
                  <a:cubicBezTo>
                    <a:pt x="1125" y="6468"/>
                    <a:pt x="1250" y="6718"/>
                    <a:pt x="1375" y="6718"/>
                  </a:cubicBezTo>
                  <a:cubicBezTo>
                    <a:pt x="1625" y="6718"/>
                    <a:pt x="1750" y="6468"/>
                    <a:pt x="1750" y="6343"/>
                  </a:cubicBezTo>
                  <a:cubicBezTo>
                    <a:pt x="1750" y="4093"/>
                    <a:pt x="1750" y="4093"/>
                    <a:pt x="1750" y="4093"/>
                  </a:cubicBezTo>
                  <a:cubicBezTo>
                    <a:pt x="2000" y="4093"/>
                    <a:pt x="2000" y="4093"/>
                    <a:pt x="2000" y="4093"/>
                  </a:cubicBezTo>
                  <a:cubicBezTo>
                    <a:pt x="2000" y="6343"/>
                    <a:pt x="2000" y="6343"/>
                    <a:pt x="2000" y="6343"/>
                  </a:cubicBezTo>
                  <a:cubicBezTo>
                    <a:pt x="2000" y="6468"/>
                    <a:pt x="2125" y="6718"/>
                    <a:pt x="2250" y="6718"/>
                  </a:cubicBezTo>
                  <a:cubicBezTo>
                    <a:pt x="2375" y="6718"/>
                    <a:pt x="2500" y="6468"/>
                    <a:pt x="2500" y="6343"/>
                  </a:cubicBezTo>
                  <a:cubicBezTo>
                    <a:pt x="2500" y="4093"/>
                    <a:pt x="2500" y="4093"/>
                    <a:pt x="2500" y="4093"/>
                  </a:cubicBezTo>
                  <a:cubicBezTo>
                    <a:pt x="3218" y="4093"/>
                    <a:pt x="3218" y="4093"/>
                    <a:pt x="3218" y="4093"/>
                  </a:cubicBezTo>
                  <a:cubicBezTo>
                    <a:pt x="2375" y="1000"/>
                    <a:pt x="2375" y="1000"/>
                    <a:pt x="2375" y="1000"/>
                  </a:cubicBezTo>
                  <a:cubicBezTo>
                    <a:pt x="2625" y="1000"/>
                    <a:pt x="2625" y="1000"/>
                    <a:pt x="2625" y="1000"/>
                  </a:cubicBezTo>
                  <a:cubicBezTo>
                    <a:pt x="3093" y="2999"/>
                    <a:pt x="3093" y="2999"/>
                    <a:pt x="3093" y="2999"/>
                  </a:cubicBezTo>
                  <a:cubicBezTo>
                    <a:pt x="3218" y="3124"/>
                    <a:pt x="3343" y="3249"/>
                    <a:pt x="3468" y="3249"/>
                  </a:cubicBezTo>
                  <a:cubicBezTo>
                    <a:pt x="3593" y="3124"/>
                    <a:pt x="3593" y="2999"/>
                    <a:pt x="3593" y="28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77494" y="1899920"/>
              <a:ext cx="495300" cy="495300"/>
            </a:xfrm>
            <a:custGeom>
              <a:avLst/>
              <a:gdLst>
                <a:gd name="T0" fmla="*/ 750 w 1376"/>
                <a:gd name="T1" fmla="*/ 1375 h 1376"/>
                <a:gd name="T2" fmla="*/ 750 w 1376"/>
                <a:gd name="T3" fmla="*/ 1375 h 1376"/>
                <a:gd name="T4" fmla="*/ 1375 w 1376"/>
                <a:gd name="T5" fmla="*/ 625 h 1376"/>
                <a:gd name="T6" fmla="*/ 750 w 1376"/>
                <a:gd name="T7" fmla="*/ 0 h 1376"/>
                <a:gd name="T8" fmla="*/ 0 w 1376"/>
                <a:gd name="T9" fmla="*/ 625 h 1376"/>
                <a:gd name="T10" fmla="*/ 750 w 1376"/>
                <a:gd name="T11" fmla="*/ 137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6" h="1376">
                  <a:moveTo>
                    <a:pt x="750" y="1375"/>
                  </a:moveTo>
                  <a:lnTo>
                    <a:pt x="750" y="1375"/>
                  </a:lnTo>
                  <a:cubicBezTo>
                    <a:pt x="1125" y="1375"/>
                    <a:pt x="1375" y="1125"/>
                    <a:pt x="1375" y="625"/>
                  </a:cubicBezTo>
                  <a:cubicBezTo>
                    <a:pt x="1375" y="250"/>
                    <a:pt x="1125" y="0"/>
                    <a:pt x="750" y="0"/>
                  </a:cubicBezTo>
                  <a:cubicBezTo>
                    <a:pt x="250" y="0"/>
                    <a:pt x="0" y="250"/>
                    <a:pt x="0" y="625"/>
                  </a:cubicBezTo>
                  <a:cubicBezTo>
                    <a:pt x="0" y="1125"/>
                    <a:pt x="250" y="1375"/>
                    <a:pt x="750" y="1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388550" y="1464673"/>
            <a:ext cx="4295564" cy="1328947"/>
            <a:chOff x="7382087" y="1546553"/>
            <a:chExt cx="4295564" cy="1328947"/>
          </a:xfrm>
        </p:grpSpPr>
        <p:sp>
          <p:nvSpPr>
            <p:cNvPr id="85" name="文本框 84"/>
            <p:cNvSpPr txBox="1"/>
            <p:nvPr/>
          </p:nvSpPr>
          <p:spPr>
            <a:xfrm>
              <a:off x="7382087" y="1546553"/>
              <a:ext cx="10858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F728B"/>
                  </a:solidFill>
                  <a:cs typeface="+mn-ea"/>
                  <a:sym typeface="+mn-lt"/>
                </a:rPr>
                <a:t>77.8</a:t>
              </a:r>
              <a:r>
                <a:rPr lang="en-US" altLang="zh-CN" dirty="0">
                  <a:solidFill>
                    <a:srgbClr val="2F728B"/>
                  </a:solidFill>
                  <a:cs typeface="+mn-ea"/>
                  <a:sym typeface="+mn-lt"/>
                </a:rPr>
                <a:t>%</a:t>
              </a:r>
              <a:endParaRPr lang="zh-CN" altLang="en-US" dirty="0">
                <a:solidFill>
                  <a:srgbClr val="2F728B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822405" y="2052333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男性占比及原因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7408029" y="2372798"/>
              <a:ext cx="4269622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buClr>
                  <a:srgbClr val="E7E6E6">
                    <a:lumMod val="10000"/>
                  </a:srgbClr>
                </a:buCl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By faith I mean a vision of good one cherishes and the enthusiasm that pushes one to seek its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67592" y="3497618"/>
            <a:ext cx="4536318" cy="1247015"/>
            <a:chOff x="753229" y="3593317"/>
            <a:chExt cx="4536318" cy="1247015"/>
          </a:xfrm>
        </p:grpSpPr>
        <p:sp>
          <p:nvSpPr>
            <p:cNvPr id="89" name="文本框 88"/>
            <p:cNvSpPr txBox="1"/>
            <p:nvPr/>
          </p:nvSpPr>
          <p:spPr>
            <a:xfrm>
              <a:off x="4203697" y="3593317"/>
              <a:ext cx="10858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EB0A2"/>
                  </a:solidFill>
                  <a:cs typeface="+mn-ea"/>
                  <a:sym typeface="+mn-lt"/>
                </a:rPr>
                <a:t>22.2</a:t>
              </a:r>
              <a:r>
                <a:rPr lang="en-US" altLang="zh-CN" dirty="0">
                  <a:solidFill>
                    <a:srgbClr val="2EB0A2"/>
                  </a:solidFill>
                  <a:cs typeface="+mn-ea"/>
                  <a:sym typeface="+mn-lt"/>
                </a:rPr>
                <a:t>%</a:t>
              </a:r>
              <a:endParaRPr lang="zh-CN" altLang="en-US" dirty="0">
                <a:solidFill>
                  <a:srgbClr val="2EB0A2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987518" y="4080890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女性占比及原因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753229" y="4337630"/>
              <a:ext cx="4269622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600"/>
                </a:lnSpc>
                <a:buClr>
                  <a:srgbClr val="E7E6E6">
                    <a:lumMod val="10000"/>
                  </a:srgbClr>
                </a:buCl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By faith I mean a vision of good one cherishes and the enthusiasm that pushes one to seek its</a:t>
              </a:r>
            </a:p>
          </p:txBody>
        </p:sp>
      </p:grpSp>
      <p:sp>
        <p:nvSpPr>
          <p:cNvPr id="92" name="椭圆 91"/>
          <p:cNvSpPr/>
          <p:nvPr/>
        </p:nvSpPr>
        <p:spPr>
          <a:xfrm>
            <a:off x="6659528" y="3680951"/>
            <a:ext cx="439445" cy="439445"/>
          </a:xfrm>
          <a:prstGeom prst="ellipse">
            <a:avLst/>
          </a:prstGeom>
          <a:solidFill>
            <a:srgbClr val="649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5400589" y="2464588"/>
            <a:ext cx="198632" cy="198632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35952" y="5229897"/>
            <a:ext cx="11463867" cy="1014558"/>
            <a:chOff x="406400" y="5085817"/>
            <a:chExt cx="11463867" cy="1014558"/>
          </a:xfrm>
        </p:grpSpPr>
        <p:sp>
          <p:nvSpPr>
            <p:cNvPr id="2" name="矩形 1"/>
            <p:cNvSpPr/>
            <p:nvPr/>
          </p:nvSpPr>
          <p:spPr>
            <a:xfrm>
              <a:off x="406400" y="5085817"/>
              <a:ext cx="11463867" cy="1012495"/>
            </a:xfrm>
            <a:prstGeom prst="rect">
              <a:avLst/>
            </a:prstGeom>
            <a:solidFill>
              <a:srgbClr val="2EB0A2">
                <a:alpha val="57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26014" y="5120302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产品使用性别占比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726014" y="5597673"/>
              <a:ext cx="11144253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buClr>
                  <a:srgbClr val="E7E6E6">
                    <a:lumMod val="10000"/>
                  </a:srgbClr>
                </a:buClr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By faith I mean a vision of good one cherishes and the enthusiasm that pushes one to seek its fulfillment regardless of obstacles. By faith I mean a vision of good one cherishes and the enthusiasm that pushes one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742315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92" grpId="0" animBg="1"/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400" y="4818987"/>
            <a:ext cx="1369606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436982"/>
                </a:solidFill>
                <a:cs typeface="+mn-ea"/>
                <a:sym typeface="+mn-lt"/>
              </a:rPr>
              <a:t>工作评价</a:t>
            </a:r>
            <a:endParaRPr lang="zh-CN" altLang="zh-CN" sz="2400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6" y="5450045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9335132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7048660" y="1825694"/>
            <a:ext cx="723902" cy="723902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564751" y="4574465"/>
            <a:ext cx="425890" cy="425890"/>
          </a:xfrm>
          <a:prstGeom prst="ellipse">
            <a:avLst/>
          </a:prstGeom>
          <a:solidFill>
            <a:srgbClr val="9B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76307" y="1568864"/>
            <a:ext cx="2304331" cy="1627031"/>
            <a:chOff x="4884867" y="2012485"/>
            <a:chExt cx="2304331" cy="1627031"/>
          </a:xfrm>
        </p:grpSpPr>
        <p:sp>
          <p:nvSpPr>
            <p:cNvPr id="42" name="椭圆 41"/>
            <p:cNvSpPr/>
            <p:nvPr/>
          </p:nvSpPr>
          <p:spPr>
            <a:xfrm>
              <a:off x="5223518" y="2012485"/>
              <a:ext cx="1627031" cy="1627031"/>
            </a:xfrm>
            <a:prstGeom prst="ellipse">
              <a:avLst/>
            </a:prstGeom>
            <a:solidFill>
              <a:srgbClr val="2F728B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TextBox 17"/>
            <p:cNvSpPr txBox="1"/>
            <p:nvPr/>
          </p:nvSpPr>
          <p:spPr>
            <a:xfrm>
              <a:off x="4884867" y="2663370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219170"/>
              <a:r>
                <a:rPr lang="id-ID" sz="1500" spc="50" dirty="0">
                  <a:solidFill>
                    <a:schemeClr val="bg1"/>
                  </a:solidFill>
                  <a:cs typeface="+mn-ea"/>
                  <a:sym typeface="+mn-lt"/>
                </a:rPr>
                <a:t>Creative Project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57371" y="3001161"/>
            <a:ext cx="2304331" cy="1999194"/>
            <a:chOff x="5265931" y="3444782"/>
            <a:chExt cx="2304331" cy="1999194"/>
          </a:xfrm>
        </p:grpSpPr>
        <p:sp>
          <p:nvSpPr>
            <p:cNvPr id="38" name="椭圆 37"/>
            <p:cNvSpPr/>
            <p:nvPr/>
          </p:nvSpPr>
          <p:spPr>
            <a:xfrm>
              <a:off x="5433220" y="3444782"/>
              <a:ext cx="1999194" cy="1999194"/>
            </a:xfrm>
            <a:prstGeom prst="ellipse">
              <a:avLst/>
            </a:prstGeom>
            <a:solidFill>
              <a:srgbClr val="2C6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TextBox 17"/>
            <p:cNvSpPr txBox="1"/>
            <p:nvPr/>
          </p:nvSpPr>
          <p:spPr>
            <a:xfrm>
              <a:off x="5265931" y="4308647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219170"/>
              <a:r>
                <a:rPr lang="id-ID" sz="1500" spc="50" dirty="0">
                  <a:solidFill>
                    <a:schemeClr val="bg1"/>
                  </a:solidFill>
                  <a:cs typeface="+mn-ea"/>
                  <a:sym typeface="+mn-lt"/>
                </a:rPr>
                <a:t>Creative Project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0246" y="3001161"/>
            <a:ext cx="2304331" cy="1711327"/>
            <a:chOff x="6828806" y="3444782"/>
            <a:chExt cx="2304331" cy="1711327"/>
          </a:xfrm>
        </p:grpSpPr>
        <p:sp>
          <p:nvSpPr>
            <p:cNvPr id="41" name="椭圆 40"/>
            <p:cNvSpPr/>
            <p:nvPr/>
          </p:nvSpPr>
          <p:spPr>
            <a:xfrm>
              <a:off x="7060251" y="3444782"/>
              <a:ext cx="1711327" cy="1711327"/>
            </a:xfrm>
            <a:prstGeom prst="ellipse">
              <a:avLst/>
            </a:prstGeom>
            <a:solidFill>
              <a:srgbClr val="436982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TextBox 17"/>
            <p:cNvSpPr txBox="1"/>
            <p:nvPr/>
          </p:nvSpPr>
          <p:spPr>
            <a:xfrm>
              <a:off x="6828806" y="4154758"/>
              <a:ext cx="230433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219170"/>
              <a:r>
                <a:rPr lang="id-ID" sz="1500" spc="50" dirty="0">
                  <a:solidFill>
                    <a:schemeClr val="bg1"/>
                  </a:solidFill>
                  <a:cs typeface="+mn-ea"/>
                  <a:sym typeface="+mn-lt"/>
                </a:rPr>
                <a:t>Creative Project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03781" y="2187645"/>
            <a:ext cx="2613741" cy="2613741"/>
            <a:chOff x="3212341" y="2631266"/>
            <a:chExt cx="2613741" cy="2613741"/>
          </a:xfrm>
        </p:grpSpPr>
        <p:sp>
          <p:nvSpPr>
            <p:cNvPr id="43" name="椭圆 42"/>
            <p:cNvSpPr/>
            <p:nvPr/>
          </p:nvSpPr>
          <p:spPr>
            <a:xfrm>
              <a:off x="3212341" y="2631266"/>
              <a:ext cx="2613741" cy="2613741"/>
            </a:xfrm>
            <a:prstGeom prst="ellipse">
              <a:avLst/>
            </a:prstGeom>
            <a:solidFill>
              <a:srgbClr val="2EB0A2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31187" y="3702782"/>
              <a:ext cx="2355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OUR SERVICES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8040823" y="4866377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436982"/>
                </a:solidFill>
                <a:cs typeface="+mn-ea"/>
                <a:sym typeface="+mn-lt"/>
              </a:rPr>
              <a:t>工作欠缺总结</a:t>
            </a:r>
          </a:p>
        </p:txBody>
      </p:sp>
      <p:sp>
        <p:nvSpPr>
          <p:cNvPr id="49" name="矩形 48"/>
          <p:cNvSpPr/>
          <p:nvPr/>
        </p:nvSpPr>
        <p:spPr>
          <a:xfrm>
            <a:off x="7523855" y="5186842"/>
            <a:ext cx="426962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By faith I mean a vision of good one cherishes and the enthusiasm that pushes one to seek its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27434" y="12856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EB0A2"/>
                </a:solidFill>
                <a:cs typeface="+mn-ea"/>
                <a:sym typeface="+mn-lt"/>
              </a:rPr>
              <a:t>工作完成情况大数据分析</a:t>
            </a:r>
          </a:p>
        </p:txBody>
      </p:sp>
      <p:sp>
        <p:nvSpPr>
          <p:cNvPr id="57" name="矩形 56"/>
          <p:cNvSpPr/>
          <p:nvPr/>
        </p:nvSpPr>
        <p:spPr>
          <a:xfrm>
            <a:off x="923427" y="1606160"/>
            <a:ext cx="426962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By faith I mean a vision of good one cherishes and the enthusiasm that pushes one to seek its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B7A719-8478-43F2-8C2E-2D852F44887A}"/>
              </a:ext>
            </a:extLst>
          </p:cNvPr>
          <p:cNvGrpSpPr/>
          <p:nvPr/>
        </p:nvGrpSpPr>
        <p:grpSpPr>
          <a:xfrm rot="2837432">
            <a:off x="9181587" y="-649804"/>
            <a:ext cx="4226169" cy="3054144"/>
            <a:chOff x="569602" y="-921225"/>
            <a:chExt cx="11136187" cy="804783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D20F649-4F97-4F5C-81D3-57D4B7B33089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110122-8B00-40D2-A478-9BBBA9EEA320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3EC9D14-972E-481C-B7CC-C128857D351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FCC35B9-765A-4875-B481-E4E9126DB8D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DBDEB2C-84D8-4E4E-8B1E-E81A8B4B2B30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E3D5BD3-358D-4876-9E5D-27452D0063B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62BDAFC-47F0-4D32-963C-20DD6458125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BB7D01-A974-4FD9-906E-2856B5BA5CE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FCADFB-B80C-45DC-96EC-BD2BF41036BE}"/>
              </a:ext>
            </a:extLst>
          </p:cNvPr>
          <p:cNvGrpSpPr/>
          <p:nvPr/>
        </p:nvGrpSpPr>
        <p:grpSpPr>
          <a:xfrm rot="6604501">
            <a:off x="-2091122" y="4592706"/>
            <a:ext cx="4623511" cy="3341293"/>
            <a:chOff x="569602" y="-921225"/>
            <a:chExt cx="11136187" cy="804783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ADF2BC7-58EC-4684-9F64-798384BA0F0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0E1BFA4-3C85-48FA-A69E-83565F61CD6B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2D0CF58-2972-4317-AB4E-35C1D88E5E03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879AA00-5C54-41C3-927F-CAF11668BB16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C30FB43-8C31-46C2-A974-BD8261A008D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232DA722-47A5-4974-BFFF-E61120CB0D1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954C38D-7303-4BEC-A081-DE140636C84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C1A7704-27CE-4798-B42B-30D04FAA68CC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608490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8" grpId="0"/>
      <p:bldP spid="49" grpId="0"/>
      <p:bldP spid="50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9F7B280-B197-4AE8-ABD9-3E94F9DB6B1D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60A8C77-CC15-4BE0-B67C-F44DE790D3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E3EE1D74-9E33-4D27-B9B2-C6677F900B9F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F953D91D-51D1-4142-855A-6873623C55C9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252939CE-D948-4074-AE2C-261F07BFE48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68AF0725-6EE5-419A-B4CA-ADEFAA6F8E9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C9659C61-2BC1-43DD-86C9-B3E33BAC2F2A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D393358-0333-4367-BD64-42CF726678F1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12161ADC-46BD-4759-8300-16621D7D2D4E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3400784">
            <a:off x="-2111576" y="-40066"/>
            <a:ext cx="6915001" cy="6212268"/>
            <a:chOff x="-407906" y="-877464"/>
            <a:chExt cx="6915001" cy="6212268"/>
          </a:xfrm>
          <a:solidFill>
            <a:schemeClr val="tx1">
              <a:lumMod val="50000"/>
              <a:lumOff val="50000"/>
              <a:alpha val="11000"/>
            </a:schemeClr>
          </a:solidFill>
        </p:grpSpPr>
        <p:sp>
          <p:nvSpPr>
            <p:cNvPr id="12" name="Freeform 71"/>
            <p:cNvSpPr>
              <a:spLocks noEditPoints="1"/>
            </p:cNvSpPr>
            <p:nvPr/>
          </p:nvSpPr>
          <p:spPr bwMode="auto">
            <a:xfrm>
              <a:off x="-407906" y="2035963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71"/>
            <p:cNvSpPr>
              <a:spLocks noEditPoints="1"/>
            </p:cNvSpPr>
            <p:nvPr/>
          </p:nvSpPr>
          <p:spPr bwMode="auto">
            <a:xfrm>
              <a:off x="-153906" y="-3093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71"/>
            <p:cNvSpPr>
              <a:spLocks noEditPoints="1"/>
            </p:cNvSpPr>
            <p:nvPr/>
          </p:nvSpPr>
          <p:spPr bwMode="auto">
            <a:xfrm rot="3116213">
              <a:off x="2919494" y="-5887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345679" y="1964614"/>
            <a:ext cx="6531071" cy="3571627"/>
            <a:chOff x="4187008" y="1634242"/>
            <a:chExt cx="6531071" cy="3571627"/>
          </a:xfrm>
        </p:grpSpPr>
        <p:sp>
          <p:nvSpPr>
            <p:cNvPr id="30" name="Rounded Rectangle 1"/>
            <p:cNvSpPr/>
            <p:nvPr/>
          </p:nvSpPr>
          <p:spPr>
            <a:xfrm>
              <a:off x="7892316" y="1661795"/>
              <a:ext cx="1230540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Rounded Rectangle 443"/>
            <p:cNvSpPr/>
            <p:nvPr/>
          </p:nvSpPr>
          <p:spPr>
            <a:xfrm>
              <a:off x="7892316" y="1918970"/>
              <a:ext cx="1535340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Rounded Rectangle 444"/>
            <p:cNvSpPr/>
            <p:nvPr/>
          </p:nvSpPr>
          <p:spPr>
            <a:xfrm>
              <a:off x="7892316" y="2176145"/>
              <a:ext cx="1796597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Rounded Rectangle 459"/>
            <p:cNvSpPr/>
            <p:nvPr/>
          </p:nvSpPr>
          <p:spPr>
            <a:xfrm>
              <a:off x="7892317" y="2433320"/>
              <a:ext cx="1317625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Rounded Rectangle 482"/>
            <p:cNvSpPr/>
            <p:nvPr/>
          </p:nvSpPr>
          <p:spPr>
            <a:xfrm>
              <a:off x="7892316" y="2690495"/>
              <a:ext cx="2602140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Rounded Rectangle 483"/>
            <p:cNvSpPr/>
            <p:nvPr/>
          </p:nvSpPr>
          <p:spPr>
            <a:xfrm>
              <a:off x="7892317" y="2947670"/>
              <a:ext cx="533854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Rounded Rectangle 484"/>
            <p:cNvSpPr/>
            <p:nvPr/>
          </p:nvSpPr>
          <p:spPr>
            <a:xfrm>
              <a:off x="7892316" y="3204845"/>
              <a:ext cx="1535340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Rounded Rectangle 485"/>
            <p:cNvSpPr/>
            <p:nvPr/>
          </p:nvSpPr>
          <p:spPr>
            <a:xfrm>
              <a:off x="7892317" y="3462020"/>
              <a:ext cx="2239282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Rounded Rectangle 486"/>
            <p:cNvSpPr/>
            <p:nvPr/>
          </p:nvSpPr>
          <p:spPr>
            <a:xfrm>
              <a:off x="7892317" y="3719195"/>
              <a:ext cx="1724025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Rounded Rectangle 487"/>
            <p:cNvSpPr/>
            <p:nvPr/>
          </p:nvSpPr>
          <p:spPr>
            <a:xfrm>
              <a:off x="7892317" y="3976370"/>
              <a:ext cx="2427968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Rounded Rectangle 488"/>
            <p:cNvSpPr/>
            <p:nvPr/>
          </p:nvSpPr>
          <p:spPr>
            <a:xfrm>
              <a:off x="7892316" y="4233545"/>
              <a:ext cx="2014311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Rounded Rectangle 489"/>
            <p:cNvSpPr/>
            <p:nvPr/>
          </p:nvSpPr>
          <p:spPr>
            <a:xfrm>
              <a:off x="7892317" y="4490720"/>
              <a:ext cx="1230539" cy="180975"/>
            </a:xfrm>
            <a:prstGeom prst="round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Rounded Rectangle 490"/>
            <p:cNvSpPr/>
            <p:nvPr/>
          </p:nvSpPr>
          <p:spPr>
            <a:xfrm>
              <a:off x="5487027" y="1661795"/>
              <a:ext cx="1586140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Rounded Rectangle 491"/>
            <p:cNvSpPr/>
            <p:nvPr/>
          </p:nvSpPr>
          <p:spPr>
            <a:xfrm>
              <a:off x="5189485" y="1918970"/>
              <a:ext cx="1883682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Rounded Rectangle 516"/>
            <p:cNvSpPr/>
            <p:nvPr/>
          </p:nvSpPr>
          <p:spPr>
            <a:xfrm>
              <a:off x="4979027" y="2176145"/>
              <a:ext cx="2094140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Rounded Rectangle 517"/>
            <p:cNvSpPr/>
            <p:nvPr/>
          </p:nvSpPr>
          <p:spPr>
            <a:xfrm>
              <a:off x="6031313" y="2433320"/>
              <a:ext cx="1041854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Rounded Rectangle 518"/>
            <p:cNvSpPr/>
            <p:nvPr/>
          </p:nvSpPr>
          <p:spPr>
            <a:xfrm>
              <a:off x="6473999" y="2690495"/>
              <a:ext cx="599168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Rounded Rectangle 519"/>
            <p:cNvSpPr/>
            <p:nvPr/>
          </p:nvSpPr>
          <p:spPr>
            <a:xfrm>
              <a:off x="5189485" y="2947670"/>
              <a:ext cx="1883682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Rounded Rectangle 520"/>
            <p:cNvSpPr/>
            <p:nvPr/>
          </p:nvSpPr>
          <p:spPr>
            <a:xfrm>
              <a:off x="5697485" y="3204845"/>
              <a:ext cx="1375682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Rounded Rectangle 521"/>
            <p:cNvSpPr/>
            <p:nvPr/>
          </p:nvSpPr>
          <p:spPr>
            <a:xfrm>
              <a:off x="6111142" y="3462020"/>
              <a:ext cx="962025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Rounded Rectangle 522"/>
            <p:cNvSpPr/>
            <p:nvPr/>
          </p:nvSpPr>
          <p:spPr>
            <a:xfrm>
              <a:off x="6807827" y="3719195"/>
              <a:ext cx="265340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Rounded Rectangle 523"/>
            <p:cNvSpPr/>
            <p:nvPr/>
          </p:nvSpPr>
          <p:spPr>
            <a:xfrm>
              <a:off x="5349142" y="3976370"/>
              <a:ext cx="1724025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Rounded Rectangle 524"/>
            <p:cNvSpPr/>
            <p:nvPr/>
          </p:nvSpPr>
          <p:spPr>
            <a:xfrm>
              <a:off x="5603142" y="4233545"/>
              <a:ext cx="1470025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Rounded Rectangle 525"/>
            <p:cNvSpPr/>
            <p:nvPr/>
          </p:nvSpPr>
          <p:spPr>
            <a:xfrm>
              <a:off x="6031313" y="4490720"/>
              <a:ext cx="1041854" cy="180975"/>
            </a:xfrm>
            <a:prstGeom prst="round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3"/>
            <p:cNvSpPr txBox="1"/>
            <p:nvPr/>
          </p:nvSpPr>
          <p:spPr>
            <a:xfrm>
              <a:off x="7238124" y="1634242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DEC</a:t>
              </a:r>
            </a:p>
          </p:txBody>
        </p:sp>
        <p:sp>
          <p:nvSpPr>
            <p:cNvPr id="70" name="TextBox 526"/>
            <p:cNvSpPr txBox="1"/>
            <p:nvPr/>
          </p:nvSpPr>
          <p:spPr>
            <a:xfrm>
              <a:off x="7213277" y="1894041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NOV</a:t>
              </a:r>
            </a:p>
          </p:txBody>
        </p:sp>
        <p:sp>
          <p:nvSpPr>
            <p:cNvPr id="71" name="TextBox 527"/>
            <p:cNvSpPr txBox="1"/>
            <p:nvPr/>
          </p:nvSpPr>
          <p:spPr>
            <a:xfrm>
              <a:off x="7232513" y="2151216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OCT</a:t>
              </a:r>
            </a:p>
          </p:txBody>
        </p:sp>
        <p:sp>
          <p:nvSpPr>
            <p:cNvPr id="72" name="TextBox 528"/>
            <p:cNvSpPr txBox="1"/>
            <p:nvPr/>
          </p:nvSpPr>
          <p:spPr>
            <a:xfrm>
              <a:off x="7256558" y="2408391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SEP</a:t>
              </a:r>
            </a:p>
          </p:txBody>
        </p:sp>
        <p:sp>
          <p:nvSpPr>
            <p:cNvPr id="73" name="TextBox 529"/>
            <p:cNvSpPr txBox="1"/>
            <p:nvPr/>
          </p:nvSpPr>
          <p:spPr>
            <a:xfrm>
              <a:off x="7222382" y="2665566"/>
              <a:ext cx="520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AUG</a:t>
              </a:r>
            </a:p>
          </p:txBody>
        </p:sp>
        <p:sp>
          <p:nvSpPr>
            <p:cNvPr id="74" name="TextBox 530"/>
            <p:cNvSpPr txBox="1"/>
            <p:nvPr/>
          </p:nvSpPr>
          <p:spPr>
            <a:xfrm>
              <a:off x="7262970" y="292274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JUL</a:t>
              </a:r>
            </a:p>
          </p:txBody>
        </p:sp>
        <p:sp>
          <p:nvSpPr>
            <p:cNvPr id="75" name="TextBox 531"/>
            <p:cNvSpPr txBox="1"/>
            <p:nvPr/>
          </p:nvSpPr>
          <p:spPr>
            <a:xfrm>
              <a:off x="7239727" y="3179916"/>
              <a:ext cx="486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JUN</a:t>
              </a:r>
            </a:p>
          </p:txBody>
        </p:sp>
        <p:sp>
          <p:nvSpPr>
            <p:cNvPr id="76" name="TextBox 532"/>
            <p:cNvSpPr txBox="1"/>
            <p:nvPr/>
          </p:nvSpPr>
          <p:spPr>
            <a:xfrm>
              <a:off x="7220395" y="3437091"/>
              <a:ext cx="52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MAY</a:t>
              </a:r>
            </a:p>
          </p:txBody>
        </p:sp>
        <p:sp>
          <p:nvSpPr>
            <p:cNvPr id="77" name="TextBox 533"/>
            <p:cNvSpPr txBox="1"/>
            <p:nvPr/>
          </p:nvSpPr>
          <p:spPr>
            <a:xfrm>
              <a:off x="7238123" y="36942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APR</a:t>
              </a:r>
            </a:p>
          </p:txBody>
        </p:sp>
        <p:sp>
          <p:nvSpPr>
            <p:cNvPr id="78" name="TextBox 534"/>
            <p:cNvSpPr txBox="1"/>
            <p:nvPr/>
          </p:nvSpPr>
          <p:spPr>
            <a:xfrm>
              <a:off x="7210070" y="3951441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MAR</a:t>
              </a:r>
            </a:p>
          </p:txBody>
        </p:sp>
        <p:sp>
          <p:nvSpPr>
            <p:cNvPr id="79" name="TextBox 535"/>
            <p:cNvSpPr txBox="1"/>
            <p:nvPr/>
          </p:nvSpPr>
          <p:spPr>
            <a:xfrm>
              <a:off x="7258963" y="4208616"/>
              <a:ext cx="447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FEB</a:t>
              </a:r>
            </a:p>
          </p:txBody>
        </p:sp>
        <p:sp>
          <p:nvSpPr>
            <p:cNvPr id="80" name="TextBox 536"/>
            <p:cNvSpPr txBox="1"/>
            <p:nvPr/>
          </p:nvSpPr>
          <p:spPr>
            <a:xfrm>
              <a:off x="7244439" y="4465791"/>
              <a:ext cx="47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JAN</a:t>
              </a:r>
            </a:p>
          </p:txBody>
        </p:sp>
        <p:cxnSp>
          <p:nvCxnSpPr>
            <p:cNvPr id="81" name="Straight Connector 7"/>
            <p:cNvCxnSpPr/>
            <p:nvPr/>
          </p:nvCxnSpPr>
          <p:spPr>
            <a:xfrm>
              <a:off x="7901841" y="4824095"/>
              <a:ext cx="267902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10"/>
            <p:cNvSpPr/>
            <p:nvPr/>
          </p:nvSpPr>
          <p:spPr>
            <a:xfrm>
              <a:off x="7901841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3" name="Oval 538"/>
            <p:cNvSpPr/>
            <p:nvPr/>
          </p:nvSpPr>
          <p:spPr>
            <a:xfrm>
              <a:off x="8279326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Oval 539"/>
            <p:cNvSpPr/>
            <p:nvPr/>
          </p:nvSpPr>
          <p:spPr>
            <a:xfrm>
              <a:off x="8656810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5" name="Oval 548"/>
            <p:cNvSpPr/>
            <p:nvPr/>
          </p:nvSpPr>
          <p:spPr>
            <a:xfrm>
              <a:off x="9034295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Oval 549"/>
            <p:cNvSpPr/>
            <p:nvPr/>
          </p:nvSpPr>
          <p:spPr>
            <a:xfrm>
              <a:off x="9411779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Oval 550"/>
            <p:cNvSpPr/>
            <p:nvPr/>
          </p:nvSpPr>
          <p:spPr>
            <a:xfrm>
              <a:off x="9788246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Oval 551"/>
            <p:cNvSpPr/>
            <p:nvPr/>
          </p:nvSpPr>
          <p:spPr>
            <a:xfrm>
              <a:off x="10165731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Oval 552"/>
            <p:cNvSpPr/>
            <p:nvPr/>
          </p:nvSpPr>
          <p:spPr>
            <a:xfrm>
              <a:off x="10528474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TextBox 11"/>
            <p:cNvSpPr txBox="1"/>
            <p:nvPr/>
          </p:nvSpPr>
          <p:spPr>
            <a:xfrm>
              <a:off x="7817012" y="4928870"/>
              <a:ext cx="274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1" name="TextBox 51"/>
            <p:cNvSpPr txBox="1"/>
            <p:nvPr/>
          </p:nvSpPr>
          <p:spPr>
            <a:xfrm>
              <a:off x="8194497" y="492887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92" name="TextBox 52"/>
            <p:cNvSpPr txBox="1"/>
            <p:nvPr/>
          </p:nvSpPr>
          <p:spPr>
            <a:xfrm>
              <a:off x="8571981" y="492887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93" name="TextBox 53"/>
            <p:cNvSpPr txBox="1"/>
            <p:nvPr/>
          </p:nvSpPr>
          <p:spPr>
            <a:xfrm>
              <a:off x="8947972" y="4928870"/>
              <a:ext cx="274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94" name="TextBox 54"/>
            <p:cNvSpPr txBox="1"/>
            <p:nvPr/>
          </p:nvSpPr>
          <p:spPr>
            <a:xfrm>
              <a:off x="9323963" y="492887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95" name="TextBox 56"/>
            <p:cNvSpPr txBox="1"/>
            <p:nvPr/>
          </p:nvSpPr>
          <p:spPr>
            <a:xfrm>
              <a:off x="9699954" y="492887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96" name="TextBox 57"/>
            <p:cNvSpPr txBox="1"/>
            <p:nvPr/>
          </p:nvSpPr>
          <p:spPr>
            <a:xfrm>
              <a:off x="10075945" y="4928870"/>
              <a:ext cx="2744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97" name="TextBox 58"/>
            <p:cNvSpPr txBox="1"/>
            <p:nvPr/>
          </p:nvSpPr>
          <p:spPr>
            <a:xfrm>
              <a:off x="10443645" y="4928870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8</a:t>
              </a:r>
            </a:p>
          </p:txBody>
        </p:sp>
        <p:cxnSp>
          <p:nvCxnSpPr>
            <p:cNvPr id="98" name="Straight Connector 59"/>
            <p:cNvCxnSpPr/>
            <p:nvPr/>
          </p:nvCxnSpPr>
          <p:spPr>
            <a:xfrm flipH="1">
              <a:off x="4356284" y="4824095"/>
              <a:ext cx="267902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60"/>
            <p:cNvSpPr/>
            <p:nvPr/>
          </p:nvSpPr>
          <p:spPr>
            <a:xfrm flipH="1">
              <a:off x="6940055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Oval 61"/>
            <p:cNvSpPr/>
            <p:nvPr/>
          </p:nvSpPr>
          <p:spPr>
            <a:xfrm flipH="1">
              <a:off x="6553045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Oval 62"/>
            <p:cNvSpPr/>
            <p:nvPr/>
          </p:nvSpPr>
          <p:spPr>
            <a:xfrm flipH="1">
              <a:off x="6175561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Oval 63"/>
            <p:cNvSpPr/>
            <p:nvPr/>
          </p:nvSpPr>
          <p:spPr>
            <a:xfrm flipH="1">
              <a:off x="5798076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Oval 64"/>
            <p:cNvSpPr/>
            <p:nvPr/>
          </p:nvSpPr>
          <p:spPr>
            <a:xfrm flipH="1">
              <a:off x="5420592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Oval 65"/>
            <p:cNvSpPr/>
            <p:nvPr/>
          </p:nvSpPr>
          <p:spPr>
            <a:xfrm flipH="1">
              <a:off x="5044125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Oval 66"/>
            <p:cNvSpPr/>
            <p:nvPr/>
          </p:nvSpPr>
          <p:spPr>
            <a:xfrm flipH="1">
              <a:off x="4666640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Oval 67"/>
            <p:cNvSpPr/>
            <p:nvPr/>
          </p:nvSpPr>
          <p:spPr>
            <a:xfrm flipH="1">
              <a:off x="4303897" y="4771708"/>
              <a:ext cx="104775" cy="1047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TextBox 68"/>
            <p:cNvSpPr txBox="1"/>
            <p:nvPr/>
          </p:nvSpPr>
          <p:spPr>
            <a:xfrm flipH="1">
              <a:off x="6813641" y="492887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-1</a:t>
              </a:r>
            </a:p>
          </p:txBody>
        </p:sp>
        <p:sp>
          <p:nvSpPr>
            <p:cNvPr id="108" name="TextBox 69"/>
            <p:cNvSpPr txBox="1"/>
            <p:nvPr/>
          </p:nvSpPr>
          <p:spPr>
            <a:xfrm flipH="1">
              <a:off x="6436156" y="4928870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-2</a:t>
              </a:r>
            </a:p>
          </p:txBody>
        </p:sp>
        <p:sp>
          <p:nvSpPr>
            <p:cNvPr id="109" name="TextBox 70"/>
            <p:cNvSpPr txBox="1"/>
            <p:nvPr/>
          </p:nvSpPr>
          <p:spPr>
            <a:xfrm flipH="1">
              <a:off x="6058672" y="4928870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-3</a:t>
              </a:r>
            </a:p>
          </p:txBody>
        </p:sp>
        <p:sp>
          <p:nvSpPr>
            <p:cNvPr id="110" name="TextBox 71"/>
            <p:cNvSpPr txBox="1"/>
            <p:nvPr/>
          </p:nvSpPr>
          <p:spPr>
            <a:xfrm flipH="1">
              <a:off x="5682680" y="4928870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-4</a:t>
              </a:r>
            </a:p>
          </p:txBody>
        </p:sp>
        <p:sp>
          <p:nvSpPr>
            <p:cNvPr id="111" name="TextBox 72"/>
            <p:cNvSpPr txBox="1"/>
            <p:nvPr/>
          </p:nvSpPr>
          <p:spPr>
            <a:xfrm flipH="1">
              <a:off x="5306689" y="4928870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-5</a:t>
              </a:r>
            </a:p>
          </p:txBody>
        </p:sp>
        <p:sp>
          <p:nvSpPr>
            <p:cNvPr id="112" name="TextBox 73"/>
            <p:cNvSpPr txBox="1"/>
            <p:nvPr/>
          </p:nvSpPr>
          <p:spPr>
            <a:xfrm flipH="1">
              <a:off x="4930699" y="4928870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-6</a:t>
              </a:r>
            </a:p>
          </p:txBody>
        </p:sp>
        <p:sp>
          <p:nvSpPr>
            <p:cNvPr id="113" name="TextBox 74"/>
            <p:cNvSpPr txBox="1"/>
            <p:nvPr/>
          </p:nvSpPr>
          <p:spPr>
            <a:xfrm flipH="1">
              <a:off x="4554708" y="492887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-7</a:t>
              </a:r>
            </a:p>
          </p:txBody>
        </p:sp>
        <p:sp>
          <p:nvSpPr>
            <p:cNvPr id="114" name="TextBox 75"/>
            <p:cNvSpPr txBox="1"/>
            <p:nvPr/>
          </p:nvSpPr>
          <p:spPr>
            <a:xfrm flipH="1">
              <a:off x="4187008" y="4928870"/>
              <a:ext cx="338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414141"/>
                  </a:solidFill>
                  <a:cs typeface="+mn-ea"/>
                  <a:sym typeface="+mn-lt"/>
                </a:rPr>
                <a:t>-8</a:t>
              </a:r>
            </a:p>
          </p:txBody>
        </p:sp>
      </p:grpSp>
      <p:sp>
        <p:nvSpPr>
          <p:cNvPr id="116" name="TextBox 70"/>
          <p:cNvSpPr txBox="1"/>
          <p:nvPr/>
        </p:nvSpPr>
        <p:spPr>
          <a:xfrm>
            <a:off x="790091" y="3115982"/>
            <a:ext cx="3592932" cy="446798"/>
          </a:xfrm>
          <a:prstGeom prst="rect">
            <a:avLst/>
          </a:prstGeom>
          <a:solidFill>
            <a:srgbClr val="4369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工作质量分析</a:t>
            </a:r>
            <a:endParaRPr 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Rectangle 71"/>
          <p:cNvSpPr/>
          <p:nvPr/>
        </p:nvSpPr>
        <p:spPr>
          <a:xfrm>
            <a:off x="790091" y="3562780"/>
            <a:ext cx="2414893" cy="434082"/>
          </a:xfrm>
          <a:prstGeom prst="rect">
            <a:avLst/>
          </a:prstGeom>
          <a:solidFill>
            <a:srgbClr val="2EB0A2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相关因素</a:t>
            </a:r>
            <a:endParaRPr 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17921" y="4358631"/>
            <a:ext cx="3441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PROVIDE THE BEST SERVICES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13761" y="4679096"/>
            <a:ext cx="4562365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By faith I mean a vision of good one cherishes and the enthusiasm that pushes one to seek its fulfillment regardless of obstacles. By faith I mean a vision of good one cherishes and the enthusiasm that pushes one to seek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45F25AE8-FF6C-46A5-9AF9-D094491A3557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7BC75581-C8AD-4D58-9356-60A0AF8DB00D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DC34CA0-7A04-4A30-9AC9-AD3FE3EC7660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114813F-37A0-4F0B-A221-8D5818177938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0F7B7A1-BD98-4674-BB67-933F0DB3A76D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998FCECD-DC45-452E-B09F-0E760803D49E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117D7D43-1046-4812-817A-5DD231CA1F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06DFF212-830B-4A56-A942-A7F21E13362D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AD8277C-841D-45AD-8ACD-8C3D66F9D06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754867"/>
      </p:ext>
    </p:extLst>
  </p:cSld>
  <p:clrMapOvr>
    <a:masterClrMapping/>
  </p:clrMapOvr>
  <p:transition spd="slow" advTm="5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6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3" dur="1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4" dur="1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69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000">
                                          <p:cBhvr additive="base">
                                            <p:cTn id="17" dur="1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000">
                                          <p:cBhvr additive="base">
                                            <p:cTn id="18" dur="1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6" grpId="0" animBg="1"/>
          <p:bldP spid="117" grpId="0" animBg="1"/>
          <p:bldP spid="118" grpId="0"/>
          <p:bldP spid="1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75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6" grpId="0" animBg="1"/>
          <p:bldP spid="117" grpId="0" animBg="1"/>
          <p:bldP spid="118" grpId="0"/>
          <p:bldP spid="119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FD5FD59-AB89-4F72-8A37-3E35893131B7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9C390C9-BF7F-413C-8C55-2555BA80B15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DF2A10-BE7C-4299-A653-63DAE6732BA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7236CEE-5763-4D0E-BC75-BCFB188AC14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A70B195-0C92-435E-8082-80A0A7A22BFB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36C47D2-4C9B-4628-9436-E75B33F1832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C9B01E0-9DF1-4A47-8B19-CF21756C416A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4D57EE0-8AD0-435B-9AB7-1C2180F9534E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D0679C7-A3EF-44E9-B6AD-78780CC55EE1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17B96BE-BF04-4BD3-A2A1-FC950BB0D7CC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A1C7D3F-2E74-41B0-8096-A55141552AD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498245C-2C35-47ED-B0FB-8F446EFD5ED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E2D982D-43F0-47A0-B686-50BAFB20972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FABE474-A694-4876-9764-D41B1CFA53C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F92DD94-D325-4CFB-89BD-E93150A008F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911002D-7185-4C88-86A1-1758221FA20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D74D4DB-ABD5-4DCC-AD2C-44F81ADBB74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3923325-B4B3-4007-8AB3-BFE399B8711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0286" y="1546452"/>
            <a:ext cx="9052388" cy="1962614"/>
            <a:chOff x="1460500" y="3687440"/>
            <a:chExt cx="9052388" cy="1962614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460500" y="3687440"/>
              <a:ext cx="1962614" cy="1962614"/>
              <a:chOff x="1460500" y="3687440"/>
              <a:chExt cx="1962614" cy="1962614"/>
            </a:xfrm>
          </p:grpSpPr>
          <p:sp>
            <p:nvSpPr>
              <p:cNvPr id="120" name="타원 51"/>
              <p:cNvSpPr/>
              <p:nvPr/>
            </p:nvSpPr>
            <p:spPr>
              <a:xfrm>
                <a:off x="1460500" y="3687440"/>
                <a:ext cx="1962614" cy="1962614"/>
              </a:xfrm>
              <a:prstGeom prst="ellipse">
                <a:avLst/>
              </a:prstGeom>
              <a:solidFill>
                <a:srgbClr val="2EB0A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Rectangle 3"/>
              <p:cNvSpPr txBox="1">
                <a:spLocks noChangeArrowheads="1"/>
              </p:cNvSpPr>
              <p:nvPr/>
            </p:nvSpPr>
            <p:spPr bwMode="auto">
              <a:xfrm>
                <a:off x="1618622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sz="12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122" name="speed"/>
              <p:cNvSpPr txBox="1">
                <a:spLocks noChangeArrowheads="1"/>
              </p:cNvSpPr>
              <p:nvPr/>
            </p:nvSpPr>
            <p:spPr bwMode="auto">
              <a:xfrm>
                <a:off x="1717047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20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产品</a:t>
                </a:r>
                <a:r>
                  <a:rPr lang="en-US" altLang="zh-CN" sz="20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lang="en-US" altLang="ko-KR" sz="20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3232944" y="3687440"/>
              <a:ext cx="1962614" cy="1962614"/>
              <a:chOff x="3232944" y="3687440"/>
              <a:chExt cx="1962614" cy="1962614"/>
            </a:xfrm>
          </p:grpSpPr>
          <p:sp>
            <p:nvSpPr>
              <p:cNvPr id="124" name="타원 55"/>
              <p:cNvSpPr/>
              <p:nvPr/>
            </p:nvSpPr>
            <p:spPr>
              <a:xfrm>
                <a:off x="3232944" y="3687440"/>
                <a:ext cx="1962614" cy="196261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3698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ko-KR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Rectangle 3"/>
              <p:cNvSpPr txBox="1">
                <a:spLocks noChangeArrowheads="1"/>
              </p:cNvSpPr>
              <p:nvPr/>
            </p:nvSpPr>
            <p:spPr bwMode="auto">
              <a:xfrm>
                <a:off x="3391066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126" name="speed"/>
              <p:cNvSpPr txBox="1">
                <a:spLocks noChangeArrowheads="1"/>
              </p:cNvSpPr>
              <p:nvPr/>
            </p:nvSpPr>
            <p:spPr bwMode="auto">
              <a:xfrm>
                <a:off x="3489491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2000" dirty="0">
                    <a:solidFill>
                      <a:srgbClr val="2EB0A2"/>
                    </a:solidFill>
                    <a:latin typeface="+mn-lt"/>
                    <a:ea typeface="+mn-ea"/>
                    <a:cs typeface="+mn-ea"/>
                    <a:sym typeface="+mn-lt"/>
                  </a:rPr>
                  <a:t>产品</a:t>
                </a:r>
                <a:r>
                  <a:rPr lang="en-US" altLang="zh-CN" sz="2000" dirty="0">
                    <a:solidFill>
                      <a:srgbClr val="2EB0A2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en-US" altLang="ko-KR" sz="2000" dirty="0">
                  <a:solidFill>
                    <a:srgbClr val="2EB0A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005388" y="3687440"/>
              <a:ext cx="1962614" cy="1962614"/>
              <a:chOff x="5005388" y="3687440"/>
              <a:chExt cx="1962614" cy="1962614"/>
            </a:xfrm>
          </p:grpSpPr>
          <p:sp>
            <p:nvSpPr>
              <p:cNvPr id="128" name="타원 59"/>
              <p:cNvSpPr/>
              <p:nvPr/>
            </p:nvSpPr>
            <p:spPr>
              <a:xfrm>
                <a:off x="5005388" y="3687440"/>
                <a:ext cx="1962614" cy="1962614"/>
              </a:xfrm>
              <a:prstGeom prst="ellipse">
                <a:avLst/>
              </a:prstGeom>
              <a:solidFill>
                <a:srgbClr val="2EB0A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Rectangle 3"/>
              <p:cNvSpPr txBox="1">
                <a:spLocks noChangeArrowheads="1"/>
              </p:cNvSpPr>
              <p:nvPr/>
            </p:nvSpPr>
            <p:spPr bwMode="auto">
              <a:xfrm>
                <a:off x="5163510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sz="12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130" name="speed"/>
              <p:cNvSpPr txBox="1">
                <a:spLocks noChangeArrowheads="1"/>
              </p:cNvSpPr>
              <p:nvPr/>
            </p:nvSpPr>
            <p:spPr bwMode="auto">
              <a:xfrm>
                <a:off x="5261935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20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产品</a:t>
                </a:r>
                <a:r>
                  <a:rPr lang="en-US" altLang="zh-CN" sz="20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en-US" altLang="ko-KR" sz="20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777832" y="3687440"/>
              <a:ext cx="1962614" cy="1962614"/>
              <a:chOff x="6777832" y="3687440"/>
              <a:chExt cx="1962614" cy="1962614"/>
            </a:xfrm>
          </p:grpSpPr>
          <p:sp>
            <p:nvSpPr>
              <p:cNvPr id="132" name="타원 63"/>
              <p:cNvSpPr/>
              <p:nvPr/>
            </p:nvSpPr>
            <p:spPr>
              <a:xfrm>
                <a:off x="6777832" y="3687440"/>
                <a:ext cx="1962614" cy="196261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3698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ko-KR" altLang="en-US" kern="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Rectangle 3"/>
              <p:cNvSpPr txBox="1">
                <a:spLocks noChangeArrowheads="1"/>
              </p:cNvSpPr>
              <p:nvPr/>
            </p:nvSpPr>
            <p:spPr bwMode="auto">
              <a:xfrm>
                <a:off x="6935954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134" name="speed"/>
              <p:cNvSpPr txBox="1">
                <a:spLocks noChangeArrowheads="1"/>
              </p:cNvSpPr>
              <p:nvPr/>
            </p:nvSpPr>
            <p:spPr bwMode="auto">
              <a:xfrm>
                <a:off x="7034379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2000" dirty="0">
                    <a:solidFill>
                      <a:srgbClr val="2EB0A2"/>
                    </a:solidFill>
                    <a:latin typeface="+mn-lt"/>
                    <a:ea typeface="+mn-ea"/>
                    <a:cs typeface="+mn-ea"/>
                    <a:sym typeface="+mn-lt"/>
                  </a:rPr>
                  <a:t>产品</a:t>
                </a:r>
                <a:r>
                  <a:rPr lang="en-US" altLang="zh-CN" sz="2000" dirty="0">
                    <a:solidFill>
                      <a:srgbClr val="2EB0A2"/>
                    </a:solidFill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endParaRPr lang="en-US" altLang="ko-KR" sz="2000" dirty="0">
                  <a:solidFill>
                    <a:srgbClr val="2EB0A2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8550274" y="3687440"/>
              <a:ext cx="1962614" cy="1962614"/>
              <a:chOff x="8550274" y="3687440"/>
              <a:chExt cx="1962614" cy="1962614"/>
            </a:xfrm>
          </p:grpSpPr>
          <p:sp>
            <p:nvSpPr>
              <p:cNvPr id="136" name="타원 67"/>
              <p:cNvSpPr/>
              <p:nvPr/>
            </p:nvSpPr>
            <p:spPr>
              <a:xfrm>
                <a:off x="8550274" y="3687440"/>
                <a:ext cx="1962614" cy="1962614"/>
              </a:xfrm>
              <a:prstGeom prst="ellipse">
                <a:avLst/>
              </a:prstGeom>
              <a:solidFill>
                <a:srgbClr val="2EB0A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Rectangle 3"/>
              <p:cNvSpPr txBox="1">
                <a:spLocks noChangeArrowheads="1"/>
              </p:cNvSpPr>
              <p:nvPr/>
            </p:nvSpPr>
            <p:spPr bwMode="auto">
              <a:xfrm>
                <a:off x="8708396" y="4742748"/>
                <a:ext cx="1646370" cy="369332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Font typeface="Arial" charset="0"/>
                  <a:buNone/>
                  <a:defRPr lang="en-US" altLang="ko-KR" sz="2000" dirty="0" smtClean="0">
                    <a:latin typeface="Microsoft Sans Serif" pitchFamily="34" charset="0"/>
                    <a:ea typeface="+mj-ea"/>
                    <a:cs typeface="Microsoft Sans Serif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latin typeface="+mn-lt"/>
                    <a:ea typeface="+mn-ea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latin typeface="+mn-lt"/>
                    <a:ea typeface="+mn-ea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latin typeface="+mn-lt"/>
                    <a:ea typeface="+mn-ea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latin typeface="+mn-lt"/>
                    <a:ea typeface="+mn-ea"/>
                  </a:defRPr>
                </a:lvl5pPr>
                <a:lvl6pPr marL="25146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6pPr>
                <a:lvl7pPr marL="29718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7pPr>
                <a:lvl8pPr marL="34290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8pPr>
                <a:lvl9pPr marL="3886200" indent="-228600">
                  <a:spcBef>
                    <a:spcPct val="20000"/>
                  </a:spcBef>
                  <a:buFont typeface="Arial" pitchFamily="34" charset="0"/>
                  <a:buChar char="•"/>
                  <a:defRPr sz="2000"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defRPr/>
                </a:pPr>
                <a:r>
                  <a:rPr sz="12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Design inspiration For presentation</a:t>
                </a:r>
              </a:p>
            </p:txBody>
          </p:sp>
          <p:sp>
            <p:nvSpPr>
              <p:cNvPr id="138" name="speed"/>
              <p:cNvSpPr txBox="1">
                <a:spLocks noChangeArrowheads="1"/>
              </p:cNvSpPr>
              <p:nvPr/>
            </p:nvSpPr>
            <p:spPr bwMode="auto">
              <a:xfrm>
                <a:off x="8806821" y="4346072"/>
                <a:ext cx="1449520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zh-CN" altLang="en-US" sz="20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产品</a:t>
                </a:r>
                <a:r>
                  <a:rPr lang="en-US" altLang="zh-CN" sz="2000" dirty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endParaRPr lang="en-US" altLang="ko-KR" sz="200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39" name="오른쪽 중괄호 4"/>
          <p:cNvSpPr/>
          <p:nvPr/>
        </p:nvSpPr>
        <p:spPr>
          <a:xfrm rot="5400000" flipV="1">
            <a:off x="5884746" y="-64439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32598" y="4545672"/>
            <a:ext cx="5987764" cy="1419337"/>
            <a:chOff x="3164970" y="5012775"/>
            <a:chExt cx="5987764" cy="1419337"/>
          </a:xfrm>
        </p:grpSpPr>
        <p:sp>
          <p:nvSpPr>
            <p:cNvPr id="140" name="文本框 139"/>
            <p:cNvSpPr txBox="1"/>
            <p:nvPr/>
          </p:nvSpPr>
          <p:spPr>
            <a:xfrm>
              <a:off x="5496943" y="5012775"/>
              <a:ext cx="18914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77.8</a:t>
              </a: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%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203207" y="5666680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同类型产品市场占比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164970" y="5929410"/>
              <a:ext cx="5987764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buClr>
                  <a:srgbClr val="E7E6E6">
                    <a:lumMod val="10000"/>
                  </a:srgbClr>
                </a:buCl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By faith I mean a vision of good one cherishes and the enthusiasm that pushes one to seek its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39348" y="646938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173964"/>
      </p:ext>
    </p:extLst>
  </p:cSld>
  <p:clrMapOvr>
    <a:masterClrMapping/>
  </p:clrMapOvr>
  <p:transition spd="slow" advTm="500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BCE231-EBDC-4718-98EC-C981670FFDB4}"/>
              </a:ext>
            </a:extLst>
          </p:cNvPr>
          <p:cNvSpPr txBox="1"/>
          <p:nvPr/>
        </p:nvSpPr>
        <p:spPr>
          <a:xfrm>
            <a:off x="5796299" y="1916403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13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id="{15C51913-EA8B-4720-A526-9FB0720F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828" y="4918114"/>
            <a:ext cx="198515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rgbClr val="436982"/>
                </a:solidFill>
                <a:cs typeface="+mn-ea"/>
                <a:sym typeface="+mn-lt"/>
              </a:rPr>
              <a:t>未来工作安排</a:t>
            </a:r>
            <a:endParaRPr lang="zh-CN" altLang="zh-CN" sz="2400" dirty="0">
              <a:solidFill>
                <a:srgbClr val="436982"/>
              </a:solidFill>
              <a:cs typeface="+mn-ea"/>
              <a:sym typeface="+mn-lt"/>
            </a:endParaRPr>
          </a:p>
        </p:txBody>
      </p:sp>
      <p:sp>
        <p:nvSpPr>
          <p:cNvPr id="21" name="矩形 18">
            <a:extLst>
              <a:ext uri="{FF2B5EF4-FFF2-40B4-BE49-F238E27FC236}">
                <a16:creationId xmlns:a16="http://schemas.microsoft.com/office/drawing/2014/main" id="{0754F5AA-0D63-4064-BDC9-D3779EB0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6" y="5450045"/>
            <a:ext cx="4637354" cy="35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2019">
              <a:lnSpc>
                <a:spcPct val="120000"/>
              </a:lnSpc>
              <a:spcBef>
                <a:spcPct val="20000"/>
              </a:spcBef>
            </a:pP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0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E91D20-249F-456F-82DC-A72C93B1F921}"/>
              </a:ext>
            </a:extLst>
          </p:cNvPr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8340482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9" grpId="0"/>
      <p:bldP spid="20" grpId="0"/>
      <p:bldP spid="21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FC0A1C14-5210-4AA4-BBAF-D0F01D58C86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C59BFE6-1A51-4A6D-AC60-838F437EC01E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A72D7CD-47F2-4DEE-9E78-DC89AAE68276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EBCBCCD-E619-4626-A0C4-19B56E8DC2A2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FA6F72E-F77F-4EFE-955D-2667A68457AA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D1A3247-39AB-4FF1-80A5-151731E534ED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9FF7BFE-C5FD-4C01-B304-5AE4ADA2AC4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30D1821-F63C-4E0A-BE54-D2A302167CB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655784A-4496-4EC2-A025-DD2BB11296B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2F172A3-DD71-414D-A001-4DE6916E2743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C4DE771-D077-4DEB-8F3F-30FB6212F5C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316ADBB-691A-49F3-90CC-E7451D4349A2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67CBC7CC-A5D2-4354-8605-F04DABD56730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5D79B92-36AE-405C-93A2-681FBE54C5B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1BE2403-681C-433E-B95A-37794E582F37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FA59AA0-2D76-4993-B2BF-130EB44E895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619960C-6351-4A0C-B34D-2021F573A852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BD82DE0-EFD2-495D-BAD9-2E74294E88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652" y="2243354"/>
            <a:ext cx="10716139" cy="3705657"/>
            <a:chOff x="961034" y="1644070"/>
            <a:chExt cx="10716139" cy="3705657"/>
          </a:xfrm>
        </p:grpSpPr>
        <p:grpSp>
          <p:nvGrpSpPr>
            <p:cNvPr id="4" name="组合 3"/>
            <p:cNvGrpSpPr/>
            <p:nvPr/>
          </p:nvGrpSpPr>
          <p:grpSpPr>
            <a:xfrm>
              <a:off x="961034" y="1711872"/>
              <a:ext cx="5456782" cy="3637855"/>
              <a:chOff x="6297199" y="1630418"/>
              <a:chExt cx="6565363" cy="4376909"/>
            </a:xfrm>
          </p:grpSpPr>
          <p:graphicFrame>
            <p:nvGraphicFramePr>
              <p:cNvPr id="40" name="图表 39"/>
              <p:cNvGraphicFramePr/>
              <p:nvPr>
                <p:extLst>
                  <p:ext uri="{D42A27DB-BD31-4B8C-83A1-F6EECF244321}">
                    <p14:modId xmlns:p14="http://schemas.microsoft.com/office/powerpoint/2010/main" val="3032354015"/>
                  </p:ext>
                </p:extLst>
              </p:nvPr>
            </p:nvGraphicFramePr>
            <p:xfrm>
              <a:off x="6297199" y="1630418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1" name="椭圆 40"/>
              <p:cNvSpPr/>
              <p:nvPr/>
            </p:nvSpPr>
            <p:spPr>
              <a:xfrm>
                <a:off x="8397018" y="2631044"/>
                <a:ext cx="2435192" cy="243519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8842454" y="3122242"/>
                <a:ext cx="1743710" cy="2147760"/>
                <a:chOff x="2355305" y="4694809"/>
                <a:chExt cx="1743710" cy="2147760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2355305" y="4694809"/>
                  <a:ext cx="1743710" cy="21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600" dirty="0">
                      <a:solidFill>
                        <a:srgbClr val="2EB0A2"/>
                      </a:solidFill>
                      <a:cs typeface="+mn-ea"/>
                      <a:sym typeface="+mn-lt"/>
                    </a:rPr>
                    <a:t>88</a:t>
                  </a:r>
                  <a:r>
                    <a:rPr lang="en-US" altLang="zh-CN" sz="4400" dirty="0">
                      <a:solidFill>
                        <a:srgbClr val="2EB0A2"/>
                      </a:solidFill>
                      <a:cs typeface="+mn-ea"/>
                      <a:sym typeface="+mn-lt"/>
                    </a:rPr>
                    <a:t>%</a:t>
                  </a:r>
                  <a:endParaRPr lang="zh-CN" altLang="en-US" sz="4400" dirty="0">
                    <a:solidFill>
                      <a:srgbClr val="2EB0A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2530842" y="5739683"/>
                  <a:ext cx="1346607" cy="777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en-US" altLang="zh-CN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Information</a:t>
                  </a:r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6220391" y="1644070"/>
              <a:ext cx="5456782" cy="3637855"/>
              <a:chOff x="5212588" y="1519076"/>
              <a:chExt cx="6565363" cy="4376909"/>
            </a:xfrm>
          </p:grpSpPr>
          <p:graphicFrame>
            <p:nvGraphicFramePr>
              <p:cNvPr id="47" name="图表 46"/>
              <p:cNvGraphicFramePr/>
              <p:nvPr>
                <p:extLst>
                  <p:ext uri="{D42A27DB-BD31-4B8C-83A1-F6EECF244321}">
                    <p14:modId xmlns:p14="http://schemas.microsoft.com/office/powerpoint/2010/main" val="3022875914"/>
                  </p:ext>
                </p:extLst>
              </p:nvPr>
            </p:nvGraphicFramePr>
            <p:xfrm>
              <a:off x="5212588" y="1519076"/>
              <a:ext cx="6565363" cy="437690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8" name="椭圆 47"/>
              <p:cNvSpPr/>
              <p:nvPr/>
            </p:nvSpPr>
            <p:spPr>
              <a:xfrm>
                <a:off x="7312406" y="2519701"/>
                <a:ext cx="2435192" cy="243519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7757844" y="3010900"/>
                <a:ext cx="1743710" cy="2147759"/>
                <a:chOff x="1270695" y="4583467"/>
                <a:chExt cx="1743710" cy="2147759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1270695" y="4583467"/>
                  <a:ext cx="1743710" cy="2147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600" dirty="0">
                      <a:solidFill>
                        <a:srgbClr val="436982"/>
                      </a:solidFill>
                      <a:cs typeface="+mn-ea"/>
                      <a:sym typeface="+mn-lt"/>
                    </a:rPr>
                    <a:t>88</a:t>
                  </a:r>
                  <a:r>
                    <a:rPr lang="en-US" altLang="zh-CN" sz="4400" dirty="0">
                      <a:solidFill>
                        <a:srgbClr val="436982"/>
                      </a:solidFill>
                      <a:cs typeface="+mn-ea"/>
                      <a:sym typeface="+mn-lt"/>
                    </a:rPr>
                    <a:t>%</a:t>
                  </a:r>
                  <a:endParaRPr lang="zh-CN" altLang="en-US" sz="4400" dirty="0">
                    <a:solidFill>
                      <a:srgbClr val="43698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433531" y="5598574"/>
                  <a:ext cx="1385134" cy="777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en-US" altLang="zh-CN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+mn-ea"/>
                      <a:sym typeface="+mn-lt"/>
                    </a:rPr>
                    <a:t>Information</a:t>
                  </a:r>
                  <a:endPara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3" name="오른쪽 중괄호 4"/>
          <p:cNvSpPr/>
          <p:nvPr/>
        </p:nvSpPr>
        <p:spPr>
          <a:xfrm rot="16200000">
            <a:off x="5722950" y="-1860583"/>
            <a:ext cx="483468" cy="8103096"/>
          </a:xfrm>
          <a:prstGeom prst="rightBrace">
            <a:avLst>
              <a:gd name="adj1" fmla="val 51166"/>
              <a:gd name="adj2" fmla="val 50000"/>
            </a:avLst>
          </a:prstGeom>
          <a:noFill/>
          <a:ln w="63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381491" y="1150954"/>
            <a:ext cx="7128080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sz="120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Powerpoint offers word processing, outlining, drawing, graphing, and presentation management tools- all designed to be easy to use and learn</a:t>
            </a:r>
          </a:p>
        </p:txBody>
      </p:sp>
      <p:sp>
        <p:nvSpPr>
          <p:cNvPr id="55" name="speed"/>
          <p:cNvSpPr txBox="1">
            <a:spLocks noChangeArrowheads="1"/>
          </p:cNvSpPr>
          <p:nvPr/>
        </p:nvSpPr>
        <p:spPr bwMode="auto">
          <a:xfrm>
            <a:off x="4042087" y="826355"/>
            <a:ext cx="3863027" cy="30777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 anchor="t" anchorCtr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/>
            <a:r>
              <a:rPr lang="zh-CN" altLang="en-US" sz="2000" dirty="0">
                <a:solidFill>
                  <a:srgbClr val="436982"/>
                </a:solidFill>
                <a:latin typeface="+mn-lt"/>
                <a:ea typeface="+mn-ea"/>
                <a:cs typeface="+mn-ea"/>
                <a:sym typeface="+mn-lt"/>
              </a:rPr>
              <a:t>未来市场规划</a:t>
            </a:r>
            <a:endParaRPr lang="en-US" altLang="ko-KR" sz="2000" dirty="0">
              <a:solidFill>
                <a:srgbClr val="43698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89162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120"/>
              <p:cNvSpPr/>
              <p:nvPr/>
            </p:nvSpPr>
            <p:spPr>
              <a:xfrm>
                <a:off x="1773686" y="1699440"/>
                <a:ext cx="8424759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CRF(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判别模型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):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定义：满足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𝑣</m:t>
                            </m:r>
                          </m:sub>
                        </m:sSub>
                      </m:e>
                      <m:e>
                        <m: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𝑋</m:t>
                        </m:r>
                        <m: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𝑌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𝜔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,</m:t>
                        </m:r>
                        <m:r>
                          <a:rPr lang="zh-CN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  <m:r>
                          <a:rPr lang="zh-CN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≠</m:t>
                        </m:r>
                        <m: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𝑣</m:t>
                        </m:r>
                      </m:e>
                    </m:d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𝑃</m:t>
                    </m:r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𝑌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𝑣</m:t>
                        </m:r>
                      </m:sub>
                    </m:sSub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|</m:t>
                    </m:r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𝑌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</m:sub>
                    </m:sSub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zh-CN" altLang="en-US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𝜔</m:t>
                    </m:r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~</m:t>
                    </m:r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𝑣</m:t>
                    </m:r>
                    <m:r>
                      <a:rPr lang="en-US" altLang="zh-CN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的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马尔科夫随机场叫做条件随机场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(CRF)</a:t>
                </a:r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CRF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建模公式：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                     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为最大团                     为最大团上随机变量的联合概率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               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为规范化因子，对无向图所有最大团的概率进行累加</a:t>
                </a: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9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86" y="1699440"/>
                <a:ext cx="8424759" cy="4093428"/>
              </a:xfrm>
              <a:prstGeom prst="rect">
                <a:avLst/>
              </a:prstGeom>
              <a:blipFill>
                <a:blip r:embed="rId3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6D54E48-AE64-4500-885C-19B2B0D8A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38" y="1244144"/>
            <a:ext cx="3933825" cy="1857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DFA42F-BE44-4C45-9E4E-EB713E091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555" y="3882500"/>
            <a:ext cx="7631708" cy="7230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9250C9-622B-407E-9CE0-1AC799DA9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55" y="4777814"/>
            <a:ext cx="990600" cy="27622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18701C1-1CB4-4E6E-B8FA-7F4910174B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19" t="8232" r="66752" b="14836"/>
          <a:stretch/>
        </p:blipFill>
        <p:spPr>
          <a:xfrm>
            <a:off x="4229067" y="4607825"/>
            <a:ext cx="830179" cy="59150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E68C848-CACC-409D-B1E6-54385CF5BC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12" t="49326" r="80730" b="14885"/>
          <a:stretch/>
        </p:blipFill>
        <p:spPr>
          <a:xfrm>
            <a:off x="2089808" y="5264756"/>
            <a:ext cx="583141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8375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6F4D2B54-BCDA-4AC9-AE6C-5D88AC019CCA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A727A5F-2831-4B23-AE7A-67EAE8C9C05F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D061B38-7354-4D5E-B177-74AC73F5C657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F630856-EAF0-46FC-99EA-1999653C5459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3EA69EB-35D8-403F-BF65-95A30B581279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612F250-9781-4317-8867-5C3156D7D05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11BD18B-D224-44EC-85BC-DACCE2F7163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7B03FF5-689A-4B0B-879C-7D1A6D5EA195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CA2E0E3-FE8A-4F59-ACDC-00A5B3BC9A25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895DAB8-82FD-48FC-BC66-58D321730316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90FAEBF-6EA6-4545-B845-451EBDE22079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FBBF1C9-22FA-4088-99BD-A773A9157D3A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AF39FB7-613A-4949-BBFD-3D4CC1D3F9BE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E1AC882-16D2-4F88-820A-942D6151BC65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4CCE4CE-BC41-48B7-8848-4F0234D1F868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E78362E-84E0-4983-97C8-7B1B1529C605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CB48142-3F05-41DA-B5CC-7FC35207C4D3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A2EFB83-A992-4A6C-8247-6A4C274D6592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59206" y="1272169"/>
            <a:ext cx="1213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We are more powerful when we are clear, and we are weaker when we are confused.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539432" y="1531592"/>
            <a:ext cx="917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Clarity Leads to Power. When we're clear, we're more effective. Our clarity reduces our mistakes and enables us to enlist the help of others. </a:t>
            </a:r>
          </a:p>
        </p:txBody>
      </p:sp>
      <p:sp>
        <p:nvSpPr>
          <p:cNvPr id="107" name="矩形 106"/>
          <p:cNvSpPr/>
          <p:nvPr/>
        </p:nvSpPr>
        <p:spPr>
          <a:xfrm>
            <a:off x="5335965" y="2364889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404040"/>
                </a:solidFill>
                <a:cs typeface="+mn-ea"/>
                <a:sym typeface="+mn-lt"/>
              </a:rPr>
              <a:t>未来产品设计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5934891" y="2786564"/>
            <a:ext cx="381424" cy="110168"/>
            <a:chOff x="5905288" y="3385219"/>
            <a:chExt cx="381424" cy="110168"/>
          </a:xfrm>
        </p:grpSpPr>
        <p:sp>
          <p:nvSpPr>
            <p:cNvPr id="109" name="椭圆 108"/>
            <p:cNvSpPr/>
            <p:nvPr/>
          </p:nvSpPr>
          <p:spPr>
            <a:xfrm>
              <a:off x="5905288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6040916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6176544" y="3385219"/>
              <a:ext cx="110168" cy="110168"/>
            </a:xfrm>
            <a:prstGeom prst="ellipse">
              <a:avLst/>
            </a:prstGeom>
            <a:solidFill>
              <a:srgbClr val="2EB0A2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1048594" y="3249773"/>
            <a:ext cx="2335290" cy="2319188"/>
            <a:chOff x="772501" y="3721210"/>
            <a:chExt cx="2335290" cy="2319188"/>
          </a:xfrm>
        </p:grpSpPr>
        <p:sp>
          <p:nvSpPr>
            <p:cNvPr id="113" name="矩形 112"/>
            <p:cNvSpPr/>
            <p:nvPr/>
          </p:nvSpPr>
          <p:spPr>
            <a:xfrm>
              <a:off x="772501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772501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5" name="Freeform 132"/>
            <p:cNvSpPr>
              <a:spLocks noEditPoints="1"/>
            </p:cNvSpPr>
            <p:nvPr/>
          </p:nvSpPr>
          <p:spPr bwMode="auto">
            <a:xfrm>
              <a:off x="1679736" y="4219279"/>
              <a:ext cx="441310" cy="400036"/>
            </a:xfrm>
            <a:custGeom>
              <a:avLst/>
              <a:gdLst>
                <a:gd name="T0" fmla="*/ 4 w 66"/>
                <a:gd name="T1" fmla="*/ 17 h 60"/>
                <a:gd name="T2" fmla="*/ 28 w 66"/>
                <a:gd name="T3" fmla="*/ 15 h 60"/>
                <a:gd name="T4" fmla="*/ 32 w 66"/>
                <a:gd name="T5" fmla="*/ 3 h 60"/>
                <a:gd name="T6" fmla="*/ 63 w 66"/>
                <a:gd name="T7" fmla="*/ 3 h 60"/>
                <a:gd name="T8" fmla="*/ 51 w 66"/>
                <a:gd name="T9" fmla="*/ 60 h 60"/>
                <a:gd name="T10" fmla="*/ 38 w 66"/>
                <a:gd name="T11" fmla="*/ 8 h 60"/>
                <a:gd name="T12" fmla="*/ 28 w 66"/>
                <a:gd name="T13" fmla="*/ 60 h 60"/>
                <a:gd name="T14" fmla="*/ 20 w 66"/>
                <a:gd name="T15" fmla="*/ 20 h 60"/>
                <a:gd name="T16" fmla="*/ 6 w 66"/>
                <a:gd name="T17" fmla="*/ 60 h 60"/>
                <a:gd name="T18" fmla="*/ 44 w 66"/>
                <a:gd name="T19" fmla="*/ 20 h 60"/>
                <a:gd name="T20" fmla="*/ 45 w 66"/>
                <a:gd name="T21" fmla="*/ 16 h 60"/>
                <a:gd name="T22" fmla="*/ 45 w 66"/>
                <a:gd name="T23" fmla="*/ 13 h 60"/>
                <a:gd name="T24" fmla="*/ 44 w 66"/>
                <a:gd name="T25" fmla="*/ 9 h 60"/>
                <a:gd name="T26" fmla="*/ 46 w 66"/>
                <a:gd name="T27" fmla="*/ 27 h 60"/>
                <a:gd name="T28" fmla="*/ 44 w 66"/>
                <a:gd name="T29" fmla="*/ 30 h 60"/>
                <a:gd name="T30" fmla="*/ 46 w 66"/>
                <a:gd name="T31" fmla="*/ 30 h 60"/>
                <a:gd name="T32" fmla="*/ 44 w 66"/>
                <a:gd name="T33" fmla="*/ 41 h 60"/>
                <a:gd name="T34" fmla="*/ 45 w 66"/>
                <a:gd name="T35" fmla="*/ 37 h 60"/>
                <a:gd name="T36" fmla="*/ 41 w 66"/>
                <a:gd name="T37" fmla="*/ 21 h 60"/>
                <a:gd name="T38" fmla="*/ 39 w 66"/>
                <a:gd name="T39" fmla="*/ 17 h 60"/>
                <a:gd name="T40" fmla="*/ 42 w 66"/>
                <a:gd name="T41" fmla="*/ 13 h 60"/>
                <a:gd name="T42" fmla="*/ 39 w 66"/>
                <a:gd name="T43" fmla="*/ 24 h 60"/>
                <a:gd name="T44" fmla="*/ 42 w 66"/>
                <a:gd name="T45" fmla="*/ 23 h 60"/>
                <a:gd name="T46" fmla="*/ 39 w 66"/>
                <a:gd name="T47" fmla="*/ 35 h 60"/>
                <a:gd name="T48" fmla="*/ 41 w 66"/>
                <a:gd name="T49" fmla="*/ 31 h 60"/>
                <a:gd name="T50" fmla="*/ 41 w 66"/>
                <a:gd name="T51" fmla="*/ 41 h 60"/>
                <a:gd name="T52" fmla="*/ 39 w 66"/>
                <a:gd name="T53" fmla="*/ 38 h 60"/>
                <a:gd name="T54" fmla="*/ 46 w 66"/>
                <a:gd name="T55" fmla="*/ 48 h 60"/>
                <a:gd name="T56" fmla="*/ 39 w 66"/>
                <a:gd name="T57" fmla="*/ 45 h 60"/>
                <a:gd name="T58" fmla="*/ 42 w 66"/>
                <a:gd name="T59" fmla="*/ 44 h 60"/>
                <a:gd name="T60" fmla="*/ 11 w 66"/>
                <a:gd name="T61" fmla="*/ 34 h 60"/>
                <a:gd name="T62" fmla="*/ 12 w 66"/>
                <a:gd name="T63" fmla="*/ 30 h 60"/>
                <a:gd name="T64" fmla="*/ 17 w 66"/>
                <a:gd name="T65" fmla="*/ 33 h 60"/>
                <a:gd name="T66" fmla="*/ 15 w 66"/>
                <a:gd name="T67" fmla="*/ 30 h 60"/>
                <a:gd name="T68" fmla="*/ 18 w 66"/>
                <a:gd name="T69" fmla="*/ 26 h 60"/>
                <a:gd name="T70" fmla="*/ 15 w 66"/>
                <a:gd name="T71" fmla="*/ 37 h 60"/>
                <a:gd name="T72" fmla="*/ 18 w 66"/>
                <a:gd name="T73" fmla="*/ 36 h 60"/>
                <a:gd name="T74" fmla="*/ 15 w 66"/>
                <a:gd name="T75" fmla="*/ 48 h 60"/>
                <a:gd name="T76" fmla="*/ 17 w 66"/>
                <a:gd name="T77" fmla="*/ 44 h 60"/>
                <a:gd name="T78" fmla="*/ 17 w 66"/>
                <a:gd name="T79" fmla="*/ 55 h 60"/>
                <a:gd name="T80" fmla="*/ 15 w 66"/>
                <a:gd name="T81" fmla="*/ 51 h 60"/>
                <a:gd name="T82" fmla="*/ 13 w 66"/>
                <a:gd name="T83" fmla="*/ 27 h 60"/>
                <a:gd name="T84" fmla="*/ 11 w 66"/>
                <a:gd name="T85" fmla="*/ 37 h 60"/>
                <a:gd name="T86" fmla="*/ 13 w 66"/>
                <a:gd name="T87" fmla="*/ 37 h 60"/>
                <a:gd name="T88" fmla="*/ 11 w 66"/>
                <a:gd name="T89" fmla="*/ 48 h 60"/>
                <a:gd name="T90" fmla="*/ 12 w 66"/>
                <a:gd name="T91" fmla="*/ 44 h 60"/>
                <a:gd name="T92" fmla="*/ 12 w 66"/>
                <a:gd name="T93" fmla="*/ 55 h 60"/>
                <a:gd name="T94" fmla="*/ 11 w 66"/>
                <a:gd name="T95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" h="60">
                  <a:moveTo>
                    <a:pt x="0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5"/>
                    <a:pt x="0" y="55"/>
                    <a:pt x="0" y="55"/>
                  </a:cubicBezTo>
                  <a:close/>
                  <a:moveTo>
                    <a:pt x="44" y="16"/>
                  </a:moveTo>
                  <a:cubicBezTo>
                    <a:pt x="44" y="18"/>
                    <a:pt x="44" y="19"/>
                    <a:pt x="44" y="20"/>
                  </a:cubicBezTo>
                  <a:cubicBezTo>
                    <a:pt x="44" y="20"/>
                    <a:pt x="45" y="20"/>
                    <a:pt x="45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9"/>
                    <a:pt x="46" y="17"/>
                    <a:pt x="46" y="16"/>
                  </a:cubicBezTo>
                  <a:cubicBezTo>
                    <a:pt x="46" y="16"/>
                    <a:pt x="46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lose/>
                  <a:moveTo>
                    <a:pt x="44" y="9"/>
                  </a:moveTo>
                  <a:cubicBezTo>
                    <a:pt x="44" y="11"/>
                    <a:pt x="44" y="12"/>
                    <a:pt x="44" y="13"/>
                  </a:cubicBezTo>
                  <a:cubicBezTo>
                    <a:pt x="44" y="13"/>
                    <a:pt x="45" y="13"/>
                    <a:pt x="45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2"/>
                    <a:pt x="46" y="10"/>
                    <a:pt x="46" y="9"/>
                  </a:cubicBezTo>
                  <a:cubicBezTo>
                    <a:pt x="46" y="9"/>
                    <a:pt x="46" y="9"/>
                    <a:pt x="45" y="9"/>
                  </a:cubicBezTo>
                  <a:cubicBezTo>
                    <a:pt x="45" y="9"/>
                    <a:pt x="44" y="9"/>
                    <a:pt x="44" y="9"/>
                  </a:cubicBezTo>
                  <a:close/>
                  <a:moveTo>
                    <a:pt x="44" y="23"/>
                  </a:moveTo>
                  <a:cubicBezTo>
                    <a:pt x="44" y="25"/>
                    <a:pt x="44" y="26"/>
                    <a:pt x="44" y="27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6"/>
                    <a:pt x="46" y="24"/>
                    <a:pt x="46" y="23"/>
                  </a:cubicBezTo>
                  <a:cubicBezTo>
                    <a:pt x="46" y="23"/>
                    <a:pt x="46" y="23"/>
                    <a:pt x="45" y="23"/>
                  </a:cubicBezTo>
                  <a:cubicBezTo>
                    <a:pt x="45" y="23"/>
                    <a:pt x="44" y="23"/>
                    <a:pt x="44" y="23"/>
                  </a:cubicBezTo>
                  <a:close/>
                  <a:moveTo>
                    <a:pt x="44" y="30"/>
                  </a:moveTo>
                  <a:cubicBezTo>
                    <a:pt x="44" y="32"/>
                    <a:pt x="44" y="33"/>
                    <a:pt x="44" y="34"/>
                  </a:cubicBezTo>
                  <a:cubicBezTo>
                    <a:pt x="44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3"/>
                    <a:pt x="46" y="32"/>
                    <a:pt x="46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4" y="30"/>
                    <a:pt x="44" y="30"/>
                  </a:cubicBezTo>
                  <a:close/>
                  <a:moveTo>
                    <a:pt x="44" y="37"/>
                  </a:moveTo>
                  <a:cubicBezTo>
                    <a:pt x="44" y="39"/>
                    <a:pt x="44" y="40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0"/>
                    <a:pt x="46" y="39"/>
                    <a:pt x="46" y="37"/>
                  </a:cubicBezTo>
                  <a:cubicBezTo>
                    <a:pt x="46" y="37"/>
                    <a:pt x="46" y="37"/>
                    <a:pt x="45" y="37"/>
                  </a:cubicBezTo>
                  <a:cubicBezTo>
                    <a:pt x="45" y="37"/>
                    <a:pt x="44" y="37"/>
                    <a:pt x="44" y="37"/>
                  </a:cubicBezTo>
                  <a:close/>
                  <a:moveTo>
                    <a:pt x="39" y="17"/>
                  </a:moveTo>
                  <a:cubicBezTo>
                    <a:pt x="39" y="18"/>
                    <a:pt x="39" y="19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7"/>
                    <a:pt x="40" y="17"/>
                    <a:pt x="39" y="17"/>
                  </a:cubicBezTo>
                  <a:close/>
                  <a:moveTo>
                    <a:pt x="39" y="10"/>
                  </a:moveTo>
                  <a:cubicBezTo>
                    <a:pt x="39" y="11"/>
                    <a:pt x="39" y="12"/>
                    <a:pt x="39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2" y="13"/>
                  </a:cubicBezTo>
                  <a:cubicBezTo>
                    <a:pt x="42" y="12"/>
                    <a:pt x="42" y="11"/>
                    <a:pt x="42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0"/>
                    <a:pt x="40" y="10"/>
                    <a:pt x="39" y="10"/>
                  </a:cubicBezTo>
                  <a:close/>
                  <a:moveTo>
                    <a:pt x="39" y="24"/>
                  </a:moveTo>
                  <a:cubicBezTo>
                    <a:pt x="39" y="25"/>
                    <a:pt x="39" y="26"/>
                    <a:pt x="39" y="28"/>
                  </a:cubicBezTo>
                  <a:cubicBezTo>
                    <a:pt x="40" y="28"/>
                    <a:pt x="40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2" y="26"/>
                    <a:pt x="42" y="25"/>
                    <a:pt x="42" y="23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lose/>
                  <a:moveTo>
                    <a:pt x="39" y="31"/>
                  </a:moveTo>
                  <a:cubicBezTo>
                    <a:pt x="39" y="32"/>
                    <a:pt x="39" y="33"/>
                    <a:pt x="39" y="35"/>
                  </a:cubicBezTo>
                  <a:cubicBezTo>
                    <a:pt x="40" y="35"/>
                    <a:pt x="40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3"/>
                    <a:pt x="42" y="32"/>
                    <a:pt x="42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0" y="31"/>
                    <a:pt x="40" y="31"/>
                    <a:pt x="39" y="31"/>
                  </a:cubicBezTo>
                  <a:close/>
                  <a:moveTo>
                    <a:pt x="39" y="38"/>
                  </a:moveTo>
                  <a:cubicBezTo>
                    <a:pt x="39" y="39"/>
                    <a:pt x="39" y="40"/>
                    <a:pt x="39" y="41"/>
                  </a:cubicBezTo>
                  <a:cubicBezTo>
                    <a:pt x="40" y="41"/>
                    <a:pt x="40" y="41"/>
                    <a:pt x="41" y="41"/>
                  </a:cubicBezTo>
                  <a:cubicBezTo>
                    <a:pt x="41" y="41"/>
                    <a:pt x="41" y="41"/>
                    <a:pt x="42" y="41"/>
                  </a:cubicBezTo>
                  <a:cubicBezTo>
                    <a:pt x="42" y="40"/>
                    <a:pt x="42" y="39"/>
                    <a:pt x="42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0" y="37"/>
                    <a:pt x="40" y="37"/>
                    <a:pt x="39" y="38"/>
                  </a:cubicBezTo>
                  <a:close/>
                  <a:moveTo>
                    <a:pt x="44" y="44"/>
                  </a:moveTo>
                  <a:cubicBezTo>
                    <a:pt x="44" y="46"/>
                    <a:pt x="44" y="47"/>
                    <a:pt x="44" y="48"/>
                  </a:cubicBezTo>
                  <a:cubicBezTo>
                    <a:pt x="44" y="48"/>
                    <a:pt x="45" y="48"/>
                    <a:pt x="45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6"/>
                    <a:pt x="46" y="44"/>
                  </a:cubicBezTo>
                  <a:cubicBezTo>
                    <a:pt x="46" y="44"/>
                    <a:pt x="46" y="44"/>
                    <a:pt x="45" y="44"/>
                  </a:cubicBezTo>
                  <a:cubicBezTo>
                    <a:pt x="45" y="44"/>
                    <a:pt x="44" y="44"/>
                    <a:pt x="44" y="44"/>
                  </a:cubicBezTo>
                  <a:close/>
                  <a:moveTo>
                    <a:pt x="39" y="45"/>
                  </a:moveTo>
                  <a:cubicBezTo>
                    <a:pt x="39" y="46"/>
                    <a:pt x="39" y="47"/>
                    <a:pt x="39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1" y="48"/>
                    <a:pt x="41" y="48"/>
                    <a:pt x="42" y="48"/>
                  </a:cubicBezTo>
                  <a:cubicBezTo>
                    <a:pt x="42" y="47"/>
                    <a:pt x="42" y="46"/>
                    <a:pt x="42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0" y="44"/>
                    <a:pt x="40" y="44"/>
                    <a:pt x="39" y="45"/>
                  </a:cubicBezTo>
                  <a:close/>
                  <a:moveTo>
                    <a:pt x="11" y="30"/>
                  </a:moveTo>
                  <a:cubicBezTo>
                    <a:pt x="11" y="31"/>
                    <a:pt x="11" y="33"/>
                    <a:pt x="11" y="34"/>
                  </a:cubicBezTo>
                  <a:cubicBezTo>
                    <a:pt x="11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cubicBezTo>
                    <a:pt x="13" y="32"/>
                    <a:pt x="13" y="31"/>
                    <a:pt x="13" y="30"/>
                  </a:cubicBezTo>
                  <a:cubicBezTo>
                    <a:pt x="13" y="30"/>
                    <a:pt x="12" y="30"/>
                    <a:pt x="12" y="30"/>
                  </a:cubicBezTo>
                  <a:cubicBezTo>
                    <a:pt x="12" y="30"/>
                    <a:pt x="11" y="30"/>
                    <a:pt x="11" y="30"/>
                  </a:cubicBezTo>
                  <a:close/>
                  <a:moveTo>
                    <a:pt x="15" y="30"/>
                  </a:moveTo>
                  <a:cubicBezTo>
                    <a:pt x="15" y="31"/>
                    <a:pt x="15" y="32"/>
                    <a:pt x="15" y="34"/>
                  </a:cubicBezTo>
                  <a:cubicBezTo>
                    <a:pt x="16" y="34"/>
                    <a:pt x="16" y="34"/>
                    <a:pt x="17" y="33"/>
                  </a:cubicBezTo>
                  <a:cubicBezTo>
                    <a:pt x="17" y="33"/>
                    <a:pt x="17" y="33"/>
                    <a:pt x="18" y="33"/>
                  </a:cubicBezTo>
                  <a:cubicBezTo>
                    <a:pt x="18" y="32"/>
                    <a:pt x="18" y="31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6" y="30"/>
                    <a:pt x="15" y="30"/>
                  </a:cubicBezTo>
                  <a:close/>
                  <a:moveTo>
                    <a:pt x="15" y="23"/>
                  </a:moveTo>
                  <a:cubicBezTo>
                    <a:pt x="15" y="24"/>
                    <a:pt x="15" y="25"/>
                    <a:pt x="15" y="27"/>
                  </a:cubicBezTo>
                  <a:cubicBezTo>
                    <a:pt x="16" y="27"/>
                    <a:pt x="16" y="26"/>
                    <a:pt x="17" y="26"/>
                  </a:cubicBezTo>
                  <a:cubicBezTo>
                    <a:pt x="17" y="26"/>
                    <a:pt x="17" y="26"/>
                    <a:pt x="18" y="26"/>
                  </a:cubicBezTo>
                  <a:cubicBezTo>
                    <a:pt x="18" y="25"/>
                    <a:pt x="18" y="24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5" y="23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9"/>
                    <a:pt x="15" y="41"/>
                  </a:cubicBezTo>
                  <a:cubicBezTo>
                    <a:pt x="16" y="41"/>
                    <a:pt x="16" y="41"/>
                    <a:pt x="17" y="41"/>
                  </a:cubicBezTo>
                  <a:cubicBezTo>
                    <a:pt x="17" y="41"/>
                    <a:pt x="17" y="41"/>
                    <a:pt x="18" y="40"/>
                  </a:cubicBezTo>
                  <a:cubicBezTo>
                    <a:pt x="18" y="39"/>
                    <a:pt x="18" y="38"/>
                    <a:pt x="18" y="36"/>
                  </a:cubicBezTo>
                  <a:cubicBezTo>
                    <a:pt x="17" y="36"/>
                    <a:pt x="17" y="37"/>
                    <a:pt x="17" y="37"/>
                  </a:cubicBezTo>
                  <a:cubicBezTo>
                    <a:pt x="16" y="37"/>
                    <a:pt x="16" y="37"/>
                    <a:pt x="15" y="37"/>
                  </a:cubicBezTo>
                  <a:close/>
                  <a:moveTo>
                    <a:pt x="15" y="44"/>
                  </a:moveTo>
                  <a:cubicBezTo>
                    <a:pt x="15" y="45"/>
                    <a:pt x="15" y="46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7" y="48"/>
                    <a:pt x="18" y="48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lose/>
                  <a:moveTo>
                    <a:pt x="15" y="51"/>
                  </a:moveTo>
                  <a:cubicBezTo>
                    <a:pt x="15" y="52"/>
                    <a:pt x="15" y="53"/>
                    <a:pt x="15" y="55"/>
                  </a:cubicBezTo>
                  <a:cubicBezTo>
                    <a:pt x="16" y="55"/>
                    <a:pt x="16" y="55"/>
                    <a:pt x="17" y="55"/>
                  </a:cubicBezTo>
                  <a:cubicBezTo>
                    <a:pt x="17" y="55"/>
                    <a:pt x="17" y="55"/>
                    <a:pt x="18" y="55"/>
                  </a:cubicBezTo>
                  <a:cubicBezTo>
                    <a:pt x="18" y="53"/>
                    <a:pt x="18" y="52"/>
                    <a:pt x="18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5" y="51"/>
                  </a:cubicBezTo>
                  <a:close/>
                  <a:moveTo>
                    <a:pt x="11" y="23"/>
                  </a:moveTo>
                  <a:cubicBezTo>
                    <a:pt x="11" y="24"/>
                    <a:pt x="11" y="26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5"/>
                    <a:pt x="13" y="24"/>
                    <a:pt x="13" y="23"/>
                  </a:cubicBezTo>
                  <a:cubicBezTo>
                    <a:pt x="13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close/>
                  <a:moveTo>
                    <a:pt x="11" y="37"/>
                  </a:moveTo>
                  <a:cubicBezTo>
                    <a:pt x="11" y="38"/>
                    <a:pt x="11" y="40"/>
                    <a:pt x="11" y="41"/>
                  </a:cubicBezTo>
                  <a:cubicBezTo>
                    <a:pt x="11" y="41"/>
                    <a:pt x="12" y="41"/>
                    <a:pt x="12" y="41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13" y="39"/>
                    <a:pt x="13" y="38"/>
                    <a:pt x="13" y="37"/>
                  </a:cubicBezTo>
                  <a:cubicBezTo>
                    <a:pt x="13" y="37"/>
                    <a:pt x="12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lose/>
                  <a:moveTo>
                    <a:pt x="11" y="44"/>
                  </a:moveTo>
                  <a:cubicBezTo>
                    <a:pt x="11" y="45"/>
                    <a:pt x="11" y="46"/>
                    <a:pt x="11" y="48"/>
                  </a:cubicBezTo>
                  <a:cubicBezTo>
                    <a:pt x="11" y="48"/>
                    <a:pt x="12" y="48"/>
                    <a:pt x="12" y="48"/>
                  </a:cubicBezTo>
                  <a:cubicBezTo>
                    <a:pt x="12" y="48"/>
                    <a:pt x="13" y="48"/>
                    <a:pt x="13" y="48"/>
                  </a:cubicBezTo>
                  <a:cubicBezTo>
                    <a:pt x="13" y="46"/>
                    <a:pt x="13" y="45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ubicBezTo>
                    <a:pt x="12" y="44"/>
                    <a:pt x="11" y="44"/>
                    <a:pt x="11" y="44"/>
                  </a:cubicBezTo>
                  <a:close/>
                  <a:moveTo>
                    <a:pt x="11" y="51"/>
                  </a:moveTo>
                  <a:cubicBezTo>
                    <a:pt x="11" y="52"/>
                    <a:pt x="11" y="53"/>
                    <a:pt x="11" y="55"/>
                  </a:cubicBezTo>
                  <a:cubicBezTo>
                    <a:pt x="11" y="55"/>
                    <a:pt x="12" y="55"/>
                    <a:pt x="12" y="55"/>
                  </a:cubicBezTo>
                  <a:cubicBezTo>
                    <a:pt x="12" y="55"/>
                    <a:pt x="13" y="55"/>
                    <a:pt x="13" y="55"/>
                  </a:cubicBezTo>
                  <a:cubicBezTo>
                    <a:pt x="13" y="53"/>
                    <a:pt x="13" y="52"/>
                    <a:pt x="13" y="51"/>
                  </a:cubicBezTo>
                  <a:cubicBezTo>
                    <a:pt x="13" y="51"/>
                    <a:pt x="12" y="51"/>
                    <a:pt x="12" y="51"/>
                  </a:cubicBezTo>
                  <a:cubicBezTo>
                    <a:pt x="12" y="51"/>
                    <a:pt x="11" y="51"/>
                    <a:pt x="1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TextBox 14"/>
            <p:cNvSpPr txBox="1"/>
            <p:nvPr/>
          </p:nvSpPr>
          <p:spPr>
            <a:xfrm>
              <a:off x="818652" y="5486400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id-ID" sz="100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rPr>
                <a:t>We are placing great text in this text frames. Lorem ipsum is here mate check it out</a:t>
              </a:r>
              <a:endParaRPr lang="en-US" sz="10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TextBox 15"/>
            <p:cNvSpPr txBox="1"/>
            <p:nvPr/>
          </p:nvSpPr>
          <p:spPr>
            <a:xfrm>
              <a:off x="818652" y="5226130"/>
              <a:ext cx="2032894" cy="507889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id-ID" sz="1200" dirty="0">
                  <a:solidFill>
                    <a:srgbClr val="413C42"/>
                  </a:solidFill>
                  <a:cs typeface="+mn-ea"/>
                  <a:sym typeface="+mn-lt"/>
                </a:rPr>
                <a:t>Header here please</a:t>
              </a:r>
            </a:p>
          </p:txBody>
        </p:sp>
      </p:grpSp>
      <p:cxnSp>
        <p:nvCxnSpPr>
          <p:cNvPr id="118" name="直接连接符 117"/>
          <p:cNvCxnSpPr/>
          <p:nvPr/>
        </p:nvCxnSpPr>
        <p:spPr>
          <a:xfrm>
            <a:off x="1058224" y="2169131"/>
            <a:ext cx="10134759" cy="0"/>
          </a:xfrm>
          <a:prstGeom prst="line">
            <a:avLst/>
          </a:prstGeom>
          <a:noFill/>
          <a:ln w="9525">
            <a:solidFill>
              <a:srgbClr val="2EB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3651627" y="3249773"/>
            <a:ext cx="2335290" cy="2319188"/>
            <a:chOff x="3581323" y="3721210"/>
            <a:chExt cx="2335290" cy="2319188"/>
          </a:xfrm>
        </p:grpSpPr>
        <p:grpSp>
          <p:nvGrpSpPr>
            <p:cNvPr id="120" name="组合 119"/>
            <p:cNvGrpSpPr/>
            <p:nvPr/>
          </p:nvGrpSpPr>
          <p:grpSpPr>
            <a:xfrm>
              <a:off x="3581323" y="3721210"/>
              <a:ext cx="2335290" cy="2319188"/>
              <a:chOff x="772501" y="3721210"/>
              <a:chExt cx="2335290" cy="2319188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772501" y="3721210"/>
                <a:ext cx="2335290" cy="1363554"/>
              </a:xfrm>
              <a:prstGeom prst="rect">
                <a:avLst/>
              </a:prstGeom>
              <a:solidFill>
                <a:srgbClr val="4369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772501" y="5077199"/>
                <a:ext cx="2335290" cy="957842"/>
              </a:xfrm>
              <a:prstGeom prst="rect">
                <a:avLst/>
              </a:prstGeom>
              <a:solidFill>
                <a:srgbClr val="E4E4E4">
                  <a:alpha val="45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4" name="TextBox 14"/>
              <p:cNvSpPr txBox="1"/>
              <p:nvPr/>
            </p:nvSpPr>
            <p:spPr>
              <a:xfrm>
                <a:off x="818652" y="5486400"/>
                <a:ext cx="228913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id-ID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cs typeface="+mn-ea"/>
                    <a:sym typeface="+mn-lt"/>
                  </a:rPr>
                  <a:t>We are placing great text in this text frames. Lorem ipsum is here mate check it out</a:t>
                </a:r>
                <a:endParaRPr 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TextBox 15"/>
              <p:cNvSpPr txBox="1"/>
              <p:nvPr/>
            </p:nvSpPr>
            <p:spPr>
              <a:xfrm>
                <a:off x="818652" y="5226130"/>
                <a:ext cx="2032894" cy="507889"/>
              </a:xfrm>
              <a:prstGeom prst="rect">
                <a:avLst/>
              </a:prstGeom>
              <a:noFill/>
            </p:spPr>
            <p:txBody>
              <a:bodyPr wrap="none"/>
              <a:lstStyle/>
              <a:p>
                <a:pPr>
                  <a:defRPr/>
                </a:pPr>
                <a:r>
                  <a:rPr lang="id-ID" sz="1200" dirty="0">
                    <a:solidFill>
                      <a:srgbClr val="413C42"/>
                    </a:solidFill>
                    <a:cs typeface="+mn-ea"/>
                    <a:sym typeface="+mn-lt"/>
                  </a:rPr>
                  <a:t>Header here please</a:t>
                </a:r>
              </a:p>
            </p:txBody>
          </p:sp>
        </p:grpSp>
        <p:sp>
          <p:nvSpPr>
            <p:cNvPr id="121" name="Freeform 176"/>
            <p:cNvSpPr>
              <a:spLocks noEditPoints="1"/>
            </p:cNvSpPr>
            <p:nvPr/>
          </p:nvSpPr>
          <p:spPr bwMode="auto">
            <a:xfrm>
              <a:off x="4562860" y="4282887"/>
              <a:ext cx="381517" cy="312964"/>
            </a:xfrm>
            <a:custGeom>
              <a:avLst/>
              <a:gdLst>
                <a:gd name="T0" fmla="*/ 112 w 128"/>
                <a:gd name="T1" fmla="*/ 2 h 105"/>
                <a:gd name="T2" fmla="*/ 107 w 128"/>
                <a:gd name="T3" fmla="*/ 23 h 105"/>
                <a:gd name="T4" fmla="*/ 99 w 128"/>
                <a:gd name="T5" fmla="*/ 2 h 105"/>
                <a:gd name="T6" fmla="*/ 112 w 128"/>
                <a:gd name="T7" fmla="*/ 46 h 105"/>
                <a:gd name="T8" fmla="*/ 99 w 128"/>
                <a:gd name="T9" fmla="*/ 105 h 105"/>
                <a:gd name="T10" fmla="*/ 107 w 128"/>
                <a:gd name="T11" fmla="*/ 42 h 105"/>
                <a:gd name="T12" fmla="*/ 112 w 128"/>
                <a:gd name="T13" fmla="*/ 46 h 105"/>
                <a:gd name="T14" fmla="*/ 128 w 128"/>
                <a:gd name="T15" fmla="*/ 0 h 105"/>
                <a:gd name="T16" fmla="*/ 114 w 128"/>
                <a:gd name="T17" fmla="*/ 105 h 105"/>
                <a:gd name="T18" fmla="*/ 118 w 128"/>
                <a:gd name="T19" fmla="*/ 33 h 105"/>
                <a:gd name="T20" fmla="*/ 114 w 128"/>
                <a:gd name="T21" fmla="*/ 21 h 105"/>
                <a:gd name="T22" fmla="*/ 114 w 128"/>
                <a:gd name="T23" fmla="*/ 0 h 105"/>
                <a:gd name="T24" fmla="*/ 95 w 128"/>
                <a:gd name="T25" fmla="*/ 15 h 105"/>
                <a:gd name="T26" fmla="*/ 93 w 128"/>
                <a:gd name="T27" fmla="*/ 27 h 105"/>
                <a:gd name="T28" fmla="*/ 95 w 128"/>
                <a:gd name="T29" fmla="*/ 38 h 105"/>
                <a:gd name="T30" fmla="*/ 82 w 128"/>
                <a:gd name="T31" fmla="*/ 15 h 105"/>
                <a:gd name="T32" fmla="*/ 95 w 128"/>
                <a:gd name="T33" fmla="*/ 57 h 105"/>
                <a:gd name="T34" fmla="*/ 82 w 128"/>
                <a:gd name="T35" fmla="*/ 105 h 105"/>
                <a:gd name="T36" fmla="*/ 95 w 128"/>
                <a:gd name="T37" fmla="*/ 57 h 105"/>
                <a:gd name="T38" fmla="*/ 65 w 128"/>
                <a:gd name="T39" fmla="*/ 23 h 105"/>
                <a:gd name="T40" fmla="*/ 80 w 128"/>
                <a:gd name="T41" fmla="*/ 54 h 105"/>
                <a:gd name="T42" fmla="*/ 72 w 128"/>
                <a:gd name="T43" fmla="*/ 57 h 105"/>
                <a:gd name="T44" fmla="*/ 65 w 128"/>
                <a:gd name="T45" fmla="*/ 52 h 105"/>
                <a:gd name="T46" fmla="*/ 65 w 128"/>
                <a:gd name="T47" fmla="*/ 23 h 105"/>
                <a:gd name="T48" fmla="*/ 80 w 128"/>
                <a:gd name="T49" fmla="*/ 105 h 105"/>
                <a:gd name="T50" fmla="*/ 65 w 128"/>
                <a:gd name="T51" fmla="*/ 71 h 105"/>
                <a:gd name="T52" fmla="*/ 72 w 128"/>
                <a:gd name="T53" fmla="*/ 80 h 105"/>
                <a:gd name="T54" fmla="*/ 80 w 128"/>
                <a:gd name="T55" fmla="*/ 73 h 105"/>
                <a:gd name="T56" fmla="*/ 49 w 128"/>
                <a:gd name="T57" fmla="*/ 33 h 105"/>
                <a:gd name="T58" fmla="*/ 63 w 128"/>
                <a:gd name="T59" fmla="*/ 54 h 105"/>
                <a:gd name="T60" fmla="*/ 49 w 128"/>
                <a:gd name="T61" fmla="*/ 63 h 105"/>
                <a:gd name="T62" fmla="*/ 49 w 128"/>
                <a:gd name="T63" fmla="*/ 33 h 105"/>
                <a:gd name="T64" fmla="*/ 63 w 128"/>
                <a:gd name="T65" fmla="*/ 105 h 105"/>
                <a:gd name="T66" fmla="*/ 49 w 128"/>
                <a:gd name="T67" fmla="*/ 78 h 105"/>
                <a:gd name="T68" fmla="*/ 63 w 128"/>
                <a:gd name="T69" fmla="*/ 69 h 105"/>
                <a:gd name="T70" fmla="*/ 47 w 128"/>
                <a:gd name="T71" fmla="*/ 42 h 105"/>
                <a:gd name="T72" fmla="*/ 38 w 128"/>
                <a:gd name="T73" fmla="*/ 71 h 105"/>
                <a:gd name="T74" fmla="*/ 34 w 128"/>
                <a:gd name="T75" fmla="*/ 42 h 105"/>
                <a:gd name="T76" fmla="*/ 47 w 128"/>
                <a:gd name="T77" fmla="*/ 80 h 105"/>
                <a:gd name="T78" fmla="*/ 34 w 128"/>
                <a:gd name="T79" fmla="*/ 105 h 105"/>
                <a:gd name="T80" fmla="*/ 36 w 128"/>
                <a:gd name="T81" fmla="*/ 86 h 105"/>
                <a:gd name="T82" fmla="*/ 47 w 128"/>
                <a:gd name="T83" fmla="*/ 80 h 105"/>
                <a:gd name="T84" fmla="*/ 17 w 128"/>
                <a:gd name="T85" fmla="*/ 36 h 105"/>
                <a:gd name="T86" fmla="*/ 32 w 128"/>
                <a:gd name="T87" fmla="*/ 63 h 105"/>
                <a:gd name="T88" fmla="*/ 28 w 128"/>
                <a:gd name="T89" fmla="*/ 61 h 105"/>
                <a:gd name="T90" fmla="*/ 17 w 128"/>
                <a:gd name="T91" fmla="*/ 65 h 105"/>
                <a:gd name="T92" fmla="*/ 17 w 128"/>
                <a:gd name="T93" fmla="*/ 36 h 105"/>
                <a:gd name="T94" fmla="*/ 32 w 128"/>
                <a:gd name="T95" fmla="*/ 105 h 105"/>
                <a:gd name="T96" fmla="*/ 17 w 128"/>
                <a:gd name="T97" fmla="*/ 80 h 105"/>
                <a:gd name="T98" fmla="*/ 32 w 128"/>
                <a:gd name="T99" fmla="*/ 82 h 105"/>
                <a:gd name="T100" fmla="*/ 0 w 128"/>
                <a:gd name="T101" fmla="*/ 48 h 105"/>
                <a:gd name="T102" fmla="*/ 15 w 128"/>
                <a:gd name="T103" fmla="*/ 67 h 105"/>
                <a:gd name="T104" fmla="*/ 13 w 128"/>
                <a:gd name="T105" fmla="*/ 84 h 105"/>
                <a:gd name="T106" fmla="*/ 15 w 128"/>
                <a:gd name="T107" fmla="*/ 105 h 105"/>
                <a:gd name="T108" fmla="*/ 0 w 128"/>
                <a:gd name="T109" fmla="*/ 4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5">
                  <a:moveTo>
                    <a:pt x="99" y="2"/>
                  </a:moveTo>
                  <a:lnTo>
                    <a:pt x="112" y="2"/>
                  </a:lnTo>
                  <a:lnTo>
                    <a:pt x="112" y="21"/>
                  </a:lnTo>
                  <a:lnTo>
                    <a:pt x="107" y="23"/>
                  </a:lnTo>
                  <a:lnTo>
                    <a:pt x="99" y="25"/>
                  </a:lnTo>
                  <a:lnTo>
                    <a:pt x="99" y="2"/>
                  </a:lnTo>
                  <a:lnTo>
                    <a:pt x="99" y="2"/>
                  </a:lnTo>
                  <a:close/>
                  <a:moveTo>
                    <a:pt x="112" y="46"/>
                  </a:moveTo>
                  <a:lnTo>
                    <a:pt x="112" y="105"/>
                  </a:lnTo>
                  <a:lnTo>
                    <a:pt x="99" y="105"/>
                  </a:lnTo>
                  <a:lnTo>
                    <a:pt x="99" y="52"/>
                  </a:lnTo>
                  <a:lnTo>
                    <a:pt x="107" y="42"/>
                  </a:lnTo>
                  <a:lnTo>
                    <a:pt x="112" y="46"/>
                  </a:lnTo>
                  <a:lnTo>
                    <a:pt x="112" y="46"/>
                  </a:lnTo>
                  <a:close/>
                  <a:moveTo>
                    <a:pt x="114" y="0"/>
                  </a:moveTo>
                  <a:lnTo>
                    <a:pt x="128" y="0"/>
                  </a:lnTo>
                  <a:lnTo>
                    <a:pt x="128" y="105"/>
                  </a:lnTo>
                  <a:lnTo>
                    <a:pt x="114" y="105"/>
                  </a:lnTo>
                  <a:lnTo>
                    <a:pt x="114" y="44"/>
                  </a:lnTo>
                  <a:lnTo>
                    <a:pt x="118" y="33"/>
                  </a:lnTo>
                  <a:lnTo>
                    <a:pt x="120" y="19"/>
                  </a:lnTo>
                  <a:lnTo>
                    <a:pt x="114" y="21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82" y="15"/>
                  </a:moveTo>
                  <a:lnTo>
                    <a:pt x="95" y="15"/>
                  </a:lnTo>
                  <a:lnTo>
                    <a:pt x="95" y="27"/>
                  </a:lnTo>
                  <a:lnTo>
                    <a:pt x="93" y="27"/>
                  </a:lnTo>
                  <a:lnTo>
                    <a:pt x="95" y="31"/>
                  </a:lnTo>
                  <a:lnTo>
                    <a:pt x="95" y="38"/>
                  </a:lnTo>
                  <a:lnTo>
                    <a:pt x="82" y="50"/>
                  </a:lnTo>
                  <a:lnTo>
                    <a:pt x="82" y="15"/>
                  </a:lnTo>
                  <a:lnTo>
                    <a:pt x="82" y="15"/>
                  </a:lnTo>
                  <a:close/>
                  <a:moveTo>
                    <a:pt x="95" y="57"/>
                  </a:moveTo>
                  <a:lnTo>
                    <a:pt x="95" y="105"/>
                  </a:lnTo>
                  <a:lnTo>
                    <a:pt x="82" y="105"/>
                  </a:lnTo>
                  <a:lnTo>
                    <a:pt x="82" y="69"/>
                  </a:lnTo>
                  <a:lnTo>
                    <a:pt x="95" y="57"/>
                  </a:lnTo>
                  <a:lnTo>
                    <a:pt x="95" y="57"/>
                  </a:lnTo>
                  <a:close/>
                  <a:moveTo>
                    <a:pt x="65" y="23"/>
                  </a:moveTo>
                  <a:lnTo>
                    <a:pt x="80" y="23"/>
                  </a:lnTo>
                  <a:lnTo>
                    <a:pt x="80" y="54"/>
                  </a:lnTo>
                  <a:lnTo>
                    <a:pt x="74" y="61"/>
                  </a:lnTo>
                  <a:lnTo>
                    <a:pt x="72" y="57"/>
                  </a:lnTo>
                  <a:lnTo>
                    <a:pt x="68" y="52"/>
                  </a:lnTo>
                  <a:lnTo>
                    <a:pt x="65" y="52"/>
                  </a:lnTo>
                  <a:lnTo>
                    <a:pt x="65" y="23"/>
                  </a:lnTo>
                  <a:lnTo>
                    <a:pt x="65" y="23"/>
                  </a:lnTo>
                  <a:close/>
                  <a:moveTo>
                    <a:pt x="80" y="73"/>
                  </a:moveTo>
                  <a:lnTo>
                    <a:pt x="80" y="105"/>
                  </a:lnTo>
                  <a:lnTo>
                    <a:pt x="65" y="105"/>
                  </a:lnTo>
                  <a:lnTo>
                    <a:pt x="65" y="71"/>
                  </a:lnTo>
                  <a:lnTo>
                    <a:pt x="68" y="73"/>
                  </a:lnTo>
                  <a:lnTo>
                    <a:pt x="72" y="80"/>
                  </a:lnTo>
                  <a:lnTo>
                    <a:pt x="78" y="73"/>
                  </a:lnTo>
                  <a:lnTo>
                    <a:pt x="80" y="73"/>
                  </a:lnTo>
                  <a:lnTo>
                    <a:pt x="80" y="73"/>
                  </a:lnTo>
                  <a:close/>
                  <a:moveTo>
                    <a:pt x="49" y="33"/>
                  </a:moveTo>
                  <a:lnTo>
                    <a:pt x="63" y="33"/>
                  </a:lnTo>
                  <a:lnTo>
                    <a:pt x="63" y="54"/>
                  </a:lnTo>
                  <a:lnTo>
                    <a:pt x="61" y="54"/>
                  </a:lnTo>
                  <a:lnTo>
                    <a:pt x="49" y="63"/>
                  </a:lnTo>
                  <a:lnTo>
                    <a:pt x="49" y="33"/>
                  </a:lnTo>
                  <a:lnTo>
                    <a:pt x="49" y="33"/>
                  </a:lnTo>
                  <a:close/>
                  <a:moveTo>
                    <a:pt x="63" y="69"/>
                  </a:moveTo>
                  <a:lnTo>
                    <a:pt x="63" y="105"/>
                  </a:lnTo>
                  <a:lnTo>
                    <a:pt x="49" y="105"/>
                  </a:lnTo>
                  <a:lnTo>
                    <a:pt x="49" y="78"/>
                  </a:lnTo>
                  <a:lnTo>
                    <a:pt x="63" y="69"/>
                  </a:lnTo>
                  <a:lnTo>
                    <a:pt x="63" y="69"/>
                  </a:lnTo>
                  <a:close/>
                  <a:moveTo>
                    <a:pt x="34" y="42"/>
                  </a:moveTo>
                  <a:lnTo>
                    <a:pt x="47" y="42"/>
                  </a:lnTo>
                  <a:lnTo>
                    <a:pt x="47" y="65"/>
                  </a:lnTo>
                  <a:lnTo>
                    <a:pt x="38" y="71"/>
                  </a:lnTo>
                  <a:lnTo>
                    <a:pt x="34" y="67"/>
                  </a:lnTo>
                  <a:lnTo>
                    <a:pt x="34" y="42"/>
                  </a:lnTo>
                  <a:lnTo>
                    <a:pt x="34" y="42"/>
                  </a:lnTo>
                  <a:close/>
                  <a:moveTo>
                    <a:pt x="47" y="80"/>
                  </a:moveTo>
                  <a:lnTo>
                    <a:pt x="47" y="105"/>
                  </a:lnTo>
                  <a:lnTo>
                    <a:pt x="34" y="105"/>
                  </a:lnTo>
                  <a:lnTo>
                    <a:pt x="34" y="84"/>
                  </a:lnTo>
                  <a:lnTo>
                    <a:pt x="36" y="86"/>
                  </a:lnTo>
                  <a:lnTo>
                    <a:pt x="40" y="84"/>
                  </a:lnTo>
                  <a:lnTo>
                    <a:pt x="47" y="80"/>
                  </a:lnTo>
                  <a:lnTo>
                    <a:pt x="47" y="80"/>
                  </a:lnTo>
                  <a:close/>
                  <a:moveTo>
                    <a:pt x="17" y="36"/>
                  </a:moveTo>
                  <a:lnTo>
                    <a:pt x="32" y="36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61"/>
                  </a:lnTo>
                  <a:lnTo>
                    <a:pt x="23" y="63"/>
                  </a:lnTo>
                  <a:lnTo>
                    <a:pt x="17" y="65"/>
                  </a:lnTo>
                  <a:lnTo>
                    <a:pt x="17" y="36"/>
                  </a:lnTo>
                  <a:lnTo>
                    <a:pt x="17" y="36"/>
                  </a:lnTo>
                  <a:close/>
                  <a:moveTo>
                    <a:pt x="32" y="82"/>
                  </a:moveTo>
                  <a:lnTo>
                    <a:pt x="32" y="105"/>
                  </a:lnTo>
                  <a:lnTo>
                    <a:pt x="17" y="105"/>
                  </a:lnTo>
                  <a:lnTo>
                    <a:pt x="17" y="80"/>
                  </a:lnTo>
                  <a:lnTo>
                    <a:pt x="26" y="75"/>
                  </a:lnTo>
                  <a:lnTo>
                    <a:pt x="32" y="82"/>
                  </a:lnTo>
                  <a:lnTo>
                    <a:pt x="32" y="82"/>
                  </a:lnTo>
                  <a:close/>
                  <a:moveTo>
                    <a:pt x="0" y="48"/>
                  </a:moveTo>
                  <a:lnTo>
                    <a:pt x="15" y="48"/>
                  </a:lnTo>
                  <a:lnTo>
                    <a:pt x="15" y="67"/>
                  </a:lnTo>
                  <a:lnTo>
                    <a:pt x="7" y="71"/>
                  </a:lnTo>
                  <a:lnTo>
                    <a:pt x="13" y="84"/>
                  </a:lnTo>
                  <a:lnTo>
                    <a:pt x="15" y="82"/>
                  </a:lnTo>
                  <a:lnTo>
                    <a:pt x="15" y="105"/>
                  </a:lnTo>
                  <a:lnTo>
                    <a:pt x="0" y="105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6254660" y="3249773"/>
            <a:ext cx="2335290" cy="2319188"/>
            <a:chOff x="6192089" y="3721210"/>
            <a:chExt cx="2335290" cy="2319188"/>
          </a:xfrm>
        </p:grpSpPr>
        <p:sp>
          <p:nvSpPr>
            <p:cNvPr id="127" name="矩形 126"/>
            <p:cNvSpPr/>
            <p:nvPr/>
          </p:nvSpPr>
          <p:spPr>
            <a:xfrm>
              <a:off x="6192089" y="3721210"/>
              <a:ext cx="2335290" cy="1363554"/>
            </a:xfrm>
            <a:prstGeom prst="rect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6192089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9" name="TextBox 14"/>
            <p:cNvSpPr txBox="1"/>
            <p:nvPr/>
          </p:nvSpPr>
          <p:spPr>
            <a:xfrm>
              <a:off x="6238240" y="5486400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id-ID" sz="100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rPr>
                <a:t>We are placing great text in this text frames. Lorem ipsum is here mate check it out</a:t>
              </a:r>
              <a:endParaRPr lang="en-US" sz="10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TextBox 15"/>
            <p:cNvSpPr txBox="1"/>
            <p:nvPr/>
          </p:nvSpPr>
          <p:spPr>
            <a:xfrm>
              <a:off x="6238240" y="5226130"/>
              <a:ext cx="2032894" cy="507889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id-ID" sz="1200" dirty="0">
                  <a:solidFill>
                    <a:srgbClr val="413C42"/>
                  </a:solidFill>
                  <a:cs typeface="+mn-ea"/>
                  <a:sym typeface="+mn-lt"/>
                </a:rPr>
                <a:t>Header here please</a:t>
              </a:r>
            </a:p>
          </p:txBody>
        </p:sp>
        <p:sp>
          <p:nvSpPr>
            <p:cNvPr id="131" name="Freeform 105"/>
            <p:cNvSpPr>
              <a:spLocks noEditPoints="1"/>
            </p:cNvSpPr>
            <p:nvPr/>
          </p:nvSpPr>
          <p:spPr bwMode="auto">
            <a:xfrm>
              <a:off x="7119816" y="4304750"/>
              <a:ext cx="479836" cy="282761"/>
            </a:xfrm>
            <a:custGeom>
              <a:avLst/>
              <a:gdLst>
                <a:gd name="T0" fmla="*/ 58 w 80"/>
                <a:gd name="T1" fmla="*/ 7 h 47"/>
                <a:gd name="T2" fmla="*/ 61 w 80"/>
                <a:gd name="T3" fmla="*/ 6 h 47"/>
                <a:gd name="T4" fmla="*/ 66 w 80"/>
                <a:gd name="T5" fmla="*/ 14 h 47"/>
                <a:gd name="T6" fmla="*/ 74 w 80"/>
                <a:gd name="T7" fmla="*/ 19 h 47"/>
                <a:gd name="T8" fmla="*/ 73 w 80"/>
                <a:gd name="T9" fmla="*/ 22 h 47"/>
                <a:gd name="T10" fmla="*/ 80 w 80"/>
                <a:gd name="T11" fmla="*/ 39 h 47"/>
                <a:gd name="T12" fmla="*/ 77 w 80"/>
                <a:gd name="T13" fmla="*/ 41 h 47"/>
                <a:gd name="T14" fmla="*/ 71 w 80"/>
                <a:gd name="T15" fmla="*/ 41 h 47"/>
                <a:gd name="T16" fmla="*/ 73 w 80"/>
                <a:gd name="T17" fmla="*/ 39 h 47"/>
                <a:gd name="T18" fmla="*/ 67 w 80"/>
                <a:gd name="T19" fmla="*/ 25 h 47"/>
                <a:gd name="T20" fmla="*/ 59 w 80"/>
                <a:gd name="T21" fmla="*/ 39 h 47"/>
                <a:gd name="T22" fmla="*/ 67 w 80"/>
                <a:gd name="T23" fmla="*/ 25 h 47"/>
                <a:gd name="T24" fmla="*/ 68 w 80"/>
                <a:gd name="T25" fmla="*/ 23 h 47"/>
                <a:gd name="T26" fmla="*/ 57 w 80"/>
                <a:gd name="T27" fmla="*/ 12 h 47"/>
                <a:gd name="T28" fmla="*/ 62 w 80"/>
                <a:gd name="T29" fmla="*/ 18 h 47"/>
                <a:gd name="T30" fmla="*/ 56 w 80"/>
                <a:gd name="T31" fmla="*/ 29 h 47"/>
                <a:gd name="T32" fmla="*/ 50 w 80"/>
                <a:gd name="T33" fmla="*/ 24 h 47"/>
                <a:gd name="T34" fmla="*/ 55 w 80"/>
                <a:gd name="T35" fmla="*/ 13 h 47"/>
                <a:gd name="T36" fmla="*/ 41 w 80"/>
                <a:gd name="T37" fmla="*/ 7 h 47"/>
                <a:gd name="T38" fmla="*/ 39 w 80"/>
                <a:gd name="T39" fmla="*/ 9 h 47"/>
                <a:gd name="T40" fmla="*/ 24 w 80"/>
                <a:gd name="T41" fmla="*/ 11 h 47"/>
                <a:gd name="T42" fmla="*/ 39 w 80"/>
                <a:gd name="T43" fmla="*/ 9 h 47"/>
                <a:gd name="T44" fmla="*/ 31 w 80"/>
                <a:gd name="T45" fmla="*/ 23 h 47"/>
                <a:gd name="T46" fmla="*/ 24 w 80"/>
                <a:gd name="T47" fmla="*/ 14 h 47"/>
                <a:gd name="T48" fmla="*/ 17 w 80"/>
                <a:gd name="T49" fmla="*/ 17 h 47"/>
                <a:gd name="T50" fmla="*/ 14 w 80"/>
                <a:gd name="T51" fmla="*/ 24 h 47"/>
                <a:gd name="T52" fmla="*/ 24 w 80"/>
                <a:gd name="T53" fmla="*/ 14 h 47"/>
                <a:gd name="T54" fmla="*/ 28 w 80"/>
                <a:gd name="T55" fmla="*/ 25 h 47"/>
                <a:gd name="T56" fmla="*/ 20 w 80"/>
                <a:gd name="T57" fmla="*/ 22 h 47"/>
                <a:gd name="T58" fmla="*/ 23 w 80"/>
                <a:gd name="T59" fmla="*/ 29 h 47"/>
                <a:gd name="T60" fmla="*/ 13 w 80"/>
                <a:gd name="T61" fmla="*/ 25 h 47"/>
                <a:gd name="T62" fmla="*/ 7 w 80"/>
                <a:gd name="T63" fmla="*/ 39 h 47"/>
                <a:gd name="T64" fmla="*/ 9 w 80"/>
                <a:gd name="T65" fmla="*/ 41 h 47"/>
                <a:gd name="T66" fmla="*/ 3 w 80"/>
                <a:gd name="T67" fmla="*/ 41 h 47"/>
                <a:gd name="T68" fmla="*/ 0 w 80"/>
                <a:gd name="T69" fmla="*/ 39 h 47"/>
                <a:gd name="T70" fmla="*/ 7 w 80"/>
                <a:gd name="T71" fmla="*/ 22 h 47"/>
                <a:gd name="T72" fmla="*/ 6 w 80"/>
                <a:gd name="T73" fmla="*/ 19 h 47"/>
                <a:gd name="T74" fmla="*/ 14 w 80"/>
                <a:gd name="T75" fmla="*/ 14 h 47"/>
                <a:gd name="T76" fmla="*/ 19 w 80"/>
                <a:gd name="T77" fmla="*/ 6 h 47"/>
                <a:gd name="T78" fmla="*/ 22 w 80"/>
                <a:gd name="T79" fmla="*/ 7 h 47"/>
                <a:gd name="T80" fmla="*/ 39 w 80"/>
                <a:gd name="T81" fmla="*/ 0 h 47"/>
                <a:gd name="T82" fmla="*/ 41 w 80"/>
                <a:gd name="T83" fmla="*/ 3 h 47"/>
                <a:gd name="T84" fmla="*/ 33 w 80"/>
                <a:gd name="T85" fmla="*/ 40 h 47"/>
                <a:gd name="T86" fmla="*/ 40 w 80"/>
                <a:gd name="T87" fmla="*/ 47 h 47"/>
                <a:gd name="T88" fmla="*/ 45 w 80"/>
                <a:gd name="T89" fmla="*/ 45 h 47"/>
                <a:gd name="T90" fmla="*/ 47 w 80"/>
                <a:gd name="T91" fmla="*/ 39 h 47"/>
                <a:gd name="T92" fmla="*/ 45 w 80"/>
                <a:gd name="T93" fmla="*/ 34 h 47"/>
                <a:gd name="T94" fmla="*/ 39 w 80"/>
                <a:gd name="T95" fmla="*/ 33 h 47"/>
                <a:gd name="T96" fmla="*/ 24 w 80"/>
                <a:gd name="T97" fmla="*/ 23 h 47"/>
                <a:gd name="T98" fmla="*/ 22 w 80"/>
                <a:gd name="T99" fmla="*/ 26 h 47"/>
                <a:gd name="T100" fmla="*/ 40 w 80"/>
                <a:gd name="T101" fmla="*/ 37 h 47"/>
                <a:gd name="T102" fmla="*/ 37 w 80"/>
                <a:gd name="T103" fmla="*/ 40 h 47"/>
                <a:gd name="T104" fmla="*/ 40 w 80"/>
                <a:gd name="T105" fmla="*/ 43 h 47"/>
                <a:gd name="T106" fmla="*/ 42 w 80"/>
                <a:gd name="T107" fmla="*/ 42 h 47"/>
                <a:gd name="T108" fmla="*/ 43 w 80"/>
                <a:gd name="T109" fmla="*/ 40 h 47"/>
                <a:gd name="T110" fmla="*/ 40 w 80"/>
                <a:gd name="T111" fmla="*/ 37 h 47"/>
                <a:gd name="T112" fmla="*/ 41 w 80"/>
                <a:gd name="T113" fmla="*/ 9 h 47"/>
                <a:gd name="T114" fmla="*/ 49 w 80"/>
                <a:gd name="T115" fmla="*/ 23 h 47"/>
                <a:gd name="T116" fmla="*/ 41 w 80"/>
                <a:gd name="T117" fmla="*/ 9 h 47"/>
                <a:gd name="T118" fmla="*/ 13 w 80"/>
                <a:gd name="T119" fmla="*/ 25 h 47"/>
                <a:gd name="T120" fmla="*/ 21 w 80"/>
                <a:gd name="T121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47">
                  <a:moveTo>
                    <a:pt x="41" y="3"/>
                  </a:moveTo>
                  <a:cubicBezTo>
                    <a:pt x="47" y="3"/>
                    <a:pt x="53" y="5"/>
                    <a:pt x="58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2" y="10"/>
                    <a:pt x="64" y="12"/>
                    <a:pt x="66" y="14"/>
                  </a:cubicBezTo>
                  <a:cubicBezTo>
                    <a:pt x="68" y="16"/>
                    <a:pt x="70" y="18"/>
                    <a:pt x="72" y="2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5" y="27"/>
                    <a:pt x="77" y="33"/>
                    <a:pt x="77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4"/>
                    <a:pt x="71" y="29"/>
                    <a:pt x="69" y="24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9" y="29"/>
                    <a:pt x="71" y="34"/>
                    <a:pt x="71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6"/>
                    <a:pt x="58" y="33"/>
                    <a:pt x="57" y="31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7" y="20"/>
                    <a:pt x="65" y="18"/>
                    <a:pt x="63" y="17"/>
                  </a:cubicBezTo>
                  <a:cubicBezTo>
                    <a:pt x="61" y="15"/>
                    <a:pt x="59" y="13"/>
                    <a:pt x="57" y="12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8" y="15"/>
                    <a:pt x="60" y="16"/>
                    <a:pt x="62" y="18"/>
                  </a:cubicBezTo>
                  <a:cubicBezTo>
                    <a:pt x="63" y="20"/>
                    <a:pt x="65" y="22"/>
                    <a:pt x="66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28"/>
                    <a:pt x="55" y="27"/>
                    <a:pt x="54" y="26"/>
                  </a:cubicBezTo>
                  <a:cubicBezTo>
                    <a:pt x="53" y="25"/>
                    <a:pt x="52" y="24"/>
                    <a:pt x="50" y="2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1" y="8"/>
                    <a:pt x="46" y="7"/>
                    <a:pt x="41" y="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4" y="7"/>
                    <a:pt x="29" y="8"/>
                    <a:pt x="24" y="1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9" y="11"/>
                    <a:pt x="34" y="9"/>
                    <a:pt x="39" y="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6" y="21"/>
                    <a:pt x="34" y="21"/>
                    <a:pt x="31" y="2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13"/>
                    <a:pt x="19" y="15"/>
                    <a:pt x="17" y="17"/>
                  </a:cubicBezTo>
                  <a:cubicBezTo>
                    <a:pt x="15" y="18"/>
                    <a:pt x="13" y="20"/>
                    <a:pt x="12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2"/>
                    <a:pt x="17" y="20"/>
                    <a:pt x="18" y="18"/>
                  </a:cubicBezTo>
                  <a:cubicBezTo>
                    <a:pt x="20" y="16"/>
                    <a:pt x="22" y="15"/>
                    <a:pt x="24" y="1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9"/>
                    <a:pt x="7" y="34"/>
                    <a:pt x="7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3"/>
                    <a:pt x="5" y="27"/>
                    <a:pt x="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18"/>
                    <a:pt x="12" y="16"/>
                    <a:pt x="14" y="14"/>
                  </a:cubicBezTo>
                  <a:cubicBezTo>
                    <a:pt x="16" y="12"/>
                    <a:pt x="18" y="10"/>
                    <a:pt x="21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7" y="5"/>
                    <a:pt x="3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lose/>
                  <a:moveTo>
                    <a:pt x="33" y="39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2"/>
                    <a:pt x="34" y="44"/>
                    <a:pt x="35" y="45"/>
                  </a:cubicBezTo>
                  <a:cubicBezTo>
                    <a:pt x="37" y="47"/>
                    <a:pt x="39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7"/>
                    <a:pt x="44" y="46"/>
                    <a:pt x="45" y="45"/>
                  </a:cubicBezTo>
                  <a:cubicBezTo>
                    <a:pt x="47" y="43"/>
                    <a:pt x="47" y="41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7"/>
                    <a:pt x="46" y="36"/>
                    <a:pt x="45" y="34"/>
                  </a:cubicBezTo>
                  <a:cubicBezTo>
                    <a:pt x="43" y="33"/>
                    <a:pt x="41" y="32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33" y="39"/>
                    <a:pt x="33" y="39"/>
                    <a:pt x="33" y="39"/>
                  </a:cubicBezTo>
                  <a:close/>
                  <a:moveTo>
                    <a:pt x="40" y="37"/>
                  </a:moveTo>
                  <a:cubicBezTo>
                    <a:pt x="39" y="37"/>
                    <a:pt x="38" y="37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7" y="41"/>
                    <a:pt x="37" y="42"/>
                    <a:pt x="38" y="42"/>
                  </a:cubicBezTo>
                  <a:cubicBezTo>
                    <a:pt x="39" y="43"/>
                    <a:pt x="39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1"/>
                    <a:pt x="43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9"/>
                    <a:pt x="43" y="38"/>
                    <a:pt x="42" y="37"/>
                  </a:cubicBezTo>
                  <a:cubicBezTo>
                    <a:pt x="41" y="37"/>
                    <a:pt x="41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41" y="9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4" y="21"/>
                    <a:pt x="46" y="21"/>
                    <a:pt x="49" y="2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0" y="11"/>
                    <a:pt x="46" y="9"/>
                    <a:pt x="41" y="9"/>
                  </a:cubicBezTo>
                  <a:close/>
                  <a:moveTo>
                    <a:pt x="23" y="31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1" y="29"/>
                    <a:pt x="9" y="34"/>
                    <a:pt x="9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6"/>
                    <a:pt x="22" y="33"/>
                    <a:pt x="23" y="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8857693" y="3249773"/>
            <a:ext cx="2335290" cy="2319188"/>
            <a:chOff x="8828090" y="3721210"/>
            <a:chExt cx="2335290" cy="2319188"/>
          </a:xfrm>
        </p:grpSpPr>
        <p:sp>
          <p:nvSpPr>
            <p:cNvPr id="133" name="矩形 132"/>
            <p:cNvSpPr/>
            <p:nvPr/>
          </p:nvSpPr>
          <p:spPr>
            <a:xfrm>
              <a:off x="8828090" y="3721210"/>
              <a:ext cx="2335290" cy="1363554"/>
            </a:xfrm>
            <a:prstGeom prst="rect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828090" y="5077199"/>
              <a:ext cx="2335290" cy="957842"/>
            </a:xfrm>
            <a:prstGeom prst="rect">
              <a:avLst/>
            </a:prstGeom>
            <a:solidFill>
              <a:srgbClr val="E4E4E4">
                <a:alpha val="45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5" name="TextBox 14"/>
            <p:cNvSpPr txBox="1"/>
            <p:nvPr/>
          </p:nvSpPr>
          <p:spPr>
            <a:xfrm>
              <a:off x="8874241" y="5486400"/>
              <a:ext cx="228913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id-ID" sz="1000" dirty="0">
                  <a:solidFill>
                    <a:prstClr val="black">
                      <a:lumMod val="50000"/>
                      <a:lumOff val="50000"/>
                    </a:prstClr>
                  </a:solidFill>
                  <a:cs typeface="+mn-ea"/>
                  <a:sym typeface="+mn-lt"/>
                </a:rPr>
                <a:t>We are placing great text in this text frames. Lorem ipsum is here mate check it out</a:t>
              </a:r>
              <a:endParaRPr lang="en-US" sz="10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36" name="TextBox 15"/>
            <p:cNvSpPr txBox="1"/>
            <p:nvPr/>
          </p:nvSpPr>
          <p:spPr>
            <a:xfrm>
              <a:off x="8874241" y="5226130"/>
              <a:ext cx="2032894" cy="507889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defRPr/>
              </a:pPr>
              <a:r>
                <a:rPr lang="id-ID" sz="1200" dirty="0">
                  <a:solidFill>
                    <a:srgbClr val="413C42"/>
                  </a:solidFill>
                  <a:cs typeface="+mn-ea"/>
                  <a:sym typeface="+mn-lt"/>
                </a:rPr>
                <a:t>Header here please</a:t>
              </a:r>
            </a:p>
          </p:txBody>
        </p:sp>
        <p:sp>
          <p:nvSpPr>
            <p:cNvPr id="137" name="Freeform 139"/>
            <p:cNvSpPr>
              <a:spLocks noEditPoints="1"/>
            </p:cNvSpPr>
            <p:nvPr/>
          </p:nvSpPr>
          <p:spPr bwMode="auto">
            <a:xfrm>
              <a:off x="9810274" y="4219279"/>
              <a:ext cx="370923" cy="403829"/>
            </a:xfrm>
            <a:custGeom>
              <a:avLst/>
              <a:gdLst>
                <a:gd name="T0" fmla="*/ 29 w 59"/>
                <a:gd name="T1" fmla="*/ 0 h 64"/>
                <a:gd name="T2" fmla="*/ 59 w 59"/>
                <a:gd name="T3" fmla="*/ 29 h 64"/>
                <a:gd name="T4" fmla="*/ 49 w 59"/>
                <a:gd name="T5" fmla="*/ 51 h 64"/>
                <a:gd name="T6" fmla="*/ 56 w 59"/>
                <a:gd name="T7" fmla="*/ 34 h 64"/>
                <a:gd name="T8" fmla="*/ 29 w 59"/>
                <a:gd name="T9" fmla="*/ 7 h 64"/>
                <a:gd name="T10" fmla="*/ 3 w 59"/>
                <a:gd name="T11" fmla="*/ 34 h 64"/>
                <a:gd name="T12" fmla="*/ 9 w 59"/>
                <a:gd name="T13" fmla="*/ 51 h 64"/>
                <a:gd name="T14" fmla="*/ 0 w 59"/>
                <a:gd name="T15" fmla="*/ 29 h 64"/>
                <a:gd name="T16" fmla="*/ 29 w 59"/>
                <a:gd name="T17" fmla="*/ 0 h 64"/>
                <a:gd name="T18" fmla="*/ 35 w 59"/>
                <a:gd name="T19" fmla="*/ 47 h 64"/>
                <a:gd name="T20" fmla="*/ 41 w 59"/>
                <a:gd name="T21" fmla="*/ 37 h 64"/>
                <a:gd name="T22" fmla="*/ 29 w 59"/>
                <a:gd name="T23" fmla="*/ 25 h 64"/>
                <a:gd name="T24" fmla="*/ 17 w 59"/>
                <a:gd name="T25" fmla="*/ 37 h 64"/>
                <a:gd name="T26" fmla="*/ 23 w 59"/>
                <a:gd name="T27" fmla="*/ 47 h 64"/>
                <a:gd name="T28" fmla="*/ 23 w 59"/>
                <a:gd name="T29" fmla="*/ 64 h 64"/>
                <a:gd name="T30" fmla="*/ 35 w 59"/>
                <a:gd name="T31" fmla="*/ 64 h 64"/>
                <a:gd name="T32" fmla="*/ 35 w 59"/>
                <a:gd name="T33" fmla="*/ 47 h 64"/>
                <a:gd name="T34" fmla="*/ 29 w 59"/>
                <a:gd name="T35" fmla="*/ 14 h 64"/>
                <a:gd name="T36" fmla="*/ 9 w 59"/>
                <a:gd name="T37" fmla="*/ 34 h 64"/>
                <a:gd name="T38" fmla="*/ 18 w 59"/>
                <a:gd name="T39" fmla="*/ 51 h 64"/>
                <a:gd name="T40" fmla="*/ 11 w 59"/>
                <a:gd name="T41" fmla="*/ 37 h 64"/>
                <a:gd name="T42" fmla="*/ 29 w 59"/>
                <a:gd name="T43" fmla="*/ 20 h 64"/>
                <a:gd name="T44" fmla="*/ 47 w 59"/>
                <a:gd name="T45" fmla="*/ 37 h 64"/>
                <a:gd name="T46" fmla="*/ 41 w 59"/>
                <a:gd name="T47" fmla="*/ 51 h 64"/>
                <a:gd name="T48" fmla="*/ 50 w 59"/>
                <a:gd name="T49" fmla="*/ 34 h 64"/>
                <a:gd name="T50" fmla="*/ 29 w 59"/>
                <a:gd name="T51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64">
                  <a:moveTo>
                    <a:pt x="29" y="0"/>
                  </a:moveTo>
                  <a:cubicBezTo>
                    <a:pt x="46" y="0"/>
                    <a:pt x="59" y="13"/>
                    <a:pt x="59" y="29"/>
                  </a:cubicBezTo>
                  <a:cubicBezTo>
                    <a:pt x="59" y="38"/>
                    <a:pt x="55" y="46"/>
                    <a:pt x="49" y="51"/>
                  </a:cubicBezTo>
                  <a:cubicBezTo>
                    <a:pt x="53" y="46"/>
                    <a:pt x="56" y="40"/>
                    <a:pt x="56" y="34"/>
                  </a:cubicBezTo>
                  <a:cubicBezTo>
                    <a:pt x="56" y="19"/>
                    <a:pt x="44" y="7"/>
                    <a:pt x="29" y="7"/>
                  </a:cubicBezTo>
                  <a:cubicBezTo>
                    <a:pt x="15" y="7"/>
                    <a:pt x="3" y="19"/>
                    <a:pt x="3" y="34"/>
                  </a:cubicBezTo>
                  <a:cubicBezTo>
                    <a:pt x="3" y="40"/>
                    <a:pt x="5" y="46"/>
                    <a:pt x="9" y="51"/>
                  </a:cubicBezTo>
                  <a:cubicBezTo>
                    <a:pt x="3" y="46"/>
                    <a:pt x="0" y="38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  <a:moveTo>
                    <a:pt x="35" y="47"/>
                  </a:moveTo>
                  <a:cubicBezTo>
                    <a:pt x="39" y="45"/>
                    <a:pt x="41" y="41"/>
                    <a:pt x="41" y="37"/>
                  </a:cubicBezTo>
                  <a:cubicBezTo>
                    <a:pt x="41" y="31"/>
                    <a:pt x="36" y="25"/>
                    <a:pt x="29" y="25"/>
                  </a:cubicBezTo>
                  <a:cubicBezTo>
                    <a:pt x="23" y="25"/>
                    <a:pt x="17" y="31"/>
                    <a:pt x="17" y="37"/>
                  </a:cubicBezTo>
                  <a:cubicBezTo>
                    <a:pt x="17" y="41"/>
                    <a:pt x="20" y="45"/>
                    <a:pt x="23" y="47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47"/>
                    <a:pt x="35" y="47"/>
                    <a:pt x="35" y="47"/>
                  </a:cubicBezTo>
                  <a:close/>
                  <a:moveTo>
                    <a:pt x="29" y="14"/>
                  </a:moveTo>
                  <a:cubicBezTo>
                    <a:pt x="18" y="14"/>
                    <a:pt x="9" y="23"/>
                    <a:pt x="9" y="34"/>
                  </a:cubicBezTo>
                  <a:cubicBezTo>
                    <a:pt x="9" y="41"/>
                    <a:pt x="12" y="47"/>
                    <a:pt x="18" y="51"/>
                  </a:cubicBezTo>
                  <a:cubicBezTo>
                    <a:pt x="14" y="48"/>
                    <a:pt x="11" y="43"/>
                    <a:pt x="11" y="37"/>
                  </a:cubicBezTo>
                  <a:cubicBezTo>
                    <a:pt x="11" y="27"/>
                    <a:pt x="19" y="20"/>
                    <a:pt x="29" y="20"/>
                  </a:cubicBezTo>
                  <a:cubicBezTo>
                    <a:pt x="39" y="20"/>
                    <a:pt x="47" y="27"/>
                    <a:pt x="47" y="37"/>
                  </a:cubicBezTo>
                  <a:cubicBezTo>
                    <a:pt x="47" y="43"/>
                    <a:pt x="45" y="48"/>
                    <a:pt x="41" y="51"/>
                  </a:cubicBezTo>
                  <a:cubicBezTo>
                    <a:pt x="46" y="47"/>
                    <a:pt x="50" y="41"/>
                    <a:pt x="50" y="34"/>
                  </a:cubicBezTo>
                  <a:cubicBezTo>
                    <a:pt x="50" y="23"/>
                    <a:pt x="40" y="14"/>
                    <a:pt x="29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830054"/>
      </p:ext>
    </p:extLst>
  </p:cSld>
  <p:clrMapOvr>
    <a:masterClrMapping/>
  </p:clrMapOvr>
  <p:transition spd="slow" advTm="5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accel="40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40000" fill="hold" nodeType="withEffect" p14:presetBounceEnd="4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40000" fill="hold" nodeType="withEffect" p14:presetBounceEnd="4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40000" fill="hold" nodeType="withEffect" p14:presetBounceEnd="4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7" grpId="0"/>
          <p:bldP spid="89" grpId="0"/>
          <p:bldP spid="10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accel="4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accel="4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7" grpId="0"/>
          <p:bldP spid="89" grpId="0"/>
          <p:bldP spid="107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986" y="-2568"/>
            <a:ext cx="12215972" cy="6863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097"/>
            <a:ext cx="5666437" cy="6862195"/>
          </a:xfrm>
          <a:prstGeom prst="rect">
            <a:avLst/>
          </a:prstGeom>
          <a:solidFill>
            <a:srgbClr val="2EB0A2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446534" y="4868573"/>
            <a:ext cx="5307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6600" spc="600" dirty="0">
                <a:solidFill>
                  <a:prstClr val="white">
                    <a:alpha val="12000"/>
                  </a:prstClr>
                </a:solidFill>
                <a:cs typeface="+mn-ea"/>
                <a:sym typeface="+mn-lt"/>
              </a:rPr>
              <a:t>BUSINESS </a:t>
            </a:r>
          </a:p>
        </p:txBody>
      </p:sp>
      <p:sp>
        <p:nvSpPr>
          <p:cNvPr id="19" name="矩形 18"/>
          <p:cNvSpPr/>
          <p:nvPr/>
        </p:nvSpPr>
        <p:spPr>
          <a:xfrm>
            <a:off x="1204332" y="1568948"/>
            <a:ext cx="2286923" cy="1199340"/>
          </a:xfrm>
          <a:prstGeom prst="rect">
            <a:avLst/>
          </a:prstGeom>
          <a:noFill/>
          <a:ln w="57150">
            <a:solidFill>
              <a:srgbClr val="2C6A80">
                <a:alpha val="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0457" y="1806844"/>
            <a:ext cx="360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2C6A80"/>
                </a:solidFill>
                <a:cs typeface="+mn-ea"/>
                <a:sym typeface="+mn-lt"/>
              </a:rPr>
              <a:t>未来项目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570817" y="4157194"/>
            <a:ext cx="616427" cy="0"/>
          </a:xfrm>
          <a:prstGeom prst="line">
            <a:avLst/>
          </a:prstGeom>
          <a:ln w="28575">
            <a:solidFill>
              <a:srgbClr val="2C6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0458" y="2828441"/>
            <a:ext cx="3601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cs typeface="+mn-ea"/>
                <a:sym typeface="+mn-lt"/>
              </a:rPr>
              <a:t>The past is gone and static. Nothing we can do will change it. The future is before us and dynamic.</a:t>
            </a:r>
            <a:endParaRPr lang="zh-CN" altLang="en-US" sz="2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72232" y="617395"/>
            <a:ext cx="7672363" cy="5628109"/>
            <a:chOff x="4072232" y="617395"/>
            <a:chExt cx="7672363" cy="5628109"/>
          </a:xfrm>
        </p:grpSpPr>
        <p:sp>
          <p:nvSpPr>
            <p:cNvPr id="12" name="矩形 11"/>
            <p:cNvSpPr/>
            <p:nvPr/>
          </p:nvSpPr>
          <p:spPr>
            <a:xfrm>
              <a:off x="4072232" y="617395"/>
              <a:ext cx="7672363" cy="5628109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2232" y="617395"/>
              <a:ext cx="7672362" cy="562147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20563" y="375556"/>
            <a:ext cx="841321" cy="476905"/>
            <a:chOff x="220563" y="375556"/>
            <a:chExt cx="841321" cy="476905"/>
          </a:xfrm>
        </p:grpSpPr>
        <p:sp>
          <p:nvSpPr>
            <p:cNvPr id="47" name="矩形 46"/>
            <p:cNvSpPr/>
            <p:nvPr/>
          </p:nvSpPr>
          <p:spPr>
            <a:xfrm>
              <a:off x="402978" y="375556"/>
              <a:ext cx="477968" cy="476905"/>
            </a:xfrm>
            <a:prstGeom prst="rect">
              <a:avLst/>
            </a:prstGeom>
            <a:solidFill>
              <a:srgbClr val="2C6A8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20563" y="429343"/>
              <a:ext cx="84132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cs typeface="+mn-ea"/>
                  <a:sym typeface="+mn-lt"/>
                </a:rPr>
                <a:t>LOGO</a:t>
              </a:r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6" name="Picture Placeholder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8784" y="1501748"/>
            <a:ext cx="2520000" cy="2315700"/>
          </a:xfrm>
          <a:prstGeom prst="ellipse">
            <a:avLst/>
          </a:prstGeom>
        </p:spPr>
      </p:pic>
      <p:grpSp>
        <p:nvGrpSpPr>
          <p:cNvPr id="37" name="Group 28"/>
          <p:cNvGrpSpPr/>
          <p:nvPr/>
        </p:nvGrpSpPr>
        <p:grpSpPr>
          <a:xfrm>
            <a:off x="6958246" y="3974041"/>
            <a:ext cx="2151607" cy="1299549"/>
            <a:chOff x="1629514" y="5220347"/>
            <a:chExt cx="2151607" cy="1299549"/>
          </a:xfrm>
        </p:grpSpPr>
        <p:grpSp>
          <p:nvGrpSpPr>
            <p:cNvPr id="39" name="Group 29"/>
            <p:cNvGrpSpPr>
              <a:grpSpLocks noChangeAspect="1"/>
            </p:cNvGrpSpPr>
            <p:nvPr/>
          </p:nvGrpSpPr>
          <p:grpSpPr>
            <a:xfrm>
              <a:off x="1985272" y="6237354"/>
              <a:ext cx="1259999" cy="282542"/>
              <a:chOff x="7996440" y="5555407"/>
              <a:chExt cx="1535340" cy="344287"/>
            </a:xfrm>
          </p:grpSpPr>
          <p:grpSp>
            <p:nvGrpSpPr>
              <p:cNvPr id="43" name="Group 32"/>
              <p:cNvGrpSpPr/>
              <p:nvPr/>
            </p:nvGrpSpPr>
            <p:grpSpPr>
              <a:xfrm>
                <a:off x="8797411" y="5565810"/>
                <a:ext cx="333884" cy="333884"/>
                <a:chOff x="3380029" y="1565817"/>
                <a:chExt cx="914400" cy="914400"/>
              </a:xfrm>
            </p:grpSpPr>
            <p:sp>
              <p:nvSpPr>
                <p:cNvPr id="62" name="Oval 79"/>
                <p:cNvSpPr>
                  <a:spLocks noChangeArrowheads="1"/>
                </p:cNvSpPr>
                <p:nvPr/>
              </p:nvSpPr>
              <p:spPr bwMode="invGray">
                <a:xfrm>
                  <a:off x="3380029" y="1565817"/>
                  <a:ext cx="914400" cy="914400"/>
                </a:xfrm>
                <a:prstGeom prst="ellipse">
                  <a:avLst/>
                </a:prstGeom>
                <a:solidFill>
                  <a:srgbClr val="2C6A8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80"/>
                <p:cNvSpPr>
                  <a:spLocks/>
                </p:cNvSpPr>
                <p:nvPr/>
              </p:nvSpPr>
              <p:spPr bwMode="invGray">
                <a:xfrm>
                  <a:off x="3617642" y="1732915"/>
                  <a:ext cx="427704" cy="571294"/>
                </a:xfrm>
                <a:custGeom>
                  <a:avLst/>
                  <a:gdLst>
                    <a:gd name="T0" fmla="*/ 150 w 181"/>
                    <a:gd name="T1" fmla="*/ 181 h 241"/>
                    <a:gd name="T2" fmla="*/ 91 w 181"/>
                    <a:gd name="T3" fmla="*/ 181 h 241"/>
                    <a:gd name="T4" fmla="*/ 69 w 181"/>
                    <a:gd name="T5" fmla="*/ 172 h 241"/>
                    <a:gd name="T6" fmla="*/ 61 w 181"/>
                    <a:gd name="T7" fmla="*/ 151 h 241"/>
                    <a:gd name="T8" fmla="*/ 61 w 181"/>
                    <a:gd name="T9" fmla="*/ 121 h 241"/>
                    <a:gd name="T10" fmla="*/ 150 w 181"/>
                    <a:gd name="T11" fmla="*/ 121 h 241"/>
                    <a:gd name="T12" fmla="*/ 172 w 181"/>
                    <a:gd name="T13" fmla="*/ 112 h 241"/>
                    <a:gd name="T14" fmla="*/ 181 w 181"/>
                    <a:gd name="T15" fmla="*/ 91 h 241"/>
                    <a:gd name="T16" fmla="*/ 172 w 181"/>
                    <a:gd name="T17" fmla="*/ 69 h 241"/>
                    <a:gd name="T18" fmla="*/ 150 w 181"/>
                    <a:gd name="T19" fmla="*/ 60 h 241"/>
                    <a:gd name="T20" fmla="*/ 61 w 181"/>
                    <a:gd name="T21" fmla="*/ 60 h 241"/>
                    <a:gd name="T22" fmla="*/ 61 w 181"/>
                    <a:gd name="T23" fmla="*/ 30 h 241"/>
                    <a:gd name="T24" fmla="*/ 52 w 181"/>
                    <a:gd name="T25" fmla="*/ 9 h 241"/>
                    <a:gd name="T26" fmla="*/ 31 w 181"/>
                    <a:gd name="T27" fmla="*/ 0 h 241"/>
                    <a:gd name="T28" fmla="*/ 9 w 181"/>
                    <a:gd name="T29" fmla="*/ 9 h 241"/>
                    <a:gd name="T30" fmla="*/ 0 w 181"/>
                    <a:gd name="T31" fmla="*/ 30 h 241"/>
                    <a:gd name="T32" fmla="*/ 0 w 181"/>
                    <a:gd name="T33" fmla="*/ 151 h 241"/>
                    <a:gd name="T34" fmla="*/ 27 w 181"/>
                    <a:gd name="T35" fmla="*/ 215 h 241"/>
                    <a:gd name="T36" fmla="*/ 91 w 181"/>
                    <a:gd name="T37" fmla="*/ 241 h 241"/>
                    <a:gd name="T38" fmla="*/ 150 w 181"/>
                    <a:gd name="T39" fmla="*/ 241 h 241"/>
                    <a:gd name="T40" fmla="*/ 172 w 181"/>
                    <a:gd name="T41" fmla="*/ 232 h 241"/>
                    <a:gd name="T42" fmla="*/ 181 w 181"/>
                    <a:gd name="T43" fmla="*/ 211 h 241"/>
                    <a:gd name="T44" fmla="*/ 172 w 181"/>
                    <a:gd name="T45" fmla="*/ 190 h 241"/>
                    <a:gd name="T46" fmla="*/ 150 w 181"/>
                    <a:gd name="T47" fmla="*/ 18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1" h="241">
                      <a:moveTo>
                        <a:pt x="150" y="181"/>
                      </a:moveTo>
                      <a:cubicBezTo>
                        <a:pt x="91" y="181"/>
                        <a:pt x="91" y="181"/>
                        <a:pt x="91" y="181"/>
                      </a:cubicBezTo>
                      <a:cubicBezTo>
                        <a:pt x="82" y="181"/>
                        <a:pt x="75" y="178"/>
                        <a:pt x="69" y="172"/>
                      </a:cubicBezTo>
                      <a:cubicBezTo>
                        <a:pt x="64" y="166"/>
                        <a:pt x="61" y="159"/>
                        <a:pt x="61" y="151"/>
                      </a:cubicBezTo>
                      <a:cubicBezTo>
                        <a:pt x="61" y="121"/>
                        <a:pt x="61" y="121"/>
                        <a:pt x="61" y="121"/>
                      </a:cubicBezTo>
                      <a:cubicBezTo>
                        <a:pt x="150" y="121"/>
                        <a:pt x="150" y="121"/>
                        <a:pt x="150" y="121"/>
                      </a:cubicBezTo>
                      <a:cubicBezTo>
                        <a:pt x="159" y="121"/>
                        <a:pt x="166" y="118"/>
                        <a:pt x="172" y="112"/>
                      </a:cubicBezTo>
                      <a:cubicBezTo>
                        <a:pt x="178" y="106"/>
                        <a:pt x="181" y="99"/>
                        <a:pt x="181" y="91"/>
                      </a:cubicBezTo>
                      <a:cubicBezTo>
                        <a:pt x="181" y="82"/>
                        <a:pt x="178" y="75"/>
                        <a:pt x="172" y="69"/>
                      </a:cubicBezTo>
                      <a:cubicBezTo>
                        <a:pt x="166" y="63"/>
                        <a:pt x="159" y="60"/>
                        <a:pt x="150" y="60"/>
                      </a:cubicBezTo>
                      <a:cubicBezTo>
                        <a:pt x="61" y="60"/>
                        <a:pt x="61" y="60"/>
                        <a:pt x="61" y="6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22"/>
                        <a:pt x="58" y="15"/>
                        <a:pt x="52" y="9"/>
                      </a:cubicBezTo>
                      <a:cubicBezTo>
                        <a:pt x="46" y="3"/>
                        <a:pt x="39" y="0"/>
                        <a:pt x="31" y="0"/>
                      </a:cubicBezTo>
                      <a:cubicBezTo>
                        <a:pt x="22" y="0"/>
                        <a:pt x="15" y="3"/>
                        <a:pt x="9" y="9"/>
                      </a:cubicBezTo>
                      <a:cubicBezTo>
                        <a:pt x="3" y="15"/>
                        <a:pt x="0" y="22"/>
                        <a:pt x="0" y="30"/>
                      </a:cubicBezTo>
                      <a:cubicBezTo>
                        <a:pt x="0" y="151"/>
                        <a:pt x="0" y="151"/>
                        <a:pt x="0" y="151"/>
                      </a:cubicBezTo>
                      <a:cubicBezTo>
                        <a:pt x="0" y="176"/>
                        <a:pt x="9" y="197"/>
                        <a:pt x="27" y="215"/>
                      </a:cubicBezTo>
                      <a:cubicBezTo>
                        <a:pt x="44" y="232"/>
                        <a:pt x="66" y="241"/>
                        <a:pt x="91" y="241"/>
                      </a:cubicBezTo>
                      <a:cubicBezTo>
                        <a:pt x="150" y="241"/>
                        <a:pt x="150" y="241"/>
                        <a:pt x="150" y="241"/>
                      </a:cubicBezTo>
                      <a:cubicBezTo>
                        <a:pt x="159" y="241"/>
                        <a:pt x="166" y="238"/>
                        <a:pt x="172" y="232"/>
                      </a:cubicBezTo>
                      <a:cubicBezTo>
                        <a:pt x="178" y="226"/>
                        <a:pt x="181" y="219"/>
                        <a:pt x="181" y="211"/>
                      </a:cubicBezTo>
                      <a:cubicBezTo>
                        <a:pt x="181" y="203"/>
                        <a:pt x="178" y="196"/>
                        <a:pt x="172" y="190"/>
                      </a:cubicBezTo>
                      <a:cubicBezTo>
                        <a:pt x="166" y="184"/>
                        <a:pt x="159" y="181"/>
                        <a:pt x="150" y="1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Group 33"/>
              <p:cNvGrpSpPr/>
              <p:nvPr/>
            </p:nvGrpSpPr>
            <p:grpSpPr bwMode="invGray">
              <a:xfrm>
                <a:off x="9197896" y="5555407"/>
                <a:ext cx="333884" cy="333884"/>
                <a:chOff x="6243635" y="9397437"/>
                <a:chExt cx="885825" cy="884238"/>
              </a:xfrm>
            </p:grpSpPr>
            <p:sp>
              <p:nvSpPr>
                <p:cNvPr id="57" name="Oval 186"/>
                <p:cNvSpPr>
                  <a:spLocks noChangeArrowheads="1"/>
                </p:cNvSpPr>
                <p:nvPr/>
              </p:nvSpPr>
              <p:spPr bwMode="invGray">
                <a:xfrm>
                  <a:off x="6243635" y="9397437"/>
                  <a:ext cx="885825" cy="884238"/>
                </a:xfrm>
                <a:prstGeom prst="ellipse">
                  <a:avLst/>
                </a:prstGeom>
                <a:solidFill>
                  <a:srgbClr val="2C6A8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187"/>
                <p:cNvSpPr>
                  <a:spLocks noEditPoints="1"/>
                </p:cNvSpPr>
                <p:nvPr/>
              </p:nvSpPr>
              <p:spPr bwMode="invGray">
                <a:xfrm>
                  <a:off x="6423025" y="9626600"/>
                  <a:ext cx="511175" cy="481013"/>
                </a:xfrm>
                <a:custGeom>
                  <a:avLst/>
                  <a:gdLst>
                    <a:gd name="T0" fmla="*/ 163 w 223"/>
                    <a:gd name="T1" fmla="*/ 199 h 210"/>
                    <a:gd name="T2" fmla="*/ 103 w 223"/>
                    <a:gd name="T3" fmla="*/ 210 h 210"/>
                    <a:gd name="T4" fmla="*/ 0 w 223"/>
                    <a:gd name="T5" fmla="*/ 115 h 210"/>
                    <a:gd name="T6" fmla="*/ 123 w 223"/>
                    <a:gd name="T7" fmla="*/ 0 h 210"/>
                    <a:gd name="T8" fmla="*/ 223 w 223"/>
                    <a:gd name="T9" fmla="*/ 87 h 210"/>
                    <a:gd name="T10" fmla="*/ 161 w 223"/>
                    <a:gd name="T11" fmla="*/ 159 h 210"/>
                    <a:gd name="T12" fmla="*/ 132 w 223"/>
                    <a:gd name="T13" fmla="*/ 136 h 210"/>
                    <a:gd name="T14" fmla="*/ 132 w 223"/>
                    <a:gd name="T15" fmla="*/ 136 h 210"/>
                    <a:gd name="T16" fmla="*/ 89 w 223"/>
                    <a:gd name="T17" fmla="*/ 159 h 210"/>
                    <a:gd name="T18" fmla="*/ 52 w 223"/>
                    <a:gd name="T19" fmla="*/ 120 h 210"/>
                    <a:gd name="T20" fmla="*/ 129 w 223"/>
                    <a:gd name="T21" fmla="*/ 49 h 210"/>
                    <a:gd name="T22" fmla="*/ 168 w 223"/>
                    <a:gd name="T23" fmla="*/ 57 h 210"/>
                    <a:gd name="T24" fmla="*/ 159 w 223"/>
                    <a:gd name="T25" fmla="*/ 113 h 210"/>
                    <a:gd name="T26" fmla="*/ 167 w 223"/>
                    <a:gd name="T27" fmla="*/ 139 h 210"/>
                    <a:gd name="T28" fmla="*/ 199 w 223"/>
                    <a:gd name="T29" fmla="*/ 88 h 210"/>
                    <a:gd name="T30" fmla="*/ 120 w 223"/>
                    <a:gd name="T31" fmla="*/ 18 h 210"/>
                    <a:gd name="T32" fmla="*/ 26 w 223"/>
                    <a:gd name="T33" fmla="*/ 112 h 210"/>
                    <a:gd name="T34" fmla="*/ 110 w 223"/>
                    <a:gd name="T35" fmla="*/ 191 h 210"/>
                    <a:gd name="T36" fmla="*/ 158 w 223"/>
                    <a:gd name="T37" fmla="*/ 182 h 210"/>
                    <a:gd name="T38" fmla="*/ 163 w 223"/>
                    <a:gd name="T39" fmla="*/ 199 h 210"/>
                    <a:gd name="T40" fmla="*/ 134 w 223"/>
                    <a:gd name="T41" fmla="*/ 74 h 210"/>
                    <a:gd name="T42" fmla="*/ 124 w 223"/>
                    <a:gd name="T43" fmla="*/ 73 h 210"/>
                    <a:gd name="T44" fmla="*/ 85 w 223"/>
                    <a:gd name="T45" fmla="*/ 116 h 210"/>
                    <a:gd name="T46" fmla="*/ 102 w 223"/>
                    <a:gd name="T47" fmla="*/ 135 h 210"/>
                    <a:gd name="T48" fmla="*/ 130 w 223"/>
                    <a:gd name="T49" fmla="*/ 103 h 210"/>
                    <a:gd name="T50" fmla="*/ 134 w 223"/>
                    <a:gd name="T51" fmla="*/ 7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3" h="210">
                      <a:moveTo>
                        <a:pt x="163" y="199"/>
                      </a:moveTo>
                      <a:cubicBezTo>
                        <a:pt x="144" y="207"/>
                        <a:pt x="127" y="210"/>
                        <a:pt x="103" y="210"/>
                      </a:cubicBezTo>
                      <a:cubicBezTo>
                        <a:pt x="48" y="210"/>
                        <a:pt x="0" y="174"/>
                        <a:pt x="0" y="115"/>
                      </a:cubicBezTo>
                      <a:cubicBezTo>
                        <a:pt x="0" y="53"/>
                        <a:pt x="49" y="0"/>
                        <a:pt x="123" y="0"/>
                      </a:cubicBezTo>
                      <a:cubicBezTo>
                        <a:pt x="182" y="0"/>
                        <a:pt x="223" y="36"/>
                        <a:pt x="223" y="87"/>
                      </a:cubicBezTo>
                      <a:cubicBezTo>
                        <a:pt x="223" y="131"/>
                        <a:pt x="196" y="159"/>
                        <a:pt x="161" y="159"/>
                      </a:cubicBezTo>
                      <a:cubicBezTo>
                        <a:pt x="145" y="159"/>
                        <a:pt x="134" y="152"/>
                        <a:pt x="132" y="136"/>
                      </a:cubicBezTo>
                      <a:cubicBezTo>
                        <a:pt x="132" y="136"/>
                        <a:pt x="132" y="136"/>
                        <a:pt x="132" y="136"/>
                      </a:cubicBezTo>
                      <a:cubicBezTo>
                        <a:pt x="121" y="151"/>
                        <a:pt x="107" y="159"/>
                        <a:pt x="89" y="159"/>
                      </a:cubicBezTo>
                      <a:cubicBezTo>
                        <a:pt x="68" y="159"/>
                        <a:pt x="52" y="144"/>
                        <a:pt x="52" y="120"/>
                      </a:cubicBezTo>
                      <a:cubicBezTo>
                        <a:pt x="52" y="83"/>
                        <a:pt x="82" y="49"/>
                        <a:pt x="129" y="49"/>
                      </a:cubicBezTo>
                      <a:cubicBezTo>
                        <a:pt x="144" y="49"/>
                        <a:pt x="160" y="53"/>
                        <a:pt x="168" y="57"/>
                      </a:cubicBezTo>
                      <a:cubicBezTo>
                        <a:pt x="159" y="113"/>
                        <a:pt x="159" y="113"/>
                        <a:pt x="159" y="113"/>
                      </a:cubicBezTo>
                      <a:cubicBezTo>
                        <a:pt x="155" y="131"/>
                        <a:pt x="158" y="139"/>
                        <a:pt x="167" y="139"/>
                      </a:cubicBezTo>
                      <a:cubicBezTo>
                        <a:pt x="181" y="140"/>
                        <a:pt x="199" y="123"/>
                        <a:pt x="199" y="88"/>
                      </a:cubicBezTo>
                      <a:cubicBezTo>
                        <a:pt x="199" y="48"/>
                        <a:pt x="171" y="18"/>
                        <a:pt x="120" y="18"/>
                      </a:cubicBezTo>
                      <a:cubicBezTo>
                        <a:pt x="69" y="18"/>
                        <a:pt x="26" y="54"/>
                        <a:pt x="26" y="112"/>
                      </a:cubicBezTo>
                      <a:cubicBezTo>
                        <a:pt x="26" y="163"/>
                        <a:pt x="60" y="191"/>
                        <a:pt x="110" y="191"/>
                      </a:cubicBezTo>
                      <a:cubicBezTo>
                        <a:pt x="126" y="191"/>
                        <a:pt x="144" y="188"/>
                        <a:pt x="158" y="182"/>
                      </a:cubicBezTo>
                      <a:lnTo>
                        <a:pt x="163" y="199"/>
                      </a:lnTo>
                      <a:close/>
                      <a:moveTo>
                        <a:pt x="134" y="74"/>
                      </a:moveTo>
                      <a:cubicBezTo>
                        <a:pt x="132" y="74"/>
                        <a:pt x="128" y="73"/>
                        <a:pt x="124" y="73"/>
                      </a:cubicBezTo>
                      <a:cubicBezTo>
                        <a:pt x="102" y="73"/>
                        <a:pt x="85" y="93"/>
                        <a:pt x="85" y="116"/>
                      </a:cubicBezTo>
                      <a:cubicBezTo>
                        <a:pt x="85" y="128"/>
                        <a:pt x="91" y="135"/>
                        <a:pt x="102" y="135"/>
                      </a:cubicBezTo>
                      <a:cubicBezTo>
                        <a:pt x="114" y="135"/>
                        <a:pt x="127" y="121"/>
                        <a:pt x="130" y="103"/>
                      </a:cubicBezTo>
                      <a:lnTo>
                        <a:pt x="134" y="7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" name="Group 34"/>
              <p:cNvGrpSpPr/>
              <p:nvPr/>
            </p:nvGrpSpPr>
            <p:grpSpPr>
              <a:xfrm>
                <a:off x="7996440" y="5565810"/>
                <a:ext cx="333886" cy="333884"/>
                <a:chOff x="398463" y="1550691"/>
                <a:chExt cx="914400" cy="914400"/>
              </a:xfrm>
            </p:grpSpPr>
            <p:sp>
              <p:nvSpPr>
                <p:cNvPr id="55" name="Oval 81"/>
                <p:cNvSpPr>
                  <a:spLocks noChangeArrowheads="1"/>
                </p:cNvSpPr>
                <p:nvPr/>
              </p:nvSpPr>
              <p:spPr bwMode="invGray">
                <a:xfrm>
                  <a:off x="398463" y="1550691"/>
                  <a:ext cx="914400" cy="914400"/>
                </a:xfrm>
                <a:prstGeom prst="ellipse">
                  <a:avLst/>
                </a:prstGeom>
                <a:solidFill>
                  <a:srgbClr val="2C6A8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82"/>
                <p:cNvSpPr>
                  <a:spLocks/>
                </p:cNvSpPr>
                <p:nvPr/>
              </p:nvSpPr>
              <p:spPr bwMode="invGray">
                <a:xfrm>
                  <a:off x="714733" y="1732915"/>
                  <a:ext cx="267110" cy="571294"/>
                </a:xfrm>
                <a:custGeom>
                  <a:avLst/>
                  <a:gdLst>
                    <a:gd name="T0" fmla="*/ 75 w 113"/>
                    <a:gd name="T1" fmla="*/ 241 h 241"/>
                    <a:gd name="T2" fmla="*/ 25 w 113"/>
                    <a:gd name="T3" fmla="*/ 241 h 241"/>
                    <a:gd name="T4" fmla="*/ 25 w 113"/>
                    <a:gd name="T5" fmla="*/ 120 h 241"/>
                    <a:gd name="T6" fmla="*/ 0 w 113"/>
                    <a:gd name="T7" fmla="*/ 120 h 241"/>
                    <a:gd name="T8" fmla="*/ 0 w 113"/>
                    <a:gd name="T9" fmla="*/ 79 h 241"/>
                    <a:gd name="T10" fmla="*/ 25 w 113"/>
                    <a:gd name="T11" fmla="*/ 79 h 241"/>
                    <a:gd name="T12" fmla="*/ 25 w 113"/>
                    <a:gd name="T13" fmla="*/ 54 h 241"/>
                    <a:gd name="T14" fmla="*/ 79 w 113"/>
                    <a:gd name="T15" fmla="*/ 0 h 241"/>
                    <a:gd name="T16" fmla="*/ 113 w 113"/>
                    <a:gd name="T17" fmla="*/ 0 h 241"/>
                    <a:gd name="T18" fmla="*/ 113 w 113"/>
                    <a:gd name="T19" fmla="*/ 41 h 241"/>
                    <a:gd name="T20" fmla="*/ 92 w 113"/>
                    <a:gd name="T21" fmla="*/ 41 h 241"/>
                    <a:gd name="T22" fmla="*/ 75 w 113"/>
                    <a:gd name="T23" fmla="*/ 58 h 241"/>
                    <a:gd name="T24" fmla="*/ 75 w 113"/>
                    <a:gd name="T25" fmla="*/ 79 h 241"/>
                    <a:gd name="T26" fmla="*/ 113 w 113"/>
                    <a:gd name="T27" fmla="*/ 79 h 241"/>
                    <a:gd name="T28" fmla="*/ 109 w 113"/>
                    <a:gd name="T29" fmla="*/ 120 h 241"/>
                    <a:gd name="T30" fmla="*/ 75 w 113"/>
                    <a:gd name="T31" fmla="*/ 120 h 241"/>
                    <a:gd name="T32" fmla="*/ 75 w 113"/>
                    <a:gd name="T33" fmla="*/ 24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3" h="241">
                      <a:moveTo>
                        <a:pt x="75" y="241"/>
                      </a:moveTo>
                      <a:cubicBezTo>
                        <a:pt x="25" y="241"/>
                        <a:pt x="25" y="241"/>
                        <a:pt x="25" y="241"/>
                      </a:cubicBezTo>
                      <a:cubicBezTo>
                        <a:pt x="25" y="120"/>
                        <a:pt x="25" y="120"/>
                        <a:pt x="25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25" y="79"/>
                        <a:pt x="25" y="79"/>
                        <a:pt x="25" y="79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5" y="20"/>
                        <a:pt x="39" y="0"/>
                        <a:pt x="7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41"/>
                        <a:pt x="113" y="41"/>
                        <a:pt x="113" y="41"/>
                      </a:cubicBezTo>
                      <a:cubicBezTo>
                        <a:pt x="92" y="41"/>
                        <a:pt x="92" y="41"/>
                        <a:pt x="92" y="41"/>
                      </a:cubicBezTo>
                      <a:cubicBezTo>
                        <a:pt x="76" y="41"/>
                        <a:pt x="75" y="47"/>
                        <a:pt x="75" y="58"/>
                      </a:cubicBezTo>
                      <a:cubicBezTo>
                        <a:pt x="75" y="79"/>
                        <a:pt x="75" y="79"/>
                        <a:pt x="75" y="79"/>
                      </a:cubicBezTo>
                      <a:cubicBezTo>
                        <a:pt x="113" y="79"/>
                        <a:pt x="113" y="79"/>
                        <a:pt x="113" y="79"/>
                      </a:cubicBezTo>
                      <a:cubicBezTo>
                        <a:pt x="109" y="120"/>
                        <a:pt x="109" y="120"/>
                        <a:pt x="109" y="120"/>
                      </a:cubicBezTo>
                      <a:cubicBezTo>
                        <a:pt x="75" y="120"/>
                        <a:pt x="75" y="120"/>
                        <a:pt x="75" y="120"/>
                      </a:cubicBezTo>
                      <a:lnTo>
                        <a:pt x="75" y="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dirty="0">
                    <a:solidFill>
                      <a:srgbClr val="7F7F7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0" name="Group 35"/>
              <p:cNvGrpSpPr/>
              <p:nvPr/>
            </p:nvGrpSpPr>
            <p:grpSpPr>
              <a:xfrm>
                <a:off x="8396925" y="5565810"/>
                <a:ext cx="333884" cy="333884"/>
                <a:chOff x="1889246" y="1550691"/>
                <a:chExt cx="914400" cy="914400"/>
              </a:xfrm>
            </p:grpSpPr>
            <p:sp>
              <p:nvSpPr>
                <p:cNvPr id="51" name="Oval 92"/>
                <p:cNvSpPr>
                  <a:spLocks noChangeArrowheads="1"/>
                </p:cNvSpPr>
                <p:nvPr/>
              </p:nvSpPr>
              <p:spPr bwMode="invGray">
                <a:xfrm>
                  <a:off x="1889246" y="1550691"/>
                  <a:ext cx="914400" cy="914400"/>
                </a:xfrm>
                <a:prstGeom prst="ellipse">
                  <a:avLst/>
                </a:prstGeom>
                <a:solidFill>
                  <a:srgbClr val="2C6A8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52" name="Group 37"/>
                <p:cNvGrpSpPr/>
                <p:nvPr/>
              </p:nvGrpSpPr>
              <p:grpSpPr>
                <a:xfrm>
                  <a:off x="2118665" y="1750614"/>
                  <a:ext cx="499807" cy="476865"/>
                  <a:chOff x="2118665" y="1750614"/>
                  <a:chExt cx="499807" cy="476865"/>
                </a:xfrm>
              </p:grpSpPr>
              <p:sp>
                <p:nvSpPr>
                  <p:cNvPr id="53" name="Freeform 93"/>
                  <p:cNvSpPr>
                    <a:spLocks noEditPoints="1"/>
                  </p:cNvSpPr>
                  <p:nvPr/>
                </p:nvSpPr>
                <p:spPr bwMode="invGray">
                  <a:xfrm>
                    <a:off x="2118665" y="1750614"/>
                    <a:ext cx="121265" cy="476865"/>
                  </a:xfrm>
                  <a:custGeom>
                    <a:avLst/>
                    <a:gdLst>
                      <a:gd name="T0" fmla="*/ 48 w 51"/>
                      <a:gd name="T1" fmla="*/ 202 h 202"/>
                      <a:gd name="T2" fmla="*/ 48 w 51"/>
                      <a:gd name="T3" fmla="*/ 66 h 202"/>
                      <a:gd name="T4" fmla="*/ 3 w 51"/>
                      <a:gd name="T5" fmla="*/ 66 h 202"/>
                      <a:gd name="T6" fmla="*/ 3 w 51"/>
                      <a:gd name="T7" fmla="*/ 202 h 202"/>
                      <a:gd name="T8" fmla="*/ 48 w 51"/>
                      <a:gd name="T9" fmla="*/ 202 h 202"/>
                      <a:gd name="T10" fmla="*/ 25 w 51"/>
                      <a:gd name="T11" fmla="*/ 47 h 202"/>
                      <a:gd name="T12" fmla="*/ 51 w 51"/>
                      <a:gd name="T13" fmla="*/ 24 h 202"/>
                      <a:gd name="T14" fmla="*/ 26 w 51"/>
                      <a:gd name="T15" fmla="*/ 0 h 202"/>
                      <a:gd name="T16" fmla="*/ 0 w 51"/>
                      <a:gd name="T17" fmla="*/ 24 h 202"/>
                      <a:gd name="T18" fmla="*/ 25 w 51"/>
                      <a:gd name="T19" fmla="*/ 47 h 202"/>
                      <a:gd name="T20" fmla="*/ 25 w 51"/>
                      <a:gd name="T21" fmla="*/ 47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02">
                        <a:moveTo>
                          <a:pt x="48" y="202"/>
                        </a:moveTo>
                        <a:cubicBezTo>
                          <a:pt x="48" y="66"/>
                          <a:pt x="48" y="66"/>
                          <a:pt x="48" y="66"/>
                        </a:cubicBezTo>
                        <a:cubicBezTo>
                          <a:pt x="3" y="66"/>
                          <a:pt x="3" y="66"/>
                          <a:pt x="3" y="66"/>
                        </a:cubicBezTo>
                        <a:cubicBezTo>
                          <a:pt x="3" y="202"/>
                          <a:pt x="3" y="202"/>
                          <a:pt x="3" y="202"/>
                        </a:cubicBezTo>
                        <a:cubicBezTo>
                          <a:pt x="48" y="202"/>
                          <a:pt x="48" y="202"/>
                          <a:pt x="48" y="202"/>
                        </a:cubicBezTo>
                        <a:close/>
                        <a:moveTo>
                          <a:pt x="25" y="47"/>
                        </a:moveTo>
                        <a:cubicBezTo>
                          <a:pt x="41" y="47"/>
                          <a:pt x="51" y="37"/>
                          <a:pt x="51" y="24"/>
                        </a:cubicBezTo>
                        <a:cubicBezTo>
                          <a:pt x="51" y="11"/>
                          <a:pt x="41" y="0"/>
                          <a:pt x="26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37"/>
                          <a:pt x="10" y="47"/>
                          <a:pt x="25" y="47"/>
                        </a:cubicBezTo>
                        <a:cubicBezTo>
                          <a:pt x="25" y="47"/>
                          <a:pt x="25" y="47"/>
                          <a:pt x="25" y="4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200" dirty="0">
                      <a:solidFill>
                        <a:srgbClr val="7F7F7F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Freeform 94"/>
                  <p:cNvSpPr>
                    <a:spLocks/>
                  </p:cNvSpPr>
                  <p:nvPr/>
                </p:nvSpPr>
                <p:spPr bwMode="invGray">
                  <a:xfrm>
                    <a:off x="2290730" y="1899737"/>
                    <a:ext cx="327742" cy="327742"/>
                  </a:xfrm>
                  <a:custGeom>
                    <a:avLst/>
                    <a:gdLst>
                      <a:gd name="T0" fmla="*/ 0 w 138"/>
                      <a:gd name="T1" fmla="*/ 139 h 139"/>
                      <a:gd name="T2" fmla="*/ 45 w 138"/>
                      <a:gd name="T3" fmla="*/ 139 h 139"/>
                      <a:gd name="T4" fmla="*/ 45 w 138"/>
                      <a:gd name="T5" fmla="*/ 63 h 139"/>
                      <a:gd name="T6" fmla="*/ 47 w 138"/>
                      <a:gd name="T7" fmla="*/ 52 h 139"/>
                      <a:gd name="T8" fmla="*/ 70 w 138"/>
                      <a:gd name="T9" fmla="*/ 35 h 139"/>
                      <a:gd name="T10" fmla="*/ 93 w 138"/>
                      <a:gd name="T11" fmla="*/ 66 h 139"/>
                      <a:gd name="T12" fmla="*/ 93 w 138"/>
                      <a:gd name="T13" fmla="*/ 139 h 139"/>
                      <a:gd name="T14" fmla="*/ 138 w 138"/>
                      <a:gd name="T15" fmla="*/ 139 h 139"/>
                      <a:gd name="T16" fmla="*/ 138 w 138"/>
                      <a:gd name="T17" fmla="*/ 61 h 139"/>
                      <a:gd name="T18" fmla="*/ 86 w 138"/>
                      <a:gd name="T19" fmla="*/ 0 h 139"/>
                      <a:gd name="T20" fmla="*/ 45 w 138"/>
                      <a:gd name="T21" fmla="*/ 23 h 139"/>
                      <a:gd name="T22" fmla="*/ 45 w 138"/>
                      <a:gd name="T23" fmla="*/ 23 h 139"/>
                      <a:gd name="T24" fmla="*/ 45 w 138"/>
                      <a:gd name="T25" fmla="*/ 3 h 139"/>
                      <a:gd name="T26" fmla="*/ 0 w 138"/>
                      <a:gd name="T27" fmla="*/ 3 h 139"/>
                      <a:gd name="T28" fmla="*/ 0 w 138"/>
                      <a:gd name="T29" fmla="*/ 139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8" h="139">
                        <a:moveTo>
                          <a:pt x="0" y="139"/>
                        </a:moveTo>
                        <a:cubicBezTo>
                          <a:pt x="45" y="139"/>
                          <a:pt x="45" y="139"/>
                          <a:pt x="45" y="139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45" y="59"/>
                          <a:pt x="45" y="55"/>
                          <a:pt x="47" y="52"/>
                        </a:cubicBezTo>
                        <a:cubicBezTo>
                          <a:pt x="50" y="44"/>
                          <a:pt x="57" y="35"/>
                          <a:pt x="70" y="35"/>
                        </a:cubicBezTo>
                        <a:cubicBezTo>
                          <a:pt x="86" y="35"/>
                          <a:pt x="93" y="48"/>
                          <a:pt x="93" y="66"/>
                        </a:cubicBezTo>
                        <a:cubicBezTo>
                          <a:pt x="93" y="139"/>
                          <a:pt x="93" y="139"/>
                          <a:pt x="93" y="139"/>
                        </a:cubicBezTo>
                        <a:cubicBezTo>
                          <a:pt x="138" y="139"/>
                          <a:pt x="138" y="139"/>
                          <a:pt x="138" y="139"/>
                        </a:cubicBezTo>
                        <a:cubicBezTo>
                          <a:pt x="138" y="61"/>
                          <a:pt x="138" y="61"/>
                          <a:pt x="138" y="61"/>
                        </a:cubicBezTo>
                        <a:cubicBezTo>
                          <a:pt x="138" y="19"/>
                          <a:pt x="116" y="0"/>
                          <a:pt x="86" y="0"/>
                        </a:cubicBezTo>
                        <a:cubicBezTo>
                          <a:pt x="61" y="0"/>
                          <a:pt x="51" y="13"/>
                          <a:pt x="45" y="23"/>
                        </a:cubicBezTo>
                        <a:cubicBezTo>
                          <a:pt x="45" y="23"/>
                          <a:pt x="45" y="23"/>
                          <a:pt x="45" y="23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16"/>
                          <a:pt x="0" y="139"/>
                          <a:pt x="0" y="13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200" dirty="0">
                      <a:solidFill>
                        <a:srgbClr val="7F7F7F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40" name="TextBox 30"/>
            <p:cNvSpPr txBox="1"/>
            <p:nvPr/>
          </p:nvSpPr>
          <p:spPr>
            <a:xfrm>
              <a:off x="1629514" y="5498628"/>
              <a:ext cx="2016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F7F7F"/>
                  </a:solidFill>
                  <a:cs typeface="+mn-ea"/>
                  <a:sym typeface="+mn-lt"/>
                </a:rPr>
                <a:t>Entrepreneurial activities differ substantially depending on the type of</a:t>
              </a:r>
            </a:p>
          </p:txBody>
        </p:sp>
        <p:sp>
          <p:nvSpPr>
            <p:cNvPr id="42" name="Rectangle 31"/>
            <p:cNvSpPr/>
            <p:nvPr/>
          </p:nvSpPr>
          <p:spPr>
            <a:xfrm>
              <a:off x="1870020" y="5220347"/>
              <a:ext cx="19111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spc="600" dirty="0">
                  <a:solidFill>
                    <a:srgbClr val="000000"/>
                  </a:solidFill>
                  <a:cs typeface="+mn-ea"/>
                  <a:sym typeface="+mn-lt"/>
                </a:rPr>
                <a:t>TITLE HERE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B5365D0-0C68-4712-8403-DC2F6D956044}"/>
              </a:ext>
            </a:extLst>
          </p:cNvPr>
          <p:cNvGrpSpPr/>
          <p:nvPr/>
        </p:nvGrpSpPr>
        <p:grpSpPr>
          <a:xfrm rot="2837432">
            <a:off x="2424583" y="-873236"/>
            <a:ext cx="4226169" cy="3054144"/>
            <a:chOff x="569602" y="-921225"/>
            <a:chExt cx="11136187" cy="804783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BD81BFF-D3D6-43ED-9ED2-377921558761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905022F-294E-4264-9403-31E832C19AB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38E8B77-64A7-4EE9-8897-702548EB9636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1D5ECFF-75ED-49D7-95F9-2BCF5159C46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6D9BFAE-57A4-4A80-B9C1-1F2DDA41352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363F2BC-F41D-4EAE-969D-7908DACFD6EC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50164F0-64F2-4B02-B083-026824287D7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5D4CA1F-DFE1-4A0C-9F0A-3E9E988D3528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CF63756-F82E-4C52-9A2D-46FA517E7AFD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B2C716B-51DF-490E-9C83-0AD45D3A1E89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ED20DB2-AEB4-41B2-84CF-5451B1D5BA29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08D01F4-A9B1-40CC-A055-9573BE8521CC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2261116-7DBC-4558-B072-C18E94C3CBA7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5506525-0797-44B3-8C73-210DC321D975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BC74849-984F-42AC-860D-2253D40E868C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10E7A4C-3C8E-44BD-BC73-462A7D494B99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241F64B-F554-4E6D-83DB-962054594CB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081046"/>
      </p:ext>
    </p:extLst>
  </p:cSld>
  <p:clrMapOvr>
    <a:masterClrMapping/>
  </p:clrMapOvr>
  <p:transition spd="slow" advTm="5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6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8" grpId="0"/>
          <p:bldP spid="19" grpId="0" animBg="1"/>
          <p:bldP spid="22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2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8" grpId="0"/>
          <p:bldP spid="19" grpId="0" animBg="1"/>
          <p:bldP spid="22" grpId="0"/>
          <p:bldP spid="26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7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36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9" name="Rectangle 120"/>
          <p:cNvSpPr/>
          <p:nvPr/>
        </p:nvSpPr>
        <p:spPr>
          <a:xfrm>
            <a:off x="1773686" y="1699440"/>
            <a:ext cx="8424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CRF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的参数化形式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                  l=1,2,…,L,L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是定义在该节点的节点特征函数总个数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                          k=1,2,…,K,K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是定义在该节点的局部特征函数的总个数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484881-D9DB-4153-89F8-E8E30FCF6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21" y="2348537"/>
            <a:ext cx="8682876" cy="78351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FC5CA75-8F55-4C67-82AC-2B49BBAB2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9" r="21431" b="30221"/>
          <a:stretch/>
        </p:blipFill>
        <p:spPr>
          <a:xfrm>
            <a:off x="1939276" y="3572613"/>
            <a:ext cx="1528010" cy="78351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5728C8E-083F-488B-9E2B-1B9DA7B58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5" r="2989" b="37593"/>
          <a:stretch/>
        </p:blipFill>
        <p:spPr>
          <a:xfrm>
            <a:off x="1939276" y="3022660"/>
            <a:ext cx="965124" cy="7007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9E9CC8-1FE7-4657-93DF-CD6463A1D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76" y="5380750"/>
            <a:ext cx="5905500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48CBA1-D6DC-4790-B2BB-E871FAD4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76" y="4369200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02398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9" name="Rectangle 120"/>
          <p:cNvSpPr/>
          <p:nvPr/>
        </p:nvSpPr>
        <p:spPr>
          <a:xfrm>
            <a:off x="1773686" y="1699440"/>
            <a:ext cx="84247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维特比算法解码思路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定义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处的局部状态为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       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，表示在位置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标记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各个可能取值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(l=1,2,…,m)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对应的非规范化概率最大值，递推在位置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i+1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标记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l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的表达式：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局部状态来记录             使           达到最大的位置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 的标记取值，该值用来回溯最优解，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C30BEB-3EEA-49DB-BA14-2508E366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07" y="3298381"/>
            <a:ext cx="6382386" cy="8096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C04F9C-DFEF-43F0-B92F-3417570304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/>
          <a:stretch/>
        </p:blipFill>
        <p:spPr>
          <a:xfrm>
            <a:off x="3777427" y="2304370"/>
            <a:ext cx="482600" cy="3485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02A6D6-45A6-43F8-B6D2-E03728907B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r="10236"/>
          <a:stretch/>
        </p:blipFill>
        <p:spPr>
          <a:xfrm>
            <a:off x="3366690" y="4251859"/>
            <a:ext cx="616242" cy="3473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CDCD54-A202-4700-AF4D-C6C7272C95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" r="6582"/>
          <a:stretch/>
        </p:blipFill>
        <p:spPr>
          <a:xfrm>
            <a:off x="4329876" y="4251859"/>
            <a:ext cx="547067" cy="3473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EE8EA8D-AF82-4C82-8E48-925D841312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2" t="16203" r="7911"/>
          <a:stretch/>
        </p:blipFill>
        <p:spPr>
          <a:xfrm>
            <a:off x="9658802" y="4276836"/>
            <a:ext cx="713115" cy="3473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07BEC5F-CE9D-4459-835E-D3F96ACE0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65" y="4885772"/>
            <a:ext cx="6382386" cy="6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53230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120"/>
              <p:cNvSpPr/>
              <p:nvPr/>
            </p:nvSpPr>
            <p:spPr>
              <a:xfrm>
                <a:off x="2502116" y="504514"/>
                <a:ext cx="9152620" cy="387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维特比算法流程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输入：模型的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个特征函数和对应的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K</a:t>
                </a: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个权重，观测序列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，可能的标记个数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m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输出：最优标记序列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=(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,…,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79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16" y="504514"/>
                <a:ext cx="9152620" cy="3874843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5A4254F-A129-40EF-8CB8-9013767FE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55" y="1878129"/>
            <a:ext cx="64008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53468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120"/>
              <p:cNvSpPr/>
              <p:nvPr/>
            </p:nvSpPr>
            <p:spPr>
              <a:xfrm>
                <a:off x="2473214" y="851269"/>
                <a:ext cx="8424759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例题</a:t>
                </a:r>
                <a:r>
                  <a:rPr lang="en-US" altLang="zh-CN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假设输入的是三个词的句子，即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𝑋</m:t>
                    </m:r>
                    <m:r>
                      <a:rPr lang="en-US" altLang="zh-CN" sz="160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zh-CN" altLang="en-US" sz="160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输出的词性标记为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𝑌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=(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𝑌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𝑌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𝑌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zh-CN" altLang="en-US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cs typeface="+mn-ea"/>
                    <a:sym typeface="+mn-lt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𝑌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∈{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1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名词</m:t>
                        </m:r>
                      </m:e>
                    </m:d>
                    <m:r>
                      <a:rPr lang="zh-CN" altLang="en-US" sz="16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，</m:t>
                    </m:r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2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动词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}</m:t>
                    </m:r>
                  </m:oMath>
                </a14:m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  <a:p>
                <a:endPara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79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14" y="851269"/>
                <a:ext cx="8424759" cy="4524315"/>
              </a:xfrm>
              <a:prstGeom prst="rect">
                <a:avLst/>
              </a:prstGeom>
              <a:blipFill>
                <a:blip r:embed="rId3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9FB72CA-6219-482B-9424-5AF93C405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0" y="2278810"/>
            <a:ext cx="5567841" cy="36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62667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F5A5F58-5EC2-4DDE-BFC0-89A9232904C5}"/>
              </a:ext>
            </a:extLst>
          </p:cNvPr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317AD04-6FEF-4EA1-8896-AF49A27D8AE8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CFBA638-2D78-4C1B-9909-FF353BFA5F85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6DD55D1-DE7E-46EA-9D43-1B3C7C4923F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FEA03FD-CC63-41E1-A111-A61BA9DBB221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9DD67C5-8BD0-425D-9850-9042319094C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D803843-5A7D-46B9-AAC3-778AAD02D608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A9C3CA9-BE44-475A-B1D6-854062FB0E6B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915034-38A4-4826-BE99-DE10C82F9D8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09F0D69-698A-47EC-922B-992B9F0F1248}"/>
              </a:ext>
            </a:extLst>
          </p:cNvPr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142E8-E01B-43B4-8165-2346AF1C8E50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5678E04-E7D3-4EBE-B9FE-D2843AD85C08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4FC4E7-1C7A-44EB-AA07-F3A7FEBD650D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D4390C-D97C-4C47-99B8-BC5B1E8DA1EC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F168F05-E75D-4D09-B698-7613EC989952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D30CA80-8E58-4431-A6FD-708211E41F04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39594B0-77D4-4497-907D-70C094146BE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90FD678-2042-402F-9B7E-8F0374D189E3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9" name="Rectangle 120"/>
          <p:cNvSpPr/>
          <p:nvPr/>
        </p:nvSpPr>
        <p:spPr>
          <a:xfrm>
            <a:off x="2457249" y="1007853"/>
            <a:ext cx="84247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解答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CFA440-2FE0-4371-932A-EAAE5039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49" y="1590109"/>
            <a:ext cx="7153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54345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D4A0C5B-E2C7-483A-9A7D-3720AD203B45}"/>
              </a:ext>
            </a:extLst>
          </p:cNvPr>
          <p:cNvSpPr/>
          <p:nvPr/>
        </p:nvSpPr>
        <p:spPr>
          <a:xfrm>
            <a:off x="9812799" y="4632432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946EE2-F311-4B70-B4BC-4854CDE267BB}"/>
              </a:ext>
            </a:extLst>
          </p:cNvPr>
          <p:cNvGrpSpPr/>
          <p:nvPr/>
        </p:nvGrpSpPr>
        <p:grpSpPr>
          <a:xfrm>
            <a:off x="2315598" y="-825752"/>
            <a:ext cx="8091720" cy="8047838"/>
            <a:chOff x="2699658" y="-921225"/>
            <a:chExt cx="8091720" cy="804783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C0D44AB7-B14C-4FD5-B5AC-1D94E7637BB4}"/>
              </a:ext>
            </a:extLst>
          </p:cNvPr>
          <p:cNvSpPr/>
          <p:nvPr/>
        </p:nvSpPr>
        <p:spPr>
          <a:xfrm>
            <a:off x="1164752" y="353767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094796-58B0-423C-89F2-4CC3C40CECDB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22401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D033CA-9AE6-4AD1-98AB-D74C77A8A6EA}"/>
              </a:ext>
            </a:extLst>
          </p:cNvPr>
          <p:cNvSpPr txBox="1"/>
          <p:nvPr/>
        </p:nvSpPr>
        <p:spPr>
          <a:xfrm>
            <a:off x="3780972" y="2536448"/>
            <a:ext cx="4630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rgbClr val="2F728B"/>
                </a:solidFill>
                <a:cs typeface="+mn-ea"/>
                <a:sym typeface="+mn-lt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14243085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mlqbebm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2600</Words>
  <Application>Microsoft Office PowerPoint</Application>
  <PresentationFormat>宽屏</PresentationFormat>
  <Paragraphs>334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inpin heiti</vt:lpstr>
      <vt:lpstr>等线</vt:lpstr>
      <vt:lpstr>宋体</vt:lpstr>
      <vt:lpstr>微软雅黑</vt:lpstr>
      <vt:lpstr>Arial</vt:lpstr>
      <vt:lpstr>Calibri</vt:lpstr>
      <vt:lpstr>Cambria Math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stu</cp:lastModifiedBy>
  <cp:revision>89</cp:revision>
  <dcterms:created xsi:type="dcterms:W3CDTF">2017-10-03T07:58:16Z</dcterms:created>
  <dcterms:modified xsi:type="dcterms:W3CDTF">2021-08-28T11:50:54Z</dcterms:modified>
</cp:coreProperties>
</file>