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4.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58" r:id="rId2"/>
    <p:sldMasterId id="2147483991" r:id="rId3"/>
    <p:sldMasterId id="2147484024" r:id="rId4"/>
    <p:sldMasterId id="2147484059" r:id="rId5"/>
  </p:sldMasterIdLst>
  <p:notesMasterIdLst>
    <p:notesMasterId r:id="rId18"/>
  </p:notesMasterIdLst>
  <p:handoutMasterIdLst>
    <p:handoutMasterId r:id="rId19"/>
  </p:handoutMasterIdLst>
  <p:sldIdLst>
    <p:sldId id="269" r:id="rId6"/>
    <p:sldId id="141168508" r:id="rId7"/>
    <p:sldId id="141168512" r:id="rId8"/>
    <p:sldId id="141168507" r:id="rId9"/>
    <p:sldId id="326" r:id="rId10"/>
    <p:sldId id="330" r:id="rId11"/>
    <p:sldId id="141168527" r:id="rId12"/>
    <p:sldId id="141168520" r:id="rId13"/>
    <p:sldId id="141168498" r:id="rId14"/>
    <p:sldId id="382" r:id="rId15"/>
    <p:sldId id="394" r:id="rId16"/>
    <p:sldId id="141168497" r:id="rId17"/>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F9A818-4D97-ED4A-9289-C14312126849}">
          <p14:sldIdLst>
            <p14:sldId id="269"/>
            <p14:sldId id="141168508"/>
            <p14:sldId id="141168512"/>
            <p14:sldId id="141168507"/>
            <p14:sldId id="326"/>
            <p14:sldId id="330"/>
            <p14:sldId id="141168527"/>
            <p14:sldId id="141168520"/>
            <p14:sldId id="141168498"/>
            <p14:sldId id="382"/>
            <p14:sldId id="394"/>
            <p14:sldId id="1411684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Rydekul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0"/>
    <p:restoredTop sz="65365"/>
  </p:normalViewPr>
  <p:slideViewPr>
    <p:cSldViewPr snapToGrid="0" snapToObjects="1">
      <p:cViewPr varScale="1">
        <p:scale>
          <a:sx n="87" d="100"/>
          <a:sy n="87" d="100"/>
        </p:scale>
        <p:origin x="1816" y="176"/>
      </p:cViewPr>
      <p:guideLst/>
    </p:cSldViewPr>
  </p:slideViewPr>
  <p:outlineViewPr>
    <p:cViewPr>
      <p:scale>
        <a:sx n="33" d="100"/>
        <a:sy n="33" d="100"/>
      </p:scale>
      <p:origin x="0" y="-8384"/>
    </p:cViewPr>
  </p:outlineViewPr>
  <p:notesTextViewPr>
    <p:cViewPr>
      <p:scale>
        <a:sx n="1" d="1"/>
        <a:sy n="1" d="1"/>
      </p:scale>
      <p:origin x="0" y="0"/>
    </p:cViewPr>
  </p:notesTextViewPr>
  <p:sorterViewPr>
    <p:cViewPr>
      <p:scale>
        <a:sx n="96" d="100"/>
        <a:sy n="96" d="100"/>
      </p:scale>
      <p:origin x="0" y="0"/>
    </p:cViewPr>
  </p:sorterViewPr>
  <p:notesViewPr>
    <p:cSldViewPr snapToGrid="0" snapToObjects="1">
      <p:cViewPr varScale="1">
        <p:scale>
          <a:sx n="87" d="100"/>
          <a:sy n="87" d="100"/>
        </p:scale>
        <p:origin x="37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D41EB-D3D3-6044-A7B2-6CD4A3F63263}" type="datetimeFigureOut">
              <a:rPr lang="en-US" smtClean="0">
                <a:solidFill>
                  <a:schemeClr val="bg1"/>
                </a:solidFill>
                <a:latin typeface="IBM Plex Sans" charset="0"/>
                <a:ea typeface="IBM Plex Sans" charset="0"/>
                <a:cs typeface="IBM Plex Sans" charset="0"/>
              </a:rPr>
              <a:t>10/23/19</a:t>
            </a:fld>
            <a:endParaRPr lang="en-US" dirty="0">
              <a:solidFill>
                <a:schemeClr val="bg1"/>
              </a:solidFill>
              <a:latin typeface="IBM Plex Sans" charset="0"/>
              <a:ea typeface="IBM Plex Sans" charset="0"/>
              <a:cs typeface="IBM Plex Sans"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4878-71CB-8F40-B9DD-F26F1F6CA014}" type="slidenum">
              <a:rPr lang="en-US" smtClean="0">
                <a:solidFill>
                  <a:schemeClr val="bg1"/>
                </a:solidFill>
                <a:latin typeface="IBM Plex Sans" charset="0"/>
                <a:ea typeface="IBM Plex Sans" charset="0"/>
                <a:cs typeface="IBM Plex Sans" charset="0"/>
              </a:rPr>
              <a:t>‹#›</a:t>
            </a:fld>
            <a:endParaRPr lang="en-US"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bg1"/>
                </a:solidFill>
                <a:latin typeface="IBM Plex Sans" charset="0"/>
                <a:ea typeface="IBM Plex Sans" charset="0"/>
                <a:cs typeface="IBM Plex Sans" charset="0"/>
              </a:defRPr>
            </a:lvl1pPr>
          </a:lstStyle>
          <a:p>
            <a:fld id="{D96A0541-C2EF-9848-827E-46BECFB549F3}" type="datetimeFigureOut">
              <a:rPr lang="en-US" smtClean="0"/>
              <a:pPr/>
              <a:t>10/23/19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solidFill>
                <a:latin typeface="IBM Plex Sans" charset="0"/>
                <a:ea typeface="IBM Plex Sans" charset="0"/>
                <a:cs typeface="IBM Plex Sans"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200" kern="1200">
        <a:solidFill>
          <a:schemeClr val="bg1"/>
        </a:solidFill>
        <a:latin typeface="+mn-lt"/>
        <a:ea typeface="+mn-ea"/>
        <a:cs typeface="+mn-cs"/>
      </a:defRPr>
    </a:lvl2pPr>
    <a:lvl3pPr marL="914400" algn="l" defTabSz="914400" rtl="0" eaLnBrk="1" latinLnBrk="0" hangingPunct="1">
      <a:defRPr sz="1200" kern="1200">
        <a:solidFill>
          <a:schemeClr val="bg1"/>
        </a:solidFill>
        <a:latin typeface="+mn-lt"/>
        <a:ea typeface="+mn-ea"/>
        <a:cs typeface="+mn-cs"/>
      </a:defRPr>
    </a:lvl3pPr>
    <a:lvl4pPr marL="1371600" algn="l" defTabSz="914400" rtl="0" eaLnBrk="1" latinLnBrk="0" hangingPunct="1">
      <a:defRPr sz="1200" kern="1200">
        <a:solidFill>
          <a:schemeClr val="bg1"/>
        </a:solidFill>
        <a:latin typeface="+mn-lt"/>
        <a:ea typeface="+mn-ea"/>
        <a:cs typeface="+mn-cs"/>
      </a:defRPr>
    </a:lvl4pPr>
    <a:lvl5pPr marL="1828800" algn="l" defTabSz="914400" rtl="0" eaLnBrk="1" latinLnBrk="0" hangingPunct="1">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Tree>
    <p:extLst>
      <p:ext uri="{BB962C8B-B14F-4D97-AF65-F5344CB8AC3E}">
        <p14:creationId xmlns:p14="http://schemas.microsoft.com/office/powerpoint/2010/main" val="290638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326dccada9_75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326dccada9_75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dirty="0">
                <a:solidFill>
                  <a:schemeClr val="dk1"/>
                </a:solidFill>
              </a:rPr>
              <a:t>A user can only access projects that they have created or explicitly given access to</a:t>
            </a:r>
            <a:endParaRPr dirty="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0146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dk1"/>
                </a:solidFill>
              </a:rPr>
              <a:t>is a complete platform for </a:t>
            </a:r>
            <a:br>
              <a:rPr lang="en-US" b="1" dirty="0">
                <a:solidFill>
                  <a:schemeClr val="dk1"/>
                </a:solidFill>
              </a:rPr>
            </a:br>
            <a:r>
              <a:rPr lang="en-US" b="1" dirty="0">
                <a:solidFill>
                  <a:schemeClr val="dk1"/>
                </a:solidFill>
              </a:rPr>
              <a:t>Kubernetes applications in production</a:t>
            </a:r>
            <a:r>
              <a:rPr lang="en-US" dirty="0">
                <a:solidFill>
                  <a:schemeClr val="dk1"/>
                </a:solidFill>
              </a:rPr>
              <a:t>. </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Tree>
    <p:extLst>
      <p:ext uri="{BB962C8B-B14F-4D97-AF65-F5344CB8AC3E}">
        <p14:creationId xmlns:p14="http://schemas.microsoft.com/office/powerpoint/2010/main" val="1234674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5"/>
        <p:cNvGrpSpPr/>
        <p:nvPr/>
      </p:nvGrpSpPr>
      <p:grpSpPr>
        <a:xfrm>
          <a:off x="0" y="0"/>
          <a:ext cx="0" cy="0"/>
          <a:chOff x="0" y="0"/>
          <a:chExt cx="0" cy="0"/>
        </a:xfrm>
      </p:grpSpPr>
      <p:sp>
        <p:nvSpPr>
          <p:cNvPr id="4246" name="Google Shape;4246;g20290f3f53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7" name="Google Shape;4247;g20290f3f53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56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8"/>
        <p:cNvGrpSpPr/>
        <p:nvPr/>
      </p:nvGrpSpPr>
      <p:grpSpPr>
        <a:xfrm>
          <a:off x="0" y="0"/>
          <a:ext cx="0" cy="0"/>
          <a:chOff x="0" y="0"/>
          <a:chExt cx="0" cy="0"/>
        </a:xfrm>
      </p:grpSpPr>
      <p:sp>
        <p:nvSpPr>
          <p:cNvPr id="5339" name="Google Shape;5339;g24497b1490_5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0" name="Google Shape;5340;g24497b1490_5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Blue: OpenShift does   Green: User does</a:t>
            </a:r>
            <a:endParaRPr/>
          </a:p>
          <a:p>
            <a:pPr marL="457200" lvl="0" indent="-317500" algn="l" rtl="0">
              <a:spcBef>
                <a:spcPts val="0"/>
              </a:spcBef>
              <a:spcAft>
                <a:spcPts val="0"/>
              </a:spcAft>
              <a:buSzPts val="1400"/>
              <a:buChar char="●"/>
            </a:pPr>
            <a:r>
              <a:rPr lang="en"/>
              <a:t>Developers write code using existing development tools such as Maven, NPM, Bower, PIP, Dockerfile and Git and then access the OpenShift Web, CLI or IDE to create an app from the code</a:t>
            </a:r>
            <a:endParaRPr/>
          </a:p>
          <a:p>
            <a:pPr marL="457200" lvl="0" indent="-317500" algn="l" rtl="0">
              <a:spcBef>
                <a:spcPts val="0"/>
              </a:spcBef>
              <a:spcAft>
                <a:spcPts val="0"/>
              </a:spcAft>
              <a:buSzPts val="1400"/>
              <a:buChar char="●"/>
            </a:pPr>
            <a:r>
              <a:rPr lang="en"/>
              <a:t>S2I combines source code with a builder image (language and application runtimes) and stores the resulting application image in the image registry  </a:t>
            </a:r>
            <a:endParaRPr/>
          </a:p>
          <a:p>
            <a:pPr marL="457200" lvl="0" indent="-317500" algn="l" rtl="0">
              <a:spcBef>
                <a:spcPts val="0"/>
              </a:spcBef>
              <a:spcAft>
                <a:spcPts val="0"/>
              </a:spcAft>
              <a:buSzPts val="1400"/>
              <a:buChar char="●"/>
            </a:pPr>
            <a:r>
              <a:rPr lang="en" dirty="0"/>
              <a:t>This image registry by default is the OpenShift integrated docker registry however users can configure S2I to push the built images to third-party registries such as Docker Hub, Nexus, Artifactory, Amazon ECR, Quay, etc. </a:t>
            </a:r>
            <a:endParaRPr/>
          </a:p>
          <a:p>
            <a:pPr marL="457200" lvl="0" indent="-317500" algn="l" rtl="0">
              <a:spcBef>
                <a:spcPts val="0"/>
              </a:spcBef>
              <a:spcAft>
                <a:spcPts val="0"/>
              </a:spcAft>
              <a:buSzPts val="1400"/>
              <a:buChar char="●"/>
            </a:pPr>
            <a:r>
              <a:rPr lang="en" dirty="0"/>
              <a:t>OpenShift monitors the builder images in the image registry and can automatically rebuild the application images if the language (e.g. Java, Ruby, </a:t>
            </a:r>
            <a:r>
              <a:rPr lang="en" dirty="0" err="1"/>
              <a:t>etc</a:t>
            </a:r>
            <a:r>
              <a:rPr lang="en" dirty="0"/>
              <a:t>) or application runtime (JBoss EAP, JBoss Web Server, Tomcat, </a:t>
            </a:r>
            <a:r>
              <a:rPr lang="en" dirty="0" err="1"/>
              <a:t>etc</a:t>
            </a:r>
            <a:r>
              <a:rPr lang="en" dirty="0"/>
              <a:t>) image is updated for example due to security patches.</a:t>
            </a:r>
            <a:endParaRPr/>
          </a:p>
          <a:p>
            <a:pPr marL="457200" lvl="0" indent="-317500" algn="l" rtl="0">
              <a:spcBef>
                <a:spcPts val="0"/>
              </a:spcBef>
              <a:spcAft>
                <a:spcPts val="0"/>
              </a:spcAft>
              <a:buSzPts val="1400"/>
              <a:buChar char="●"/>
            </a:pPr>
            <a:r>
              <a:rPr lang="en" dirty="0"/>
              <a:t>OpenShift automates the deployment of application containers across multiple hosts via the Kubernetes. Users can trigger deployments, rollback, configure A/B or other custom deployments</a:t>
            </a:r>
            <a:endParaRPr dirty="0"/>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9043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Tree>
    <p:extLst>
      <p:ext uri="{BB962C8B-B14F-4D97-AF65-F5344CB8AC3E}">
        <p14:creationId xmlns:p14="http://schemas.microsoft.com/office/powerpoint/2010/main" val="131411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2.xml"/></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xml"/></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xml"/></Relationships>
</file>

<file path=ppt/slideLayouts/_rels/slideLayout13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xml"/></Relationships>
</file>

<file path=ppt/slideLayouts/_rels/slideLayout13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xml"/></Relationships>
</file>

<file path=ppt/slideLayouts/_rels/slideLayout13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7.xml"/></Relationships>
</file>

<file path=ppt/slideLayouts/_rels/slideLayout13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8.xml"/></Relationships>
</file>

<file path=ppt/slideLayouts/_rels/slideLayout13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9.xml"/></Relationships>
</file>

<file path=ppt/slideLayouts/_rels/slideLayout13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1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3.xml"/></Relationships>
</file>

<file path=ppt/slideLayouts/_rels/slideLayout1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15.xml"/></Relationships>
</file>

<file path=ppt/slideLayouts/_rels/slideLayout1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1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2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186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21233572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42329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68703090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87873182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1614710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321497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1032300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337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89841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9049600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27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293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4675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294190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925110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940168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40456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77278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6273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tx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97490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92424"/>
            <a:ext cx="9144000" cy="3851076"/>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1"/>
            <a:ext cx="9144000" cy="1292425"/>
          </a:xfrm>
          <a:solidFill>
            <a:schemeClr val="tx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30316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1404662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813187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27368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6086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2337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97955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141699829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117788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5062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64221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41181015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1426872"/>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93812" y="241301"/>
            <a:ext cx="521589" cy="211455"/>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p:nvSpPr>
        <p:spPr>
          <a:xfrm>
            <a:off x="228600" y="1630653"/>
            <a:ext cx="4114801" cy="1426872"/>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200" baseline="0" dirty="0"/>
              <a:t>Click to edit Master title style</a:t>
            </a:r>
          </a:p>
        </p:txBody>
      </p:sp>
    </p:spTree>
    <p:custDataLst>
      <p:tags r:id="rId1"/>
    </p:custDataLst>
    <p:extLst>
      <p:ext uri="{BB962C8B-B14F-4D97-AF65-F5344CB8AC3E}">
        <p14:creationId xmlns:p14="http://schemas.microsoft.com/office/powerpoint/2010/main" val="1534272382"/>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39043924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custDataLst>
      <p:tags r:id="rId1"/>
    </p:custDataLst>
    <p:extLst>
      <p:ext uri="{BB962C8B-B14F-4D97-AF65-F5344CB8AC3E}">
        <p14:creationId xmlns:p14="http://schemas.microsoft.com/office/powerpoint/2010/main" val="263784792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6166483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35560867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88767077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2435086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2241098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00483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7671117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8692094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3">
              <a:lumMod val="75000"/>
            </a:schemeClr>
          </a:solidFill>
        </p:spPr>
        <p:txBody>
          <a:bodyPr lIns="228600" tIns="192024" rIns="228600" bIns="228600"/>
          <a:lstStyle>
            <a:lvl1pPr>
              <a:defRPr sz="1400">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338161932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774500" y="1515509"/>
            <a:ext cx="7594997"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9062185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9144000" cy="5143500"/>
          </a:xfrm>
        </p:spPr>
        <p:txBody>
          <a:bodyPr/>
          <a:lstStyle/>
          <a:p>
            <a:r>
              <a:rPr lang="en-US"/>
              <a:t>Click icon to add picture</a:t>
            </a:r>
          </a:p>
        </p:txBody>
      </p:sp>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E218EFB1-0560-4A44-A1D6-082CE6B90E83}"/>
              </a:ext>
            </a:extLst>
          </p:cNvPr>
          <p:cNvPicPr>
            <a:picLocks noChangeAspect="1"/>
          </p:cNvPicPr>
          <p:nvPr/>
        </p:nvPicPr>
        <p:blipFill>
          <a:blip r:embed="rId3">
            <a:duotone>
              <a:prstClr val="black"/>
              <a:schemeClr val="accent1">
                <a:tint val="45000"/>
                <a:satMod val="400000"/>
              </a:schemeClr>
            </a:duotone>
          </a:blip>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271513214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9144000" cy="5143500"/>
          </a:xfrm>
        </p:spPr>
        <p:txBody>
          <a:bodyPr/>
          <a:lstStyle/>
          <a:p>
            <a:r>
              <a:rPr lang="en-US"/>
              <a:t>Click icon to add picture</a:t>
            </a:r>
          </a:p>
        </p:txBody>
      </p:sp>
      <p:sp>
        <p:nvSpPr>
          <p:cNvPr id="7" name="Content Placeholder 6"/>
          <p:cNvSpPr>
            <a:spLocks noGrp="1"/>
          </p:cNvSpPr>
          <p:nvPr>
            <p:ph sz="quarter" idx="19"/>
          </p:nvPr>
        </p:nvSpPr>
        <p:spPr>
          <a:xfrm>
            <a:off x="685800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Tree>
    <p:custDataLst>
      <p:tags r:id="rId1"/>
    </p:custDataLst>
    <p:extLst>
      <p:ext uri="{BB962C8B-B14F-4D97-AF65-F5344CB8AC3E}">
        <p14:creationId xmlns:p14="http://schemas.microsoft.com/office/powerpoint/2010/main" val="35536677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1910270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custDataLst>
      <p:tags r:id="rId1"/>
    </p:custDataLst>
    <p:extLst>
      <p:ext uri="{BB962C8B-B14F-4D97-AF65-F5344CB8AC3E}">
        <p14:creationId xmlns:p14="http://schemas.microsoft.com/office/powerpoint/2010/main" val="291320350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950976" y="337931"/>
            <a:ext cx="7297530" cy="4104861"/>
          </a:xfrm>
        </p:spPr>
        <p:txBody>
          <a:bodyPr/>
          <a:lstStyle/>
          <a:p>
            <a:r>
              <a:rPr lang="en-US"/>
              <a:t>Click icon to add picture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424619082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p:txBody>
      </p:sp>
    </p:spTree>
    <p:custDataLst>
      <p:tags r:id="rId1"/>
    </p:custDataLst>
    <p:extLst>
      <p:ext uri="{BB962C8B-B14F-4D97-AF65-F5344CB8AC3E}">
        <p14:creationId xmlns:p14="http://schemas.microsoft.com/office/powerpoint/2010/main" val="1924568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5" name="Picture 4"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2775" y="2187701"/>
            <a:ext cx="1303020" cy="528291"/>
          </a:xfrm>
          <a:prstGeom prst="rect">
            <a:avLst/>
          </a:prstGeom>
        </p:spPr>
      </p:pic>
    </p:spTree>
    <p:custDataLst>
      <p:tags r:id="rId1"/>
    </p:custDataLst>
    <p:extLst>
      <p:ext uri="{BB962C8B-B14F-4D97-AF65-F5344CB8AC3E}">
        <p14:creationId xmlns:p14="http://schemas.microsoft.com/office/powerpoint/2010/main" val="6151701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185253966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32794931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0"/>
          </p:nvPr>
        </p:nvSpPr>
        <p:spPr/>
        <p:txBody>
          <a:bodyPr/>
          <a:lstStyle/>
          <a:p>
            <a:pPr defTabSz="617220">
              <a:lnSpc>
                <a:spcPct val="90000"/>
              </a:lnSpc>
              <a:spcBef>
                <a:spcPts val="540"/>
              </a:spcBef>
              <a:buClr>
                <a:srgbClr val="1D3649"/>
              </a:buClr>
            </a:pPr>
            <a:endParaRPr lang="en-US" dirty="0">
              <a:solidFill>
                <a:srgbClr val="FFFFFF"/>
              </a:solidFill>
            </a:endParaRPr>
          </a:p>
        </p:txBody>
      </p:sp>
    </p:spTree>
    <p:extLst>
      <p:ext uri="{BB962C8B-B14F-4D97-AF65-F5344CB8AC3E}">
        <p14:creationId xmlns:p14="http://schemas.microsoft.com/office/powerpoint/2010/main" val="22502569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1" y="17411"/>
            <a:ext cx="4695713" cy="1773289"/>
          </a:xfrm>
        </p:spPr>
        <p:txBody>
          <a:bodyPr anchor="b"/>
          <a:lstStyle>
            <a:lvl1pPr marL="171450" algn="l">
              <a:defRPr sz="4500"/>
            </a:lvl1pPr>
          </a:lstStyle>
          <a:p>
            <a:r>
              <a:rPr lang="en-US" dirty="0"/>
              <a:t>Click to edit Master title style</a:t>
            </a:r>
          </a:p>
        </p:txBody>
      </p:sp>
      <p:sp>
        <p:nvSpPr>
          <p:cNvPr id="3" name="Subtitle 2"/>
          <p:cNvSpPr>
            <a:spLocks noGrp="1"/>
          </p:cNvSpPr>
          <p:nvPr>
            <p:ph type="subTitle" idx="1"/>
          </p:nvPr>
        </p:nvSpPr>
        <p:spPr>
          <a:xfrm>
            <a:off x="1" y="1871830"/>
            <a:ext cx="4695713" cy="1229747"/>
          </a:xfrm>
        </p:spPr>
        <p:txBody>
          <a:bodyPr/>
          <a:lstStyle>
            <a:lvl1pPr marL="17145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pic>
        <p:nvPicPr>
          <p:cNvPr id="10" name="Picture 9">
            <a:extLst>
              <a:ext uri="{FF2B5EF4-FFF2-40B4-BE49-F238E27FC236}">
                <a16:creationId xmlns:a16="http://schemas.microsoft.com/office/drawing/2014/main" id="{BA46FA28-7BAF-435F-973D-8C531704259F}"/>
              </a:ext>
            </a:extLst>
          </p:cNvPr>
          <p:cNvPicPr>
            <a:picLocks noChangeAspect="1"/>
          </p:cNvPicPr>
          <p:nvPr userDrawn="1"/>
        </p:nvPicPr>
        <p:blipFill>
          <a:blip r:embed="rId3"/>
          <a:stretch>
            <a:fillRect/>
          </a:stretch>
        </p:blipFill>
        <p:spPr>
          <a:xfrm>
            <a:off x="4510143" y="1285875"/>
            <a:ext cx="4695714" cy="1714460"/>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userDrawn="1"/>
        </p:nvPicPr>
        <p:blipFill>
          <a:blip r:embed="rId3"/>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60068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bg1"/>
          </a:solidFill>
        </p:spPr>
        <p:txBody>
          <a:bodyPr lIns="210312" tIns="173736" rIns="228600" bIns="228600"/>
          <a:lstStyle>
            <a:lvl1pPr>
              <a:lnSpc>
                <a:spcPts val="2800"/>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754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hit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0"/>
            <a:ext cx="9144000" cy="1289050"/>
          </a:xfrm>
          <a:solidFill>
            <a:schemeClr val="bg1"/>
          </a:solidFill>
        </p:spPr>
        <p:txBody>
          <a:bodyPr lIns="210312" tIns="173736" rIns="228600" bIns="228600"/>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73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hit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bg1"/>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14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6487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661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3626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20735263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48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623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9775826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863216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only">
  <p:cSld name="text only">
    <p:spTree>
      <p:nvGrpSpPr>
        <p:cNvPr id="1" name="Shape 138"/>
        <p:cNvGrpSpPr/>
        <p:nvPr/>
      </p:nvGrpSpPr>
      <p:grpSpPr>
        <a:xfrm>
          <a:off x="0" y="0"/>
          <a:ext cx="0" cy="0"/>
          <a:chOff x="0" y="0"/>
          <a:chExt cx="0" cy="0"/>
        </a:xfrm>
      </p:grpSpPr>
      <p:sp>
        <p:nvSpPr>
          <p:cNvPr id="139" name="Google Shape;139;p32"/>
          <p:cNvSpPr txBox="1">
            <a:spLocks noGrp="1"/>
          </p:cNvSpPr>
          <p:nvPr>
            <p:ph type="sldNum" idx="12"/>
          </p:nvPr>
        </p:nvSpPr>
        <p:spPr>
          <a:xfrm>
            <a:off x="103328" y="4733944"/>
            <a:ext cx="360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32"/>
          <p:cNvSpPr txBox="1">
            <a:spLocks noGrp="1"/>
          </p:cNvSpPr>
          <p:nvPr>
            <p:ph type="body" idx="1"/>
          </p:nvPr>
        </p:nvSpPr>
        <p:spPr>
          <a:xfrm>
            <a:off x="826700" y="1233775"/>
            <a:ext cx="7490700" cy="3290100"/>
          </a:xfrm>
          <a:prstGeom prst="rect">
            <a:avLst/>
          </a:prstGeom>
        </p:spPr>
        <p:txBody>
          <a:bodyPr spcFirstLastPara="1" wrap="square" lIns="91425" tIns="91425" rIns="91425" bIns="91425" anchor="t" anchorCtr="0"/>
          <a:lstStyle>
            <a:lvl1pPr marL="457200" lvl="0" indent="-292100" rtl="0">
              <a:spcBef>
                <a:spcPts val="600"/>
              </a:spcBef>
              <a:spcAft>
                <a:spcPts val="0"/>
              </a:spcAft>
              <a:buSzPts val="1000"/>
              <a:buFont typeface="Overpass"/>
              <a:buChar char="●"/>
              <a:defRPr>
                <a:latin typeface="Overpass"/>
                <a:ea typeface="Overpass"/>
                <a:cs typeface="Overpass"/>
                <a:sym typeface="Overpass"/>
              </a:defRPr>
            </a:lvl1pPr>
            <a:lvl2pPr marL="914400" lvl="1" indent="-292100" rtl="0">
              <a:spcBef>
                <a:spcPts val="0"/>
              </a:spcBef>
              <a:spcAft>
                <a:spcPts val="0"/>
              </a:spcAft>
              <a:buSzPts val="1000"/>
              <a:buFont typeface="Overpass"/>
              <a:buChar char="○"/>
              <a:defRPr>
                <a:latin typeface="Overpass"/>
                <a:ea typeface="Overpass"/>
                <a:cs typeface="Overpass"/>
                <a:sym typeface="Overpass"/>
              </a:defRPr>
            </a:lvl2pPr>
            <a:lvl3pPr marL="1371600" lvl="2" indent="-292100" rtl="0">
              <a:spcBef>
                <a:spcPts val="0"/>
              </a:spcBef>
              <a:spcAft>
                <a:spcPts val="0"/>
              </a:spcAft>
              <a:buSzPts val="1000"/>
              <a:buFont typeface="Overpass"/>
              <a:buChar char="■"/>
              <a:defRPr>
                <a:latin typeface="Overpass"/>
                <a:ea typeface="Overpass"/>
                <a:cs typeface="Overpass"/>
                <a:sym typeface="Overpass"/>
              </a:defRPr>
            </a:lvl3pPr>
            <a:lvl4pPr marL="1828800" lvl="3" indent="-292100" rtl="0">
              <a:spcBef>
                <a:spcPts val="0"/>
              </a:spcBef>
              <a:spcAft>
                <a:spcPts val="0"/>
              </a:spcAft>
              <a:buSzPts val="1000"/>
              <a:buFont typeface="Overpass"/>
              <a:buChar char="●"/>
              <a:defRPr>
                <a:latin typeface="Overpass"/>
                <a:ea typeface="Overpass"/>
                <a:cs typeface="Overpass"/>
                <a:sym typeface="Overpass"/>
              </a:defRPr>
            </a:lvl4pPr>
            <a:lvl5pPr marL="2286000" lvl="4" indent="-292100" rtl="0">
              <a:spcBef>
                <a:spcPts val="0"/>
              </a:spcBef>
              <a:spcAft>
                <a:spcPts val="0"/>
              </a:spcAft>
              <a:buSzPts val="1000"/>
              <a:buFont typeface="Overpass"/>
              <a:buChar char="○"/>
              <a:defRPr>
                <a:latin typeface="Overpass"/>
                <a:ea typeface="Overpass"/>
                <a:cs typeface="Overpass"/>
                <a:sym typeface="Overpass"/>
              </a:defRPr>
            </a:lvl5pPr>
            <a:lvl6pPr marL="2743200" lvl="5" indent="-292100" rtl="0">
              <a:spcBef>
                <a:spcPts val="0"/>
              </a:spcBef>
              <a:spcAft>
                <a:spcPts val="0"/>
              </a:spcAft>
              <a:buSzPts val="1000"/>
              <a:buFont typeface="Overpass"/>
              <a:buChar char="■"/>
              <a:defRPr>
                <a:latin typeface="Overpass"/>
                <a:ea typeface="Overpass"/>
                <a:cs typeface="Overpass"/>
                <a:sym typeface="Overpass"/>
              </a:defRPr>
            </a:lvl6pPr>
            <a:lvl7pPr marL="3200400" lvl="6" indent="-292100" rtl="0">
              <a:spcBef>
                <a:spcPts val="0"/>
              </a:spcBef>
              <a:spcAft>
                <a:spcPts val="0"/>
              </a:spcAft>
              <a:buSzPts val="1000"/>
              <a:buFont typeface="Overpass"/>
              <a:buChar char="●"/>
              <a:defRPr>
                <a:latin typeface="Overpass"/>
                <a:ea typeface="Overpass"/>
                <a:cs typeface="Overpass"/>
                <a:sym typeface="Overpass"/>
              </a:defRPr>
            </a:lvl7pPr>
            <a:lvl8pPr marL="3657600" lvl="7" indent="-292100" rtl="0">
              <a:spcBef>
                <a:spcPts val="0"/>
              </a:spcBef>
              <a:spcAft>
                <a:spcPts val="0"/>
              </a:spcAft>
              <a:buSzPts val="1000"/>
              <a:buFont typeface="Overpass"/>
              <a:buChar char="○"/>
              <a:defRPr>
                <a:latin typeface="Overpass"/>
                <a:ea typeface="Overpass"/>
                <a:cs typeface="Overpass"/>
                <a:sym typeface="Overpass"/>
              </a:defRPr>
            </a:lvl8pPr>
            <a:lvl9pPr marL="4114800" lvl="8" indent="-292100" rtl="0">
              <a:spcBef>
                <a:spcPts val="0"/>
              </a:spcBef>
              <a:spcAft>
                <a:spcPts val="0"/>
              </a:spcAft>
              <a:buSzPts val="1000"/>
              <a:buFont typeface="Overpass"/>
              <a:buChar char="■"/>
              <a:defRPr>
                <a:latin typeface="Overpass"/>
                <a:ea typeface="Overpass"/>
                <a:cs typeface="Overpass"/>
                <a:sym typeface="Overpass"/>
              </a:defRPr>
            </a:lvl9pPr>
          </a:lstStyle>
          <a:p>
            <a:endParaRPr/>
          </a:p>
        </p:txBody>
      </p:sp>
      <p:sp>
        <p:nvSpPr>
          <p:cNvPr id="141" name="Google Shape;141;p32"/>
          <p:cNvSpPr txBox="1">
            <a:spLocks noGrp="1"/>
          </p:cNvSpPr>
          <p:nvPr>
            <p:ph type="title"/>
          </p:nvPr>
        </p:nvSpPr>
        <p:spPr>
          <a:xfrm>
            <a:off x="826650" y="0"/>
            <a:ext cx="7490700" cy="1063200"/>
          </a:xfrm>
          <a:prstGeom prst="rect">
            <a:avLst/>
          </a:prstGeom>
        </p:spPr>
        <p:txBody>
          <a:bodyPr spcFirstLastPara="1" wrap="square" lIns="91425" tIns="91425" rIns="91425" bIns="91425" anchor="b" anchorCtr="0"/>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95528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974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8" y="4694108"/>
            <a:ext cx="513793" cy="204998"/>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spTree>
    <p:extLst>
      <p:ext uri="{BB962C8B-B14F-4D97-AF65-F5344CB8AC3E}">
        <p14:creationId xmlns:p14="http://schemas.microsoft.com/office/powerpoint/2010/main" val="1662883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7618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084686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203166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92325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902426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5539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54073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1736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10867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086328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14314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3310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622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8254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343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2860512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054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53267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64307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2"/>
          </a:solidFill>
        </p:spPr>
        <p:txBody>
          <a:bodyPr lIns="210312" tIns="173736" rIns="228600" bIns="228600"/>
          <a:lstStyle>
            <a:lvl1pPr>
              <a:lnSpc>
                <a:spcPts val="2800"/>
              </a:lnSpc>
              <a:defRPr>
                <a:solidFill>
                  <a:schemeClr val="tx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31216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tx2"/>
          </a:solidFill>
        </p:spPr>
        <p:txBody>
          <a:bodyPr lIns="182880" tIns="137160" rIns="228600" bIns="228600"/>
          <a:lstStyle>
            <a:lvl1pPr>
              <a:lnSpc>
                <a:spcPts val="5400"/>
              </a:lnSpc>
              <a:defRPr sz="4800"/>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954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lt gray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tx2"/>
          </a:solidFill>
        </p:spPr>
        <p:txBody>
          <a:bodyPr lIns="210312" tIns="173736" rIns="228600" bIns="228600"/>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189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t gray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2"/>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8257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2"/>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98691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373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454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3641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8761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4825174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13762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5147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8570951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2259301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3125158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70711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90410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462016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6490424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33817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08047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1043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7736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5707773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584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573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15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15584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29673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50220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3895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3062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accent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accent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08888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46359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accent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15980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accent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8581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4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51553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58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0886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9274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58625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7714999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923691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8064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20937382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30834758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5005088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8"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theme" Target="../theme/theme4.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slideLayout" Target="../slideLayouts/slideLayout127.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8" Type="http://schemas.openxmlformats.org/officeDocument/2006/relationships/slideLayout" Target="../slideLayouts/slideLayout10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tags" Target="../tags/tag1.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theme" Target="../theme/theme5.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tx1"/>
                </a:solidFill>
                <a:latin typeface="IBM Plex Sans Light" panose="020B0403050000000000" pitchFamily="34" charset="77"/>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b="0" i="0">
                <a:solidFill>
                  <a:schemeClr val="tx1"/>
                </a:solidFill>
                <a:latin typeface="IBM Plex Sans Light" panose="020B0403050000000000" pitchFamily="34" charset="77"/>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57"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956" r:id="rId32"/>
    <p:sldLayoutId id="2147484057" r:id="rId33"/>
    <p:sldLayoutId id="2147484084" r:id="rId34"/>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tx1"/>
                </a:solidFill>
              </a:defRPr>
            </a:lvl1pPr>
          </a:lstStyle>
          <a:p>
            <a:r>
              <a:rPr lang="en-US" dirty="0"/>
              <a:t>Group Name / DOC ID / Month XX, 2018 / © 2018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tx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98244318"/>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 id="2147483982" r:id="rId24"/>
    <p:sldLayoutId id="2147483983" r:id="rId25"/>
    <p:sldLayoutId id="2147483984" r:id="rId26"/>
    <p:sldLayoutId id="2147483985" r:id="rId27"/>
    <p:sldLayoutId id="2147483986" r:id="rId28"/>
    <p:sldLayoutId id="2147483987" r:id="rId29"/>
    <p:sldLayoutId id="2147483988" r:id="rId30"/>
    <p:sldLayoutId id="2147483989" r:id="rId31"/>
    <p:sldLayoutId id="2147483990" r:id="rId32"/>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206233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39719678"/>
      </p:ext>
    </p:extLst>
  </p:cSld>
  <p:clrMap bg1="dk1" tx1="lt1" bg2="dk2" tx2="lt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 id="2147484039" r:id="rId15"/>
    <p:sldLayoutId id="2147484040" r:id="rId16"/>
    <p:sldLayoutId id="2147484041" r:id="rId17"/>
    <p:sldLayoutId id="2147484042" r:id="rId18"/>
    <p:sldLayoutId id="2147484043" r:id="rId19"/>
    <p:sldLayoutId id="2147484044" r:id="rId20"/>
    <p:sldLayoutId id="2147484045" r:id="rId21"/>
    <p:sldLayoutId id="2147484046" r:id="rId22"/>
    <p:sldLayoutId id="2147484047" r:id="rId23"/>
    <p:sldLayoutId id="2147484048" r:id="rId24"/>
    <p:sldLayoutId id="2147484049" r:id="rId25"/>
    <p:sldLayoutId id="2147484050" r:id="rId26"/>
    <p:sldLayoutId id="2147484051" r:id="rId27"/>
    <p:sldLayoutId id="2147484052" r:id="rId28"/>
    <p:sldLayoutId id="2147484053" r:id="rId29"/>
    <p:sldLayoutId id="2147484054" r:id="rId30"/>
    <p:sldLayoutId id="2147484055" r:id="rId31"/>
    <p:sldLayoutId id="2147484056"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pic>
        <p:nvPicPr>
          <p:cNvPr id="8" name="Picture 7">
            <a:extLst>
              <a:ext uri="{FF2B5EF4-FFF2-40B4-BE49-F238E27FC236}">
                <a16:creationId xmlns:a16="http://schemas.microsoft.com/office/drawing/2014/main" id="{330ABD7A-BE41-440B-9ADD-FED20D64D8AB}"/>
              </a:ext>
            </a:extLst>
          </p:cNvPr>
          <p:cNvPicPr>
            <a:picLocks noChangeAspect="1"/>
          </p:cNvPicPr>
          <p:nvPr/>
        </p:nvPicPr>
        <p:blipFill>
          <a:blip r:embed="rId27">
            <a:duotone>
              <a:prstClr val="black"/>
              <a:schemeClr val="accent1">
                <a:tint val="45000"/>
                <a:satMod val="400000"/>
              </a:schemeClr>
            </a:duotone>
          </a:blip>
          <a:stretch>
            <a:fillRect/>
          </a:stretch>
        </p:blipFill>
        <p:spPr>
          <a:xfrm>
            <a:off x="1" y="4680472"/>
            <a:ext cx="1175465" cy="429176"/>
          </a:xfrm>
          <a:prstGeom prst="rect">
            <a:avLst/>
          </a:prstGeom>
        </p:spPr>
      </p:pic>
    </p:spTree>
    <p:custDataLst>
      <p:tags r:id="rId26"/>
    </p:custDataLst>
    <p:extLst>
      <p:ext uri="{BB962C8B-B14F-4D97-AF65-F5344CB8AC3E}">
        <p14:creationId xmlns:p14="http://schemas.microsoft.com/office/powerpoint/2010/main" val="371817233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 id="2147484080" r:id="rId21"/>
    <p:sldLayoutId id="2147484081" r:id="rId22"/>
    <p:sldLayoutId id="2147484082" r:id="rId23"/>
    <p:sldLayoutId id="2147484083" r:id="rId24"/>
  </p:sldLayoutIdLst>
  <p:hf hdr="0" dt="0"/>
  <p:txStyles>
    <p:titleStyle>
      <a:lvl1pPr algn="l" defTabSz="457189" rtl="0" eaLnBrk="1" latinLnBrk="0" hangingPunct="1">
        <a:lnSpc>
          <a:spcPct val="90000"/>
        </a:lnSpc>
        <a:spcBef>
          <a:spcPct val="0"/>
        </a:spcBef>
        <a:buNone/>
        <a:defRPr sz="2400" kern="1200">
          <a:solidFill>
            <a:srgbClr val="2B2B2B"/>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rgbClr val="2B2B2B"/>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3.tif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rant-Steinfeld/minishift10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7BBA-DDF0-5840-9DE1-FD6AB9A59AF3}"/>
              </a:ext>
            </a:extLst>
          </p:cNvPr>
          <p:cNvSpPr>
            <a:spLocks noGrp="1"/>
          </p:cNvSpPr>
          <p:nvPr>
            <p:ph type="title"/>
          </p:nvPr>
        </p:nvSpPr>
        <p:spPr>
          <a:xfrm>
            <a:off x="237891" y="582284"/>
            <a:ext cx="8668217" cy="4305811"/>
          </a:xfrm>
        </p:spPr>
        <p:txBody>
          <a:bodyPr/>
          <a:lstStyle/>
          <a:p>
            <a:r>
              <a:rPr lang="en-US" sz="2800" dirty="0"/>
              <a:t>An introduction to using Kubernetes with Minishift and OpenShift</a:t>
            </a:r>
            <a:br>
              <a:rPr lang="en-US" dirty="0"/>
            </a:br>
            <a:br>
              <a:rPr lang="en-US" dirty="0"/>
            </a:br>
            <a:br>
              <a:rPr lang="en-US" dirty="0">
                <a:latin typeface="IBM Plex Mono Light"/>
              </a:rPr>
            </a:br>
            <a:r>
              <a:rPr lang="en-US" sz="1800" dirty="0">
                <a:solidFill>
                  <a:schemeClr val="bg1"/>
                </a:solidFill>
                <a:latin typeface="IBM Plex Mono Light"/>
              </a:rPr>
              <a:t>Grant Steinfeld, Developer Advocate – Blockchain/JVM/NodeJS</a:t>
            </a:r>
            <a:br>
              <a:rPr lang="en-US" sz="1800" dirty="0">
                <a:solidFill>
                  <a:schemeClr val="bg1"/>
                </a:solidFill>
                <a:latin typeface="IBM Plex Mono Light"/>
              </a:rPr>
            </a:br>
            <a:r>
              <a:rPr lang="en-US" sz="1800" dirty="0">
                <a:solidFill>
                  <a:schemeClr val="bg1"/>
                </a:solidFill>
                <a:latin typeface="IBM Plex Mono Light"/>
              </a:rPr>
              <a:t>IBM Cognitive Applications</a:t>
            </a:r>
            <a:br>
              <a:rPr lang="en-US" sz="1800" dirty="0">
                <a:solidFill>
                  <a:schemeClr val="bg1"/>
                </a:solidFill>
                <a:latin typeface="IBM Plex Mono Light"/>
              </a:rPr>
            </a:br>
            <a:br>
              <a:rPr lang="en-US" sz="1800" dirty="0">
                <a:solidFill>
                  <a:schemeClr val="bg1"/>
                </a:solidFill>
                <a:latin typeface="IBM Plex Mono Light"/>
              </a:rPr>
            </a:br>
            <a:r>
              <a:rPr lang="en-US" sz="1800" dirty="0">
                <a:solidFill>
                  <a:schemeClr val="bg1"/>
                </a:solidFill>
                <a:latin typeface="IBM Plex Mono Light"/>
              </a:rPr>
              <a:t>@</a:t>
            </a:r>
            <a:r>
              <a:rPr lang="en-US" sz="1800" dirty="0" err="1">
                <a:solidFill>
                  <a:schemeClr val="bg1"/>
                </a:solidFill>
                <a:latin typeface="IBM Plex Mono Light"/>
              </a:rPr>
              <a:t>gsteinfeld</a:t>
            </a:r>
            <a:endParaRPr lang="en-US" sz="1800" dirty="0">
              <a:solidFill>
                <a:schemeClr val="bg1"/>
              </a:solidFill>
              <a:latin typeface="IBM Plex Mono Light"/>
            </a:endParaRPr>
          </a:p>
        </p:txBody>
      </p:sp>
    </p:spTree>
    <p:extLst>
      <p:ext uri="{BB962C8B-B14F-4D97-AF65-F5344CB8AC3E}">
        <p14:creationId xmlns:p14="http://schemas.microsoft.com/office/powerpoint/2010/main" val="178429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5341"/>
        <p:cNvGrpSpPr/>
        <p:nvPr/>
      </p:nvGrpSpPr>
      <p:grpSpPr>
        <a:xfrm>
          <a:off x="0" y="0"/>
          <a:ext cx="0" cy="0"/>
          <a:chOff x="0" y="0"/>
          <a:chExt cx="0" cy="0"/>
        </a:xfrm>
      </p:grpSpPr>
      <p:sp>
        <p:nvSpPr>
          <p:cNvPr id="5342" name="Google Shape;5342;p172"/>
          <p:cNvSpPr/>
          <p:nvPr/>
        </p:nvSpPr>
        <p:spPr>
          <a:xfrm>
            <a:off x="933050" y="1099930"/>
            <a:ext cx="7302900" cy="1079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5C7CDCD8-138A-3046-A7D1-A99C3F8309CB}"/>
              </a:ext>
            </a:extLst>
          </p:cNvPr>
          <p:cNvSpPr>
            <a:spLocks noGrp="1"/>
          </p:cNvSpPr>
          <p:nvPr>
            <p:ph type="title"/>
          </p:nvPr>
        </p:nvSpPr>
        <p:spPr>
          <a:xfrm>
            <a:off x="210312" y="175530"/>
            <a:ext cx="5513466" cy="804672"/>
          </a:xfrm>
        </p:spPr>
        <p:txBody>
          <a:bodyPr/>
          <a:lstStyle/>
          <a:p>
            <a:r>
              <a:rPr lang="en-US" dirty="0"/>
              <a:t>Source-to-Image using git repo</a:t>
            </a:r>
          </a:p>
        </p:txBody>
      </p:sp>
      <p:sp>
        <p:nvSpPr>
          <p:cNvPr id="5343" name="Google Shape;5343;p172"/>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5345" name="Google Shape;5345;p172"/>
          <p:cNvSpPr txBox="1"/>
          <p:nvPr/>
        </p:nvSpPr>
        <p:spPr>
          <a:xfrm>
            <a:off x="3652118" y="1403721"/>
            <a:ext cx="9273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Git</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Repository</a:t>
            </a:r>
            <a:endParaRPr sz="1000" dirty="0">
              <a:latin typeface="Proxima Nova"/>
              <a:ea typeface="Proxima Nova"/>
              <a:cs typeface="Proxima Nova"/>
              <a:sym typeface="Proxima Nova"/>
            </a:endParaRPr>
          </a:p>
        </p:txBody>
      </p:sp>
      <p:sp>
        <p:nvSpPr>
          <p:cNvPr id="5346" name="Google Shape;5346;p172"/>
          <p:cNvSpPr txBox="1"/>
          <p:nvPr/>
        </p:nvSpPr>
        <p:spPr>
          <a:xfrm>
            <a:off x="1016950" y="1379680"/>
            <a:ext cx="19563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Proxima Nova"/>
                <a:ea typeface="Proxima Nova"/>
                <a:cs typeface="Proxima Nova"/>
                <a:sym typeface="Proxima Nova"/>
              </a:rPr>
              <a:t>COMMIT APP</a:t>
            </a:r>
            <a:endParaRPr sz="2400" b="1" dirty="0">
              <a:latin typeface="Proxima Nova"/>
              <a:ea typeface="Proxima Nova"/>
              <a:cs typeface="Proxima Nova"/>
              <a:sym typeface="Proxima Nova"/>
            </a:endParaRPr>
          </a:p>
          <a:p>
            <a:pPr marL="0" lvl="0" indent="0" algn="l" rtl="0">
              <a:spcBef>
                <a:spcPts val="0"/>
              </a:spcBef>
              <a:spcAft>
                <a:spcPts val="0"/>
              </a:spcAft>
              <a:buNone/>
            </a:pPr>
            <a:r>
              <a:rPr lang="en" sz="1200" dirty="0">
                <a:latin typeface="Proxima Nova"/>
                <a:ea typeface="Proxima Nova"/>
                <a:cs typeface="Proxima Nova"/>
                <a:sym typeface="Proxima Nova"/>
              </a:rPr>
              <a:t>(User)</a:t>
            </a:r>
            <a:endParaRPr sz="1200" dirty="0">
              <a:latin typeface="Proxima Nova"/>
              <a:ea typeface="Proxima Nova"/>
              <a:cs typeface="Proxima Nova"/>
              <a:sym typeface="Proxima Nova"/>
            </a:endParaRPr>
          </a:p>
        </p:txBody>
      </p:sp>
      <p:sp>
        <p:nvSpPr>
          <p:cNvPr id="5347" name="Google Shape;5347;p172"/>
          <p:cNvSpPr txBox="1"/>
          <p:nvPr/>
        </p:nvSpPr>
        <p:spPr>
          <a:xfrm>
            <a:off x="6868524" y="1891030"/>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Developer</a:t>
            </a:r>
            <a:endParaRPr sz="1000" dirty="0">
              <a:latin typeface="Proxima Nova"/>
              <a:ea typeface="Proxima Nova"/>
              <a:cs typeface="Proxima Nova"/>
              <a:sym typeface="Proxima Nova"/>
            </a:endParaRPr>
          </a:p>
        </p:txBody>
      </p:sp>
      <p:cxnSp>
        <p:nvCxnSpPr>
          <p:cNvPr id="5348" name="Google Shape;5348;p172"/>
          <p:cNvCxnSpPr/>
          <p:nvPr/>
        </p:nvCxnSpPr>
        <p:spPr>
          <a:xfrm rot="10800000">
            <a:off x="5266825" y="1509021"/>
            <a:ext cx="1860300" cy="0"/>
          </a:xfrm>
          <a:prstGeom prst="straightConnector1">
            <a:avLst/>
          </a:prstGeom>
          <a:noFill/>
          <a:ln w="9525" cap="flat" cmpd="sng">
            <a:solidFill>
              <a:srgbClr val="666666"/>
            </a:solidFill>
            <a:prstDash val="solid"/>
            <a:round/>
            <a:headEnd type="none" w="med" len="med"/>
            <a:tailEnd type="triangle" w="med" len="med"/>
          </a:ln>
        </p:spPr>
      </p:cxnSp>
      <p:sp>
        <p:nvSpPr>
          <p:cNvPr id="5349" name="Google Shape;5349;p172"/>
          <p:cNvSpPr txBox="1"/>
          <p:nvPr/>
        </p:nvSpPr>
        <p:spPr>
          <a:xfrm>
            <a:off x="5666185" y="1289325"/>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code </a:t>
            </a:r>
            <a:endParaRPr sz="1000" dirty="0">
              <a:latin typeface="Proxima Nova"/>
              <a:ea typeface="Proxima Nova"/>
              <a:cs typeface="Proxima Nova"/>
              <a:sym typeface="Proxima Nova"/>
            </a:endParaRPr>
          </a:p>
        </p:txBody>
      </p:sp>
      <p:grpSp>
        <p:nvGrpSpPr>
          <p:cNvPr id="5350" name="Google Shape;5350;p172"/>
          <p:cNvGrpSpPr/>
          <p:nvPr/>
        </p:nvGrpSpPr>
        <p:grpSpPr>
          <a:xfrm>
            <a:off x="933050" y="1741942"/>
            <a:ext cx="7302900" cy="1542777"/>
            <a:chOff x="780650" y="1861212"/>
            <a:chExt cx="7302900" cy="1542777"/>
          </a:xfrm>
        </p:grpSpPr>
        <p:sp>
          <p:nvSpPr>
            <p:cNvPr id="5351" name="Google Shape;5351;p172"/>
            <p:cNvSpPr/>
            <p:nvPr/>
          </p:nvSpPr>
          <p:spPr>
            <a:xfrm>
              <a:off x="780650" y="2324889"/>
              <a:ext cx="7302900" cy="1079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52" name="Google Shape;5352;p172" descr="Icon_RH_Object_Gear-Group_RGB_Flat.png"/>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4494425" y="2507112"/>
              <a:ext cx="548700" cy="592048"/>
            </a:xfrm>
            <a:prstGeom prst="rect">
              <a:avLst/>
            </a:prstGeom>
            <a:noFill/>
            <a:ln>
              <a:noFill/>
            </a:ln>
          </p:spPr>
        </p:pic>
        <p:pic>
          <p:nvPicPr>
            <p:cNvPr id="5353" name="Google Shape;5353;p172"/>
            <p:cNvPicPr preferRelativeResize="0"/>
            <p:nvPr/>
          </p:nvPicPr>
          <p:blipFill>
            <a:blip r:embed="rId4" cstate="hqprint">
              <a:alphaModFix/>
              <a:extLst>
                <a:ext uri="{28A0092B-C50C-407E-A947-70E740481C1C}">
                  <a14:useLocalDpi xmlns:a14="http://schemas.microsoft.com/office/drawing/2010/main"/>
                </a:ext>
              </a:extLst>
            </a:blip>
            <a:stretch>
              <a:fillRect/>
            </a:stretch>
          </p:blipFill>
          <p:spPr>
            <a:xfrm>
              <a:off x="6946513" y="2535821"/>
              <a:ext cx="582075" cy="461644"/>
            </a:xfrm>
            <a:prstGeom prst="rect">
              <a:avLst/>
            </a:prstGeom>
            <a:noFill/>
            <a:ln>
              <a:noFill/>
            </a:ln>
          </p:spPr>
        </p:pic>
        <p:cxnSp>
          <p:nvCxnSpPr>
            <p:cNvPr id="5354" name="Google Shape;5354;p172"/>
            <p:cNvCxnSpPr>
              <a:stCxn id="5355" idx="2"/>
              <a:endCxn id="5352" idx="0"/>
            </p:cNvCxnSpPr>
            <p:nvPr/>
          </p:nvCxnSpPr>
          <p:spPr>
            <a:xfrm flipH="1">
              <a:off x="4768775" y="1861212"/>
              <a:ext cx="9900" cy="645900"/>
            </a:xfrm>
            <a:prstGeom prst="straightConnector1">
              <a:avLst/>
            </a:prstGeom>
            <a:noFill/>
            <a:ln w="9525" cap="flat" cmpd="sng">
              <a:solidFill>
                <a:srgbClr val="666666"/>
              </a:solidFill>
              <a:prstDash val="solid"/>
              <a:round/>
              <a:headEnd type="none" w="med" len="med"/>
              <a:tailEnd type="triangle" w="med" len="med"/>
            </a:ln>
          </p:spPr>
        </p:cxnSp>
        <p:sp>
          <p:nvSpPr>
            <p:cNvPr id="5356" name="Google Shape;5356;p172"/>
            <p:cNvSpPr txBox="1"/>
            <p:nvPr/>
          </p:nvSpPr>
          <p:spPr>
            <a:xfrm>
              <a:off x="3337924" y="264942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Source-to-Image</a:t>
              </a:r>
              <a:br>
                <a:rPr lang="en" sz="1000">
                  <a:latin typeface="Proxima Nova"/>
                  <a:ea typeface="Proxima Nova"/>
                  <a:cs typeface="Proxima Nova"/>
                  <a:sym typeface="Proxima Nova"/>
                </a:rPr>
              </a:br>
              <a:r>
                <a:rPr lang="en" sz="1000">
                  <a:latin typeface="Proxima Nova"/>
                  <a:ea typeface="Proxima Nova"/>
                  <a:cs typeface="Proxima Nova"/>
                  <a:sym typeface="Proxima Nova"/>
                </a:rPr>
                <a:t>(S2I)</a:t>
              </a:r>
              <a:endParaRPr sz="1000">
                <a:latin typeface="Proxima Nova"/>
                <a:ea typeface="Proxima Nova"/>
                <a:cs typeface="Proxima Nova"/>
                <a:sym typeface="Proxima Nova"/>
              </a:endParaRPr>
            </a:p>
          </p:txBody>
        </p:sp>
        <p:sp>
          <p:nvSpPr>
            <p:cNvPr id="5357" name="Google Shape;5357;p172"/>
            <p:cNvSpPr txBox="1"/>
            <p:nvPr/>
          </p:nvSpPr>
          <p:spPr>
            <a:xfrm>
              <a:off x="5571378" y="3116828"/>
              <a:ext cx="9186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Builder Image</a:t>
              </a:r>
              <a:endParaRPr sz="1000" dirty="0">
                <a:latin typeface="Proxima Nova"/>
                <a:ea typeface="Proxima Nova"/>
                <a:cs typeface="Proxima Nova"/>
                <a:sym typeface="Proxima Nova"/>
              </a:endParaRPr>
            </a:p>
          </p:txBody>
        </p:sp>
        <p:sp>
          <p:nvSpPr>
            <p:cNvPr id="5358" name="Google Shape;5358;p172"/>
            <p:cNvSpPr txBox="1"/>
            <p:nvPr/>
          </p:nvSpPr>
          <p:spPr>
            <a:xfrm>
              <a:off x="6790578" y="3116828"/>
              <a:ext cx="9186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Image</a:t>
              </a:r>
              <a:br>
                <a:rPr lang="en" sz="1000">
                  <a:latin typeface="Proxima Nova"/>
                  <a:ea typeface="Proxima Nova"/>
                  <a:cs typeface="Proxima Nova"/>
                  <a:sym typeface="Proxima Nova"/>
                </a:rPr>
              </a:br>
              <a:r>
                <a:rPr lang="en" sz="1000">
                  <a:latin typeface="Proxima Nova"/>
                  <a:ea typeface="Proxima Nova"/>
                  <a:cs typeface="Proxima Nova"/>
                  <a:sym typeface="Proxima Nova"/>
                </a:rPr>
                <a:t>Registry</a:t>
              </a:r>
              <a:endParaRPr sz="1000">
                <a:latin typeface="Proxima Nova"/>
                <a:ea typeface="Proxima Nova"/>
                <a:cs typeface="Proxima Nova"/>
                <a:sym typeface="Proxima Nova"/>
              </a:endParaRPr>
            </a:p>
          </p:txBody>
        </p:sp>
        <p:sp>
          <p:nvSpPr>
            <p:cNvPr id="5359" name="Google Shape;5359;p172"/>
            <p:cNvSpPr txBox="1"/>
            <p:nvPr/>
          </p:nvSpPr>
          <p:spPr>
            <a:xfrm>
              <a:off x="864550" y="2604639"/>
              <a:ext cx="22455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roxima Nova"/>
                  <a:ea typeface="Proxima Nova"/>
                  <a:cs typeface="Proxima Nova"/>
                  <a:sym typeface="Proxima Nova"/>
                </a:rPr>
                <a:t>BUILD IMAGE</a:t>
              </a:r>
              <a:endParaRPr sz="24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200" dirty="0">
                  <a:latin typeface="Proxima Nova"/>
                  <a:ea typeface="Proxima Nova"/>
                  <a:cs typeface="Proxima Nova"/>
                  <a:sym typeface="Proxima Nova"/>
                </a:rPr>
                <a:t>(OpenShift)</a:t>
              </a:r>
              <a:endParaRPr sz="2400" b="1" dirty="0">
                <a:latin typeface="Proxima Nova"/>
                <a:ea typeface="Proxima Nova"/>
                <a:cs typeface="Proxima Nova"/>
                <a:sym typeface="Proxima Nova"/>
              </a:endParaRPr>
            </a:p>
          </p:txBody>
        </p:sp>
        <p:cxnSp>
          <p:nvCxnSpPr>
            <p:cNvPr id="5360" name="Google Shape;5360;p172"/>
            <p:cNvCxnSpPr/>
            <p:nvPr/>
          </p:nvCxnSpPr>
          <p:spPr>
            <a:xfrm flipH="1">
              <a:off x="5043124" y="2802236"/>
              <a:ext cx="655500" cy="900"/>
            </a:xfrm>
            <a:prstGeom prst="straightConnector1">
              <a:avLst/>
            </a:prstGeom>
            <a:noFill/>
            <a:ln w="9525" cap="flat" cmpd="sng">
              <a:solidFill>
                <a:srgbClr val="666666"/>
              </a:solidFill>
              <a:prstDash val="solid"/>
              <a:round/>
              <a:headEnd type="none" w="med" len="med"/>
              <a:tailEnd type="triangle" w="med" len="med"/>
            </a:ln>
          </p:spPr>
        </p:cxnSp>
        <p:grpSp>
          <p:nvGrpSpPr>
            <p:cNvPr id="5361" name="Google Shape;5361;p172"/>
            <p:cNvGrpSpPr/>
            <p:nvPr/>
          </p:nvGrpSpPr>
          <p:grpSpPr>
            <a:xfrm>
              <a:off x="5756869" y="2520488"/>
              <a:ext cx="536892" cy="532712"/>
              <a:chOff x="2142075" y="3159950"/>
              <a:chExt cx="501300" cy="497350"/>
            </a:xfrm>
          </p:grpSpPr>
          <p:pic>
            <p:nvPicPr>
              <p:cNvPr id="5362" name="Google Shape;5362;p172"/>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2142075" y="3159950"/>
                <a:ext cx="501300" cy="497350"/>
              </a:xfrm>
              <a:prstGeom prst="rect">
                <a:avLst/>
              </a:prstGeom>
              <a:noFill/>
              <a:ln>
                <a:noFill/>
              </a:ln>
            </p:spPr>
          </p:pic>
          <p:pic>
            <p:nvPicPr>
              <p:cNvPr id="5363" name="Google Shape;5363;p172"/>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2212425" y="3232484"/>
                <a:ext cx="360600" cy="352298"/>
              </a:xfrm>
              <a:prstGeom prst="rect">
                <a:avLst/>
              </a:prstGeom>
              <a:noFill/>
              <a:ln>
                <a:noFill/>
              </a:ln>
            </p:spPr>
          </p:pic>
        </p:grpSp>
        <p:cxnSp>
          <p:nvCxnSpPr>
            <p:cNvPr id="5364" name="Google Shape;5364;p172"/>
            <p:cNvCxnSpPr/>
            <p:nvPr/>
          </p:nvCxnSpPr>
          <p:spPr>
            <a:xfrm rot="10800000">
              <a:off x="6293713" y="2803122"/>
              <a:ext cx="652800" cy="0"/>
            </a:xfrm>
            <a:prstGeom prst="straightConnector1">
              <a:avLst/>
            </a:prstGeom>
            <a:noFill/>
            <a:ln w="9525" cap="flat" cmpd="sng">
              <a:solidFill>
                <a:srgbClr val="666666"/>
              </a:solidFill>
              <a:prstDash val="solid"/>
              <a:round/>
              <a:headEnd type="none" w="med" len="med"/>
              <a:tailEnd type="triangle" w="med" len="med"/>
            </a:ln>
          </p:spPr>
        </p:cxnSp>
      </p:grpSp>
      <p:grpSp>
        <p:nvGrpSpPr>
          <p:cNvPr id="5365" name="Google Shape;5365;p172"/>
          <p:cNvGrpSpPr/>
          <p:nvPr/>
        </p:nvGrpSpPr>
        <p:grpSpPr>
          <a:xfrm>
            <a:off x="933050" y="3032480"/>
            <a:ext cx="7302900" cy="1353578"/>
            <a:chOff x="780650" y="3151750"/>
            <a:chExt cx="7302900" cy="1353578"/>
          </a:xfrm>
        </p:grpSpPr>
        <p:sp>
          <p:nvSpPr>
            <p:cNvPr id="5366" name="Google Shape;5366;p172"/>
            <p:cNvSpPr/>
            <p:nvPr/>
          </p:nvSpPr>
          <p:spPr>
            <a:xfrm>
              <a:off x="780650" y="3426228"/>
              <a:ext cx="7302900" cy="1079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72"/>
            <p:cNvSpPr txBox="1"/>
            <p:nvPr/>
          </p:nvSpPr>
          <p:spPr>
            <a:xfrm>
              <a:off x="864550" y="3705978"/>
              <a:ext cx="14331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roxima Nova"/>
                  <a:ea typeface="Proxima Nova"/>
                  <a:cs typeface="Proxima Nova"/>
                  <a:sym typeface="Proxima Nova"/>
                </a:rPr>
                <a:t>DEPLOY</a:t>
              </a:r>
              <a:endParaRPr sz="24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200" dirty="0">
                  <a:latin typeface="Proxima Nova"/>
                  <a:ea typeface="Proxima Nova"/>
                  <a:cs typeface="Proxima Nova"/>
                  <a:sym typeface="Proxima Nova"/>
                </a:rPr>
                <a:t>(OpenShift)</a:t>
              </a:r>
              <a:endParaRPr sz="2400" b="1" dirty="0">
                <a:latin typeface="Proxima Nova"/>
                <a:ea typeface="Proxima Nova"/>
                <a:cs typeface="Proxima Nova"/>
                <a:sym typeface="Proxima Nova"/>
              </a:endParaRPr>
            </a:p>
          </p:txBody>
        </p:sp>
        <p:pic>
          <p:nvPicPr>
            <p:cNvPr id="5368" name="Google Shape;5368;p172" descr="Icon_RH_People_Adult-VNeck_RGB_Flat.png"/>
            <p:cNvPicPr preferRelativeResize="0"/>
            <p:nvPr/>
          </p:nvPicPr>
          <p:blipFill>
            <a:blip r:embed="rId7">
              <a:alphaModFix/>
            </a:blip>
            <a:stretch>
              <a:fillRect/>
            </a:stretch>
          </p:blipFill>
          <p:spPr>
            <a:xfrm>
              <a:off x="7050719" y="3737877"/>
              <a:ext cx="373661" cy="577505"/>
            </a:xfrm>
            <a:prstGeom prst="rect">
              <a:avLst/>
            </a:prstGeom>
            <a:noFill/>
            <a:ln>
              <a:noFill/>
            </a:ln>
          </p:spPr>
        </p:pic>
        <p:cxnSp>
          <p:nvCxnSpPr>
            <p:cNvPr id="5369" name="Google Shape;5369;p172"/>
            <p:cNvCxnSpPr/>
            <p:nvPr/>
          </p:nvCxnSpPr>
          <p:spPr>
            <a:xfrm>
              <a:off x="4768775" y="3151750"/>
              <a:ext cx="0" cy="615300"/>
            </a:xfrm>
            <a:prstGeom prst="straightConnector1">
              <a:avLst/>
            </a:prstGeom>
            <a:noFill/>
            <a:ln w="9525" cap="flat" cmpd="sng">
              <a:solidFill>
                <a:srgbClr val="666666"/>
              </a:solidFill>
              <a:prstDash val="solid"/>
              <a:round/>
              <a:headEnd type="none" w="med" len="med"/>
              <a:tailEnd type="triangle" w="med" len="med"/>
            </a:ln>
          </p:spPr>
        </p:cxnSp>
        <p:cxnSp>
          <p:nvCxnSpPr>
            <p:cNvPr id="5370" name="Google Shape;5370;p172"/>
            <p:cNvCxnSpPr>
              <a:stCxn id="5368" idx="1"/>
              <a:endCxn id="5371" idx="3"/>
            </p:cNvCxnSpPr>
            <p:nvPr/>
          </p:nvCxnSpPr>
          <p:spPr>
            <a:xfrm rot="10800000">
              <a:off x="5030519" y="4026630"/>
              <a:ext cx="2020200" cy="0"/>
            </a:xfrm>
            <a:prstGeom prst="straightConnector1">
              <a:avLst/>
            </a:prstGeom>
            <a:noFill/>
            <a:ln w="9525" cap="flat" cmpd="sng">
              <a:solidFill>
                <a:srgbClr val="666666"/>
              </a:solidFill>
              <a:prstDash val="solid"/>
              <a:round/>
              <a:headEnd type="none" w="med" len="med"/>
              <a:tailEnd type="triangle" w="med" len="med"/>
            </a:ln>
          </p:spPr>
        </p:cxnSp>
        <p:sp>
          <p:nvSpPr>
            <p:cNvPr id="5372" name="Google Shape;5372;p172"/>
            <p:cNvSpPr txBox="1"/>
            <p:nvPr/>
          </p:nvSpPr>
          <p:spPr>
            <a:xfrm>
              <a:off x="5727554" y="3809614"/>
              <a:ext cx="608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deploy</a:t>
              </a:r>
              <a:endParaRPr sz="1000">
                <a:latin typeface="Proxima Nova"/>
                <a:ea typeface="Proxima Nova"/>
                <a:cs typeface="Proxima Nova"/>
                <a:sym typeface="Proxima Nova"/>
              </a:endParaRPr>
            </a:p>
          </p:txBody>
        </p:sp>
        <p:sp>
          <p:nvSpPr>
            <p:cNvPr id="5373" name="Google Shape;5373;p172"/>
            <p:cNvSpPr txBox="1"/>
            <p:nvPr/>
          </p:nvSpPr>
          <p:spPr>
            <a:xfrm>
              <a:off x="3499718" y="3884200"/>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Application Container</a:t>
              </a:r>
              <a:endParaRPr sz="1000" dirty="0">
                <a:latin typeface="Proxima Nova"/>
                <a:ea typeface="Proxima Nova"/>
                <a:cs typeface="Proxima Nova"/>
                <a:sym typeface="Proxima Nova"/>
              </a:endParaRPr>
            </a:p>
          </p:txBody>
        </p:sp>
        <p:pic>
          <p:nvPicPr>
            <p:cNvPr id="5374" name="Google Shape;5374;p172"/>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4512340" y="3766848"/>
              <a:ext cx="523675" cy="519521"/>
            </a:xfrm>
            <a:prstGeom prst="rect">
              <a:avLst/>
            </a:prstGeom>
            <a:noFill/>
            <a:ln>
              <a:noFill/>
            </a:ln>
          </p:spPr>
        </p:pic>
      </p:grpSp>
      <p:pic>
        <p:nvPicPr>
          <p:cNvPr id="5375" name="Google Shape;5375;p172" descr="Icon_RH_People_Adult-VNeck_RGB_Flat.png"/>
          <p:cNvPicPr preferRelativeResize="0"/>
          <p:nvPr/>
        </p:nvPicPr>
        <p:blipFill>
          <a:blip r:embed="rId7">
            <a:alphaModFix/>
          </a:blip>
          <a:stretch>
            <a:fillRect/>
          </a:stretch>
        </p:blipFill>
        <p:spPr>
          <a:xfrm>
            <a:off x="7203125" y="1225593"/>
            <a:ext cx="373650" cy="577477"/>
          </a:xfrm>
          <a:prstGeom prst="rect">
            <a:avLst/>
          </a:prstGeom>
          <a:noFill/>
          <a:ln>
            <a:noFill/>
          </a:ln>
        </p:spPr>
      </p:pic>
      <p:pic>
        <p:nvPicPr>
          <p:cNvPr id="5376" name="Google Shape;5376;p172" descr="Icon_RH_Hardware_Storage-A-Single_RGB_Flat.png"/>
          <p:cNvPicPr preferRelativeResize="0"/>
          <p:nvPr/>
        </p:nvPicPr>
        <p:blipFill>
          <a:blip r:embed="rId9" cstate="hqprint">
            <a:alphaModFix/>
            <a:extLst>
              <a:ext uri="{28A0092B-C50C-407E-A947-70E740481C1C}">
                <a14:useLocalDpi xmlns:a14="http://schemas.microsoft.com/office/drawing/2010/main"/>
              </a:ext>
            </a:extLst>
          </a:blip>
          <a:stretch>
            <a:fillRect/>
          </a:stretch>
        </p:blipFill>
        <p:spPr>
          <a:xfrm>
            <a:off x="4595477" y="1336520"/>
            <a:ext cx="651375" cy="344978"/>
          </a:xfrm>
          <a:prstGeom prst="rect">
            <a:avLst/>
          </a:prstGeom>
          <a:noFill/>
          <a:ln>
            <a:noFill/>
          </a:ln>
        </p:spPr>
      </p:pic>
      <p:sp>
        <p:nvSpPr>
          <p:cNvPr id="5377" name="Google Shape;5377;p172"/>
          <p:cNvSpPr/>
          <p:nvPr/>
        </p:nvSpPr>
        <p:spPr>
          <a:xfrm>
            <a:off x="4554211" y="4519634"/>
            <a:ext cx="147300" cy="1473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72"/>
          <p:cNvSpPr txBox="1"/>
          <p:nvPr/>
        </p:nvSpPr>
        <p:spPr>
          <a:xfrm>
            <a:off x="4676614" y="4420779"/>
            <a:ext cx="11544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Overpass"/>
                <a:ea typeface="Overpass"/>
                <a:cs typeface="Overpass"/>
                <a:sym typeface="Overpass"/>
              </a:rPr>
              <a:t>OpenShift Does</a:t>
            </a:r>
            <a:endParaRPr sz="900">
              <a:latin typeface="Overpass"/>
              <a:ea typeface="Overpass"/>
              <a:cs typeface="Overpass"/>
              <a:sym typeface="Overpass"/>
            </a:endParaRPr>
          </a:p>
        </p:txBody>
      </p:sp>
      <p:sp>
        <p:nvSpPr>
          <p:cNvPr id="5379" name="Google Shape;5379;p172"/>
          <p:cNvSpPr/>
          <p:nvPr/>
        </p:nvSpPr>
        <p:spPr>
          <a:xfrm>
            <a:off x="3312986" y="4519634"/>
            <a:ext cx="147300" cy="14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72"/>
          <p:cNvSpPr txBox="1"/>
          <p:nvPr/>
        </p:nvSpPr>
        <p:spPr>
          <a:xfrm>
            <a:off x="3425841" y="4420779"/>
            <a:ext cx="9984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Overpass"/>
                <a:ea typeface="Overpass"/>
                <a:cs typeface="Overpass"/>
                <a:sym typeface="Overpass"/>
              </a:rPr>
              <a:t>User/Tool Does</a:t>
            </a:r>
            <a:endParaRPr sz="900" dirty="0">
              <a:latin typeface="Overpass"/>
              <a:ea typeface="Overpass"/>
              <a:cs typeface="Overpass"/>
              <a:sym typeface="Overpass"/>
            </a:endParaRPr>
          </a:p>
        </p:txBody>
      </p:sp>
      <p:sp>
        <p:nvSpPr>
          <p:cNvPr id="42" name="Footer Placeholder 2">
            <a:extLst>
              <a:ext uri="{FF2B5EF4-FFF2-40B4-BE49-F238E27FC236}">
                <a16:creationId xmlns:a16="http://schemas.microsoft.com/office/drawing/2014/main" id="{3D22852F-3EA0-7245-87C5-81ABAFC2AF7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4198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0637-5A23-D541-BC16-CA59AA1687A3}"/>
              </a:ext>
            </a:extLst>
          </p:cNvPr>
          <p:cNvSpPr>
            <a:spLocks noGrp="1"/>
          </p:cNvSpPr>
          <p:nvPr>
            <p:ph type="title"/>
          </p:nvPr>
        </p:nvSpPr>
        <p:spPr/>
        <p:txBody>
          <a:bodyPr/>
          <a:lstStyle/>
          <a:p>
            <a:r>
              <a:rPr lang="en-US" dirty="0"/>
              <a:t>Web Console</a:t>
            </a:r>
          </a:p>
        </p:txBody>
      </p:sp>
      <p:sp>
        <p:nvSpPr>
          <p:cNvPr id="4" name="Slide Number Placeholder 3">
            <a:extLst>
              <a:ext uri="{FF2B5EF4-FFF2-40B4-BE49-F238E27FC236}">
                <a16:creationId xmlns:a16="http://schemas.microsoft.com/office/drawing/2014/main" id="{8151948C-5309-E842-B430-9C7EF1ED394F}"/>
              </a:ext>
            </a:extLst>
          </p:cNvPr>
          <p:cNvSpPr>
            <a:spLocks noGrp="1"/>
          </p:cNvSpPr>
          <p:nvPr>
            <p:ph type="sldNum" sz="quarter" idx="11"/>
          </p:nvPr>
        </p:nvSpPr>
        <p:spPr/>
        <p:txBody>
          <a:bodyPr/>
          <a:lstStyle/>
          <a:p>
            <a:fld id="{59395FB3-9C97-154F-86B2-7E381B951268}" type="slidenum">
              <a:rPr lang="en-US" smtClean="0"/>
              <a:pPr/>
              <a:t>11</a:t>
            </a:fld>
            <a:endParaRPr lang="en-US" dirty="0"/>
          </a:p>
        </p:txBody>
      </p:sp>
      <p:pic>
        <p:nvPicPr>
          <p:cNvPr id="9" name="Picture 8">
            <a:extLst>
              <a:ext uri="{FF2B5EF4-FFF2-40B4-BE49-F238E27FC236}">
                <a16:creationId xmlns:a16="http://schemas.microsoft.com/office/drawing/2014/main" id="{68165D05-D1EA-7342-9EFC-57E9CBDB671B}"/>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791456" y="1243584"/>
            <a:ext cx="4144943" cy="2359824"/>
          </a:xfrm>
          <a:prstGeom prst="rect">
            <a:avLst/>
          </a:prstGeom>
        </p:spPr>
      </p:pic>
      <p:sp>
        <p:nvSpPr>
          <p:cNvPr id="5" name="Text Placeholder 4">
            <a:extLst>
              <a:ext uri="{FF2B5EF4-FFF2-40B4-BE49-F238E27FC236}">
                <a16:creationId xmlns:a16="http://schemas.microsoft.com/office/drawing/2014/main" id="{4AAB176E-7E34-C148-A668-7A0235A29D92}"/>
              </a:ext>
            </a:extLst>
          </p:cNvPr>
          <p:cNvSpPr>
            <a:spLocks noGrp="1"/>
          </p:cNvSpPr>
          <p:nvPr>
            <p:ph type="body" sz="quarter" idx="12"/>
          </p:nvPr>
        </p:nvSpPr>
        <p:spPr>
          <a:xfrm>
            <a:off x="248031" y="3866790"/>
            <a:ext cx="4123944" cy="562707"/>
          </a:xfrm>
        </p:spPr>
        <p:txBody>
          <a:bodyPr/>
          <a:lstStyle/>
          <a:p>
            <a:r>
              <a:rPr lang="en-US" dirty="0"/>
              <a:t>Application dashboard</a:t>
            </a:r>
          </a:p>
        </p:txBody>
      </p:sp>
      <p:pic>
        <p:nvPicPr>
          <p:cNvPr id="8" name="Content Placeholder 7">
            <a:extLst>
              <a:ext uri="{FF2B5EF4-FFF2-40B4-BE49-F238E27FC236}">
                <a16:creationId xmlns:a16="http://schemas.microsoft.com/office/drawing/2014/main" id="{6BEBD0C1-1FF1-2E47-BB23-4327051E4FC1}"/>
              </a:ext>
            </a:extLst>
          </p:cNvPr>
          <p:cNvPicPr>
            <a:picLocks noGrp="1" noChangeAspect="1"/>
          </p:cNvPicPr>
          <p:nvPr>
            <p:ph sz="quarter" idx="13"/>
          </p:nvPr>
        </p:nvPicPr>
        <p:blipFill>
          <a:blip r:embed="rId4" cstate="hqprint">
            <a:extLst>
              <a:ext uri="{28A0092B-C50C-407E-A947-70E740481C1C}">
                <a14:useLocalDpi xmlns:a14="http://schemas.microsoft.com/office/drawing/2010/main"/>
              </a:ext>
            </a:extLst>
          </a:blip>
          <a:stretch>
            <a:fillRect/>
          </a:stretch>
        </p:blipFill>
        <p:spPr>
          <a:xfrm>
            <a:off x="228600" y="1243584"/>
            <a:ext cx="4143375" cy="2359824"/>
          </a:xfrm>
          <a:prstGeom prst="rect">
            <a:avLst/>
          </a:prstGeom>
        </p:spPr>
      </p:pic>
      <p:sp>
        <p:nvSpPr>
          <p:cNvPr id="7" name="Footer Placeholder 2">
            <a:extLst>
              <a:ext uri="{FF2B5EF4-FFF2-40B4-BE49-F238E27FC236}">
                <a16:creationId xmlns:a16="http://schemas.microsoft.com/office/drawing/2014/main" id="{C2643073-66A4-854E-9144-1873C0E3FC8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10" name="Text Placeholder 4">
            <a:extLst>
              <a:ext uri="{FF2B5EF4-FFF2-40B4-BE49-F238E27FC236}">
                <a16:creationId xmlns:a16="http://schemas.microsoft.com/office/drawing/2014/main" id="{E6368E4C-B64D-FD49-AB29-46EC1328C937}"/>
              </a:ext>
            </a:extLst>
          </p:cNvPr>
          <p:cNvSpPr txBox="1">
            <a:spLocks/>
          </p:cNvSpPr>
          <p:nvPr/>
        </p:nvSpPr>
        <p:spPr>
          <a:xfrm>
            <a:off x="4812455" y="3866789"/>
            <a:ext cx="4123944" cy="562707"/>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kern="0" dirty="0"/>
              <a:t>Service Catalog</a:t>
            </a:r>
          </a:p>
        </p:txBody>
      </p:sp>
    </p:spTree>
    <p:extLst>
      <p:ext uri="{BB962C8B-B14F-4D97-AF65-F5344CB8AC3E}">
        <p14:creationId xmlns:p14="http://schemas.microsoft.com/office/powerpoint/2010/main" val="35904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1E666C-D57F-644B-BFC0-DDA1E8EAB9EB}"/>
              </a:ext>
            </a:extLst>
          </p:cNvPr>
          <p:cNvSpPr>
            <a:spLocks noGrp="1"/>
          </p:cNvSpPr>
          <p:nvPr>
            <p:ph type="sldNum" sz="quarter" idx="11"/>
          </p:nvPr>
        </p:nvSpPr>
        <p:spPr/>
        <p:txBody>
          <a:bodyPr/>
          <a:lstStyle/>
          <a:p>
            <a:fld id="{59395FB3-9C97-154F-86B2-7E381B951268}" type="slidenum">
              <a:rPr lang="en-US" smtClean="0"/>
              <a:pPr/>
              <a:t>12</a:t>
            </a:fld>
            <a:endParaRPr lang="en-US" dirty="0"/>
          </a:p>
        </p:txBody>
      </p:sp>
      <p:sp>
        <p:nvSpPr>
          <p:cNvPr id="4" name="Footer Placeholder 2">
            <a:extLst>
              <a:ext uri="{FF2B5EF4-FFF2-40B4-BE49-F238E27FC236}">
                <a16:creationId xmlns:a16="http://schemas.microsoft.com/office/drawing/2014/main" id="{9D6AAB9F-1493-6D47-B991-1D1925399C6C}"/>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13165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B9ED5AF-FAD4-0D4A-8FB3-3E44E11DB971}"/>
              </a:ext>
            </a:extLst>
          </p:cNvPr>
          <p:cNvPicPr>
            <a:picLocks noGrp="1" noChangeAspect="1"/>
          </p:cNvPicPr>
          <p:nvPr>
            <p:ph type="pic" sz="quarter" idx="14"/>
          </p:nvPr>
        </p:nvPicPr>
        <p:blipFill>
          <a:blip r:embed="rId2"/>
          <a:srcRect l="20846" r="20846"/>
          <a:stretch>
            <a:fillRect/>
          </a:stretch>
        </p:blipFill>
        <p:spPr/>
      </p:pic>
      <p:sp>
        <p:nvSpPr>
          <p:cNvPr id="3" name="Title 2">
            <a:extLst>
              <a:ext uri="{FF2B5EF4-FFF2-40B4-BE49-F238E27FC236}">
                <a16:creationId xmlns:a16="http://schemas.microsoft.com/office/drawing/2014/main" id="{65AFF79B-4D9E-6A47-9F79-6786BBE81065}"/>
              </a:ext>
            </a:extLst>
          </p:cNvPr>
          <p:cNvSpPr>
            <a:spLocks noGrp="1"/>
          </p:cNvSpPr>
          <p:nvPr>
            <p:ph type="title"/>
          </p:nvPr>
        </p:nvSpPr>
        <p:spPr/>
        <p:txBody>
          <a:bodyPr/>
          <a:lstStyle/>
          <a:p>
            <a:r>
              <a:rPr lang="en-US" dirty="0"/>
              <a:t>What are Containers?</a:t>
            </a:r>
          </a:p>
        </p:txBody>
      </p:sp>
      <p:sp>
        <p:nvSpPr>
          <p:cNvPr id="5" name="Slide Number Placeholder 4">
            <a:extLst>
              <a:ext uri="{FF2B5EF4-FFF2-40B4-BE49-F238E27FC236}">
                <a16:creationId xmlns:a16="http://schemas.microsoft.com/office/drawing/2014/main" id="{9347047B-7282-254C-8AEF-D5E5FEC3797D}"/>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6" name="Text Placeholder 5">
            <a:extLst>
              <a:ext uri="{FF2B5EF4-FFF2-40B4-BE49-F238E27FC236}">
                <a16:creationId xmlns:a16="http://schemas.microsoft.com/office/drawing/2014/main" id="{FFC79671-5047-3845-87BF-E4D47998E295}"/>
              </a:ext>
            </a:extLst>
          </p:cNvPr>
          <p:cNvSpPr>
            <a:spLocks noGrp="1"/>
          </p:cNvSpPr>
          <p:nvPr>
            <p:ph type="body" sz="quarter" idx="13"/>
          </p:nvPr>
        </p:nvSpPr>
        <p:spPr/>
        <p:txBody>
          <a:bodyPr/>
          <a:lstStyle/>
          <a:p>
            <a:pPr>
              <a:lnSpc>
                <a:spcPct val="72000"/>
              </a:lnSpc>
              <a:defRPr sz="2300"/>
            </a:pPr>
            <a:r>
              <a:rPr lang="en-US" sz="1400" dirty="0"/>
              <a:t>Similar to VMs but managed at the </a:t>
            </a:r>
            <a:r>
              <a:rPr lang="en-US" sz="1400" b="1" dirty="0"/>
              <a:t>process level</a:t>
            </a:r>
          </a:p>
          <a:p>
            <a:pPr>
              <a:lnSpc>
                <a:spcPct val="72000"/>
              </a:lnSpc>
              <a:defRPr sz="2300"/>
            </a:pPr>
            <a:r>
              <a:rPr lang="en-US" sz="1400" dirty="0"/>
              <a:t>"VM-like” isolated achieved by set of kernel "</a:t>
            </a:r>
            <a:r>
              <a:rPr lang="en-US" sz="1400" b="1" dirty="0"/>
              <a:t>namespaces</a:t>
            </a:r>
            <a:r>
              <a:rPr lang="en-US" sz="1400" dirty="0"/>
              <a:t>" (isolated view)</a:t>
            </a:r>
            <a:br>
              <a:rPr lang="en-US" sz="1400" dirty="0"/>
            </a:br>
            <a:endParaRPr lang="en-US" sz="1400" dirty="0"/>
          </a:p>
          <a:p>
            <a:pPr marL="342900" indent="-251460">
              <a:lnSpc>
                <a:spcPct val="72000"/>
              </a:lnSpc>
              <a:buFont typeface="Arial" panose="020B0604020202020204" pitchFamily="34" charset="0"/>
              <a:buChar char="•"/>
              <a:defRPr sz="2300"/>
            </a:pPr>
            <a:r>
              <a:rPr lang="en-US" sz="1400" dirty="0"/>
              <a:t>PID –isolated view of process IDs</a:t>
            </a:r>
          </a:p>
          <a:p>
            <a:pPr marL="342900" indent="-251460">
              <a:lnSpc>
                <a:spcPct val="72000"/>
              </a:lnSpc>
              <a:buFont typeface="Arial" panose="020B0604020202020204" pitchFamily="34" charset="0"/>
              <a:buChar char="•"/>
              <a:defRPr sz="2300"/>
            </a:pPr>
            <a:r>
              <a:rPr lang="en-US" sz="1400" dirty="0"/>
              <a:t>USER- user and group IDs</a:t>
            </a:r>
          </a:p>
          <a:p>
            <a:pPr marL="342900" indent="-251460">
              <a:lnSpc>
                <a:spcPct val="72000"/>
              </a:lnSpc>
              <a:buFont typeface="Arial" panose="020B0604020202020204" pitchFamily="34" charset="0"/>
              <a:buChar char="•"/>
              <a:defRPr sz="2300"/>
            </a:pPr>
            <a:r>
              <a:rPr lang="en-US" sz="1400" dirty="0"/>
              <a:t>UTS</a:t>
            </a:r>
            <a:r>
              <a:rPr lang="en-US" sz="1400" dirty="0">
                <a:sym typeface="Calibri"/>
              </a:rPr>
              <a:t> - hostname and domain name</a:t>
            </a:r>
          </a:p>
          <a:p>
            <a:pPr marL="342900" indent="-251460">
              <a:lnSpc>
                <a:spcPct val="72000"/>
              </a:lnSpc>
              <a:buFont typeface="Arial" panose="020B0604020202020204" pitchFamily="34" charset="0"/>
              <a:buChar char="•"/>
              <a:defRPr sz="2300"/>
            </a:pPr>
            <a:r>
              <a:rPr lang="en-US" sz="1400" dirty="0"/>
              <a:t>NS</a:t>
            </a:r>
            <a:r>
              <a:rPr lang="en-US" sz="1400" dirty="0">
                <a:sym typeface="Calibri"/>
              </a:rPr>
              <a:t> - mount points</a:t>
            </a:r>
          </a:p>
          <a:p>
            <a:pPr marL="342900" indent="-251460">
              <a:lnSpc>
                <a:spcPct val="72000"/>
              </a:lnSpc>
              <a:buFont typeface="Arial" panose="020B0604020202020204" pitchFamily="34" charset="0"/>
              <a:buChar char="•"/>
              <a:defRPr sz="2300"/>
            </a:pPr>
            <a:r>
              <a:rPr lang="en-US" sz="1400" dirty="0"/>
              <a:t>NET</a:t>
            </a:r>
            <a:r>
              <a:rPr lang="en-US" sz="1400" dirty="0">
                <a:sym typeface="Calibri"/>
              </a:rPr>
              <a:t> - Network devices, stacks, ports</a:t>
            </a:r>
          </a:p>
          <a:p>
            <a:pPr marL="342900" indent="-251460">
              <a:lnSpc>
                <a:spcPct val="72000"/>
              </a:lnSpc>
              <a:buFont typeface="Arial" panose="020B0604020202020204" pitchFamily="34" charset="0"/>
              <a:buChar char="•"/>
              <a:defRPr sz="2300"/>
            </a:pPr>
            <a:r>
              <a:rPr lang="en-US" sz="1400" dirty="0"/>
              <a:t>IPC</a:t>
            </a:r>
            <a:r>
              <a:rPr lang="en-US" sz="1400" dirty="0">
                <a:sym typeface="Calibri"/>
              </a:rPr>
              <a:t> - inter-process communications, message queues</a:t>
            </a:r>
          </a:p>
          <a:p>
            <a:pPr>
              <a:lnSpc>
                <a:spcPct val="72000"/>
              </a:lnSpc>
              <a:defRPr sz="2300"/>
            </a:pPr>
            <a:endParaRPr lang="en-US" sz="1400" b="1" dirty="0"/>
          </a:p>
          <a:p>
            <a:pPr>
              <a:lnSpc>
                <a:spcPct val="72000"/>
              </a:lnSpc>
              <a:defRPr sz="2300"/>
            </a:pPr>
            <a:r>
              <a:rPr lang="en-US" sz="1400" b="1" dirty="0" err="1"/>
              <a:t>cgroups</a:t>
            </a:r>
            <a:r>
              <a:rPr lang="en-US" sz="1400" b="1" dirty="0">
                <a:sym typeface="Calibri"/>
              </a:rPr>
              <a:t> </a:t>
            </a:r>
            <a:r>
              <a:rPr lang="en-US" sz="1400" dirty="0">
                <a:sym typeface="Calibri"/>
              </a:rPr>
              <a:t>- controls limits and monitoring of resources</a:t>
            </a:r>
          </a:p>
          <a:p>
            <a:pPr>
              <a:lnSpc>
                <a:spcPct val="72000"/>
              </a:lnSpc>
              <a:defRPr sz="2300"/>
            </a:pPr>
            <a:endParaRPr lang="en-US" sz="1400" dirty="0"/>
          </a:p>
          <a:p>
            <a:pPr>
              <a:lnSpc>
                <a:spcPct val="72000"/>
              </a:lnSpc>
              <a:defRPr sz="2300"/>
            </a:pPr>
            <a:r>
              <a:rPr lang="en-US" sz="1400" dirty="0"/>
              <a:t>The key statement: </a:t>
            </a:r>
            <a:r>
              <a:rPr lang="en-US" sz="1400" b="1" dirty="0"/>
              <a:t>A container is a process(es) running in isolation</a:t>
            </a:r>
            <a:endParaRPr lang="en-US" sz="1400" dirty="0">
              <a:sym typeface="Calibri"/>
            </a:endParaRPr>
          </a:p>
          <a:p>
            <a:endParaRPr lang="en-US" sz="1100" dirty="0"/>
          </a:p>
        </p:txBody>
      </p:sp>
      <p:sp>
        <p:nvSpPr>
          <p:cNvPr id="9" name="Footer Placeholder 2">
            <a:extLst>
              <a:ext uri="{FF2B5EF4-FFF2-40B4-BE49-F238E27FC236}">
                <a16:creationId xmlns:a16="http://schemas.microsoft.com/office/drawing/2014/main" id="{E0CD58D0-BB7D-A34E-AA92-B925F41B56A8}"/>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5839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6AC819-3C88-024C-B0DA-53DAE58F31AA}"/>
              </a:ext>
            </a:extLst>
          </p:cNvPr>
          <p:cNvSpPr>
            <a:spLocks noGrp="1"/>
          </p:cNvSpPr>
          <p:nvPr>
            <p:ph type="title"/>
          </p:nvPr>
        </p:nvSpPr>
        <p:spPr/>
        <p:txBody>
          <a:bodyPr/>
          <a:lstStyle/>
          <a:p>
            <a:r>
              <a:rPr lang="en-US" dirty="0"/>
              <a:t>What is Kubernetes?</a:t>
            </a:r>
          </a:p>
        </p:txBody>
      </p:sp>
      <p:sp>
        <p:nvSpPr>
          <p:cNvPr id="4" name="Slide Number Placeholder 3">
            <a:extLst>
              <a:ext uri="{FF2B5EF4-FFF2-40B4-BE49-F238E27FC236}">
                <a16:creationId xmlns:a16="http://schemas.microsoft.com/office/drawing/2014/main" id="{1F1AEBDF-D913-3A4F-9D5C-7B79999F64AB}"/>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8" name="Text Placeholder 7">
            <a:extLst>
              <a:ext uri="{FF2B5EF4-FFF2-40B4-BE49-F238E27FC236}">
                <a16:creationId xmlns:a16="http://schemas.microsoft.com/office/drawing/2014/main" id="{B65A18BD-E7C5-384E-8E32-8E4A1E900DCF}"/>
              </a:ext>
            </a:extLst>
          </p:cNvPr>
          <p:cNvSpPr>
            <a:spLocks noGrp="1"/>
          </p:cNvSpPr>
          <p:nvPr>
            <p:ph type="body" sz="quarter" idx="13"/>
          </p:nvPr>
        </p:nvSpPr>
        <p:spPr>
          <a:xfrm>
            <a:off x="228666" y="846896"/>
            <a:ext cx="3395067" cy="3252216"/>
          </a:xfrm>
        </p:spPr>
        <p:txBody>
          <a:bodyPr/>
          <a:lstStyle/>
          <a:p>
            <a:pPr marL="171450" indent="-171450" defTabSz="685800">
              <a:lnSpc>
                <a:spcPts val="960"/>
              </a:lnSpc>
              <a:spcBef>
                <a:spcPts val="750"/>
              </a:spcBef>
              <a:defRPr/>
            </a:pPr>
            <a:r>
              <a:rPr lang="en-US" sz="1400" b="1" dirty="0">
                <a:solidFill>
                  <a:sysClr val="windowText" lastClr="000000"/>
                </a:solidFill>
              </a:rPr>
              <a:t>Container Orchestrator</a:t>
            </a:r>
          </a:p>
          <a:p>
            <a:pPr marL="557213" lvl="1" indent="-214313" defTabSz="685800">
              <a:lnSpc>
                <a:spcPts val="960"/>
              </a:lnSpc>
              <a:spcBef>
                <a:spcPts val="375"/>
              </a:spcBef>
              <a:buFont typeface="Wingdings" pitchFamily="2" charset="2"/>
              <a:buChar char="Ø"/>
              <a:defRPr/>
            </a:pPr>
            <a:r>
              <a:rPr lang="en-US" sz="1100" dirty="0">
                <a:solidFill>
                  <a:sysClr val="windowText" lastClr="000000"/>
                </a:solidFill>
              </a:rPr>
              <a:t>Provision, manage, scale applications</a:t>
            </a:r>
          </a:p>
          <a:p>
            <a:pPr marL="214313" indent="-214313" defTabSz="685800">
              <a:lnSpc>
                <a:spcPts val="1360"/>
              </a:lnSpc>
              <a:spcBef>
                <a:spcPts val="750"/>
              </a:spcBef>
              <a:buFont typeface="Arial" charset="0"/>
              <a:buChar char="•"/>
              <a:defRPr/>
            </a:pPr>
            <a:r>
              <a:rPr lang="en-US" sz="1400" dirty="0">
                <a:solidFill>
                  <a:sysClr val="windowText" lastClr="000000"/>
                </a:solidFill>
              </a:rPr>
              <a:t>Manage infrastructure resources needed by applications</a:t>
            </a:r>
          </a:p>
          <a:p>
            <a:pPr marL="557213" lvl="1" indent="-214313" defTabSz="685800">
              <a:lnSpc>
                <a:spcPts val="960"/>
              </a:lnSpc>
              <a:buFont typeface="Arial" charset="0"/>
              <a:buChar char="•"/>
              <a:defRPr/>
            </a:pPr>
            <a:r>
              <a:rPr lang="en-US" sz="1100" dirty="0">
                <a:solidFill>
                  <a:sysClr val="windowText" lastClr="000000"/>
                </a:solidFill>
              </a:rPr>
              <a:t>Volumes</a:t>
            </a:r>
          </a:p>
          <a:p>
            <a:pPr marL="557213" lvl="1" indent="-214313" defTabSz="685800">
              <a:lnSpc>
                <a:spcPts val="960"/>
              </a:lnSpc>
              <a:buFont typeface="Arial" charset="0"/>
              <a:buChar char="•"/>
              <a:defRPr/>
            </a:pPr>
            <a:r>
              <a:rPr lang="en-US" sz="1100" dirty="0">
                <a:solidFill>
                  <a:sysClr val="windowText" lastClr="000000"/>
                </a:solidFill>
              </a:rPr>
              <a:t>Networks</a:t>
            </a:r>
          </a:p>
          <a:p>
            <a:pPr marL="557213" lvl="1" indent="-214313" defTabSz="685800">
              <a:lnSpc>
                <a:spcPts val="960"/>
              </a:lnSpc>
              <a:buFont typeface="Arial" charset="0"/>
              <a:buChar char="•"/>
              <a:defRPr/>
            </a:pPr>
            <a:r>
              <a:rPr lang="en-US" sz="1100" dirty="0">
                <a:solidFill>
                  <a:sysClr val="windowText" lastClr="000000"/>
                </a:solidFill>
              </a:rPr>
              <a:t>Secrets</a:t>
            </a:r>
          </a:p>
          <a:p>
            <a:pPr marL="557213" lvl="1" indent="-214313" defTabSz="685800">
              <a:lnSpc>
                <a:spcPts val="960"/>
              </a:lnSpc>
              <a:buFont typeface="Arial" charset="0"/>
              <a:buChar char="•"/>
              <a:defRPr/>
            </a:pPr>
            <a:r>
              <a:rPr lang="en-US" sz="1100" dirty="0">
                <a:solidFill>
                  <a:sysClr val="windowText" lastClr="000000"/>
                </a:solidFill>
              </a:rPr>
              <a:t>And many many many more...</a:t>
            </a:r>
          </a:p>
          <a:p>
            <a:pPr marL="214313" indent="-214313" defTabSz="685800">
              <a:lnSpc>
                <a:spcPts val="960"/>
              </a:lnSpc>
              <a:spcBef>
                <a:spcPts val="750"/>
              </a:spcBef>
              <a:buFont typeface="Arial" charset="0"/>
              <a:buChar char="•"/>
              <a:defRPr/>
            </a:pPr>
            <a:r>
              <a:rPr lang="en-US" sz="1400" dirty="0">
                <a:solidFill>
                  <a:sysClr val="windowText" lastClr="000000"/>
                </a:solidFill>
              </a:rPr>
              <a:t>Declarative model</a:t>
            </a:r>
          </a:p>
          <a:p>
            <a:pPr marL="557213" lvl="1" indent="-214313" defTabSz="685800">
              <a:lnSpc>
                <a:spcPts val="960"/>
              </a:lnSpc>
              <a:buFont typeface="Arial" charset="0"/>
              <a:buChar char="•"/>
              <a:defRPr/>
            </a:pPr>
            <a:r>
              <a:rPr lang="en-US" sz="1100" dirty="0">
                <a:solidFill>
                  <a:sysClr val="windowText" lastClr="000000"/>
                </a:solidFill>
              </a:rPr>
              <a:t>Provide the "desired state" and Kubernetes will make it happen</a:t>
            </a:r>
            <a:endParaRPr lang="en-US" sz="1050" dirty="0">
              <a:solidFill>
                <a:sysClr val="windowText" lastClr="000000"/>
              </a:solidFill>
            </a:endParaRPr>
          </a:p>
          <a:p>
            <a:pPr marL="214313" indent="-214313" defTabSz="685800">
              <a:lnSpc>
                <a:spcPts val="960"/>
              </a:lnSpc>
              <a:spcBef>
                <a:spcPts val="750"/>
              </a:spcBef>
              <a:buFont typeface="Arial" charset="0"/>
              <a:buChar char="•"/>
              <a:defRPr/>
            </a:pPr>
            <a:r>
              <a:rPr lang="en-US" sz="1400" dirty="0">
                <a:solidFill>
                  <a:sysClr val="windowText" lastClr="000000"/>
                </a:solidFill>
              </a:rPr>
              <a:t>What's in a name?</a:t>
            </a:r>
          </a:p>
          <a:p>
            <a:pPr marL="557213" lvl="1" indent="-214313" defTabSz="685800">
              <a:lnSpc>
                <a:spcPts val="960"/>
              </a:lnSpc>
              <a:buFont typeface="Arial" charset="0"/>
              <a:buChar char="•"/>
              <a:defRPr/>
            </a:pPr>
            <a:r>
              <a:rPr lang="en-US" sz="1100" dirty="0">
                <a:solidFill>
                  <a:sysClr val="windowText" lastClr="000000"/>
                </a:solidFill>
              </a:rPr>
              <a:t>Kubernetes (K8s/</a:t>
            </a:r>
            <a:r>
              <a:rPr lang="en-US" sz="1100" dirty="0" err="1">
                <a:solidFill>
                  <a:sysClr val="windowText" lastClr="000000"/>
                </a:solidFill>
              </a:rPr>
              <a:t>Kube</a:t>
            </a:r>
            <a:r>
              <a:rPr lang="en-US" sz="1100" dirty="0">
                <a:solidFill>
                  <a:sysClr val="windowText" lastClr="000000"/>
                </a:solidFill>
              </a:rPr>
              <a:t>): "Helmsman" in ancient Greek</a:t>
            </a:r>
          </a:p>
          <a:p>
            <a:endParaRPr lang="en-US" dirty="0"/>
          </a:p>
        </p:txBody>
      </p:sp>
      <p:sp>
        <p:nvSpPr>
          <p:cNvPr id="12" name="Footer Placeholder 2">
            <a:extLst>
              <a:ext uri="{FF2B5EF4-FFF2-40B4-BE49-F238E27FC236}">
                <a16:creationId xmlns:a16="http://schemas.microsoft.com/office/drawing/2014/main" id="{F6DD52CB-6DEC-2547-B228-B33679C8D2FE}"/>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3" name="Picture Placeholder 2">
            <a:extLst>
              <a:ext uri="{FF2B5EF4-FFF2-40B4-BE49-F238E27FC236}">
                <a16:creationId xmlns:a16="http://schemas.microsoft.com/office/drawing/2014/main" id="{F09C50E9-EC47-E843-AE70-86D8A558428E}"/>
              </a:ext>
            </a:extLst>
          </p:cNvPr>
          <p:cNvSpPr>
            <a:spLocks noGrp="1"/>
          </p:cNvSpPr>
          <p:nvPr>
            <p:ph type="pic" sz="quarter" idx="14"/>
          </p:nvPr>
        </p:nvSpPr>
        <p:spPr/>
      </p:sp>
      <p:pic>
        <p:nvPicPr>
          <p:cNvPr id="5" name="Picture 4">
            <a:extLst>
              <a:ext uri="{FF2B5EF4-FFF2-40B4-BE49-F238E27FC236}">
                <a16:creationId xmlns:a16="http://schemas.microsoft.com/office/drawing/2014/main" id="{F1AAA0D5-627F-0243-B3BD-CFACBE383B92}"/>
              </a:ext>
            </a:extLst>
          </p:cNvPr>
          <p:cNvPicPr>
            <a:picLocks noChangeAspect="1"/>
          </p:cNvPicPr>
          <p:nvPr/>
        </p:nvPicPr>
        <p:blipFill>
          <a:blip r:embed="rId2"/>
          <a:stretch>
            <a:fillRect/>
          </a:stretch>
        </p:blipFill>
        <p:spPr>
          <a:xfrm>
            <a:off x="3953933" y="0"/>
            <a:ext cx="5190067" cy="5143500"/>
          </a:xfrm>
          <a:prstGeom prst="rect">
            <a:avLst/>
          </a:prstGeom>
        </p:spPr>
      </p:pic>
      <p:sp>
        <p:nvSpPr>
          <p:cNvPr id="6" name="TextBox 5">
            <a:extLst>
              <a:ext uri="{FF2B5EF4-FFF2-40B4-BE49-F238E27FC236}">
                <a16:creationId xmlns:a16="http://schemas.microsoft.com/office/drawing/2014/main" id="{FB0079E6-CBB1-544E-A01B-8BD6A7E48AD6}"/>
              </a:ext>
            </a:extLst>
          </p:cNvPr>
          <p:cNvSpPr txBox="1"/>
          <p:nvPr/>
        </p:nvSpPr>
        <p:spPr>
          <a:xfrm>
            <a:off x="2218267" y="4871243"/>
            <a:ext cx="7112000" cy="272254"/>
          </a:xfrm>
          <a:prstGeom prst="rect">
            <a:avLst/>
          </a:prstGeom>
          <a:noFill/>
        </p:spPr>
        <p:txBody>
          <a:bodyPr wrap="square" rtlCol="0">
            <a:spAutoFit/>
          </a:bodyPr>
          <a:lstStyle/>
          <a:p>
            <a:pPr>
              <a:lnSpc>
                <a:spcPts val="1600"/>
              </a:lnSpc>
              <a:spcAft>
                <a:spcPts val="600"/>
              </a:spcAft>
            </a:pPr>
            <a:r>
              <a:rPr lang="en-US" sz="800" dirty="0">
                <a:latin typeface="IBM Plex Sans" charset="0"/>
                <a:ea typeface="IBM Plex Sans" charset="0"/>
                <a:cs typeface="IBM Plex Sans" charset="0"/>
              </a:rPr>
              <a:t>Image: https://www-03.ibm.com/press/us/</a:t>
            </a:r>
            <a:r>
              <a:rPr lang="en-US" sz="800" dirty="0" err="1">
                <a:latin typeface="IBM Plex Sans" charset="0"/>
                <a:ea typeface="IBM Plex Sans" charset="0"/>
                <a:cs typeface="IBM Plex Sans" charset="0"/>
              </a:rPr>
              <a:t>en</a:t>
            </a:r>
            <a:r>
              <a:rPr lang="en-US" sz="800" dirty="0">
                <a:latin typeface="IBM Plex Sans" charset="0"/>
                <a:ea typeface="IBM Plex Sans" charset="0"/>
                <a:cs typeface="IBM Plex Sans" charset="0"/>
              </a:rPr>
              <a:t>/attachment/51715.wss?fileId=ATTACH_FILE2&amp;fileName=Blockchain_Maersk-social_tile2a.jpg</a:t>
            </a:r>
            <a:endParaRPr lang="en-US" sz="80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35192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E115F-37FB-A443-B8FA-82798CF221C9}"/>
              </a:ext>
            </a:extLst>
          </p:cNvPr>
          <p:cNvSpPr>
            <a:spLocks noGrp="1"/>
          </p:cNvSpPr>
          <p:nvPr>
            <p:ph type="title"/>
          </p:nvPr>
        </p:nvSpPr>
        <p:spPr/>
        <p:txBody>
          <a:bodyPr/>
          <a:lstStyle/>
          <a:p>
            <a:r>
              <a:rPr lang="en-US" dirty="0"/>
              <a:t>Containers – not exactly new…</a:t>
            </a:r>
          </a:p>
        </p:txBody>
      </p:sp>
      <p:sp>
        <p:nvSpPr>
          <p:cNvPr id="5" name="Slide Number Placeholder 4">
            <a:extLst>
              <a:ext uri="{FF2B5EF4-FFF2-40B4-BE49-F238E27FC236}">
                <a16:creationId xmlns:a16="http://schemas.microsoft.com/office/drawing/2014/main" id="{68273415-24BC-764E-83BF-CB1604E48DF5}"/>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6" name="Text Placeholder 5">
            <a:extLst>
              <a:ext uri="{FF2B5EF4-FFF2-40B4-BE49-F238E27FC236}">
                <a16:creationId xmlns:a16="http://schemas.microsoft.com/office/drawing/2014/main" id="{AFA30C48-2F5F-F74B-8F67-509F2C8DC7AF}"/>
              </a:ext>
            </a:extLst>
          </p:cNvPr>
          <p:cNvSpPr>
            <a:spLocks noGrp="1"/>
          </p:cNvSpPr>
          <p:nvPr>
            <p:ph type="body" sz="quarter" idx="13"/>
          </p:nvPr>
        </p:nvSpPr>
        <p:spPr>
          <a:xfrm>
            <a:off x="219456" y="1243584"/>
            <a:ext cx="4123944" cy="3252216"/>
          </a:xfrm>
        </p:spPr>
        <p:txBody>
          <a:bodyPr/>
          <a:lstStyle/>
          <a:p>
            <a:pPr>
              <a:lnSpc>
                <a:spcPct val="70000"/>
              </a:lnSpc>
            </a:pPr>
            <a:r>
              <a:rPr lang="en-US" sz="1400" dirty="0"/>
              <a:t>Containers </a:t>
            </a:r>
            <a:r>
              <a:rPr lang="mr-IN" sz="1400" dirty="0"/>
              <a:t>–</a:t>
            </a:r>
            <a:r>
              <a:rPr lang="en-US" sz="1400" dirty="0"/>
              <a:t> not a new idea</a:t>
            </a:r>
          </a:p>
          <a:p>
            <a:pPr lvl="1">
              <a:lnSpc>
                <a:spcPct val="70000"/>
              </a:lnSpc>
            </a:pPr>
            <a:r>
              <a:rPr lang="en-US" dirty="0"/>
              <a:t>chroot ('80s) process spawned in isolated file space</a:t>
            </a:r>
          </a:p>
          <a:p>
            <a:pPr lvl="1">
              <a:lnSpc>
                <a:spcPct val="70000"/>
              </a:lnSpc>
            </a:pPr>
            <a:r>
              <a:rPr lang="en-US" dirty="0"/>
              <a:t>FreeBSD jails</a:t>
            </a:r>
          </a:p>
          <a:p>
            <a:pPr lvl="1">
              <a:lnSpc>
                <a:spcPct val="70000"/>
              </a:lnSpc>
            </a:pPr>
            <a:r>
              <a:rPr lang="en-US" dirty="0"/>
              <a:t>OS-level virtualization (user-mode-</a:t>
            </a:r>
            <a:r>
              <a:rPr lang="en-US" dirty="0" err="1"/>
              <a:t>linux</a:t>
            </a:r>
            <a:r>
              <a:rPr lang="en-US" dirty="0"/>
              <a:t>, </a:t>
            </a:r>
            <a:r>
              <a:rPr lang="en-US" dirty="0" err="1"/>
              <a:t>virtuozzo</a:t>
            </a:r>
            <a:r>
              <a:rPr lang="en-US" dirty="0"/>
              <a:t>)</a:t>
            </a:r>
          </a:p>
          <a:p>
            <a:pPr lvl="1">
              <a:lnSpc>
                <a:spcPct val="70000"/>
              </a:lnSpc>
            </a:pPr>
            <a:r>
              <a:rPr lang="en-US" dirty="0"/>
              <a:t>Solaris Containers </a:t>
            </a:r>
          </a:p>
          <a:p>
            <a:pPr lvl="1">
              <a:lnSpc>
                <a:spcPct val="70000"/>
              </a:lnSpc>
            </a:pPr>
            <a:r>
              <a:rPr lang="en-US" dirty="0" err="1"/>
              <a:t>LinuX</a:t>
            </a:r>
            <a:r>
              <a:rPr lang="en-US" dirty="0"/>
              <a:t> Containers (LXC)</a:t>
            </a:r>
          </a:p>
          <a:p>
            <a:pPr lvl="1">
              <a:lnSpc>
                <a:spcPct val="70000"/>
              </a:lnSpc>
            </a:pPr>
            <a:r>
              <a:rPr lang="en-US" dirty="0"/>
              <a:t>Cloud Foundry (Warden, Garden)</a:t>
            </a:r>
          </a:p>
          <a:p>
            <a:pPr>
              <a:lnSpc>
                <a:spcPct val="70000"/>
              </a:lnSpc>
            </a:pPr>
            <a:endParaRPr lang="en-US" dirty="0"/>
          </a:p>
          <a:p>
            <a:pPr>
              <a:lnSpc>
                <a:spcPct val="70000"/>
              </a:lnSpc>
            </a:pPr>
            <a:r>
              <a:rPr lang="en-US" dirty="0"/>
              <a:t>More efficient than VMs but less mindshare...</a:t>
            </a:r>
          </a:p>
          <a:p>
            <a:pPr>
              <a:lnSpc>
                <a:spcPct val="70000"/>
              </a:lnSpc>
            </a:pPr>
            <a:endParaRPr lang="en-US" dirty="0"/>
          </a:p>
          <a:p>
            <a:pPr>
              <a:lnSpc>
                <a:spcPct val="70000"/>
              </a:lnSpc>
            </a:pPr>
            <a:r>
              <a:rPr lang="en-US" dirty="0"/>
              <a:t>Docker </a:t>
            </a:r>
            <a:r>
              <a:rPr lang="mr-IN" dirty="0"/>
              <a:t>–</a:t>
            </a:r>
            <a:r>
              <a:rPr lang="en-US" dirty="0"/>
              <a:t> ecosystem approach transformed perception</a:t>
            </a:r>
          </a:p>
          <a:p>
            <a:pPr lvl="1">
              <a:lnSpc>
                <a:spcPct val="70000"/>
              </a:lnSpc>
            </a:pPr>
            <a:r>
              <a:rPr lang="en-US" dirty="0"/>
              <a:t>Building application-centric containers</a:t>
            </a:r>
          </a:p>
          <a:p>
            <a:pPr lvl="1">
              <a:lnSpc>
                <a:spcPct val="70000"/>
              </a:lnSpc>
            </a:pPr>
            <a:r>
              <a:rPr lang="en-US" dirty="0"/>
              <a:t>Mechanism for sharing images (Registry)</a:t>
            </a:r>
          </a:p>
          <a:p>
            <a:pPr lvl="1">
              <a:lnSpc>
                <a:spcPct val="70000"/>
              </a:lnSpc>
            </a:pPr>
            <a:r>
              <a:rPr lang="en-US" dirty="0"/>
              <a:t>Open-source enabled</a:t>
            </a:r>
          </a:p>
          <a:p>
            <a:endParaRPr lang="en-US" dirty="0"/>
          </a:p>
        </p:txBody>
      </p:sp>
      <p:sp>
        <p:nvSpPr>
          <p:cNvPr id="7" name="Rectangle 6">
            <a:extLst>
              <a:ext uri="{FF2B5EF4-FFF2-40B4-BE49-F238E27FC236}">
                <a16:creationId xmlns:a16="http://schemas.microsoft.com/office/drawing/2014/main" id="{BE7C7D7D-1948-3F43-BB64-A01A54793E06}"/>
              </a:ext>
            </a:extLst>
          </p:cNvPr>
          <p:cNvSpPr/>
          <p:nvPr/>
        </p:nvSpPr>
        <p:spPr bwMode="auto">
          <a:xfrm>
            <a:off x="6822123" y="1315185"/>
            <a:ext cx="1028347" cy="1658787"/>
          </a:xfrm>
          <a:prstGeom prst="rect">
            <a:avLst/>
          </a:prstGeom>
          <a:solidFill>
            <a:schemeClr val="accent6"/>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vert270" wrap="square" lIns="0" tIns="0" rIns="0" bIns="0" numCol="1" rtlCol="0" anchor="b" anchorCtr="1" compatLnSpc="1">
            <a:prstTxWarp prst="textNoShape">
              <a:avLst/>
            </a:prstTxWarp>
          </a:bodyPr>
          <a:lstStyle/>
          <a:p>
            <a:pPr defTabSz="1219170" fontAlgn="base">
              <a:lnSpc>
                <a:spcPct val="90000"/>
              </a:lnSpc>
              <a:spcBef>
                <a:spcPct val="0"/>
              </a:spcBef>
              <a:spcAft>
                <a:spcPct val="0"/>
              </a:spcAft>
            </a:pPr>
            <a:r>
              <a:rPr lang="en-US" sz="2133" dirty="0">
                <a:solidFill>
                  <a:schemeClr val="tx1"/>
                </a:solidFill>
                <a:latin typeface="HelvNeue Light for IBM" pitchFamily="34" charset="0"/>
              </a:rPr>
              <a:t>Isolation</a:t>
            </a:r>
          </a:p>
        </p:txBody>
      </p:sp>
      <p:sp>
        <p:nvSpPr>
          <p:cNvPr id="8" name="Rectangle 7">
            <a:extLst>
              <a:ext uri="{FF2B5EF4-FFF2-40B4-BE49-F238E27FC236}">
                <a16:creationId xmlns:a16="http://schemas.microsoft.com/office/drawing/2014/main" id="{0BCE5601-16DB-A340-970A-F13FE79C92C0}"/>
              </a:ext>
            </a:extLst>
          </p:cNvPr>
          <p:cNvSpPr/>
          <p:nvPr/>
        </p:nvSpPr>
        <p:spPr bwMode="auto">
          <a:xfrm>
            <a:off x="5627546" y="1315185"/>
            <a:ext cx="1028347" cy="1658787"/>
          </a:xfrm>
          <a:prstGeom prst="rect">
            <a:avLst/>
          </a:prstGeom>
          <a:solidFill>
            <a:schemeClr val="accent6"/>
          </a:solidFill>
          <a:ln>
            <a:solidFill>
              <a:schemeClr val="accent4"/>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vert270" wrap="square" lIns="0" tIns="0" rIns="0" bIns="0" numCol="1" rtlCol="0" anchor="b" anchorCtr="1" compatLnSpc="1">
            <a:prstTxWarp prst="textNoShape">
              <a:avLst/>
            </a:prstTxWarp>
          </a:bodyPr>
          <a:lstStyle/>
          <a:p>
            <a:pPr defTabSz="1219170" fontAlgn="base">
              <a:lnSpc>
                <a:spcPct val="90000"/>
              </a:lnSpc>
              <a:spcBef>
                <a:spcPct val="0"/>
              </a:spcBef>
              <a:spcAft>
                <a:spcPct val="0"/>
              </a:spcAft>
            </a:pPr>
            <a:r>
              <a:rPr lang="en-US" sz="2133" dirty="0">
                <a:solidFill>
                  <a:schemeClr val="tx1"/>
                </a:solidFill>
                <a:latin typeface="HelvNeue Light for IBM" pitchFamily="34" charset="0"/>
              </a:rPr>
              <a:t>Isolation</a:t>
            </a:r>
          </a:p>
        </p:txBody>
      </p:sp>
      <p:sp>
        <p:nvSpPr>
          <p:cNvPr id="9" name="Rounded Rectangle 8">
            <a:extLst>
              <a:ext uri="{FF2B5EF4-FFF2-40B4-BE49-F238E27FC236}">
                <a16:creationId xmlns:a16="http://schemas.microsoft.com/office/drawing/2014/main" id="{1EB0A367-EC50-AB4C-BBF7-093D3988E653}"/>
              </a:ext>
            </a:extLst>
          </p:cNvPr>
          <p:cNvSpPr/>
          <p:nvPr/>
        </p:nvSpPr>
        <p:spPr bwMode="auto">
          <a:xfrm>
            <a:off x="5741179" y="3328383"/>
            <a:ext cx="2056695" cy="531445"/>
          </a:xfrm>
          <a:prstGeom prst="roundRect">
            <a:avLst/>
          </a:prstGeom>
          <a:solidFill>
            <a:schemeClr val="accent4"/>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1219170" fontAlgn="base">
              <a:lnSpc>
                <a:spcPct val="90000"/>
              </a:lnSpc>
              <a:spcBef>
                <a:spcPct val="0"/>
              </a:spcBef>
              <a:spcAft>
                <a:spcPct val="0"/>
              </a:spcAft>
            </a:pPr>
            <a:r>
              <a:rPr lang="en-US" sz="2133" dirty="0">
                <a:solidFill>
                  <a:schemeClr val="tx1"/>
                </a:solidFill>
                <a:latin typeface="HelvNeue Light for IBM" pitchFamily="34" charset="0"/>
              </a:rPr>
              <a:t>hardware</a:t>
            </a:r>
          </a:p>
        </p:txBody>
      </p:sp>
      <p:sp>
        <p:nvSpPr>
          <p:cNvPr id="10" name="Rounded Rectangle 9">
            <a:extLst>
              <a:ext uri="{FF2B5EF4-FFF2-40B4-BE49-F238E27FC236}">
                <a16:creationId xmlns:a16="http://schemas.microsoft.com/office/drawing/2014/main" id="{7AE6F3C3-90DF-AD47-91DC-9CB0BE742D2A}"/>
              </a:ext>
            </a:extLst>
          </p:cNvPr>
          <p:cNvSpPr/>
          <p:nvPr/>
        </p:nvSpPr>
        <p:spPr bwMode="auto">
          <a:xfrm>
            <a:off x="5741179" y="2796937"/>
            <a:ext cx="2056695" cy="53144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219170" fontAlgn="base">
              <a:lnSpc>
                <a:spcPct val="90000"/>
              </a:lnSpc>
              <a:spcBef>
                <a:spcPct val="0"/>
              </a:spcBef>
              <a:spcAft>
                <a:spcPct val="0"/>
              </a:spcAft>
            </a:pPr>
            <a:r>
              <a:rPr lang="en-US" sz="2133" dirty="0">
                <a:solidFill>
                  <a:schemeClr val="tx1"/>
                </a:solidFill>
                <a:latin typeface="HelvNeue Light for IBM" pitchFamily="34" charset="0"/>
              </a:rPr>
              <a:t>OS / kernel</a:t>
            </a:r>
          </a:p>
        </p:txBody>
      </p:sp>
      <p:sp>
        <p:nvSpPr>
          <p:cNvPr id="11" name="Rounded Rectangle 10">
            <a:extLst>
              <a:ext uri="{FF2B5EF4-FFF2-40B4-BE49-F238E27FC236}">
                <a16:creationId xmlns:a16="http://schemas.microsoft.com/office/drawing/2014/main" id="{D2351E84-ED2C-3D46-9FF2-12332F332E56}"/>
              </a:ext>
            </a:extLst>
          </p:cNvPr>
          <p:cNvSpPr/>
          <p:nvPr/>
        </p:nvSpPr>
        <p:spPr bwMode="auto">
          <a:xfrm rot="16200000">
            <a:off x="5294882" y="1553469"/>
            <a:ext cx="1424041" cy="531447"/>
          </a:xfrm>
          <a:prstGeom prst="roundRect">
            <a:avLst/>
          </a:prstGeom>
          <a:solidFill>
            <a:schemeClr val="accent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219170" fontAlgn="base">
              <a:lnSpc>
                <a:spcPct val="90000"/>
              </a:lnSpc>
              <a:spcBef>
                <a:spcPct val="0"/>
              </a:spcBef>
              <a:spcAft>
                <a:spcPct val="0"/>
              </a:spcAft>
            </a:pPr>
            <a:r>
              <a:rPr lang="en-US" sz="2133" dirty="0">
                <a:latin typeface="HelvNeue Light for IBM" pitchFamily="34" charset="0"/>
              </a:rPr>
              <a:t>process 1</a:t>
            </a:r>
          </a:p>
        </p:txBody>
      </p:sp>
      <p:sp>
        <p:nvSpPr>
          <p:cNvPr id="12" name="Rounded Rectangle 11">
            <a:extLst>
              <a:ext uri="{FF2B5EF4-FFF2-40B4-BE49-F238E27FC236}">
                <a16:creationId xmlns:a16="http://schemas.microsoft.com/office/drawing/2014/main" id="{E70449A4-1C42-4345-A80E-7C33F45D9E45}"/>
              </a:ext>
            </a:extLst>
          </p:cNvPr>
          <p:cNvSpPr/>
          <p:nvPr/>
        </p:nvSpPr>
        <p:spPr bwMode="auto">
          <a:xfrm rot="16200000">
            <a:off x="6514863" y="1549869"/>
            <a:ext cx="1424041" cy="531447"/>
          </a:xfrm>
          <a:prstGeom prst="roundRect">
            <a:avLst/>
          </a:prstGeom>
          <a:solidFill>
            <a:schemeClr val="accent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219170" fontAlgn="base">
              <a:lnSpc>
                <a:spcPct val="90000"/>
              </a:lnSpc>
              <a:spcBef>
                <a:spcPct val="0"/>
              </a:spcBef>
              <a:spcAft>
                <a:spcPct val="0"/>
              </a:spcAft>
            </a:pPr>
            <a:r>
              <a:rPr lang="en-US" sz="2133" dirty="0">
                <a:latin typeface="HelvNeue Light for IBM" pitchFamily="34" charset="0"/>
              </a:rPr>
              <a:t>process 2</a:t>
            </a:r>
          </a:p>
        </p:txBody>
      </p:sp>
      <p:sp>
        <p:nvSpPr>
          <p:cNvPr id="14" name="Footer Placeholder 2">
            <a:extLst>
              <a:ext uri="{FF2B5EF4-FFF2-40B4-BE49-F238E27FC236}">
                <a16:creationId xmlns:a16="http://schemas.microsoft.com/office/drawing/2014/main" id="{5ACE3CEA-6323-8A4D-BE97-7C795CC3DCB6}"/>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04876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94C9-5959-4C42-93B9-FAFD25C2F7C0}"/>
              </a:ext>
            </a:extLst>
          </p:cNvPr>
          <p:cNvSpPr>
            <a:spLocks noGrp="1"/>
          </p:cNvSpPr>
          <p:nvPr>
            <p:ph type="title"/>
          </p:nvPr>
        </p:nvSpPr>
        <p:spPr/>
        <p:txBody>
          <a:bodyPr/>
          <a:lstStyle/>
          <a:p>
            <a:r>
              <a:rPr lang="en-US" dirty="0"/>
              <a:t>Open Source for Containerized Apps</a:t>
            </a:r>
          </a:p>
        </p:txBody>
      </p:sp>
      <p:sp>
        <p:nvSpPr>
          <p:cNvPr id="4" name="Slide Number Placeholder 3">
            <a:extLst>
              <a:ext uri="{FF2B5EF4-FFF2-40B4-BE49-F238E27FC236}">
                <a16:creationId xmlns:a16="http://schemas.microsoft.com/office/drawing/2014/main" id="{1EDE6C3D-589E-BF4B-A7C5-A626CBCA1162}"/>
              </a:ext>
            </a:extLst>
          </p:cNvP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7" name="Picture 6">
            <a:extLst>
              <a:ext uri="{FF2B5EF4-FFF2-40B4-BE49-F238E27FC236}">
                <a16:creationId xmlns:a16="http://schemas.microsoft.com/office/drawing/2014/main" id="{CF180A49-7DE7-3F41-B559-512A9B2AAAE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9210"/>
          <a:stretch/>
        </p:blipFill>
        <p:spPr>
          <a:xfrm>
            <a:off x="383110" y="920210"/>
            <a:ext cx="2052502" cy="1545321"/>
          </a:xfrm>
          <a:prstGeom prst="rect">
            <a:avLst/>
          </a:prstGeom>
        </p:spPr>
      </p:pic>
      <p:pic>
        <p:nvPicPr>
          <p:cNvPr id="8" name="Picture 7">
            <a:extLst>
              <a:ext uri="{FF2B5EF4-FFF2-40B4-BE49-F238E27FC236}">
                <a16:creationId xmlns:a16="http://schemas.microsoft.com/office/drawing/2014/main" id="{3ADADDB0-9A2A-E64C-9102-92A79EEB0D0D}"/>
              </a:ext>
            </a:extLst>
          </p:cNvPr>
          <p:cNvPicPr>
            <a:picLocks noChangeAspect="1"/>
          </p:cNvPicPr>
          <p:nvPr/>
        </p:nvPicPr>
        <p:blipFill>
          <a:blip r:embed="rId4"/>
          <a:stretch>
            <a:fillRect/>
          </a:stretch>
        </p:blipFill>
        <p:spPr>
          <a:xfrm>
            <a:off x="5134485" y="920210"/>
            <a:ext cx="1371600" cy="1473200"/>
          </a:xfrm>
          <a:prstGeom prst="rect">
            <a:avLst/>
          </a:prstGeom>
        </p:spPr>
      </p:pic>
      <p:graphicFrame>
        <p:nvGraphicFramePr>
          <p:cNvPr id="9" name="Table 8">
            <a:extLst>
              <a:ext uri="{FF2B5EF4-FFF2-40B4-BE49-F238E27FC236}">
                <a16:creationId xmlns:a16="http://schemas.microsoft.com/office/drawing/2014/main" id="{DA35C653-A121-734F-8F40-DD05DA9AB3AC}"/>
              </a:ext>
            </a:extLst>
          </p:cNvPr>
          <p:cNvGraphicFramePr>
            <a:graphicFrameLocks noGrp="1"/>
          </p:cNvGraphicFramePr>
          <p:nvPr>
            <p:extLst>
              <p:ext uri="{D42A27DB-BD31-4B8C-83A1-F6EECF244321}">
                <p14:modId xmlns:p14="http://schemas.microsoft.com/office/powerpoint/2010/main" val="4144572265"/>
              </p:ext>
            </p:extLst>
          </p:nvPr>
        </p:nvGraphicFramePr>
        <p:xfrm>
          <a:off x="383110" y="2571750"/>
          <a:ext cx="3523488" cy="2151252"/>
        </p:xfrm>
        <a:graphic>
          <a:graphicData uri="http://schemas.openxmlformats.org/drawingml/2006/table">
            <a:tbl>
              <a:tblPr firstRow="1" bandRow="1">
                <a:tableStyleId>{00A15C55-8517-42AA-B614-E9B94910E393}</a:tableStyleId>
              </a:tblPr>
              <a:tblGrid>
                <a:gridCol w="3523488">
                  <a:extLst>
                    <a:ext uri="{9D8B030D-6E8A-4147-A177-3AD203B41FA5}">
                      <a16:colId xmlns:a16="http://schemas.microsoft.com/office/drawing/2014/main" val="21149093"/>
                    </a:ext>
                  </a:extLst>
                </a:gridCol>
              </a:tblGrid>
              <a:tr h="358542">
                <a:tc>
                  <a:txBody>
                    <a:bodyPr/>
                    <a:lstStyle/>
                    <a:p>
                      <a:r>
                        <a:rPr lang="en-US" sz="1200" dirty="0"/>
                        <a:t>Production-Grade Open Source Project</a:t>
                      </a:r>
                    </a:p>
                  </a:txBody>
                  <a:tcPr/>
                </a:tc>
                <a:extLst>
                  <a:ext uri="{0D108BD9-81ED-4DB2-BD59-A6C34878D82A}">
                    <a16:rowId xmlns:a16="http://schemas.microsoft.com/office/drawing/2014/main" val="790705099"/>
                  </a:ext>
                </a:extLst>
              </a:tr>
              <a:tr h="358542">
                <a:tc>
                  <a:txBody>
                    <a:bodyPr/>
                    <a:lstStyle/>
                    <a:p>
                      <a:r>
                        <a:rPr lang="en-US" sz="1050" dirty="0">
                          <a:solidFill>
                            <a:schemeClr val="tx1"/>
                          </a:solidFill>
                        </a:rPr>
                        <a:t>quarterly minor releases, no Long Term Support</a:t>
                      </a:r>
                    </a:p>
                  </a:txBody>
                  <a:tcPr anchor="ctr"/>
                </a:tc>
                <a:extLst>
                  <a:ext uri="{0D108BD9-81ED-4DB2-BD59-A6C34878D82A}">
                    <a16:rowId xmlns:a16="http://schemas.microsoft.com/office/drawing/2014/main" val="3550933542"/>
                  </a:ext>
                </a:extLst>
              </a:tr>
              <a:tr h="358542">
                <a:tc>
                  <a:txBody>
                    <a:bodyPr/>
                    <a:lstStyle/>
                    <a:p>
                      <a:r>
                        <a:rPr lang="en-US" sz="1050" dirty="0">
                          <a:solidFill>
                            <a:schemeClr val="tx1"/>
                          </a:solidFill>
                        </a:rPr>
                        <a:t>community support</a:t>
                      </a:r>
                    </a:p>
                  </a:txBody>
                  <a:tcPr anchor="ctr"/>
                </a:tc>
                <a:extLst>
                  <a:ext uri="{0D108BD9-81ED-4DB2-BD59-A6C34878D82A}">
                    <a16:rowId xmlns:a16="http://schemas.microsoft.com/office/drawing/2014/main" val="2970952602"/>
                  </a:ext>
                </a:extLst>
              </a:tr>
              <a:tr h="358542">
                <a:tc>
                  <a:txBody>
                    <a:bodyPr/>
                    <a:lstStyle/>
                    <a:p>
                      <a:r>
                        <a:rPr lang="en-US" sz="1050" dirty="0">
                          <a:solidFill>
                            <a:schemeClr val="tx1"/>
                          </a:solidFill>
                        </a:rPr>
                        <a:t>platform certification: (AKS, EKS, GKE, IKS)</a:t>
                      </a:r>
                    </a:p>
                  </a:txBody>
                  <a:tcPr anchor="ctr"/>
                </a:tc>
                <a:extLst>
                  <a:ext uri="{0D108BD9-81ED-4DB2-BD59-A6C34878D82A}">
                    <a16:rowId xmlns:a16="http://schemas.microsoft.com/office/drawing/2014/main" val="2104957329"/>
                  </a:ext>
                </a:extLst>
              </a:tr>
              <a:tr h="358542">
                <a:tc>
                  <a:txBody>
                    <a:bodyPr/>
                    <a:lstStyle/>
                    <a:p>
                      <a:r>
                        <a:rPr lang="en-US" sz="1050" dirty="0">
                          <a:solidFill>
                            <a:schemeClr val="tx1"/>
                          </a:solidFill>
                        </a:rPr>
                        <a:t>core framework / limited security</a:t>
                      </a:r>
                    </a:p>
                  </a:txBody>
                  <a:tcPr/>
                </a:tc>
                <a:extLst>
                  <a:ext uri="{0D108BD9-81ED-4DB2-BD59-A6C34878D82A}">
                    <a16:rowId xmlns:a16="http://schemas.microsoft.com/office/drawing/2014/main" val="2525906199"/>
                  </a:ext>
                </a:extLst>
              </a:tr>
              <a:tr h="358542">
                <a:tc>
                  <a:txBody>
                    <a:bodyPr/>
                    <a:lstStyle/>
                    <a:p>
                      <a:r>
                        <a:rPr lang="en-US" sz="1050" dirty="0">
                          <a:solidFill>
                            <a:schemeClr val="tx1"/>
                          </a:solidFill>
                        </a:rPr>
                        <a:t>platform or user responsible to integrate beyond core</a:t>
                      </a:r>
                    </a:p>
                  </a:txBody>
                  <a:tcPr/>
                </a:tc>
                <a:extLst>
                  <a:ext uri="{0D108BD9-81ED-4DB2-BD59-A6C34878D82A}">
                    <a16:rowId xmlns:a16="http://schemas.microsoft.com/office/drawing/2014/main" val="1886389732"/>
                  </a:ext>
                </a:extLst>
              </a:tr>
            </a:tbl>
          </a:graphicData>
        </a:graphic>
      </p:graphicFrame>
      <p:graphicFrame>
        <p:nvGraphicFramePr>
          <p:cNvPr id="10" name="Table 9">
            <a:extLst>
              <a:ext uri="{FF2B5EF4-FFF2-40B4-BE49-F238E27FC236}">
                <a16:creationId xmlns:a16="http://schemas.microsoft.com/office/drawing/2014/main" id="{3009EF7D-C55A-0542-AAFF-A6460A696503}"/>
              </a:ext>
            </a:extLst>
          </p:cNvPr>
          <p:cNvGraphicFramePr>
            <a:graphicFrameLocks noGrp="1"/>
          </p:cNvGraphicFramePr>
          <p:nvPr>
            <p:extLst>
              <p:ext uri="{D42A27DB-BD31-4B8C-83A1-F6EECF244321}">
                <p14:modId xmlns:p14="http://schemas.microsoft.com/office/powerpoint/2010/main" val="3848783573"/>
              </p:ext>
            </p:extLst>
          </p:nvPr>
        </p:nvGraphicFramePr>
        <p:xfrm>
          <a:off x="4291503" y="2586183"/>
          <a:ext cx="3651392" cy="2151252"/>
        </p:xfrm>
        <a:graphic>
          <a:graphicData uri="http://schemas.openxmlformats.org/drawingml/2006/table">
            <a:tbl>
              <a:tblPr firstRow="1" bandRow="1">
                <a:tableStyleId>{00A15C55-8517-42AA-B614-E9B94910E393}</a:tableStyleId>
              </a:tblPr>
              <a:tblGrid>
                <a:gridCol w="3651392">
                  <a:extLst>
                    <a:ext uri="{9D8B030D-6E8A-4147-A177-3AD203B41FA5}">
                      <a16:colId xmlns:a16="http://schemas.microsoft.com/office/drawing/2014/main" val="21149093"/>
                    </a:ext>
                  </a:extLst>
                </a:gridCol>
              </a:tblGrid>
              <a:tr h="358542">
                <a:tc>
                  <a:txBody>
                    <a:bodyPr/>
                    <a:lstStyle/>
                    <a:p>
                      <a:r>
                        <a:rPr lang="en-US" sz="1200" dirty="0"/>
                        <a:t>Production-Grade Open Source based Product</a:t>
                      </a:r>
                    </a:p>
                  </a:txBody>
                  <a:tcPr/>
                </a:tc>
                <a:extLst>
                  <a:ext uri="{0D108BD9-81ED-4DB2-BD59-A6C34878D82A}">
                    <a16:rowId xmlns:a16="http://schemas.microsoft.com/office/drawing/2014/main" val="790705099"/>
                  </a:ext>
                </a:extLst>
              </a:tr>
              <a:tr h="358542">
                <a:tc>
                  <a:txBody>
                    <a:bodyPr/>
                    <a:lstStyle/>
                    <a:p>
                      <a:r>
                        <a:rPr lang="en-US" sz="1050" dirty="0">
                          <a:solidFill>
                            <a:schemeClr val="tx1"/>
                          </a:solidFill>
                        </a:rPr>
                        <a:t>quarterly releases, support for major release 3+ years</a:t>
                      </a:r>
                    </a:p>
                  </a:txBody>
                  <a:tcPr anchor="ctr"/>
                </a:tc>
                <a:extLst>
                  <a:ext uri="{0D108BD9-81ED-4DB2-BD59-A6C34878D82A}">
                    <a16:rowId xmlns:a16="http://schemas.microsoft.com/office/drawing/2014/main" val="3550933542"/>
                  </a:ext>
                </a:extLst>
              </a:tr>
              <a:tr h="358542">
                <a:tc>
                  <a:txBody>
                    <a:bodyPr/>
                    <a:lstStyle/>
                    <a:p>
                      <a:r>
                        <a:rPr lang="en-US" sz="1050" dirty="0">
                          <a:solidFill>
                            <a:schemeClr val="tx1"/>
                          </a:solidFill>
                        </a:rPr>
                        <a:t>enterprise support</a:t>
                      </a:r>
                    </a:p>
                  </a:txBody>
                  <a:tcPr anchor="ctr"/>
                </a:tc>
                <a:extLst>
                  <a:ext uri="{0D108BD9-81ED-4DB2-BD59-A6C34878D82A}">
                    <a16:rowId xmlns:a16="http://schemas.microsoft.com/office/drawing/2014/main" val="2970952602"/>
                  </a:ext>
                </a:extLst>
              </a:tr>
              <a:tr h="358542">
                <a:tc>
                  <a:txBody>
                    <a:bodyPr/>
                    <a:lstStyle/>
                    <a:p>
                      <a:r>
                        <a:rPr lang="en-US" sz="1050" dirty="0">
                          <a:solidFill>
                            <a:schemeClr val="tx1"/>
                          </a:solidFill>
                        </a:rPr>
                        <a:t>ecosystem certification: platform and app containers </a:t>
                      </a:r>
                    </a:p>
                  </a:txBody>
                  <a:tcPr anchor="ctr"/>
                </a:tc>
                <a:extLst>
                  <a:ext uri="{0D108BD9-81ED-4DB2-BD59-A6C34878D82A}">
                    <a16:rowId xmlns:a16="http://schemas.microsoft.com/office/drawing/2014/main" val="2104957329"/>
                  </a:ext>
                </a:extLst>
              </a:tr>
              <a:tr h="358542">
                <a:tc>
                  <a:txBody>
                    <a:bodyPr/>
                    <a:lstStyle/>
                    <a:p>
                      <a:r>
                        <a:rPr lang="en-US" sz="1050" dirty="0">
                          <a:solidFill>
                            <a:schemeClr val="tx1"/>
                          </a:solidFill>
                        </a:rPr>
                        <a:t>k8s core plus abstractions / dashboard / security</a:t>
                      </a:r>
                    </a:p>
                  </a:txBody>
                  <a:tcPr/>
                </a:tc>
                <a:extLst>
                  <a:ext uri="{0D108BD9-81ED-4DB2-BD59-A6C34878D82A}">
                    <a16:rowId xmlns:a16="http://schemas.microsoft.com/office/drawing/2014/main" val="2525906199"/>
                  </a:ext>
                </a:extLst>
              </a:tr>
              <a:tr h="358542">
                <a:tc>
                  <a:txBody>
                    <a:bodyPr/>
                    <a:lstStyle/>
                    <a:p>
                      <a:r>
                        <a:rPr lang="en-US" sz="1050" dirty="0">
                          <a:solidFill>
                            <a:schemeClr val="tx1"/>
                          </a:solidFill>
                        </a:rPr>
                        <a:t>opinions and integration of common features</a:t>
                      </a:r>
                    </a:p>
                  </a:txBody>
                  <a:tcPr/>
                </a:tc>
                <a:extLst>
                  <a:ext uri="{0D108BD9-81ED-4DB2-BD59-A6C34878D82A}">
                    <a16:rowId xmlns:a16="http://schemas.microsoft.com/office/drawing/2014/main" val="1886389732"/>
                  </a:ext>
                </a:extLst>
              </a:tr>
            </a:tbl>
          </a:graphicData>
        </a:graphic>
      </p:graphicFrame>
      <p:sp>
        <p:nvSpPr>
          <p:cNvPr id="12" name="Footer Placeholder 2">
            <a:extLst>
              <a:ext uri="{FF2B5EF4-FFF2-40B4-BE49-F238E27FC236}">
                <a16:creationId xmlns:a16="http://schemas.microsoft.com/office/drawing/2014/main" id="{4AD23727-7763-A644-B6F1-D839588CC6E0}"/>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3" name="TextBox 2">
            <a:extLst>
              <a:ext uri="{FF2B5EF4-FFF2-40B4-BE49-F238E27FC236}">
                <a16:creationId xmlns:a16="http://schemas.microsoft.com/office/drawing/2014/main" id="{40334BFF-B045-EA49-85C5-56AC78D43C7D}"/>
              </a:ext>
            </a:extLst>
          </p:cNvPr>
          <p:cNvSpPr txBox="1"/>
          <p:nvPr/>
        </p:nvSpPr>
        <p:spPr>
          <a:xfrm>
            <a:off x="7301158" y="942953"/>
            <a:ext cx="1632530" cy="1311193"/>
          </a:xfrm>
          <a:prstGeom prst="rect">
            <a:avLst/>
          </a:prstGeom>
          <a:noFill/>
        </p:spPr>
        <p:txBody>
          <a:bodyPr wrap="square" rtlCol="0">
            <a:spAutoFit/>
          </a:bodyPr>
          <a:lstStyle/>
          <a:p>
            <a:pPr algn="l">
              <a:lnSpc>
                <a:spcPts val="1600"/>
              </a:lnSpc>
              <a:spcAft>
                <a:spcPts val="600"/>
              </a:spcAft>
            </a:pPr>
            <a:r>
              <a:rPr lang="en-US" sz="1200" b="1" dirty="0">
                <a:solidFill>
                  <a:schemeClr val="tx1"/>
                </a:solidFill>
                <a:latin typeface="IBM Plex Sans" charset="0"/>
                <a:ea typeface="IBM Plex Sans" charset="0"/>
                <a:cs typeface="IBM Plex Sans" charset="0"/>
              </a:rPr>
              <a:t>Minishift</a:t>
            </a:r>
            <a:r>
              <a:rPr lang="en-US" sz="1200" dirty="0">
                <a:solidFill>
                  <a:schemeClr val="tx1"/>
                </a:solidFill>
                <a:latin typeface="IBM Plex Sans" charset="0"/>
                <a:ea typeface="IBM Plex Sans" charset="0"/>
                <a:cs typeface="IBM Plex Sans" charset="0"/>
              </a:rPr>
              <a:t> -&gt; Run OpenShift Container Platform in a single VM – based on OKD (upstream for OpenShift 3.x)</a:t>
            </a:r>
          </a:p>
        </p:txBody>
      </p:sp>
      <p:sp>
        <p:nvSpPr>
          <p:cNvPr id="13" name="TextBox 12">
            <a:extLst>
              <a:ext uri="{FF2B5EF4-FFF2-40B4-BE49-F238E27FC236}">
                <a16:creationId xmlns:a16="http://schemas.microsoft.com/office/drawing/2014/main" id="{3DCCC924-083D-8F42-888B-F2E23B245E20}"/>
              </a:ext>
            </a:extLst>
          </p:cNvPr>
          <p:cNvSpPr txBox="1"/>
          <p:nvPr/>
        </p:nvSpPr>
        <p:spPr>
          <a:xfrm>
            <a:off x="2610285" y="980202"/>
            <a:ext cx="1632530" cy="1106008"/>
          </a:xfrm>
          <a:prstGeom prst="rect">
            <a:avLst/>
          </a:prstGeom>
          <a:noFill/>
        </p:spPr>
        <p:txBody>
          <a:bodyPr wrap="square" rtlCol="0">
            <a:spAutoFit/>
          </a:bodyPr>
          <a:lstStyle/>
          <a:p>
            <a:pPr algn="l">
              <a:lnSpc>
                <a:spcPts val="1600"/>
              </a:lnSpc>
              <a:spcAft>
                <a:spcPts val="600"/>
              </a:spcAft>
            </a:pPr>
            <a:r>
              <a:rPr lang="en-US" sz="1200" b="1" dirty="0" err="1">
                <a:solidFill>
                  <a:schemeClr val="tx1"/>
                </a:solidFill>
                <a:latin typeface="IBM Plex Sans" charset="0"/>
                <a:ea typeface="IBM Plex Sans" charset="0"/>
                <a:cs typeface="IBM Plex Sans" charset="0"/>
              </a:rPr>
              <a:t>Minikube</a:t>
            </a:r>
            <a:r>
              <a:rPr lang="en-US" sz="1200" dirty="0">
                <a:solidFill>
                  <a:schemeClr val="tx1"/>
                </a:solidFill>
                <a:latin typeface="IBM Plex Sans" charset="0"/>
                <a:ea typeface="IBM Plex Sans" charset="0"/>
                <a:cs typeface="IBM Plex Sans" charset="0"/>
              </a:rPr>
              <a:t> -&gt; Run Kubernetes in a single VM – based on upstream Kubernetes</a:t>
            </a:r>
          </a:p>
        </p:txBody>
      </p:sp>
    </p:spTree>
    <p:extLst>
      <p:ext uri="{BB962C8B-B14F-4D97-AF65-F5344CB8AC3E}">
        <p14:creationId xmlns:p14="http://schemas.microsoft.com/office/powerpoint/2010/main" val="129740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2" name="Title 1">
            <a:extLst>
              <a:ext uri="{FF2B5EF4-FFF2-40B4-BE49-F238E27FC236}">
                <a16:creationId xmlns:a16="http://schemas.microsoft.com/office/drawing/2014/main" id="{222EFDBE-733B-1743-B18E-7CD477976A19}"/>
              </a:ext>
            </a:extLst>
          </p:cNvPr>
          <p:cNvSpPr>
            <a:spLocks noGrp="1"/>
          </p:cNvSpPr>
          <p:nvPr>
            <p:ph type="title"/>
          </p:nvPr>
        </p:nvSpPr>
        <p:spPr>
          <a:xfrm>
            <a:off x="210311" y="175530"/>
            <a:ext cx="6077791" cy="804672"/>
          </a:xfrm>
        </p:spPr>
        <p:txBody>
          <a:bodyPr/>
          <a:lstStyle/>
          <a:p>
            <a:r>
              <a:rPr lang="en-US" dirty="0"/>
              <a:t>Projects – extends k8s namespaces</a:t>
            </a:r>
          </a:p>
        </p:txBody>
      </p:sp>
      <p:sp>
        <p:nvSpPr>
          <p:cNvPr id="1013" name="Google Shape;1013;p72"/>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014" name="Google Shape;1014;p72"/>
          <p:cNvSpPr txBox="1"/>
          <p:nvPr/>
        </p:nvSpPr>
        <p:spPr>
          <a:xfrm>
            <a:off x="931950" y="820131"/>
            <a:ext cx="7280100"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Proxima Nova"/>
                <a:ea typeface="Proxima Nova"/>
                <a:cs typeface="Proxima Nova"/>
                <a:sym typeface="Proxima Nova"/>
              </a:rPr>
              <a:t>projects isolate apps across environments, teams, groups and departments</a:t>
            </a:r>
            <a:endParaRPr sz="2800" dirty="0">
              <a:latin typeface="Proxima Nova"/>
              <a:ea typeface="Proxima Nova"/>
              <a:cs typeface="Proxima Nova"/>
              <a:sym typeface="Proxima Nova"/>
            </a:endParaRPr>
          </a:p>
        </p:txBody>
      </p:sp>
      <p:grpSp>
        <p:nvGrpSpPr>
          <p:cNvPr id="1015" name="Google Shape;1015;p72"/>
          <p:cNvGrpSpPr/>
          <p:nvPr/>
        </p:nvGrpSpPr>
        <p:grpSpPr>
          <a:xfrm>
            <a:off x="4114913" y="2886315"/>
            <a:ext cx="721800" cy="721800"/>
            <a:chOff x="4199125" y="2910350"/>
            <a:chExt cx="721800" cy="721800"/>
          </a:xfrm>
        </p:grpSpPr>
        <p:sp>
          <p:nvSpPr>
            <p:cNvPr id="1016" name="Google Shape;1016;p72"/>
            <p:cNvSpPr/>
            <p:nvPr/>
          </p:nvSpPr>
          <p:spPr>
            <a:xfrm>
              <a:off x="4199125" y="2910350"/>
              <a:ext cx="721800" cy="721800"/>
            </a:xfrm>
            <a:prstGeom prst="ellipse">
              <a:avLst/>
            </a:prstGeom>
            <a:solidFill>
              <a:srgbClr val="114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7" name="Google Shape;1017;p72"/>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4398815" y="3022088"/>
              <a:ext cx="322488" cy="498391"/>
            </a:xfrm>
            <a:prstGeom prst="rect">
              <a:avLst/>
            </a:prstGeom>
            <a:noFill/>
            <a:ln>
              <a:noFill/>
            </a:ln>
          </p:spPr>
        </p:pic>
      </p:grpSp>
      <p:grpSp>
        <p:nvGrpSpPr>
          <p:cNvPr id="1018" name="Google Shape;1018;p72"/>
          <p:cNvGrpSpPr/>
          <p:nvPr/>
        </p:nvGrpSpPr>
        <p:grpSpPr>
          <a:xfrm>
            <a:off x="1295575" y="1894238"/>
            <a:ext cx="2058900" cy="1248012"/>
            <a:chOff x="1066975" y="1894238"/>
            <a:chExt cx="2058900" cy="1248012"/>
          </a:xfrm>
        </p:grpSpPr>
        <p:sp>
          <p:nvSpPr>
            <p:cNvPr id="1019" name="Google Shape;1019;p72"/>
            <p:cNvSpPr/>
            <p:nvPr/>
          </p:nvSpPr>
          <p:spPr>
            <a:xfrm>
              <a:off x="1066975" y="19119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20" name="Google Shape;1020;p72"/>
            <p:cNvSpPr/>
            <p:nvPr/>
          </p:nvSpPr>
          <p:spPr>
            <a:xfrm>
              <a:off x="1180550"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21" name="Google Shape;1021;p72"/>
            <p:cNvSpPr/>
            <p:nvPr/>
          </p:nvSpPr>
          <p:spPr>
            <a:xfrm>
              <a:off x="1264761"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22" name="Google Shape;1022;p72"/>
            <p:cNvSpPr/>
            <p:nvPr/>
          </p:nvSpPr>
          <p:spPr>
            <a:xfrm>
              <a:off x="1803263"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23" name="Google Shape;1023;p72"/>
            <p:cNvSpPr/>
            <p:nvPr/>
          </p:nvSpPr>
          <p:spPr>
            <a:xfrm>
              <a:off x="1887474"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24" name="Google Shape;1024;p72"/>
            <p:cNvSpPr/>
            <p:nvPr/>
          </p:nvSpPr>
          <p:spPr>
            <a:xfrm>
              <a:off x="2425976"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25" name="Google Shape;1025;p72"/>
            <p:cNvSpPr/>
            <p:nvPr/>
          </p:nvSpPr>
          <p:spPr>
            <a:xfrm>
              <a:off x="2510187"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26" name="Google Shape;1026;p72"/>
            <p:cNvSpPr/>
            <p:nvPr/>
          </p:nvSpPr>
          <p:spPr>
            <a:xfrm>
              <a:off x="1066975" y="1894238"/>
              <a:ext cx="2058900" cy="1932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PAYMENT DEV</a:t>
              </a:r>
              <a:endParaRPr sz="900">
                <a:solidFill>
                  <a:srgbClr val="FFFFFF"/>
                </a:solidFill>
                <a:latin typeface="Overpass"/>
                <a:ea typeface="Overpass"/>
                <a:cs typeface="Overpass"/>
                <a:sym typeface="Overpass"/>
              </a:endParaRPr>
            </a:p>
          </p:txBody>
        </p:sp>
      </p:grpSp>
      <p:grpSp>
        <p:nvGrpSpPr>
          <p:cNvPr id="1027" name="Google Shape;1027;p72"/>
          <p:cNvGrpSpPr/>
          <p:nvPr/>
        </p:nvGrpSpPr>
        <p:grpSpPr>
          <a:xfrm>
            <a:off x="1295575" y="3342038"/>
            <a:ext cx="2058900" cy="1248012"/>
            <a:chOff x="1066975" y="3342038"/>
            <a:chExt cx="2058900" cy="1248012"/>
          </a:xfrm>
        </p:grpSpPr>
        <p:sp>
          <p:nvSpPr>
            <p:cNvPr id="1028" name="Google Shape;1028;p72"/>
            <p:cNvSpPr/>
            <p:nvPr/>
          </p:nvSpPr>
          <p:spPr>
            <a:xfrm>
              <a:off x="1066975" y="33597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29" name="Google Shape;1029;p72"/>
            <p:cNvSpPr/>
            <p:nvPr/>
          </p:nvSpPr>
          <p:spPr>
            <a:xfrm>
              <a:off x="1180550"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0" name="Google Shape;1030;p72"/>
            <p:cNvSpPr/>
            <p:nvPr/>
          </p:nvSpPr>
          <p:spPr>
            <a:xfrm>
              <a:off x="1264761"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31" name="Google Shape;1031;p72"/>
            <p:cNvSpPr/>
            <p:nvPr/>
          </p:nvSpPr>
          <p:spPr>
            <a:xfrm>
              <a:off x="1803263"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2" name="Google Shape;1032;p72"/>
            <p:cNvSpPr/>
            <p:nvPr/>
          </p:nvSpPr>
          <p:spPr>
            <a:xfrm>
              <a:off x="1887474"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33" name="Google Shape;1033;p72"/>
            <p:cNvSpPr/>
            <p:nvPr/>
          </p:nvSpPr>
          <p:spPr>
            <a:xfrm>
              <a:off x="2425976"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4" name="Google Shape;1034;p72"/>
            <p:cNvSpPr/>
            <p:nvPr/>
          </p:nvSpPr>
          <p:spPr>
            <a:xfrm>
              <a:off x="2510187"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35" name="Google Shape;1035;p72"/>
            <p:cNvSpPr/>
            <p:nvPr/>
          </p:nvSpPr>
          <p:spPr>
            <a:xfrm>
              <a:off x="1066975" y="3342038"/>
              <a:ext cx="2058900" cy="1932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PAYMENT PROD</a:t>
              </a:r>
              <a:endParaRPr sz="900">
                <a:solidFill>
                  <a:srgbClr val="FFFFFF"/>
                </a:solidFill>
                <a:latin typeface="Overpass"/>
                <a:ea typeface="Overpass"/>
                <a:cs typeface="Overpass"/>
                <a:sym typeface="Overpass"/>
              </a:endParaRPr>
            </a:p>
          </p:txBody>
        </p:sp>
      </p:grpSp>
      <p:grpSp>
        <p:nvGrpSpPr>
          <p:cNvPr id="1036" name="Google Shape;1036;p72"/>
          <p:cNvGrpSpPr/>
          <p:nvPr/>
        </p:nvGrpSpPr>
        <p:grpSpPr>
          <a:xfrm>
            <a:off x="5675117" y="1894238"/>
            <a:ext cx="2058900" cy="1248012"/>
            <a:chOff x="5715175" y="1894238"/>
            <a:chExt cx="2058900" cy="1248012"/>
          </a:xfrm>
        </p:grpSpPr>
        <p:sp>
          <p:nvSpPr>
            <p:cNvPr id="1037" name="Google Shape;1037;p72"/>
            <p:cNvSpPr/>
            <p:nvPr/>
          </p:nvSpPr>
          <p:spPr>
            <a:xfrm>
              <a:off x="5715175" y="19119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38" name="Google Shape;1038;p72"/>
            <p:cNvSpPr/>
            <p:nvPr/>
          </p:nvSpPr>
          <p:spPr>
            <a:xfrm>
              <a:off x="5828750"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9" name="Google Shape;1039;p72"/>
            <p:cNvSpPr/>
            <p:nvPr/>
          </p:nvSpPr>
          <p:spPr>
            <a:xfrm>
              <a:off x="5912961"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0" name="Google Shape;1040;p72"/>
            <p:cNvSpPr/>
            <p:nvPr/>
          </p:nvSpPr>
          <p:spPr>
            <a:xfrm>
              <a:off x="6451463"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41" name="Google Shape;1041;p72"/>
            <p:cNvSpPr/>
            <p:nvPr/>
          </p:nvSpPr>
          <p:spPr>
            <a:xfrm>
              <a:off x="6535674"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2" name="Google Shape;1042;p72"/>
            <p:cNvSpPr/>
            <p:nvPr/>
          </p:nvSpPr>
          <p:spPr>
            <a:xfrm>
              <a:off x="7074176"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43" name="Google Shape;1043;p72"/>
            <p:cNvSpPr/>
            <p:nvPr/>
          </p:nvSpPr>
          <p:spPr>
            <a:xfrm>
              <a:off x="7158387"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4" name="Google Shape;1044;p72"/>
            <p:cNvSpPr/>
            <p:nvPr/>
          </p:nvSpPr>
          <p:spPr>
            <a:xfrm>
              <a:off x="5715175" y="1894238"/>
              <a:ext cx="2058900" cy="193200"/>
            </a:xfrm>
            <a:prstGeom prst="rect">
              <a:avLst/>
            </a:prstGeom>
            <a:solidFill>
              <a:srgbClr val="A64D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CATALOG</a:t>
              </a:r>
              <a:endParaRPr sz="900">
                <a:solidFill>
                  <a:srgbClr val="FFFFFF"/>
                </a:solidFill>
                <a:latin typeface="Overpass"/>
                <a:ea typeface="Overpass"/>
                <a:cs typeface="Overpass"/>
                <a:sym typeface="Overpass"/>
              </a:endParaRPr>
            </a:p>
          </p:txBody>
        </p:sp>
      </p:grpSp>
      <p:grpSp>
        <p:nvGrpSpPr>
          <p:cNvPr id="1045" name="Google Shape;1045;p72"/>
          <p:cNvGrpSpPr/>
          <p:nvPr/>
        </p:nvGrpSpPr>
        <p:grpSpPr>
          <a:xfrm>
            <a:off x="5675117" y="3342038"/>
            <a:ext cx="2058900" cy="1248012"/>
            <a:chOff x="5715175" y="3342038"/>
            <a:chExt cx="2058900" cy="1248012"/>
          </a:xfrm>
        </p:grpSpPr>
        <p:sp>
          <p:nvSpPr>
            <p:cNvPr id="1046" name="Google Shape;1046;p72"/>
            <p:cNvSpPr/>
            <p:nvPr/>
          </p:nvSpPr>
          <p:spPr>
            <a:xfrm>
              <a:off x="5715175" y="33597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47" name="Google Shape;1047;p72"/>
            <p:cNvSpPr/>
            <p:nvPr/>
          </p:nvSpPr>
          <p:spPr>
            <a:xfrm>
              <a:off x="5828750"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48" name="Google Shape;1048;p72"/>
            <p:cNvSpPr/>
            <p:nvPr/>
          </p:nvSpPr>
          <p:spPr>
            <a:xfrm>
              <a:off x="5912961"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9" name="Google Shape;1049;p72"/>
            <p:cNvSpPr/>
            <p:nvPr/>
          </p:nvSpPr>
          <p:spPr>
            <a:xfrm>
              <a:off x="6451463"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50" name="Google Shape;1050;p72"/>
            <p:cNvSpPr/>
            <p:nvPr/>
          </p:nvSpPr>
          <p:spPr>
            <a:xfrm>
              <a:off x="6535674"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51" name="Google Shape;1051;p72"/>
            <p:cNvSpPr/>
            <p:nvPr/>
          </p:nvSpPr>
          <p:spPr>
            <a:xfrm>
              <a:off x="7074176"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52" name="Google Shape;1052;p72"/>
            <p:cNvSpPr/>
            <p:nvPr/>
          </p:nvSpPr>
          <p:spPr>
            <a:xfrm>
              <a:off x="7158387"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53" name="Google Shape;1053;p72"/>
            <p:cNvSpPr/>
            <p:nvPr/>
          </p:nvSpPr>
          <p:spPr>
            <a:xfrm>
              <a:off x="5715175" y="3342038"/>
              <a:ext cx="2058900" cy="1932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INVENTORY</a:t>
              </a:r>
              <a:endParaRPr sz="900">
                <a:solidFill>
                  <a:srgbClr val="FFFFFF"/>
                </a:solidFill>
                <a:latin typeface="Overpass"/>
                <a:ea typeface="Overpass"/>
                <a:cs typeface="Overpass"/>
                <a:sym typeface="Overpass"/>
              </a:endParaRPr>
            </a:p>
          </p:txBody>
        </p:sp>
      </p:grpSp>
      <p:cxnSp>
        <p:nvCxnSpPr>
          <p:cNvPr id="1054" name="Google Shape;1054;p72"/>
          <p:cNvCxnSpPr>
            <a:stCxn id="1016" idx="7"/>
            <a:endCxn id="1037" idx="1"/>
          </p:cNvCxnSpPr>
          <p:nvPr/>
        </p:nvCxnSpPr>
        <p:spPr>
          <a:xfrm rot="-5400000">
            <a:off x="4970558" y="2287471"/>
            <a:ext cx="465000" cy="944100"/>
          </a:xfrm>
          <a:prstGeom prst="bentConnector2">
            <a:avLst/>
          </a:prstGeom>
          <a:noFill/>
          <a:ln w="9525" cap="flat" cmpd="sng">
            <a:solidFill>
              <a:srgbClr val="666666"/>
            </a:solidFill>
            <a:prstDash val="solid"/>
            <a:round/>
            <a:headEnd type="none" w="med" len="med"/>
            <a:tailEnd type="none" w="med" len="med"/>
          </a:ln>
        </p:spPr>
      </p:cxnSp>
      <p:cxnSp>
        <p:nvCxnSpPr>
          <p:cNvPr id="1055" name="Google Shape;1055;p72"/>
          <p:cNvCxnSpPr>
            <a:stCxn id="1016" idx="1"/>
            <a:endCxn id="1019" idx="3"/>
          </p:cNvCxnSpPr>
          <p:nvPr/>
        </p:nvCxnSpPr>
        <p:spPr>
          <a:xfrm rot="5400000" flipH="1">
            <a:off x="3555068" y="2326471"/>
            <a:ext cx="465000" cy="866100"/>
          </a:xfrm>
          <a:prstGeom prst="bentConnector2">
            <a:avLst/>
          </a:prstGeom>
          <a:noFill/>
          <a:ln w="9525" cap="flat" cmpd="sng">
            <a:solidFill>
              <a:srgbClr val="666666"/>
            </a:solidFill>
            <a:prstDash val="solid"/>
            <a:round/>
            <a:headEnd type="none" w="med" len="med"/>
            <a:tailEnd type="none" w="med" len="med"/>
          </a:ln>
        </p:spPr>
      </p:cxnSp>
      <p:cxnSp>
        <p:nvCxnSpPr>
          <p:cNvPr id="1056" name="Google Shape;1056;p72"/>
          <p:cNvCxnSpPr>
            <a:stCxn id="1016" idx="3"/>
            <a:endCxn id="1028" idx="3"/>
          </p:cNvCxnSpPr>
          <p:nvPr/>
        </p:nvCxnSpPr>
        <p:spPr>
          <a:xfrm rot="5400000">
            <a:off x="3551318" y="3305610"/>
            <a:ext cx="472500" cy="866100"/>
          </a:xfrm>
          <a:prstGeom prst="bentConnector2">
            <a:avLst/>
          </a:prstGeom>
          <a:noFill/>
          <a:ln w="9525" cap="flat" cmpd="sng">
            <a:solidFill>
              <a:srgbClr val="666666"/>
            </a:solidFill>
            <a:prstDash val="solid"/>
            <a:round/>
            <a:headEnd type="none" w="med" len="med"/>
            <a:tailEnd type="none" w="med" len="med"/>
          </a:ln>
        </p:spPr>
      </p:cxnSp>
      <p:cxnSp>
        <p:nvCxnSpPr>
          <p:cNvPr id="1057" name="Google Shape;1057;p72"/>
          <p:cNvCxnSpPr>
            <a:stCxn id="1016" idx="5"/>
            <a:endCxn id="1046" idx="1"/>
          </p:cNvCxnSpPr>
          <p:nvPr/>
        </p:nvCxnSpPr>
        <p:spPr>
          <a:xfrm rot="-5400000" flipH="1">
            <a:off x="4966808" y="3266610"/>
            <a:ext cx="472500" cy="944100"/>
          </a:xfrm>
          <a:prstGeom prst="bentConnector2">
            <a:avLst/>
          </a:prstGeom>
          <a:noFill/>
          <a:ln w="9525" cap="flat" cmpd="sng">
            <a:solidFill>
              <a:srgbClr val="666666"/>
            </a:solidFill>
            <a:prstDash val="solid"/>
            <a:round/>
            <a:headEnd type="none" w="med" len="med"/>
            <a:tailEnd type="none" w="med" len="med"/>
          </a:ln>
        </p:spPr>
      </p:cxnSp>
      <p:sp>
        <p:nvSpPr>
          <p:cNvPr id="1058" name="Google Shape;1058;p72"/>
          <p:cNvSpPr txBox="1"/>
          <p:nvPr/>
        </p:nvSpPr>
        <p:spPr>
          <a:xfrm>
            <a:off x="4923800" y="23112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1059" name="Google Shape;1059;p72"/>
          <p:cNvSpPr txBox="1"/>
          <p:nvPr/>
        </p:nvSpPr>
        <p:spPr>
          <a:xfrm>
            <a:off x="4923800" y="37590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1060" name="Google Shape;1060;p72"/>
          <p:cNvSpPr txBox="1"/>
          <p:nvPr/>
        </p:nvSpPr>
        <p:spPr>
          <a:xfrm>
            <a:off x="3628400" y="37590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51" name="Footer Placeholder 2">
            <a:extLst>
              <a:ext uri="{FF2B5EF4-FFF2-40B4-BE49-F238E27FC236}">
                <a16:creationId xmlns:a16="http://schemas.microsoft.com/office/drawing/2014/main" id="{78649885-1AED-2247-8C84-06674DE2BCF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59717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A5F0-C237-0841-AAFE-4AAC99FB1CA4}"/>
              </a:ext>
            </a:extLst>
          </p:cNvPr>
          <p:cNvSpPr>
            <a:spLocks noGrp="1"/>
          </p:cNvSpPr>
          <p:nvPr>
            <p:ph type="title"/>
          </p:nvPr>
        </p:nvSpPr>
        <p:spPr>
          <a:xfrm>
            <a:off x="210312" y="175530"/>
            <a:ext cx="8034036" cy="4320270"/>
          </a:xfrm>
        </p:spPr>
        <p:txBody>
          <a:bodyPr/>
          <a:lstStyle/>
          <a:p>
            <a:br>
              <a:rPr lang="en-US" b="1" dirty="0">
                <a:solidFill>
                  <a:srgbClr val="FB4B53"/>
                </a:solidFill>
              </a:rPr>
            </a:br>
            <a:r>
              <a:rPr lang="en-US" sz="3200" dirty="0">
                <a:solidFill>
                  <a:srgbClr val="FB4B53"/>
                </a:solidFill>
              </a:rPr>
              <a:t>Red-Hat</a:t>
            </a:r>
            <a:r>
              <a:rPr lang="en-US" sz="3200" b="1" dirty="0">
                <a:solidFill>
                  <a:schemeClr val="dk1"/>
                </a:solidFill>
              </a:rPr>
              <a:t> </a:t>
            </a:r>
            <a:r>
              <a:rPr lang="en-US" b="1" dirty="0" err="1">
                <a:solidFill>
                  <a:schemeClr val="dk1"/>
                </a:solidFill>
              </a:rPr>
              <a:t>Openshift</a:t>
            </a:r>
            <a:br>
              <a:rPr lang="en-US" b="1" dirty="0">
                <a:solidFill>
                  <a:schemeClr val="dk1"/>
                </a:solidFill>
              </a:rPr>
            </a:br>
            <a:br>
              <a:rPr lang="en-US" b="1" dirty="0">
                <a:solidFill>
                  <a:schemeClr val="dk1"/>
                </a:solidFill>
              </a:rPr>
            </a:br>
            <a:r>
              <a:rPr lang="en-US" b="1" dirty="0">
                <a:solidFill>
                  <a:schemeClr val="dk1"/>
                </a:solidFill>
              </a:rPr>
              <a:t>developing ( </a:t>
            </a:r>
            <a:r>
              <a:rPr lang="en-US" b="1" dirty="0" err="1">
                <a:solidFill>
                  <a:schemeClr val="dk1"/>
                </a:solidFill>
              </a:rPr>
              <a:t>MiniShift</a:t>
            </a:r>
            <a:r>
              <a:rPr lang="en-US" b="1" dirty="0">
                <a:solidFill>
                  <a:schemeClr val="dk1"/>
                </a:solidFill>
              </a:rPr>
              <a:t> )</a:t>
            </a:r>
            <a:br>
              <a:rPr lang="en-US" b="1" dirty="0">
                <a:solidFill>
                  <a:schemeClr val="dk1"/>
                </a:solidFill>
              </a:rPr>
            </a:br>
            <a:br>
              <a:rPr lang="en-US" b="1" dirty="0">
                <a:solidFill>
                  <a:schemeClr val="dk1"/>
                </a:solidFill>
              </a:rPr>
            </a:br>
            <a:br>
              <a:rPr lang="en-US" b="1" dirty="0">
                <a:solidFill>
                  <a:schemeClr val="dk1"/>
                </a:solidFill>
              </a:rPr>
            </a:br>
            <a:r>
              <a:rPr lang="en-US" b="1" dirty="0">
                <a:solidFill>
                  <a:schemeClr val="dk1"/>
                </a:solidFill>
              </a:rPr>
              <a:t>( OpenShift )</a:t>
            </a:r>
            <a:br>
              <a:rPr lang="en-US" b="1" dirty="0">
                <a:solidFill>
                  <a:schemeClr val="dk1"/>
                </a:solidFill>
              </a:rPr>
            </a:br>
            <a:br>
              <a:rPr lang="en-US" b="1" dirty="0">
                <a:solidFill>
                  <a:schemeClr val="dk1"/>
                </a:solidFill>
              </a:rPr>
            </a:br>
            <a:r>
              <a:rPr lang="en-US" b="1" dirty="0">
                <a:solidFill>
                  <a:schemeClr val="dk1"/>
                </a:solidFill>
              </a:rPr>
              <a:t>building</a:t>
            </a:r>
            <a:br>
              <a:rPr lang="en-US" b="1" dirty="0">
                <a:solidFill>
                  <a:schemeClr val="dk1"/>
                </a:solidFill>
              </a:rPr>
            </a:br>
            <a:r>
              <a:rPr lang="en-US" b="1" dirty="0">
                <a:solidFill>
                  <a:schemeClr val="dk1"/>
                </a:solidFill>
              </a:rPr>
              <a:t>deploying, </a:t>
            </a:r>
            <a:br>
              <a:rPr lang="en-US" b="1" dirty="0">
                <a:solidFill>
                  <a:schemeClr val="dk1"/>
                </a:solidFill>
              </a:rPr>
            </a:br>
            <a:r>
              <a:rPr lang="en-US" b="1" dirty="0">
                <a:solidFill>
                  <a:schemeClr val="dk1"/>
                </a:solidFill>
              </a:rPr>
              <a:t>intelligently managing </a:t>
            </a:r>
            <a:br>
              <a:rPr lang="en-US" b="1" dirty="0">
                <a:solidFill>
                  <a:schemeClr val="dk1"/>
                </a:solidFill>
              </a:rPr>
            </a:br>
            <a:br>
              <a:rPr lang="en-US" dirty="0">
                <a:solidFill>
                  <a:schemeClr val="dk1"/>
                </a:solidFill>
              </a:rPr>
            </a:br>
            <a:endParaRPr lang="en-US" dirty="0"/>
          </a:p>
        </p:txBody>
      </p:sp>
      <p:sp>
        <p:nvSpPr>
          <p:cNvPr id="3" name="Footer Placeholder 2">
            <a:extLst>
              <a:ext uri="{FF2B5EF4-FFF2-40B4-BE49-F238E27FC236}">
                <a16:creationId xmlns:a16="http://schemas.microsoft.com/office/drawing/2014/main" id="{88AA4EC0-53A5-7D46-A0E3-1B6D5425A2C3}"/>
              </a:ext>
            </a:extLst>
          </p:cNvPr>
          <p:cNvSpPr>
            <a:spLocks noGrp="1"/>
          </p:cNvSpPr>
          <p:nvPr>
            <p:ph type="ftr" sz="quarter" idx="10"/>
          </p:nvPr>
        </p:nvSpPr>
        <p:spPr/>
        <p:txBody>
          <a:bodyPr/>
          <a:lstStyle/>
          <a:p>
            <a:r>
              <a:rPr lang="en-US"/>
              <a:t>Group Name / DOC ID / Month XX, 2018 / © 2018 IBM Corporation</a:t>
            </a:r>
            <a:endParaRPr lang="en-US" dirty="0"/>
          </a:p>
        </p:txBody>
      </p:sp>
      <p:sp>
        <p:nvSpPr>
          <p:cNvPr id="4" name="Slide Number Placeholder 3">
            <a:extLst>
              <a:ext uri="{FF2B5EF4-FFF2-40B4-BE49-F238E27FC236}">
                <a16:creationId xmlns:a16="http://schemas.microsoft.com/office/drawing/2014/main" id="{7A8C21A7-A681-C147-909F-4DA62E688BC9}"/>
              </a:ext>
            </a:extLst>
          </p:cNvPr>
          <p:cNvSpPr>
            <a:spLocks noGrp="1"/>
          </p:cNvSpPr>
          <p:nvPr>
            <p:ph type="sldNum" sz="quarter" idx="11"/>
          </p:nvPr>
        </p:nvSpPr>
        <p:spPr/>
        <p:txBody>
          <a:bodyPr/>
          <a:lstStyle/>
          <a:p>
            <a:fld id="{59395FB3-9C97-154F-86B2-7E381B951268}" type="slidenum">
              <a:rPr lang="en-US" smtClean="0"/>
              <a:pPr/>
              <a:t>7</a:t>
            </a:fld>
            <a:endParaRPr lang="en-US" dirty="0"/>
          </a:p>
        </p:txBody>
      </p:sp>
      <p:cxnSp>
        <p:nvCxnSpPr>
          <p:cNvPr id="6" name="Straight Arrow Connector 5">
            <a:extLst>
              <a:ext uri="{FF2B5EF4-FFF2-40B4-BE49-F238E27FC236}">
                <a16:creationId xmlns:a16="http://schemas.microsoft.com/office/drawing/2014/main" id="{925323C8-9A70-9140-B489-51FE3723823C}"/>
              </a:ext>
            </a:extLst>
          </p:cNvPr>
          <p:cNvCxnSpPr/>
          <p:nvPr/>
        </p:nvCxnSpPr>
        <p:spPr bwMode="auto">
          <a:xfrm flipH="1">
            <a:off x="2168013" y="1681316"/>
            <a:ext cx="1607574" cy="427703"/>
          </a:xfrm>
          <a:prstGeom prst="straightConnector1">
            <a:avLst/>
          </a:prstGeom>
          <a:ln w="76200">
            <a:solidFill>
              <a:srgbClr val="FFFF00"/>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200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8"/>
        <p:cNvGrpSpPr/>
        <p:nvPr/>
      </p:nvGrpSpPr>
      <p:grpSpPr>
        <a:xfrm>
          <a:off x="0" y="0"/>
          <a:ext cx="0" cy="0"/>
          <a:chOff x="0" y="0"/>
          <a:chExt cx="0" cy="0"/>
        </a:xfrm>
      </p:grpSpPr>
      <p:sp>
        <p:nvSpPr>
          <p:cNvPr id="4251" name="Google Shape;4251;p124"/>
          <p:cNvSpPr txBox="1">
            <a:spLocks noGrp="1"/>
          </p:cNvSpPr>
          <p:nvPr>
            <p:ph type="title"/>
          </p:nvPr>
        </p:nvSpPr>
        <p:spPr>
          <a:xfrm>
            <a:off x="210311" y="175530"/>
            <a:ext cx="4561713" cy="80467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Minishift details</a:t>
            </a:r>
            <a:endParaRPr dirty="0"/>
          </a:p>
        </p:txBody>
      </p:sp>
      <p:sp>
        <p:nvSpPr>
          <p:cNvPr id="4249" name="Google Shape;4249;p124"/>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4250" name="Google Shape;4250;p124"/>
          <p:cNvSpPr txBox="1">
            <a:spLocks noGrp="1"/>
          </p:cNvSpPr>
          <p:nvPr>
            <p:ph type="body" idx="4294967295"/>
          </p:nvPr>
        </p:nvSpPr>
        <p:spPr>
          <a:xfrm>
            <a:off x="0" y="794544"/>
            <a:ext cx="8192729" cy="3554412"/>
          </a:xfrm>
          <a:prstGeom prst="rect">
            <a:avLst/>
          </a:prstGeom>
        </p:spPr>
        <p:txBody>
          <a:bodyPr spcFirstLastPara="1" wrap="square" lIns="91425" tIns="91425" rIns="91425" bIns="91425" anchor="t" anchorCtr="0">
            <a:noAutofit/>
          </a:bodyPr>
          <a:lstStyle/>
          <a:p>
            <a:pPr marL="457200" lvl="0" indent="-292100" algn="l" rtl="0">
              <a:lnSpc>
                <a:spcPct val="150000"/>
              </a:lnSpc>
              <a:spcBef>
                <a:spcPts val="600"/>
              </a:spcBef>
              <a:spcAft>
                <a:spcPts val="0"/>
              </a:spcAft>
              <a:buSzPts val="1000"/>
              <a:buChar char="●"/>
            </a:pPr>
            <a:r>
              <a:rPr lang="en-US" dirty="0"/>
              <a:t>Installs without an Identity Provider</a:t>
            </a:r>
            <a:endParaRPr dirty="0"/>
          </a:p>
          <a:p>
            <a:pPr marL="914400" lvl="1" indent="-292100" algn="l" rtl="0">
              <a:lnSpc>
                <a:spcPct val="150000"/>
              </a:lnSpc>
              <a:spcBef>
                <a:spcPts val="0"/>
              </a:spcBef>
              <a:spcAft>
                <a:spcPts val="0"/>
              </a:spcAft>
              <a:buSzPts val="1000"/>
              <a:buChar char="○"/>
            </a:pPr>
            <a:r>
              <a:rPr lang="en-US" dirty="0"/>
              <a:t>No user passwords needed – local development use cases</a:t>
            </a:r>
          </a:p>
          <a:p>
            <a:pPr marL="914400" lvl="1" indent="-292100" algn="l" rtl="0">
              <a:lnSpc>
                <a:spcPct val="150000"/>
              </a:lnSpc>
              <a:spcBef>
                <a:spcPts val="0"/>
              </a:spcBef>
              <a:spcAft>
                <a:spcPts val="0"/>
              </a:spcAft>
              <a:buSzPts val="1000"/>
              <a:buChar char="○"/>
            </a:pPr>
            <a:r>
              <a:rPr lang="en-US" dirty="0"/>
              <a:t>Add-on available to implement </a:t>
            </a:r>
            <a:r>
              <a:rPr lang="en-US" dirty="0" err="1"/>
              <a:t>htpasswd</a:t>
            </a:r>
            <a:r>
              <a:rPr lang="en-US" dirty="0"/>
              <a:t> identity provider</a:t>
            </a:r>
            <a:endParaRPr dirty="0"/>
          </a:p>
          <a:p>
            <a:pPr marL="457200" lvl="0" indent="-292100" algn="l" rtl="0">
              <a:lnSpc>
                <a:spcPct val="150000"/>
              </a:lnSpc>
              <a:spcBef>
                <a:spcPts val="1000"/>
              </a:spcBef>
              <a:spcAft>
                <a:spcPts val="0"/>
              </a:spcAft>
              <a:buSzPts val="1000"/>
              <a:buChar char="●"/>
            </a:pPr>
            <a:r>
              <a:rPr lang="en-US" dirty="0"/>
              <a:t>Add-ons</a:t>
            </a:r>
            <a:endParaRPr dirty="0"/>
          </a:p>
          <a:p>
            <a:pPr marL="914400" lvl="1" indent="-292100" algn="l" rtl="0">
              <a:lnSpc>
                <a:spcPct val="150000"/>
              </a:lnSpc>
              <a:spcBef>
                <a:spcPts val="0"/>
              </a:spcBef>
              <a:spcAft>
                <a:spcPts val="0"/>
              </a:spcAft>
              <a:buSzPts val="1000"/>
              <a:buChar char="○"/>
            </a:pPr>
            <a:r>
              <a:rPr lang="en-US" dirty="0"/>
              <a:t>Extends the vanilla OKD installation – default + community</a:t>
            </a:r>
            <a:endParaRPr dirty="0"/>
          </a:p>
          <a:p>
            <a:pPr marL="914400" lvl="1" indent="-292100" algn="l" rtl="0">
              <a:lnSpc>
                <a:spcPct val="150000"/>
              </a:lnSpc>
              <a:spcBef>
                <a:spcPts val="0"/>
              </a:spcBef>
              <a:spcAft>
                <a:spcPts val="0"/>
              </a:spcAft>
              <a:buSzPts val="1000"/>
              <a:buChar char="○"/>
            </a:pPr>
            <a:r>
              <a:rPr lang="en-US" dirty="0" err="1"/>
              <a:t>anyuid</a:t>
            </a:r>
            <a:r>
              <a:rPr lang="en-US" dirty="0"/>
              <a:t>, admin-user*, registry-route, </a:t>
            </a:r>
            <a:r>
              <a:rPr lang="en-US" dirty="0" err="1"/>
              <a:t>htpasswd</a:t>
            </a:r>
            <a:r>
              <a:rPr lang="en-US" dirty="0"/>
              <a:t>-identity-provider, …</a:t>
            </a:r>
            <a:endParaRPr dirty="0"/>
          </a:p>
          <a:p>
            <a:pPr marL="457200" lvl="0" indent="-292100">
              <a:lnSpc>
                <a:spcPct val="150000"/>
              </a:lnSpc>
              <a:spcBef>
                <a:spcPts val="1000"/>
              </a:spcBef>
              <a:spcAft>
                <a:spcPts val="0"/>
              </a:spcAft>
              <a:buSzPts val="1000"/>
              <a:buChar char="●"/>
            </a:pPr>
            <a:r>
              <a:rPr lang="en-US" dirty="0"/>
              <a:t>Pre-provisioned Persistent Volumes</a:t>
            </a:r>
          </a:p>
          <a:p>
            <a:pPr marL="914400" lvl="1" indent="-292100">
              <a:lnSpc>
                <a:spcPct val="150000"/>
              </a:lnSpc>
              <a:spcAft>
                <a:spcPts val="0"/>
              </a:spcAft>
              <a:buSzPts val="1000"/>
              <a:buChar char="○"/>
            </a:pPr>
            <a:r>
              <a:rPr lang="en-US" dirty="0"/>
              <a:t>Automatically mapped when Persistent Volume Claims are made!</a:t>
            </a:r>
          </a:p>
          <a:p>
            <a:pPr marL="457200" lvl="0" indent="-292100" algn="l" rtl="0">
              <a:lnSpc>
                <a:spcPct val="150000"/>
              </a:lnSpc>
              <a:spcBef>
                <a:spcPts val="1000"/>
              </a:spcBef>
              <a:spcAft>
                <a:spcPts val="0"/>
              </a:spcAft>
              <a:buSzPts val="1000"/>
              <a:buChar char="●"/>
            </a:pPr>
            <a:r>
              <a:rPr lang="en-US" dirty="0"/>
              <a:t>Internal docker registry created without route</a:t>
            </a:r>
          </a:p>
          <a:p>
            <a:pPr marL="914400" lvl="1" indent="-292100" algn="l" rtl="0">
              <a:lnSpc>
                <a:spcPct val="150000"/>
              </a:lnSpc>
              <a:spcBef>
                <a:spcPts val="0"/>
              </a:spcBef>
              <a:spcAft>
                <a:spcPts val="0"/>
              </a:spcAft>
              <a:buSzPts val="1000"/>
              <a:buChar char="○"/>
            </a:pPr>
            <a:r>
              <a:rPr lang="en-US" dirty="0"/>
              <a:t>retrieve URL:  </a:t>
            </a:r>
            <a:r>
              <a:rPr lang="en-US" dirty="0" err="1">
                <a:latin typeface="IBM Plex Mono" panose="020B0509050203000203" pitchFamily="49" charset="77"/>
              </a:rPr>
              <a:t>minishift</a:t>
            </a:r>
            <a:r>
              <a:rPr lang="en-US" dirty="0">
                <a:latin typeface="IBM Plex Mono" panose="020B0509050203000203" pitchFamily="49" charset="77"/>
              </a:rPr>
              <a:t> </a:t>
            </a:r>
            <a:r>
              <a:rPr lang="en-US" dirty="0" err="1">
                <a:latin typeface="IBM Plex Mono" panose="020B0509050203000203" pitchFamily="49" charset="77"/>
              </a:rPr>
              <a:t>openshift</a:t>
            </a:r>
            <a:r>
              <a:rPr lang="en-US" dirty="0">
                <a:latin typeface="IBM Plex Mono" panose="020B0509050203000203" pitchFamily="49" charset="77"/>
              </a:rPr>
              <a:t> registry</a:t>
            </a:r>
          </a:p>
          <a:p>
            <a:pPr marL="914400" lvl="1" indent="-292100">
              <a:lnSpc>
                <a:spcPct val="150000"/>
              </a:lnSpc>
              <a:spcAft>
                <a:spcPts val="0"/>
              </a:spcAft>
              <a:buSzPts val="1000"/>
              <a:buChar char="○"/>
            </a:pPr>
            <a:r>
              <a:rPr lang="en-US" dirty="0">
                <a:latin typeface="IBM Plex Mono" panose="020B0509050203000203" pitchFamily="49" charset="77"/>
              </a:rPr>
              <a:t>docker login -u developer -p $(</a:t>
            </a:r>
            <a:r>
              <a:rPr lang="en-US" dirty="0" err="1">
                <a:latin typeface="IBM Plex Mono" panose="020B0509050203000203" pitchFamily="49" charset="77"/>
              </a:rPr>
              <a:t>oc</a:t>
            </a:r>
            <a:r>
              <a:rPr lang="en-US" dirty="0">
                <a:latin typeface="IBM Plex Mono" panose="020B0509050203000203" pitchFamily="49" charset="77"/>
              </a:rPr>
              <a:t> </a:t>
            </a:r>
            <a:r>
              <a:rPr lang="en-US" dirty="0" err="1">
                <a:latin typeface="IBM Plex Mono" panose="020B0509050203000203" pitchFamily="49" charset="77"/>
              </a:rPr>
              <a:t>whoami</a:t>
            </a:r>
            <a:r>
              <a:rPr lang="en-US" dirty="0">
                <a:latin typeface="IBM Plex Mono" panose="020B0509050203000203" pitchFamily="49" charset="77"/>
              </a:rPr>
              <a:t> -t) $(</a:t>
            </a:r>
            <a:r>
              <a:rPr lang="en-US" dirty="0" err="1">
                <a:latin typeface="IBM Plex Mono" panose="020B0509050203000203" pitchFamily="49" charset="77"/>
              </a:rPr>
              <a:t>minishift</a:t>
            </a:r>
            <a:r>
              <a:rPr lang="en-US" dirty="0">
                <a:latin typeface="IBM Plex Mono" panose="020B0509050203000203" pitchFamily="49" charset="77"/>
              </a:rPr>
              <a:t> </a:t>
            </a:r>
            <a:r>
              <a:rPr lang="en-US" dirty="0" err="1">
                <a:latin typeface="IBM Plex Mono" panose="020B0509050203000203" pitchFamily="49" charset="77"/>
              </a:rPr>
              <a:t>openshift</a:t>
            </a:r>
            <a:r>
              <a:rPr lang="en-US" dirty="0">
                <a:latin typeface="IBM Plex Mono" panose="020B0509050203000203" pitchFamily="49" charset="77"/>
              </a:rPr>
              <a:t> registry)</a:t>
            </a:r>
          </a:p>
        </p:txBody>
      </p:sp>
      <p:sp>
        <p:nvSpPr>
          <p:cNvPr id="14" name="Footer Placeholder 2">
            <a:extLst>
              <a:ext uri="{FF2B5EF4-FFF2-40B4-BE49-F238E27FC236}">
                <a16:creationId xmlns:a16="http://schemas.microsoft.com/office/drawing/2014/main" id="{73C7A28B-88B1-CA4F-9549-A8929233B787}"/>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2" name="TextBox 1">
            <a:extLst>
              <a:ext uri="{FF2B5EF4-FFF2-40B4-BE49-F238E27FC236}">
                <a16:creationId xmlns:a16="http://schemas.microsoft.com/office/drawing/2014/main" id="{0EA02CF1-1342-C24F-B7DB-69B1499FACDD}"/>
              </a:ext>
            </a:extLst>
          </p:cNvPr>
          <p:cNvSpPr txBox="1"/>
          <p:nvPr/>
        </p:nvSpPr>
        <p:spPr>
          <a:xfrm>
            <a:off x="6260622" y="1301801"/>
            <a:ext cx="2654710" cy="1413785"/>
          </a:xfrm>
          <a:prstGeom prst="rect">
            <a:avLst/>
          </a:prstGeom>
          <a:solidFill>
            <a:schemeClr val="accent6"/>
          </a:solidFill>
          <a:ln>
            <a:solidFill>
              <a:schemeClr val="bg2"/>
            </a:solidFill>
          </a:ln>
        </p:spPr>
        <p:txBody>
          <a:bodyPr wrap="square" rtlCol="0">
            <a:spAutoFit/>
          </a:bodyPr>
          <a:lstStyle/>
          <a:p>
            <a:pPr algn="l">
              <a:lnSpc>
                <a:spcPts val="1600"/>
              </a:lnSpc>
              <a:spcAft>
                <a:spcPts val="600"/>
              </a:spcAft>
            </a:pPr>
            <a:r>
              <a:rPr lang="en-US" sz="1200" dirty="0">
                <a:solidFill>
                  <a:schemeClr val="tx1"/>
                </a:solidFill>
                <a:latin typeface="IBM Plex Mono" panose="020B0509050203000203" pitchFamily="49" charset="77"/>
                <a:ea typeface="IBM Plex Sans" charset="0"/>
                <a:cs typeface="IBM Plex Sans" charset="0"/>
              </a:rPr>
              <a:t>VM default config:</a:t>
            </a:r>
          </a:p>
          <a:p>
            <a:pPr algn="l">
              <a:lnSpc>
                <a:spcPts val="1600"/>
              </a:lnSpc>
              <a:spcAft>
                <a:spcPts val="600"/>
              </a:spcAft>
            </a:pPr>
            <a:r>
              <a:rPr lang="en-US" sz="1200" dirty="0">
                <a:latin typeface="IBM Plex Mono" panose="020B0509050203000203" pitchFamily="49" charset="77"/>
                <a:ea typeface="IBM Plex Sans" charset="0"/>
                <a:cs typeface="IBM Plex Sans" charset="0"/>
              </a:rPr>
              <a:t>2 VCPU</a:t>
            </a:r>
          </a:p>
          <a:p>
            <a:pPr algn="l">
              <a:lnSpc>
                <a:spcPts val="1600"/>
              </a:lnSpc>
              <a:spcAft>
                <a:spcPts val="600"/>
              </a:spcAft>
            </a:pPr>
            <a:r>
              <a:rPr lang="en-US" sz="1200" dirty="0">
                <a:solidFill>
                  <a:schemeClr val="tx1"/>
                </a:solidFill>
                <a:latin typeface="IBM Plex Mono" panose="020B0509050203000203" pitchFamily="49" charset="77"/>
                <a:ea typeface="IBM Plex Sans" charset="0"/>
                <a:cs typeface="IBM Plex Sans" charset="0"/>
              </a:rPr>
              <a:t>4 GB memory</a:t>
            </a:r>
          </a:p>
          <a:p>
            <a:pPr algn="l">
              <a:lnSpc>
                <a:spcPts val="1600"/>
              </a:lnSpc>
              <a:spcAft>
                <a:spcPts val="600"/>
              </a:spcAft>
            </a:pPr>
            <a:r>
              <a:rPr lang="en-US" sz="1200" dirty="0">
                <a:latin typeface="IBM Plex Mono" panose="020B0509050203000203" pitchFamily="49" charset="77"/>
                <a:ea typeface="IBM Plex Sans" charset="0"/>
                <a:cs typeface="IBM Plex Sans" charset="0"/>
              </a:rPr>
              <a:t>20 GB disk image</a:t>
            </a:r>
          </a:p>
          <a:p>
            <a:pPr algn="l">
              <a:lnSpc>
                <a:spcPts val="1600"/>
              </a:lnSpc>
              <a:spcAft>
                <a:spcPts val="600"/>
              </a:spcAft>
            </a:pPr>
            <a:r>
              <a:rPr lang="en-US" sz="1200" dirty="0" err="1">
                <a:latin typeface="IBM Plex Mono" panose="020B0509050203000203" pitchFamily="49" charset="77"/>
                <a:ea typeface="IBM Plex Sans" charset="0"/>
                <a:cs typeface="IBM Plex Sans" charset="0"/>
              </a:rPr>
              <a:t>IPAddr.nip.io</a:t>
            </a:r>
            <a:r>
              <a:rPr lang="en-US" sz="1200" dirty="0">
                <a:latin typeface="IBM Plex Mono" panose="020B0509050203000203" pitchFamily="49" charset="77"/>
                <a:ea typeface="IBM Plex Sans" charset="0"/>
                <a:cs typeface="IBM Plex Sans" charset="0"/>
              </a:rPr>
              <a:t> base domain</a:t>
            </a:r>
            <a:endParaRPr lang="en-US" sz="1200" dirty="0">
              <a:solidFill>
                <a:schemeClr val="tx1"/>
              </a:solidFill>
              <a:latin typeface="IBM Plex Mono" panose="020B0509050203000203" pitchFamily="49" charset="77"/>
              <a:ea typeface="IBM Plex Sans" charset="0"/>
              <a:cs typeface="IBM Plex Sans" charset="0"/>
            </a:endParaRPr>
          </a:p>
        </p:txBody>
      </p:sp>
    </p:spTree>
    <p:extLst>
      <p:ext uri="{BB962C8B-B14F-4D97-AF65-F5344CB8AC3E}">
        <p14:creationId xmlns:p14="http://schemas.microsoft.com/office/powerpoint/2010/main" val="374187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B79A-AD31-814F-8F3B-0F4A73673DC3}"/>
              </a:ext>
            </a:extLst>
          </p:cNvPr>
          <p:cNvSpPr>
            <a:spLocks noGrp="1"/>
          </p:cNvSpPr>
          <p:nvPr>
            <p:ph type="title"/>
          </p:nvPr>
        </p:nvSpPr>
        <p:spPr/>
        <p:txBody>
          <a:bodyPr/>
          <a:lstStyle/>
          <a:p>
            <a:r>
              <a:rPr lang="en-US" sz="8800" dirty="0"/>
              <a:t>Workshop</a:t>
            </a:r>
          </a:p>
        </p:txBody>
      </p:sp>
      <p:sp>
        <p:nvSpPr>
          <p:cNvPr id="6" name="Rectangle 5">
            <a:extLst>
              <a:ext uri="{FF2B5EF4-FFF2-40B4-BE49-F238E27FC236}">
                <a16:creationId xmlns:a16="http://schemas.microsoft.com/office/drawing/2014/main" id="{A65EE118-0CAD-9D45-9474-FB2E49FA2D9F}"/>
              </a:ext>
            </a:extLst>
          </p:cNvPr>
          <p:cNvSpPr/>
          <p:nvPr/>
        </p:nvSpPr>
        <p:spPr>
          <a:xfrm>
            <a:off x="401627" y="3361509"/>
            <a:ext cx="8340745" cy="523220"/>
          </a:xfrm>
          <a:prstGeom prst="rect">
            <a:avLst/>
          </a:prstGeom>
        </p:spPr>
        <p:txBody>
          <a:bodyPr wrap="none">
            <a:spAutoFit/>
          </a:bodyPr>
          <a:lstStyle/>
          <a:p>
            <a:r>
              <a:rPr lang="en-US" sz="2800" dirty="0">
                <a:hlinkClick r:id="rId2"/>
              </a:rPr>
              <a:t>https://</a:t>
            </a:r>
            <a:r>
              <a:rPr lang="en-US" sz="2800" dirty="0" err="1">
                <a:hlinkClick r:id="rId2"/>
              </a:rPr>
              <a:t>github.com</a:t>
            </a:r>
            <a:r>
              <a:rPr lang="en-US" sz="2800" dirty="0">
                <a:hlinkClick r:id="rId2"/>
              </a:rPr>
              <a:t>/Grant-Steinfeld/minishift101</a:t>
            </a:r>
            <a:endParaRPr lang="en-US" sz="2800" dirty="0"/>
          </a:p>
        </p:txBody>
      </p:sp>
    </p:spTree>
    <p:extLst>
      <p:ext uri="{BB962C8B-B14F-4D97-AF65-F5344CB8AC3E}">
        <p14:creationId xmlns:p14="http://schemas.microsoft.com/office/powerpoint/2010/main" val="445621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IBM Developer 2018 white background">
  <a:themeElements>
    <a:clrScheme name="Custom 63">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6FCDE794-2374-AB42-93C0-E11E58860122}"/>
    </a:ext>
  </a:extLst>
</a:theme>
</file>

<file path=ppt/theme/theme2.xml><?xml version="1.0" encoding="utf-8"?>
<a:theme xmlns:a="http://schemas.openxmlformats.org/drawingml/2006/main" name="IBM Developer 2018 cool gray background">
  <a:themeElements>
    <a:clrScheme name="Custom 66">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59164631-9403-914C-8D3F-EFD7606B5118}"/>
    </a:ext>
  </a:extLst>
</a:theme>
</file>

<file path=ppt/theme/theme3.xml><?xml version="1.0" encoding="utf-8"?>
<a:theme xmlns:a="http://schemas.openxmlformats.org/drawingml/2006/main" name="IBM Developer 2018 blue background">
  <a:themeElements>
    <a:clrScheme name="Custom 68">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3C264AD4-A652-764E-9288-179AC72FE8F1}"/>
    </a:ext>
  </a:extLst>
</a:theme>
</file>

<file path=ppt/theme/theme4.xml><?xml version="1.0" encoding="utf-8"?>
<a:theme xmlns:a="http://schemas.openxmlformats.org/drawingml/2006/main" name="IBM Developer 2018 black background">
  <a:themeElements>
    <a:clrScheme name="Custom 72">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F7DCD73F-1B52-BE41-86E5-48E3F72D3C47}"/>
    </a:ext>
  </a:extLst>
</a:theme>
</file>

<file path=ppt/theme/theme5.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6.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Developer 2018 white background</Template>
  <TotalTime>2618</TotalTime>
  <Words>916</Words>
  <Application>Microsoft Macintosh PowerPoint</Application>
  <PresentationFormat>On-screen Show (16:9)</PresentationFormat>
  <Paragraphs>167</Paragraphs>
  <Slides>12</Slides>
  <Notes>6</Notes>
  <HiddenSlides>1</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12</vt:i4>
      </vt:variant>
    </vt:vector>
  </HeadingPairs>
  <TitlesOfParts>
    <vt:vector size="28" baseType="lpstr">
      <vt:lpstr>.AppleSystemUIFont</vt:lpstr>
      <vt:lpstr>Arial</vt:lpstr>
      <vt:lpstr>HelvNeue Light for IBM</vt:lpstr>
      <vt:lpstr>IBM Plex Mono</vt:lpstr>
      <vt:lpstr>IBM Plex Mono Light</vt:lpstr>
      <vt:lpstr>IBM Plex Sans</vt:lpstr>
      <vt:lpstr>IBM Plex Sans Bold</vt:lpstr>
      <vt:lpstr>IBM Plex Sans Light</vt:lpstr>
      <vt:lpstr>Overpass</vt:lpstr>
      <vt:lpstr>Proxima Nova</vt:lpstr>
      <vt:lpstr>Wingdings</vt:lpstr>
      <vt:lpstr>IBM Developer 2018 white background</vt:lpstr>
      <vt:lpstr>IBM Developer 2018 cool gray background</vt:lpstr>
      <vt:lpstr>IBM Developer 2018 blue background</vt:lpstr>
      <vt:lpstr>IBM Developer 2018 black background</vt:lpstr>
      <vt:lpstr>1_blk_background_2017</vt:lpstr>
      <vt:lpstr>An introduction to using Kubernetes with Minishift and OpenShift   Grant Steinfeld, Developer Advocate – Blockchain/JVM/NodeJS IBM Cognitive Applications  @gsteinfeld</vt:lpstr>
      <vt:lpstr>What are Containers?</vt:lpstr>
      <vt:lpstr>What is Kubernetes?</vt:lpstr>
      <vt:lpstr>Containers – not exactly new…</vt:lpstr>
      <vt:lpstr>Open Source for Containerized Apps</vt:lpstr>
      <vt:lpstr>Projects – extends k8s namespaces</vt:lpstr>
      <vt:lpstr> Red-Hat Openshift  developing ( MiniShift )   ( OpenShift )  building deploying,  intelligently managing   </vt:lpstr>
      <vt:lpstr>Minishift details</vt:lpstr>
      <vt:lpstr>Workshop</vt:lpstr>
      <vt:lpstr>Source-to-Image using git repo</vt:lpstr>
      <vt:lpstr>Web Console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Developer Presentation Template — IBM Plex Variant</dc:title>
  <dc:creator>Tim Robinson</dc:creator>
  <cp:lastModifiedBy>Grant Steinfeld</cp:lastModifiedBy>
  <cp:revision>88</cp:revision>
  <cp:lastPrinted>2018-10-05T17:04:41Z</cp:lastPrinted>
  <dcterms:created xsi:type="dcterms:W3CDTF">2019-08-22T22:21:58Z</dcterms:created>
  <dcterms:modified xsi:type="dcterms:W3CDTF">2019-10-23T21:19:44Z</dcterms:modified>
</cp:coreProperties>
</file>