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4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58" r:id="rId2"/>
    <p:sldMasterId id="2147483991" r:id="rId3"/>
    <p:sldMasterId id="2147484024" r:id="rId4"/>
    <p:sldMasterId id="2147484059" r:id="rId5"/>
  </p:sldMasterIdLst>
  <p:notesMasterIdLst>
    <p:notesMasterId r:id="rId15"/>
  </p:notesMasterIdLst>
  <p:handoutMasterIdLst>
    <p:handoutMasterId r:id="rId16"/>
  </p:handoutMasterIdLst>
  <p:sldIdLst>
    <p:sldId id="269" r:id="rId6"/>
    <p:sldId id="141168528" r:id="rId7"/>
    <p:sldId id="141168508" r:id="rId8"/>
    <p:sldId id="141168507" r:id="rId9"/>
    <p:sldId id="326" r:id="rId10"/>
    <p:sldId id="141168527" r:id="rId11"/>
    <p:sldId id="141168520" r:id="rId12"/>
    <p:sldId id="141168498" r:id="rId13"/>
    <p:sldId id="141168497" r:id="rId14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F9A818-4D97-ED4A-9289-C14312126849}">
          <p14:sldIdLst>
            <p14:sldId id="269"/>
            <p14:sldId id="141168528"/>
            <p14:sldId id="141168508"/>
            <p14:sldId id="141168507"/>
            <p14:sldId id="326"/>
            <p14:sldId id="141168527"/>
            <p14:sldId id="141168520"/>
            <p14:sldId id="141168498"/>
            <p14:sldId id="1411684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ydekul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86800"/>
  </p:normalViewPr>
  <p:slideViewPr>
    <p:cSldViewPr snapToGrid="0" snapToObjects="1">
      <p:cViewPr>
        <p:scale>
          <a:sx n="186" d="100"/>
          <a:sy n="186" d="100"/>
        </p:scale>
        <p:origin x="584" y="-504"/>
      </p:cViewPr>
      <p:guideLst/>
    </p:cSldViewPr>
  </p:slideViewPr>
  <p:outlineViewPr>
    <p:cViewPr>
      <p:scale>
        <a:sx n="33" d="100"/>
        <a:sy n="33" d="100"/>
      </p:scale>
      <p:origin x="0" y="-8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10/23/19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Chroot 80’s</a:t>
            </a:r>
          </a:p>
          <a:p>
            <a:r>
              <a:rPr lang="en-US" dirty="0"/>
              <a:t>FreeBSD jails</a:t>
            </a:r>
          </a:p>
          <a:p>
            <a:r>
              <a:rPr lang="en-US" dirty="0"/>
              <a:t>OS-level-virtualization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8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20290f3f5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20290f3f5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5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3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29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0309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7318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4710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4970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300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337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9841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9600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7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2932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4675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9419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1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68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6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7727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73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490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92424"/>
            <a:ext cx="9144000" cy="385107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2425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1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66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318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2736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608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3375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7955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169982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788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5062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21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1426872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241301"/>
            <a:ext cx="521589" cy="2114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28600" y="1630653"/>
            <a:ext cx="4114801" cy="14268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aseline="0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27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3924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84792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64839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60867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67077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5086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1098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83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117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2094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61932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74500" y="1515509"/>
            <a:ext cx="7594997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62185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4680472"/>
            <a:ext cx="1175465" cy="429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13214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85800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66771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02700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203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50976" y="337931"/>
            <a:ext cx="7297530" cy="41048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19082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56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775" y="2187701"/>
            <a:ext cx="1303020" cy="528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517018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53966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9493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7220">
              <a:lnSpc>
                <a:spcPct val="90000"/>
              </a:lnSpc>
              <a:spcBef>
                <a:spcPts val="540"/>
              </a:spcBef>
              <a:buClr>
                <a:srgbClr val="1D3649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5691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7411"/>
            <a:ext cx="4695713" cy="1773289"/>
          </a:xfrm>
        </p:spPr>
        <p:txBody>
          <a:bodyPr anchor="b"/>
          <a:lstStyle>
            <a:lvl1pPr marL="171450"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871830"/>
            <a:ext cx="4695713" cy="1229747"/>
          </a:xfrm>
        </p:spPr>
        <p:txBody>
          <a:bodyPr/>
          <a:lstStyle>
            <a:lvl1pPr marL="17145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6FA28-7BAF-435F-973D-8C53170425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10143" y="1285875"/>
            <a:ext cx="4695714" cy="1714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9715-858B-4029-950E-DB80CC0EF8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4680472"/>
            <a:ext cx="1175465" cy="429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068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26700" y="1233775"/>
            <a:ext cx="7490700" cy="3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600"/>
              </a:spcBef>
              <a:spcAft>
                <a:spcPts val="0"/>
              </a:spcAft>
              <a:buSzPts val="10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52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974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708" y="4694108"/>
            <a:ext cx="513793" cy="204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3"/>
            <a:ext cx="1920240" cy="2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3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8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686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16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25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7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736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0867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3283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431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310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622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2549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42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67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430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1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5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189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7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691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3735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4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3641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8761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825174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62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4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0951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1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8" Type="http://schemas.openxmlformats.org/officeDocument/2006/relationships/slideLayout" Target="../slideLayouts/slideLayout7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26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23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22.xml"/><Relationship Id="rId32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21.xml"/><Relationship Id="rId28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Relationship Id="rId27" Type="http://schemas.openxmlformats.org/officeDocument/2006/relationships/slideLayout" Target="../slideLayouts/slideLayout125.xml"/><Relationship Id="rId30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0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0.xml"/><Relationship Id="rId1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52.xml"/><Relationship Id="rId27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4057" r:id="rId33"/>
    <p:sldLayoutId id="2147484084" r:id="rId34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824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84" r:id="rId26"/>
    <p:sldLayoutId id="2147483985" r:id="rId27"/>
    <p:sldLayoutId id="2147483986" r:id="rId28"/>
    <p:sldLayoutId id="2147483987" r:id="rId29"/>
    <p:sldLayoutId id="2147483988" r:id="rId30"/>
    <p:sldLayoutId id="2147483989" r:id="rId31"/>
    <p:sldLayoutId id="2147483990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  <p:sldLayoutId id="2147484044" r:id="rId20"/>
    <p:sldLayoutId id="2147484045" r:id="rId21"/>
    <p:sldLayoutId id="2147484046" r:id="rId22"/>
    <p:sldLayoutId id="2147484047" r:id="rId23"/>
    <p:sldLayoutId id="2147484048" r:id="rId24"/>
    <p:sldLayoutId id="2147484049" r:id="rId25"/>
    <p:sldLayoutId id="2147484050" r:id="rId26"/>
    <p:sldLayoutId id="2147484051" r:id="rId27"/>
    <p:sldLayoutId id="2147484052" r:id="rId28"/>
    <p:sldLayoutId id="2147484053" r:id="rId29"/>
    <p:sldLayoutId id="2147484054" r:id="rId30"/>
    <p:sldLayoutId id="2147484055" r:id="rId31"/>
    <p:sldLayoutId id="214748405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4680472"/>
            <a:ext cx="1175465" cy="429176"/>
          </a:xfrm>
          <a:prstGeom prst="rect">
            <a:avLst/>
          </a:prstGeom>
        </p:spPr>
      </p:pic>
    </p:spTree>
    <p:custDataLst>
      <p:tags r:id="rId26"/>
    </p:custDataLst>
    <p:extLst>
      <p:ext uri="{BB962C8B-B14F-4D97-AF65-F5344CB8AC3E}">
        <p14:creationId xmlns:p14="http://schemas.microsoft.com/office/powerpoint/2010/main" val="37181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079" r:id="rId20"/>
    <p:sldLayoutId id="2147484080" r:id="rId21"/>
    <p:sldLayoutId id="2147484081" r:id="rId22"/>
    <p:sldLayoutId id="2147484082" r:id="rId23"/>
    <p:sldLayoutId id="2147484083" r:id="rId24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nt-Steinfeld/minishift10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" TargetMode="External"/><Relationship Id="rId2" Type="http://schemas.openxmlformats.org/officeDocument/2006/relationships/hyperlink" Target="https://bit.ly/2N55gRG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7BBA-DDF0-5840-9DE1-FD6AB9A5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91" y="582284"/>
            <a:ext cx="8668217" cy="4305811"/>
          </a:xfrm>
        </p:spPr>
        <p:txBody>
          <a:bodyPr/>
          <a:lstStyle/>
          <a:p>
            <a:r>
              <a:rPr lang="en-US" sz="2800" dirty="0"/>
              <a:t>An introduction to using Kubernetes with Minishift and OpenShift</a:t>
            </a:r>
            <a:br>
              <a:rPr lang="en-US" dirty="0"/>
            </a:br>
            <a:br>
              <a:rPr lang="en-US" dirty="0"/>
            </a:br>
            <a:br>
              <a:rPr lang="en-US" dirty="0">
                <a:latin typeface="IBM Plex Mono Light"/>
              </a:rPr>
            </a:br>
            <a:r>
              <a:rPr lang="en-US" sz="1800" dirty="0">
                <a:solidFill>
                  <a:schemeClr val="bg1"/>
                </a:solidFill>
                <a:latin typeface="IBM Plex Mono Light"/>
              </a:rPr>
              <a:t>Grant Steinfeld, Developer Advocate – Blockchain/JVM/NodeJS</a:t>
            </a:r>
            <a:br>
              <a:rPr lang="en-US" sz="1800" dirty="0">
                <a:solidFill>
                  <a:schemeClr val="bg1"/>
                </a:solidFill>
                <a:latin typeface="IBM Plex Mono Light"/>
              </a:rPr>
            </a:br>
            <a:r>
              <a:rPr lang="en-US" sz="1800" dirty="0">
                <a:solidFill>
                  <a:schemeClr val="bg1"/>
                </a:solidFill>
                <a:latin typeface="IBM Plex Mono Light"/>
              </a:rPr>
              <a:t>IBM Cognitive Applications</a:t>
            </a:r>
            <a:br>
              <a:rPr lang="en-US" sz="1800" dirty="0">
                <a:solidFill>
                  <a:schemeClr val="bg1"/>
                </a:solidFill>
                <a:latin typeface="IBM Plex Mono Light"/>
              </a:rPr>
            </a:br>
            <a:br>
              <a:rPr lang="en-US" sz="1800" dirty="0">
                <a:solidFill>
                  <a:schemeClr val="bg1"/>
                </a:solidFill>
                <a:latin typeface="IBM Plex Mono Light"/>
              </a:rPr>
            </a:br>
            <a:r>
              <a:rPr lang="en-US" sz="1800" dirty="0">
                <a:solidFill>
                  <a:schemeClr val="bg1"/>
                </a:solidFill>
                <a:latin typeface="IBM Plex Mono Light"/>
              </a:rPr>
              <a:t>@</a:t>
            </a:r>
            <a:r>
              <a:rPr lang="en-US" sz="1800" dirty="0" err="1">
                <a:solidFill>
                  <a:schemeClr val="bg1"/>
                </a:solidFill>
                <a:latin typeface="IBM Plex Mono Light"/>
              </a:rPr>
              <a:t>gsteinfeld</a:t>
            </a:r>
            <a:endParaRPr lang="en-US" sz="1800" dirty="0">
              <a:solidFill>
                <a:schemeClr val="bg1"/>
              </a:solidFill>
              <a:latin typeface="IBM Plex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42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34F8-3F32-8840-BCB9-A136F94E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542667"/>
          </a:xfrm>
        </p:spPr>
        <p:txBody>
          <a:bodyPr/>
          <a:lstStyle/>
          <a:p>
            <a:r>
              <a:rPr lang="en-US" dirty="0"/>
              <a:t>Open Source Driven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A2743-0B01-374F-8604-95D547179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063CB-F6AA-C840-9C06-A2E407501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9EF20-51C6-DE41-AF75-57BBE3DB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43" y="942179"/>
            <a:ext cx="696113" cy="543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FB06C-6B82-134A-8A2C-F4223D52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4" y="2831944"/>
            <a:ext cx="2805643" cy="848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191B1-9ECD-AA4B-9C3A-DDC64A270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43" y="2639554"/>
            <a:ext cx="1956555" cy="497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3423B-A35E-8845-9F29-1D52D3503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91" y="1100666"/>
            <a:ext cx="2038350" cy="113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FFAE6-5F7F-F64E-B193-8EEF4F843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43" y="3313488"/>
            <a:ext cx="1912257" cy="542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3C2F8B-1186-7F44-A782-96687EF4D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943" y="1639168"/>
            <a:ext cx="1247439" cy="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B9ED5AF-FAD4-0D4A-8FB3-3E44E11DB9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0846" r="2084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AFF79B-4D9E-6A47-9F79-6786BBE8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7047B-7282-254C-8AEF-D5E5FEC3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C79671-5047-3845-87BF-E4D47998E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Evolution towards the new compute</a:t>
            </a:r>
          </a:p>
          <a:p>
            <a:endParaRPr lang="en-US" sz="1100" dirty="0"/>
          </a:p>
          <a:p>
            <a:r>
              <a:rPr lang="en-US" sz="1100" dirty="0"/>
              <a:t>Bare Metal – Virtualization (VM’s) - Containers</a:t>
            </a:r>
          </a:p>
          <a:p>
            <a:endParaRPr lang="en-US" sz="1100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0CD58D0-BB7D-A34E-AA92-B925F41B5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5839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E115F-37FB-A443-B8FA-82798CF2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not exactly new…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73415-24BC-764E-83BF-CB1604E48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30C48-2F5F-F74B-8F67-509F2C8DC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400" dirty="0"/>
              <a:t>Containers </a:t>
            </a:r>
            <a:r>
              <a:rPr lang="mr-IN" sz="1400" dirty="0"/>
              <a:t>–</a:t>
            </a:r>
            <a:r>
              <a:rPr lang="en-US" sz="1400" dirty="0"/>
              <a:t> not a new idea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chroot ('80s) process spawned in isolated file space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FreeBSD jails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OS-level virtualization (user-mode-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Solaris Containers </a:t>
            </a:r>
          </a:p>
          <a:p>
            <a:pPr lvl="1">
              <a:lnSpc>
                <a:spcPct val="70000"/>
              </a:lnSpc>
            </a:pPr>
            <a:r>
              <a:rPr lang="en-US" dirty="0" err="1"/>
              <a:t>LinuX</a:t>
            </a:r>
            <a:r>
              <a:rPr lang="en-US" dirty="0"/>
              <a:t> Containers (LXC)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Cloud Foundry (Warden, Garden)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More efficient than VMs but less mindshare...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Docker </a:t>
            </a:r>
            <a:r>
              <a:rPr lang="mr-IN" dirty="0"/>
              <a:t>–</a:t>
            </a:r>
            <a:r>
              <a:rPr lang="en-US" dirty="0"/>
              <a:t> ecosystem approach transformed perception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Building application-centric containers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Mechanism for sharing images (Registry)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Open-source enabled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C7D7D-1948-3F43-BB64-A01A54793E06}"/>
              </a:ext>
            </a:extLst>
          </p:cNvPr>
          <p:cNvSpPr/>
          <p:nvPr/>
        </p:nvSpPr>
        <p:spPr bwMode="auto">
          <a:xfrm>
            <a:off x="6822123" y="1315185"/>
            <a:ext cx="1028347" cy="1658787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HelvNeue Light for IBM" pitchFamily="34" charset="0"/>
              </a:rPr>
              <a:t>Isolation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E5601-16DB-A340-970A-F13FE79C92C0}"/>
              </a:ext>
            </a:extLst>
          </p:cNvPr>
          <p:cNvSpPr/>
          <p:nvPr/>
        </p:nvSpPr>
        <p:spPr bwMode="auto">
          <a:xfrm>
            <a:off x="5627546" y="1315185"/>
            <a:ext cx="1028347" cy="1658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HelvNeue Light for IBM" pitchFamily="34" charset="0"/>
              </a:rPr>
              <a:t>Isolation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B0A367-EC50-AB4C-BBF7-093D3988E653}"/>
              </a:ext>
            </a:extLst>
          </p:cNvPr>
          <p:cNvSpPr/>
          <p:nvPr/>
        </p:nvSpPr>
        <p:spPr bwMode="auto">
          <a:xfrm>
            <a:off x="5741179" y="3328383"/>
            <a:ext cx="2056695" cy="531445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HelvNeue Light for IBM" pitchFamily="34" charset="0"/>
              </a:rPr>
              <a:t>hardware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AE6F3C3-90DF-AD47-91DC-9CB0BE742D2A}"/>
              </a:ext>
            </a:extLst>
          </p:cNvPr>
          <p:cNvSpPr/>
          <p:nvPr/>
        </p:nvSpPr>
        <p:spPr bwMode="auto">
          <a:xfrm>
            <a:off x="5741179" y="2796937"/>
            <a:ext cx="2056695" cy="531447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HelvNeue Light for IBM" pitchFamily="34" charset="0"/>
              </a:rPr>
              <a:t>OS / kernel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351E84-ED2C-3D46-9FF2-12332F332E56}"/>
              </a:ext>
            </a:extLst>
          </p:cNvPr>
          <p:cNvSpPr/>
          <p:nvPr/>
        </p:nvSpPr>
        <p:spPr bwMode="auto">
          <a:xfrm rot="16200000">
            <a:off x="5294882" y="1553469"/>
            <a:ext cx="1424041" cy="531447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0449A4-1C42-4345-A80E-7C33F45D9E45}"/>
              </a:ext>
            </a:extLst>
          </p:cNvPr>
          <p:cNvSpPr/>
          <p:nvPr/>
        </p:nvSpPr>
        <p:spPr bwMode="auto">
          <a:xfrm rot="16200000">
            <a:off x="6514863" y="1549869"/>
            <a:ext cx="1424041" cy="531447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2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ACE3CEA-6323-8A4D-BE97-7C795CC3D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0487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94C9-5959-4C42-93B9-FAFD25C2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for Containerized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6C3D-589E-BF4B-A7C5-A626CBCA1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0A49-7DE7-3F41-B559-512A9B2AAA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210"/>
          <a:stretch/>
        </p:blipFill>
        <p:spPr>
          <a:xfrm>
            <a:off x="383110" y="920210"/>
            <a:ext cx="2052502" cy="154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ADDB0-9A2A-E64C-9102-92A79EEB0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85" y="920210"/>
            <a:ext cx="1371600" cy="1473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5C653-A121-734F-8F40-DD05DA9AB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72265"/>
              </p:ext>
            </p:extLst>
          </p:nvPr>
        </p:nvGraphicFramePr>
        <p:xfrm>
          <a:off x="383110" y="2571750"/>
          <a:ext cx="3523488" cy="2151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3488">
                  <a:extLst>
                    <a:ext uri="{9D8B030D-6E8A-4147-A177-3AD203B41FA5}">
                      <a16:colId xmlns:a16="http://schemas.microsoft.com/office/drawing/2014/main" val="21149093"/>
                    </a:ext>
                  </a:extLst>
                </a:gridCol>
              </a:tblGrid>
              <a:tr h="358542">
                <a:tc>
                  <a:txBody>
                    <a:bodyPr/>
                    <a:lstStyle/>
                    <a:p>
                      <a:r>
                        <a:rPr lang="en-US" sz="1200" dirty="0"/>
                        <a:t>Production-Grade Open Source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509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quarterly minor releases, no Long Term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35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community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95260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platform certification: (AKS, EKS, GKE, IKS)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5732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core framework / limited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0619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platform or user responsible to integrate beyond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897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09EF7D-C55A-0542-AAFF-A6460A69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3573"/>
              </p:ext>
            </p:extLst>
          </p:nvPr>
        </p:nvGraphicFramePr>
        <p:xfrm>
          <a:off x="4291503" y="2586183"/>
          <a:ext cx="3651392" cy="2151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51392">
                  <a:extLst>
                    <a:ext uri="{9D8B030D-6E8A-4147-A177-3AD203B41FA5}">
                      <a16:colId xmlns:a16="http://schemas.microsoft.com/office/drawing/2014/main" val="21149093"/>
                    </a:ext>
                  </a:extLst>
                </a:gridCol>
              </a:tblGrid>
              <a:tr h="358542">
                <a:tc>
                  <a:txBody>
                    <a:bodyPr/>
                    <a:lstStyle/>
                    <a:p>
                      <a:r>
                        <a:rPr lang="en-US" sz="1200" dirty="0"/>
                        <a:t>Production-Grade Open Source based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509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quarterly releases, support for major release 3+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35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enterprise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95260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ecosystem certification: platform and app containers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5732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k8s core plus abstractions / dashboard /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06199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opinions and integration of common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89732"/>
                  </a:ext>
                </a:extLst>
              </a:tr>
            </a:tbl>
          </a:graphicData>
        </a:graphic>
      </p:graphicFrame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D23727-7763-A644-B6F1-D839588CC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34BFF-B045-EA49-85C5-56AC78D43C7D}"/>
              </a:ext>
            </a:extLst>
          </p:cNvPr>
          <p:cNvSpPr txBox="1"/>
          <p:nvPr/>
        </p:nvSpPr>
        <p:spPr>
          <a:xfrm>
            <a:off x="7301158" y="942953"/>
            <a:ext cx="1632530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Minishift</a:t>
            </a: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-&gt; Run OpenShift Container Platform in a single VM – based on OKD (upstream for OpenShift 3.x)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CC924-083D-8F42-888B-F2E23B245E20}"/>
              </a:ext>
            </a:extLst>
          </p:cNvPr>
          <p:cNvSpPr txBox="1"/>
          <p:nvPr/>
        </p:nvSpPr>
        <p:spPr>
          <a:xfrm>
            <a:off x="2610285" y="980202"/>
            <a:ext cx="1632530" cy="110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Minikube</a:t>
            </a: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-&gt; Run Kubernetes in a single VM – based on upstream Kubernetes</a:t>
            </a:r>
          </a:p>
        </p:txBody>
      </p:sp>
    </p:spTree>
    <p:extLst>
      <p:ext uri="{BB962C8B-B14F-4D97-AF65-F5344CB8AC3E}">
        <p14:creationId xmlns:p14="http://schemas.microsoft.com/office/powerpoint/2010/main" val="12974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A5F0-C237-0841-AAFE-4AAC99FB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2" y="357510"/>
            <a:ext cx="8034036" cy="3650152"/>
          </a:xfrm>
        </p:spPr>
        <p:txBody>
          <a:bodyPr/>
          <a:lstStyle/>
          <a:p>
            <a:r>
              <a:rPr lang="en-US" sz="2000" u="sng" dirty="0">
                <a:solidFill>
                  <a:srgbClr val="FB4B53"/>
                </a:solidFill>
              </a:rPr>
              <a:t>Red-Hat</a:t>
            </a:r>
            <a:r>
              <a:rPr lang="en-US" sz="2000" b="1" u="sng" dirty="0">
                <a:solidFill>
                  <a:schemeClr val="dk1"/>
                </a:solidFill>
              </a:rPr>
              <a:t> </a:t>
            </a:r>
            <a:r>
              <a:rPr lang="en-US" sz="2000" b="1" u="sng" dirty="0" err="1">
                <a:solidFill>
                  <a:schemeClr val="dk1"/>
                </a:solidFill>
              </a:rPr>
              <a:t>Openshift</a:t>
            </a:r>
            <a:r>
              <a:rPr lang="en-US" sz="2000" b="1" u="sng" dirty="0">
                <a:solidFill>
                  <a:schemeClr val="dk1"/>
                </a:solidFill>
              </a:rPr>
              <a:t> - complete platform for </a:t>
            </a:r>
            <a:br>
              <a:rPr lang="en-US" sz="2000" b="1" u="sng" dirty="0">
                <a:solidFill>
                  <a:schemeClr val="dk1"/>
                </a:solidFill>
              </a:rPr>
            </a:br>
            <a:r>
              <a:rPr lang="en-US" sz="2000" b="1" u="sng" dirty="0">
                <a:solidFill>
                  <a:schemeClr val="dk1"/>
                </a:solidFill>
              </a:rPr>
              <a:t>Kubernetes applications in production</a:t>
            </a:r>
            <a:r>
              <a:rPr lang="en-US" sz="2000" u="sng" dirty="0">
                <a:solidFill>
                  <a:schemeClr val="dk1"/>
                </a:solidFill>
              </a:rPr>
              <a:t>. </a:t>
            </a:r>
            <a:br>
              <a:rPr lang="en-US" sz="2000" dirty="0"/>
            </a:br>
            <a:br>
              <a:rPr lang="en-US" sz="2000" b="1" dirty="0">
                <a:solidFill>
                  <a:srgbClr val="FB4B53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developer workstation ( </a:t>
            </a:r>
            <a:r>
              <a:rPr lang="en-US" sz="2000" b="1" dirty="0" err="1">
                <a:solidFill>
                  <a:schemeClr val="dk1"/>
                </a:solidFill>
              </a:rPr>
              <a:t>MiniShift</a:t>
            </a:r>
            <a:r>
              <a:rPr lang="en-US" sz="2000" b="1" dirty="0">
                <a:solidFill>
                  <a:schemeClr val="dk1"/>
                </a:solidFill>
              </a:rPr>
              <a:t> )</a:t>
            </a:r>
            <a:br>
              <a:rPr lang="en-US" sz="2000" b="1" dirty="0">
                <a:solidFill>
                  <a:schemeClr val="dk1"/>
                </a:solidFill>
              </a:rPr>
            </a:b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servers ( OpenShift )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building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deploying,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intelligently managing </a:t>
            </a:r>
            <a:br>
              <a:rPr lang="en-US" sz="2000" b="1" dirty="0">
                <a:solidFill>
                  <a:schemeClr val="dk1"/>
                </a:solidFill>
              </a:rPr>
            </a:br>
            <a:br>
              <a:rPr lang="en-US" sz="2000" dirty="0">
                <a:solidFill>
                  <a:schemeClr val="dk1"/>
                </a:solidFill>
              </a:rPr>
            </a:b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4EC0-53A5-7D46-A0E3-1B6D5425A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21A7-A681-C147-909F-4DA62E688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5323C8-9A70-9140-B489-51FE3723823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9280" y="1827090"/>
            <a:ext cx="1193953" cy="355496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124"/>
          <p:cNvSpPr txBox="1">
            <a:spLocks noGrp="1"/>
          </p:cNvSpPr>
          <p:nvPr>
            <p:ph type="title"/>
          </p:nvPr>
        </p:nvSpPr>
        <p:spPr>
          <a:xfrm>
            <a:off x="210311" y="175530"/>
            <a:ext cx="4561713" cy="804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Minishift details</a:t>
            </a:r>
            <a:endParaRPr dirty="0"/>
          </a:p>
        </p:txBody>
      </p:sp>
      <p:sp>
        <p:nvSpPr>
          <p:cNvPr id="4249" name="Google Shape;4249;p12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50" name="Google Shape;4250;p124"/>
          <p:cNvSpPr txBox="1">
            <a:spLocks noGrp="1"/>
          </p:cNvSpPr>
          <p:nvPr>
            <p:ph type="body" idx="4294967295"/>
          </p:nvPr>
        </p:nvSpPr>
        <p:spPr>
          <a:xfrm>
            <a:off x="0" y="794544"/>
            <a:ext cx="8192729" cy="3554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Installs without an Identity Provider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dirty="0"/>
              <a:t>No user passwords needed – local development use cases</a:t>
            </a: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dirty="0"/>
              <a:t>Add-on available to implement </a:t>
            </a:r>
            <a:r>
              <a:rPr lang="en-US" dirty="0" err="1"/>
              <a:t>htpasswd</a:t>
            </a:r>
            <a:r>
              <a:rPr lang="en-US" dirty="0"/>
              <a:t> identity provider</a:t>
            </a:r>
            <a:endParaRPr dirty="0"/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Add-ons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dirty="0"/>
              <a:t>Extends the vanilla OKD installation – default + community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dirty="0" err="1"/>
              <a:t>anyuid</a:t>
            </a:r>
            <a:r>
              <a:rPr lang="en-US" dirty="0"/>
              <a:t>, admin-user*, registry-route, </a:t>
            </a:r>
            <a:r>
              <a:rPr lang="en-US" dirty="0" err="1"/>
              <a:t>htpasswd</a:t>
            </a:r>
            <a:r>
              <a:rPr lang="en-US" dirty="0"/>
              <a:t>-identity-provider, …</a:t>
            </a:r>
            <a:endParaRPr dirty="0"/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Pre-provisioned Persistent Volumes</a:t>
            </a:r>
          </a:p>
          <a:p>
            <a:pPr marL="914400" lvl="1" indent="-292100">
              <a:lnSpc>
                <a:spcPct val="150000"/>
              </a:lnSpc>
              <a:spcAft>
                <a:spcPts val="0"/>
              </a:spcAft>
              <a:buSzPts val="1000"/>
              <a:buChar char="○"/>
            </a:pPr>
            <a:r>
              <a:rPr lang="en-US" dirty="0"/>
              <a:t>Automatically mapped when Persistent Volume Claims are made!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Internal docker registry created without route</a:t>
            </a: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dirty="0"/>
              <a:t>retrieve URL:  </a:t>
            </a:r>
            <a:r>
              <a:rPr lang="en-US" dirty="0" err="1">
                <a:latin typeface="IBM Plex Mono" panose="020B0509050203000203" pitchFamily="49" charset="77"/>
              </a:rPr>
              <a:t>minishift</a:t>
            </a:r>
            <a:r>
              <a:rPr lang="en-US" dirty="0">
                <a:latin typeface="IBM Plex Mono" panose="020B0509050203000203" pitchFamily="49" charset="77"/>
              </a:rPr>
              <a:t> </a:t>
            </a:r>
            <a:r>
              <a:rPr lang="en-US" dirty="0" err="1">
                <a:latin typeface="IBM Plex Mono" panose="020B0509050203000203" pitchFamily="49" charset="77"/>
              </a:rPr>
              <a:t>openshift</a:t>
            </a:r>
            <a:r>
              <a:rPr lang="en-US" dirty="0">
                <a:latin typeface="IBM Plex Mono" panose="020B0509050203000203" pitchFamily="49" charset="77"/>
              </a:rPr>
              <a:t> registry</a:t>
            </a:r>
          </a:p>
          <a:p>
            <a:pPr marL="914400" lvl="1" indent="-292100">
              <a:lnSpc>
                <a:spcPct val="150000"/>
              </a:lnSpc>
              <a:spcAft>
                <a:spcPts val="0"/>
              </a:spcAft>
              <a:buSzPts val="1000"/>
              <a:buChar char="○"/>
            </a:pPr>
            <a:r>
              <a:rPr lang="en-US" dirty="0">
                <a:latin typeface="IBM Plex Mono" panose="020B0509050203000203" pitchFamily="49" charset="77"/>
              </a:rPr>
              <a:t>docker login -u developer -p $(</a:t>
            </a:r>
            <a:r>
              <a:rPr lang="en-US" dirty="0" err="1">
                <a:latin typeface="IBM Plex Mono" panose="020B0509050203000203" pitchFamily="49" charset="77"/>
              </a:rPr>
              <a:t>oc</a:t>
            </a:r>
            <a:r>
              <a:rPr lang="en-US" dirty="0">
                <a:latin typeface="IBM Plex Mono" panose="020B0509050203000203" pitchFamily="49" charset="77"/>
              </a:rPr>
              <a:t> </a:t>
            </a:r>
            <a:r>
              <a:rPr lang="en-US" dirty="0" err="1">
                <a:latin typeface="IBM Plex Mono" panose="020B0509050203000203" pitchFamily="49" charset="77"/>
              </a:rPr>
              <a:t>whoami</a:t>
            </a:r>
            <a:r>
              <a:rPr lang="en-US" dirty="0">
                <a:latin typeface="IBM Plex Mono" panose="020B0509050203000203" pitchFamily="49" charset="77"/>
              </a:rPr>
              <a:t> -t) $(</a:t>
            </a:r>
            <a:r>
              <a:rPr lang="en-US" dirty="0" err="1">
                <a:latin typeface="IBM Plex Mono" panose="020B0509050203000203" pitchFamily="49" charset="77"/>
              </a:rPr>
              <a:t>minishift</a:t>
            </a:r>
            <a:r>
              <a:rPr lang="en-US" dirty="0">
                <a:latin typeface="IBM Plex Mono" panose="020B0509050203000203" pitchFamily="49" charset="77"/>
              </a:rPr>
              <a:t> </a:t>
            </a:r>
            <a:r>
              <a:rPr lang="en-US" dirty="0" err="1">
                <a:latin typeface="IBM Plex Mono" panose="020B0509050203000203" pitchFamily="49" charset="77"/>
              </a:rPr>
              <a:t>openshift</a:t>
            </a:r>
            <a:r>
              <a:rPr lang="en-US" dirty="0">
                <a:latin typeface="IBM Plex Mono" panose="020B0509050203000203" pitchFamily="49" charset="77"/>
              </a:rPr>
              <a:t> registry)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73C7A28B-88B1-CA4F-9549-A8929233B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02CF1-1342-C24F-B7DB-69B1499FACDD}"/>
              </a:ext>
            </a:extLst>
          </p:cNvPr>
          <p:cNvSpPr txBox="1"/>
          <p:nvPr/>
        </p:nvSpPr>
        <p:spPr>
          <a:xfrm>
            <a:off x="6260622" y="1301801"/>
            <a:ext cx="2654710" cy="1413785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VM default config: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Mono" panose="020B0509050203000203" pitchFamily="49" charset="77"/>
                <a:ea typeface="IBM Plex Sans" charset="0"/>
                <a:cs typeface="IBM Plex Sans" charset="0"/>
              </a:rPr>
              <a:t>2 VCPU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4 GB memory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Mono" panose="020B0509050203000203" pitchFamily="49" charset="77"/>
                <a:ea typeface="IBM Plex Sans" charset="0"/>
                <a:cs typeface="IBM Plex Sans" charset="0"/>
              </a:rPr>
              <a:t>20 GB disk image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 err="1">
                <a:latin typeface="IBM Plex Mono" panose="020B0509050203000203" pitchFamily="49" charset="77"/>
                <a:ea typeface="IBM Plex Sans" charset="0"/>
                <a:cs typeface="IBM Plex Sans" charset="0"/>
              </a:rPr>
              <a:t>IPAddr.nip.io</a:t>
            </a:r>
            <a:r>
              <a:rPr lang="en-US" sz="1200" dirty="0">
                <a:latin typeface="IBM Plex Mono" panose="020B0509050203000203" pitchFamily="49" charset="77"/>
                <a:ea typeface="IBM Plex Sans" charset="0"/>
                <a:cs typeface="IBM Plex Sans" charset="0"/>
              </a:rPr>
              <a:t> base domain</a:t>
            </a:r>
            <a:endParaRPr lang="en-US" sz="1200" dirty="0">
              <a:solidFill>
                <a:schemeClr val="tx1"/>
              </a:solidFill>
              <a:latin typeface="IBM Plex Mono" panose="020B0509050203000203" pitchFamily="49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79A-AD31-814F-8F3B-0F4A73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Workshop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EE118-0CAD-9D45-9474-FB2E49FA2D9F}"/>
              </a:ext>
            </a:extLst>
          </p:cNvPr>
          <p:cNvSpPr/>
          <p:nvPr/>
        </p:nvSpPr>
        <p:spPr>
          <a:xfrm>
            <a:off x="87741" y="1636771"/>
            <a:ext cx="834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github.com</a:t>
            </a:r>
            <a:r>
              <a:rPr lang="en-US" sz="2800" dirty="0">
                <a:hlinkClick r:id="rId2"/>
              </a:rPr>
              <a:t>/Grant-Steinfeld/minishift101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6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E666C-D57F-644B-BFC0-DDA1E8EAB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6AAB9F-1493-6D47-B991-1D1925399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3C067-8FCB-6A4A-B564-D1B0E8BD93E6}"/>
              </a:ext>
            </a:extLst>
          </p:cNvPr>
          <p:cNvSpPr txBox="1"/>
          <p:nvPr/>
        </p:nvSpPr>
        <p:spPr>
          <a:xfrm>
            <a:off x="406952" y="140786"/>
            <a:ext cx="4756315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Thank You!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>
              <a:lnSpc>
                <a:spcPts val="1600"/>
              </a:lnSpc>
              <a:spcAft>
                <a:spcPts val="600"/>
              </a:spcAft>
            </a:pP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Slides on </a:t>
            </a:r>
            <a:r>
              <a:rPr lang="en-US" sz="1200" dirty="0" err="1">
                <a:latin typeface="IBM Plex Sans" charset="0"/>
                <a:ea typeface="IBM Plex Sans" charset="0"/>
                <a:cs typeface="IBM Plex Sans" charset="0"/>
              </a:rPr>
              <a:t>github</a:t>
            </a: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800" b="1" dirty="0">
                <a:hlinkClick r:id="rId2"/>
              </a:rPr>
              <a:t>https://bit.ly/2N55gRG</a:t>
            </a:r>
            <a:endParaRPr lang="en-US" sz="2800" b="1" dirty="0"/>
          </a:p>
          <a:p>
            <a:pPr algn="l">
              <a:lnSpc>
                <a:spcPts val="1600"/>
              </a:lnSpc>
              <a:spcAft>
                <a:spcPts val="600"/>
              </a:spcAft>
            </a:pP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Upcoming events: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  <a:hlinkClick r:id="rId3"/>
              </a:rPr>
              <a:t>https://developer.ibm.com/</a:t>
            </a: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1200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Questions suggestion</a:t>
            </a:r>
          </a:p>
          <a:p>
            <a:pPr algn="l">
              <a:lnSpc>
                <a:spcPts val="1600"/>
              </a:lnSpc>
              <a:spcAft>
                <a:spcPts val="600"/>
              </a:spcAft>
            </a:pPr>
            <a:endParaRPr lang="en-US" sz="4000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4000" dirty="0">
                <a:latin typeface="IBM Plex Mono Light"/>
              </a:rPr>
              <a:t>@</a:t>
            </a:r>
            <a:r>
              <a:rPr lang="en-US" sz="4000" dirty="0" err="1">
                <a:latin typeface="IBM Plex Mono Light"/>
              </a:rPr>
              <a:t>gsteinfeld</a:t>
            </a:r>
            <a:endParaRPr lang="en-US" sz="40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50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BM Developer 2018 white background">
  <a:themeElements>
    <a:clrScheme name="Custom 63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NewIBMTemplate" id="{5F4B1446-128C-B74E-B69A-9D2E37A2357F}" vid="{6FCDE794-2374-AB42-93C0-E11E58860122}"/>
    </a:ext>
  </a:extLst>
</a:theme>
</file>

<file path=ppt/theme/theme2.xml><?xml version="1.0" encoding="utf-8"?>
<a:theme xmlns:a="http://schemas.openxmlformats.org/drawingml/2006/main" name="IBM Developer 2018 cool gray background">
  <a:themeElements>
    <a:clrScheme name="Custom 66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NewIBMTemplate" id="{5F4B1446-128C-B74E-B69A-9D2E37A2357F}" vid="{59164631-9403-914C-8D3F-EFD7606B5118}"/>
    </a:ext>
  </a:extLst>
</a:theme>
</file>

<file path=ppt/theme/theme3.xml><?xml version="1.0" encoding="utf-8"?>
<a:theme xmlns:a="http://schemas.openxmlformats.org/drawingml/2006/main" name="IBM Developer 2018 blue background">
  <a:themeElements>
    <a:clrScheme name="Custom 68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NewIBMTemplate" id="{5F4B1446-128C-B74E-B69A-9D2E37A2357F}" vid="{3C264AD4-A652-764E-9288-179AC72FE8F1}"/>
    </a:ext>
  </a:extLst>
</a:theme>
</file>

<file path=ppt/theme/theme4.xml><?xml version="1.0" encoding="utf-8"?>
<a:theme xmlns:a="http://schemas.openxmlformats.org/drawingml/2006/main" name="IBM Developer 2018 black background">
  <a:themeElements>
    <a:clrScheme name="Custom 72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NewIBMTemplate" id="{5F4B1446-128C-B74E-B69A-9D2E37A2357F}" vid="{F7DCD73F-1B52-BE41-86E5-48E3F72D3C47}"/>
    </a:ext>
  </a:extLst>
</a:theme>
</file>

<file path=ppt/theme/theme5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7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Developer 2018 white background</Template>
  <TotalTime>2897</TotalTime>
  <Words>483</Words>
  <Application>Microsoft Macintosh PowerPoint</Application>
  <PresentationFormat>On-screen Show (16:9)</PresentationFormat>
  <Paragraphs>95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.AppleSystemUIFont</vt:lpstr>
      <vt:lpstr>Arial</vt:lpstr>
      <vt:lpstr>HelvNeue Light for IBM</vt:lpstr>
      <vt:lpstr>IBM Plex Mono</vt:lpstr>
      <vt:lpstr>IBM Plex Mono Light</vt:lpstr>
      <vt:lpstr>IBM Plex Sans</vt:lpstr>
      <vt:lpstr>IBM Plex Sans Bold</vt:lpstr>
      <vt:lpstr>IBM Plex Sans Light</vt:lpstr>
      <vt:lpstr>Overpass</vt:lpstr>
      <vt:lpstr>Proxima Nova</vt:lpstr>
      <vt:lpstr>Wingdings</vt:lpstr>
      <vt:lpstr>IBM Developer 2018 white background</vt:lpstr>
      <vt:lpstr>IBM Developer 2018 cool gray background</vt:lpstr>
      <vt:lpstr>IBM Developer 2018 blue background</vt:lpstr>
      <vt:lpstr>IBM Developer 2018 black background</vt:lpstr>
      <vt:lpstr>1_blk_background_2017</vt:lpstr>
      <vt:lpstr>An introduction to using Kubernetes with Minishift and OpenShift   Grant Steinfeld, Developer Advocate – Blockchain/JVM/NodeJS IBM Cognitive Applications  @gsteinfeld</vt:lpstr>
      <vt:lpstr>Open Source Driven</vt:lpstr>
      <vt:lpstr>What are Containers?</vt:lpstr>
      <vt:lpstr>Containers – not exactly new…</vt:lpstr>
      <vt:lpstr>Open Source for Containerized Apps</vt:lpstr>
      <vt:lpstr>Red-Hat Openshift - complete platform for  Kubernetes applications in production.   developer workstation ( MiniShift )  servers ( OpenShift ) building deploying,  intelligently managing   </vt:lpstr>
      <vt:lpstr>Minishift details</vt:lpstr>
      <vt:lpstr>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Developer Presentation Template — IBM Plex Variant</dc:title>
  <dc:creator>Tim Robinson</dc:creator>
  <cp:lastModifiedBy>Grant Steinfeld</cp:lastModifiedBy>
  <cp:revision>96</cp:revision>
  <cp:lastPrinted>2018-10-05T17:04:41Z</cp:lastPrinted>
  <dcterms:created xsi:type="dcterms:W3CDTF">2019-08-22T22:21:58Z</dcterms:created>
  <dcterms:modified xsi:type="dcterms:W3CDTF">2019-10-24T02:08:38Z</dcterms:modified>
</cp:coreProperties>
</file>