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72"/>
  </p:normalViewPr>
  <p:slideViewPr>
    <p:cSldViewPr snapToGrid="0" snapToObjects="1">
      <p:cViewPr>
        <p:scale>
          <a:sx n="83" d="100"/>
          <a:sy n="83"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7914E-3CAE-4081-B4D9-7C16A605596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96C83F-8237-4671-BADB-4736549D81BF}">
      <dgm:prSet/>
      <dgm:spPr/>
      <dgm:t>
        <a:bodyPr/>
        <a:lstStyle/>
        <a:p>
          <a:pPr>
            <a:defRPr b="1"/>
          </a:pPr>
          <a:r>
            <a:rPr lang="en-US"/>
            <a:t>Postfix</a:t>
          </a:r>
        </a:p>
      </dgm:t>
    </dgm:pt>
    <dgm:pt modelId="{B493206B-E757-4004-9A57-6DFE7A941AC6}" type="parTrans" cxnId="{3BC6CDB3-B854-41EC-A5BB-2CAD9FF4B391}">
      <dgm:prSet/>
      <dgm:spPr/>
      <dgm:t>
        <a:bodyPr/>
        <a:lstStyle/>
        <a:p>
          <a:endParaRPr lang="en-US"/>
        </a:p>
      </dgm:t>
    </dgm:pt>
    <dgm:pt modelId="{8FAFD33A-2602-4629-8472-2BABE57EF897}" type="sibTrans" cxnId="{3BC6CDB3-B854-41EC-A5BB-2CAD9FF4B391}">
      <dgm:prSet/>
      <dgm:spPr/>
      <dgm:t>
        <a:bodyPr/>
        <a:lstStyle/>
        <a:p>
          <a:endParaRPr lang="en-US"/>
        </a:p>
      </dgm:t>
    </dgm:pt>
    <dgm:pt modelId="{B2D3BAA4-2919-45B6-AFB4-6F4D33D7F4D8}">
      <dgm:prSet/>
      <dgm:spPr/>
      <dgm:t>
        <a:bodyPr/>
        <a:lstStyle/>
        <a:p>
          <a:r>
            <a:rPr lang="en-US"/>
            <a:t>receive real-time email subscriptions by source/topic</a:t>
          </a:r>
        </a:p>
      </dgm:t>
    </dgm:pt>
    <dgm:pt modelId="{763709BD-B806-41AE-A656-96B93078D267}" type="parTrans" cxnId="{313A695C-6485-4C99-B51F-F41EFF410753}">
      <dgm:prSet/>
      <dgm:spPr/>
      <dgm:t>
        <a:bodyPr/>
        <a:lstStyle/>
        <a:p>
          <a:endParaRPr lang="en-US"/>
        </a:p>
      </dgm:t>
    </dgm:pt>
    <dgm:pt modelId="{BB0B7567-B413-4D43-B596-B181F31566A7}" type="sibTrans" cxnId="{313A695C-6485-4C99-B51F-F41EFF410753}">
      <dgm:prSet/>
      <dgm:spPr/>
      <dgm:t>
        <a:bodyPr/>
        <a:lstStyle/>
        <a:p>
          <a:endParaRPr lang="en-US"/>
        </a:p>
      </dgm:t>
    </dgm:pt>
    <dgm:pt modelId="{2D7EDF5D-6DFB-4DBF-8B5E-432D06C2402C}">
      <dgm:prSet/>
      <dgm:spPr/>
      <dgm:t>
        <a:bodyPr/>
        <a:lstStyle/>
        <a:p>
          <a:r>
            <a:rPr lang="en-US"/>
            <a:t>Weather</a:t>
          </a:r>
        </a:p>
      </dgm:t>
    </dgm:pt>
    <dgm:pt modelId="{70426695-582B-421F-AE4E-20966B31D80C}" type="parTrans" cxnId="{E6F3E45D-E2E4-45ED-9759-6EB52F453301}">
      <dgm:prSet/>
      <dgm:spPr/>
      <dgm:t>
        <a:bodyPr/>
        <a:lstStyle/>
        <a:p>
          <a:endParaRPr lang="en-US"/>
        </a:p>
      </dgm:t>
    </dgm:pt>
    <dgm:pt modelId="{7271C624-EB61-4E12-9191-FF0E379DBFA7}" type="sibTrans" cxnId="{E6F3E45D-E2E4-45ED-9759-6EB52F453301}">
      <dgm:prSet/>
      <dgm:spPr/>
      <dgm:t>
        <a:bodyPr/>
        <a:lstStyle/>
        <a:p>
          <a:endParaRPr lang="en-US"/>
        </a:p>
      </dgm:t>
    </dgm:pt>
    <dgm:pt modelId="{C0FC68C9-8B03-4582-A9AA-AD91D402CC7F}">
      <dgm:prSet/>
      <dgm:spPr/>
      <dgm:t>
        <a:bodyPr/>
        <a:lstStyle/>
        <a:p>
          <a:r>
            <a:rPr lang="en-US"/>
            <a:t>Health</a:t>
          </a:r>
        </a:p>
      </dgm:t>
    </dgm:pt>
    <dgm:pt modelId="{29567604-52D6-429F-A2F3-B0908FE01BB9}" type="parTrans" cxnId="{F73AA036-694F-4853-A838-AC17D1C26C99}">
      <dgm:prSet/>
      <dgm:spPr/>
      <dgm:t>
        <a:bodyPr/>
        <a:lstStyle/>
        <a:p>
          <a:endParaRPr lang="en-US"/>
        </a:p>
      </dgm:t>
    </dgm:pt>
    <dgm:pt modelId="{B940DCB1-81DF-4B8E-9F40-464AA4A075E6}" type="sibTrans" cxnId="{F73AA036-694F-4853-A838-AC17D1C26C99}">
      <dgm:prSet/>
      <dgm:spPr/>
      <dgm:t>
        <a:bodyPr/>
        <a:lstStyle/>
        <a:p>
          <a:endParaRPr lang="en-US"/>
        </a:p>
      </dgm:t>
    </dgm:pt>
    <dgm:pt modelId="{6955B796-986A-4FCD-833B-2B9E05ACAAED}">
      <dgm:prSet/>
      <dgm:spPr/>
      <dgm:t>
        <a:bodyPr/>
        <a:lstStyle/>
        <a:p>
          <a:r>
            <a:rPr lang="en-US"/>
            <a:t>Blockchain</a:t>
          </a:r>
        </a:p>
      </dgm:t>
    </dgm:pt>
    <dgm:pt modelId="{D4B097D4-187F-4E06-8A71-1B2581621723}" type="parTrans" cxnId="{69B7A9B1-BBE7-4831-9293-CA892D4FE2DD}">
      <dgm:prSet/>
      <dgm:spPr/>
      <dgm:t>
        <a:bodyPr/>
        <a:lstStyle/>
        <a:p>
          <a:endParaRPr lang="en-US"/>
        </a:p>
      </dgm:t>
    </dgm:pt>
    <dgm:pt modelId="{800C15D6-8708-4575-9799-D2651B293DE3}" type="sibTrans" cxnId="{69B7A9B1-BBE7-4831-9293-CA892D4FE2DD}">
      <dgm:prSet/>
      <dgm:spPr/>
      <dgm:t>
        <a:bodyPr/>
        <a:lstStyle/>
        <a:p>
          <a:endParaRPr lang="en-US"/>
        </a:p>
      </dgm:t>
    </dgm:pt>
    <dgm:pt modelId="{864903E9-6399-4302-BD19-36B693A86017}">
      <dgm:prSet/>
      <dgm:spPr/>
      <dgm:t>
        <a:bodyPr/>
        <a:lstStyle/>
        <a:p>
          <a:r>
            <a:rPr lang="en-US"/>
            <a:t>Technology etc</a:t>
          </a:r>
        </a:p>
      </dgm:t>
    </dgm:pt>
    <dgm:pt modelId="{657A16C5-27E9-457E-A938-F6BD4E300C80}" type="parTrans" cxnId="{45C52C64-01E8-4FFB-B77C-8A06B25D8757}">
      <dgm:prSet/>
      <dgm:spPr/>
      <dgm:t>
        <a:bodyPr/>
        <a:lstStyle/>
        <a:p>
          <a:endParaRPr lang="en-US"/>
        </a:p>
      </dgm:t>
    </dgm:pt>
    <dgm:pt modelId="{6EAFDB1C-BBBF-4035-B6E2-6F329D740FB2}" type="sibTrans" cxnId="{45C52C64-01E8-4FFB-B77C-8A06B25D8757}">
      <dgm:prSet/>
      <dgm:spPr/>
      <dgm:t>
        <a:bodyPr/>
        <a:lstStyle/>
        <a:p>
          <a:endParaRPr lang="en-US"/>
        </a:p>
      </dgm:t>
    </dgm:pt>
    <dgm:pt modelId="{29452955-1483-4D57-92D4-FDE7177EEA02}">
      <dgm:prSet/>
      <dgm:spPr/>
      <dgm:t>
        <a:bodyPr/>
        <a:lstStyle/>
        <a:p>
          <a:r>
            <a:rPr lang="en-US"/>
            <a:t>/etc/alias</a:t>
          </a:r>
        </a:p>
      </dgm:t>
    </dgm:pt>
    <dgm:pt modelId="{62794142-AB92-44EF-A447-278B56A8002D}" type="parTrans" cxnId="{7E2CC4F0-7533-4CB7-A18B-975076D0355B}">
      <dgm:prSet/>
      <dgm:spPr/>
      <dgm:t>
        <a:bodyPr/>
        <a:lstStyle/>
        <a:p>
          <a:endParaRPr lang="en-US"/>
        </a:p>
      </dgm:t>
    </dgm:pt>
    <dgm:pt modelId="{8BBA0EAF-0276-41C5-B7E2-2232CE517194}" type="sibTrans" cxnId="{7E2CC4F0-7533-4CB7-A18B-975076D0355B}">
      <dgm:prSet/>
      <dgm:spPr/>
      <dgm:t>
        <a:bodyPr/>
        <a:lstStyle/>
        <a:p>
          <a:endParaRPr lang="en-US"/>
        </a:p>
      </dgm:t>
    </dgm:pt>
    <dgm:pt modelId="{A14BD355-4DEE-4123-86A0-E2A9DA2CD83D}">
      <dgm:prSet/>
      <dgm:spPr/>
      <dgm:t>
        <a:bodyPr/>
        <a:lstStyle/>
        <a:p>
          <a:r>
            <a:rPr lang="en-US"/>
            <a:t>Redirect mail to python script</a:t>
          </a:r>
        </a:p>
      </dgm:t>
    </dgm:pt>
    <dgm:pt modelId="{13782E8D-CAB9-4786-84C5-42B37CE2EF56}" type="parTrans" cxnId="{6A44D802-F02F-413A-858E-819A95F96A0D}">
      <dgm:prSet/>
      <dgm:spPr/>
      <dgm:t>
        <a:bodyPr/>
        <a:lstStyle/>
        <a:p>
          <a:endParaRPr lang="en-US"/>
        </a:p>
      </dgm:t>
    </dgm:pt>
    <dgm:pt modelId="{050DE666-CB2E-4473-834F-462D324B4512}" type="sibTrans" cxnId="{6A44D802-F02F-413A-858E-819A95F96A0D}">
      <dgm:prSet/>
      <dgm:spPr/>
      <dgm:t>
        <a:bodyPr/>
        <a:lstStyle/>
        <a:p>
          <a:endParaRPr lang="en-US"/>
        </a:p>
      </dgm:t>
    </dgm:pt>
    <dgm:pt modelId="{47E5C711-BF55-4A91-AD11-794E80668F44}">
      <dgm:prSet/>
      <dgm:spPr/>
      <dgm:t>
        <a:bodyPr/>
        <a:lstStyle/>
        <a:p>
          <a:pPr>
            <a:defRPr b="1"/>
          </a:pPr>
          <a:r>
            <a:rPr lang="en-US"/>
            <a:t>Python</a:t>
          </a:r>
        </a:p>
      </dgm:t>
    </dgm:pt>
    <dgm:pt modelId="{C0BB6EFC-1761-4F81-90F5-2670D114257F}" type="parTrans" cxnId="{685CD4B1-FD17-4B35-B75B-5B9831F36A25}">
      <dgm:prSet/>
      <dgm:spPr/>
      <dgm:t>
        <a:bodyPr/>
        <a:lstStyle/>
        <a:p>
          <a:endParaRPr lang="en-US"/>
        </a:p>
      </dgm:t>
    </dgm:pt>
    <dgm:pt modelId="{A4619861-D377-4A22-8CAF-89216AF9997B}" type="sibTrans" cxnId="{685CD4B1-FD17-4B35-B75B-5B9831F36A25}">
      <dgm:prSet/>
      <dgm:spPr/>
      <dgm:t>
        <a:bodyPr/>
        <a:lstStyle/>
        <a:p>
          <a:endParaRPr lang="en-US"/>
        </a:p>
      </dgm:t>
    </dgm:pt>
    <dgm:pt modelId="{EB6E4CAE-0EC6-483F-ABC3-9F20777AC3F8}">
      <dgm:prSet/>
      <dgm:spPr/>
      <dgm:t>
        <a:bodyPr/>
        <a:lstStyle/>
        <a:p>
          <a:r>
            <a:rPr lang="en-US" dirty="0"/>
            <a:t>Parse email text</a:t>
          </a:r>
        </a:p>
      </dgm:t>
    </dgm:pt>
    <dgm:pt modelId="{DC7BC14B-3CF4-4217-8D6E-87FBD5D7FD60}" type="parTrans" cxnId="{DE723DA3-AAA6-4D5B-A5E2-AA3C321EB782}">
      <dgm:prSet/>
      <dgm:spPr/>
      <dgm:t>
        <a:bodyPr/>
        <a:lstStyle/>
        <a:p>
          <a:endParaRPr lang="en-US"/>
        </a:p>
      </dgm:t>
    </dgm:pt>
    <dgm:pt modelId="{7C338117-4AC1-4621-BF36-1A6F418AA370}" type="sibTrans" cxnId="{DE723DA3-AAA6-4D5B-A5E2-AA3C321EB782}">
      <dgm:prSet/>
      <dgm:spPr/>
      <dgm:t>
        <a:bodyPr/>
        <a:lstStyle/>
        <a:p>
          <a:endParaRPr lang="en-US"/>
        </a:p>
      </dgm:t>
    </dgm:pt>
    <dgm:pt modelId="{DC9C0716-0CC2-406B-B51B-C28D86133D4A}">
      <dgm:prSet/>
      <dgm:spPr/>
      <dgm:t>
        <a:bodyPr/>
        <a:lstStyle/>
        <a:p>
          <a:r>
            <a:rPr lang="en-US"/>
            <a:t>Scrub/Filter spam/Enrich data</a:t>
          </a:r>
        </a:p>
      </dgm:t>
    </dgm:pt>
    <dgm:pt modelId="{A2C9793F-EAE3-4677-B3D8-DFA9DEDF13C0}" type="parTrans" cxnId="{3B47561A-4508-46C6-ACBE-486E3439FF74}">
      <dgm:prSet/>
      <dgm:spPr/>
      <dgm:t>
        <a:bodyPr/>
        <a:lstStyle/>
        <a:p>
          <a:endParaRPr lang="en-US"/>
        </a:p>
      </dgm:t>
    </dgm:pt>
    <dgm:pt modelId="{3D5F8FB5-0D9C-4F21-A7F7-7ED336605783}" type="sibTrans" cxnId="{3B47561A-4508-46C6-ACBE-486E3439FF74}">
      <dgm:prSet/>
      <dgm:spPr/>
      <dgm:t>
        <a:bodyPr/>
        <a:lstStyle/>
        <a:p>
          <a:endParaRPr lang="en-US"/>
        </a:p>
      </dgm:t>
    </dgm:pt>
    <dgm:pt modelId="{9E3261FD-6CE2-4D8A-994C-6D7493F8CA91}">
      <dgm:prSet/>
      <dgm:spPr/>
      <dgm:t>
        <a:bodyPr/>
        <a:lstStyle/>
        <a:p>
          <a:r>
            <a:rPr lang="en-US" dirty="0"/>
            <a:t>Save data to Neo4j Data lake</a:t>
          </a:r>
        </a:p>
        <a:p>
          <a:r>
            <a:rPr lang="en-US" dirty="0"/>
            <a:t>Python Script Chain</a:t>
          </a:r>
        </a:p>
      </dgm:t>
    </dgm:pt>
    <dgm:pt modelId="{06BD2B3F-E748-4E3A-A972-FC390E30DEBE}" type="parTrans" cxnId="{FB5D084B-3EC7-40EA-B832-0CDA7739CD8C}">
      <dgm:prSet/>
      <dgm:spPr/>
      <dgm:t>
        <a:bodyPr/>
        <a:lstStyle/>
        <a:p>
          <a:endParaRPr lang="en-US"/>
        </a:p>
      </dgm:t>
    </dgm:pt>
    <dgm:pt modelId="{BDD7F0A4-27FD-42C6-AD30-8D0A087F3D45}" type="sibTrans" cxnId="{FB5D084B-3EC7-40EA-B832-0CDA7739CD8C}">
      <dgm:prSet/>
      <dgm:spPr/>
      <dgm:t>
        <a:bodyPr/>
        <a:lstStyle/>
        <a:p>
          <a:endParaRPr lang="en-US"/>
        </a:p>
      </dgm:t>
    </dgm:pt>
    <dgm:pt modelId="{0452C198-B3EC-464B-8464-B3BE9CDEE7E1}">
      <dgm:prSet/>
      <dgm:spPr/>
      <dgm:t>
        <a:bodyPr/>
        <a:lstStyle/>
        <a:p>
          <a:r>
            <a:rPr lang="en-US"/>
            <a:t>Flask API Query Data for analysis and visualization</a:t>
          </a:r>
        </a:p>
      </dgm:t>
    </dgm:pt>
    <dgm:pt modelId="{AB33789F-1E2D-4895-B2F4-7A0821FB1DBB}" type="parTrans" cxnId="{242F4E8B-5AEB-45B5-9439-5E1339B6F53C}">
      <dgm:prSet/>
      <dgm:spPr/>
      <dgm:t>
        <a:bodyPr/>
        <a:lstStyle/>
        <a:p>
          <a:endParaRPr lang="en-US"/>
        </a:p>
      </dgm:t>
    </dgm:pt>
    <dgm:pt modelId="{12F61F1B-F206-4751-9DB7-DA6E9FD538F1}" type="sibTrans" cxnId="{242F4E8B-5AEB-45B5-9439-5E1339B6F53C}">
      <dgm:prSet/>
      <dgm:spPr/>
      <dgm:t>
        <a:bodyPr/>
        <a:lstStyle/>
        <a:p>
          <a:endParaRPr lang="en-US"/>
        </a:p>
      </dgm:t>
    </dgm:pt>
    <dgm:pt modelId="{D3455B10-E906-43E9-AC3B-6A8A07FC7C4D}" type="pres">
      <dgm:prSet presAssocID="{2167914E-3CAE-4081-B4D9-7C16A6055966}" presName="root" presStyleCnt="0">
        <dgm:presLayoutVars>
          <dgm:dir/>
          <dgm:resizeHandles val="exact"/>
        </dgm:presLayoutVars>
      </dgm:prSet>
      <dgm:spPr/>
    </dgm:pt>
    <dgm:pt modelId="{1A2EFD57-280D-4943-8D39-EBBACCDDE4DD}" type="pres">
      <dgm:prSet presAssocID="{9696C83F-8237-4671-BADB-4736549D81BF}" presName="compNode" presStyleCnt="0"/>
      <dgm:spPr/>
    </dgm:pt>
    <dgm:pt modelId="{FC4DD965-90A3-4C36-8A97-066618D2C4FB}" type="pres">
      <dgm:prSet presAssocID="{9696C83F-8237-4671-BADB-4736549D81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BECDF01B-F537-4B6A-9E6E-6303E9C6D162}" type="pres">
      <dgm:prSet presAssocID="{9696C83F-8237-4671-BADB-4736549D81BF}" presName="iconSpace" presStyleCnt="0"/>
      <dgm:spPr/>
    </dgm:pt>
    <dgm:pt modelId="{930448FC-7D9F-4D9B-8C18-429B62C97C25}" type="pres">
      <dgm:prSet presAssocID="{9696C83F-8237-4671-BADB-4736549D81BF}" presName="parTx" presStyleLbl="revTx" presStyleIdx="0" presStyleCnt="4">
        <dgm:presLayoutVars>
          <dgm:chMax val="0"/>
          <dgm:chPref val="0"/>
        </dgm:presLayoutVars>
      </dgm:prSet>
      <dgm:spPr/>
    </dgm:pt>
    <dgm:pt modelId="{FB5A3BCB-9B08-446A-B88D-DED0ACD6AF80}" type="pres">
      <dgm:prSet presAssocID="{9696C83F-8237-4671-BADB-4736549D81BF}" presName="txSpace" presStyleCnt="0"/>
      <dgm:spPr/>
    </dgm:pt>
    <dgm:pt modelId="{EFBF6D62-4D8C-40B7-A268-71B2C1734D94}" type="pres">
      <dgm:prSet presAssocID="{9696C83F-8237-4671-BADB-4736549D81BF}" presName="desTx" presStyleLbl="revTx" presStyleIdx="1" presStyleCnt="4">
        <dgm:presLayoutVars/>
      </dgm:prSet>
      <dgm:spPr/>
    </dgm:pt>
    <dgm:pt modelId="{56A05EA8-28AF-48E4-8B83-1682D86E68DF}" type="pres">
      <dgm:prSet presAssocID="{8FAFD33A-2602-4629-8472-2BABE57EF897}" presName="sibTrans" presStyleCnt="0"/>
      <dgm:spPr/>
    </dgm:pt>
    <dgm:pt modelId="{961A4436-5D3F-4207-856F-126FFA90DD69}" type="pres">
      <dgm:prSet presAssocID="{47E5C711-BF55-4A91-AD11-794E80668F44}" presName="compNode" presStyleCnt="0"/>
      <dgm:spPr/>
    </dgm:pt>
    <dgm:pt modelId="{AE508B5F-F03E-470A-AE77-13619517276C}" type="pres">
      <dgm:prSet presAssocID="{47E5C711-BF55-4A91-AD11-794E80668F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D9B1EA-0659-4D04-A464-2DEE060D39A1}" type="pres">
      <dgm:prSet presAssocID="{47E5C711-BF55-4A91-AD11-794E80668F44}" presName="iconSpace" presStyleCnt="0"/>
      <dgm:spPr/>
    </dgm:pt>
    <dgm:pt modelId="{94FC44C2-8175-473B-A462-0D2E4DDE6B45}" type="pres">
      <dgm:prSet presAssocID="{47E5C711-BF55-4A91-AD11-794E80668F44}" presName="parTx" presStyleLbl="revTx" presStyleIdx="2" presStyleCnt="4">
        <dgm:presLayoutVars>
          <dgm:chMax val="0"/>
          <dgm:chPref val="0"/>
        </dgm:presLayoutVars>
      </dgm:prSet>
      <dgm:spPr/>
    </dgm:pt>
    <dgm:pt modelId="{2F29ADC9-4B0A-4A5C-A7FB-46006C4AFCBB}" type="pres">
      <dgm:prSet presAssocID="{47E5C711-BF55-4A91-AD11-794E80668F44}" presName="txSpace" presStyleCnt="0"/>
      <dgm:spPr/>
    </dgm:pt>
    <dgm:pt modelId="{E151AB39-8321-4B64-9185-BD57EBABFABA}" type="pres">
      <dgm:prSet presAssocID="{47E5C711-BF55-4A91-AD11-794E80668F44}" presName="desTx" presStyleLbl="revTx" presStyleIdx="3" presStyleCnt="4">
        <dgm:presLayoutVars/>
      </dgm:prSet>
      <dgm:spPr/>
    </dgm:pt>
  </dgm:ptLst>
  <dgm:cxnLst>
    <dgm:cxn modelId="{6A44D802-F02F-413A-858E-819A95F96A0D}" srcId="{29452955-1483-4D57-92D4-FDE7177EEA02}" destId="{A14BD355-4DEE-4123-86A0-E2A9DA2CD83D}" srcOrd="0" destOrd="0" parTransId="{13782E8D-CAB9-4786-84C5-42B37CE2EF56}" sibTransId="{050DE666-CB2E-4473-834F-462D324B4512}"/>
    <dgm:cxn modelId="{3B47561A-4508-46C6-ACBE-486E3439FF74}" srcId="{47E5C711-BF55-4A91-AD11-794E80668F44}" destId="{DC9C0716-0CC2-406B-B51B-C28D86133D4A}" srcOrd="1" destOrd="0" parTransId="{A2C9793F-EAE3-4677-B3D8-DFA9DEDF13C0}" sibTransId="{3D5F8FB5-0D9C-4F21-A7F7-7ED336605783}"/>
    <dgm:cxn modelId="{D90D371E-748E-434B-9A83-0B9F825087E5}" type="presOf" srcId="{2D7EDF5D-6DFB-4DBF-8B5E-432D06C2402C}" destId="{EFBF6D62-4D8C-40B7-A268-71B2C1734D94}" srcOrd="0" destOrd="1" presId="urn:microsoft.com/office/officeart/2018/5/layout/CenteredIconLabelDescriptionList"/>
    <dgm:cxn modelId="{F73AA036-694F-4853-A838-AC17D1C26C99}" srcId="{B2D3BAA4-2919-45B6-AFB4-6F4D33D7F4D8}" destId="{C0FC68C9-8B03-4582-A9AA-AD91D402CC7F}" srcOrd="1" destOrd="0" parTransId="{29567604-52D6-429F-A2F3-B0908FE01BB9}" sibTransId="{B940DCB1-81DF-4B8E-9F40-464AA4A075E6}"/>
    <dgm:cxn modelId="{A7416E38-9871-4841-9475-4C6059BD3FB7}" type="presOf" srcId="{B2D3BAA4-2919-45B6-AFB4-6F4D33D7F4D8}" destId="{EFBF6D62-4D8C-40B7-A268-71B2C1734D94}" srcOrd="0" destOrd="0" presId="urn:microsoft.com/office/officeart/2018/5/layout/CenteredIconLabelDescriptionList"/>
    <dgm:cxn modelId="{8E818446-120F-4056-8118-63865C2F0FB4}" type="presOf" srcId="{9E3261FD-6CE2-4D8A-994C-6D7493F8CA91}" destId="{E151AB39-8321-4B64-9185-BD57EBABFABA}" srcOrd="0" destOrd="2" presId="urn:microsoft.com/office/officeart/2018/5/layout/CenteredIconLabelDescriptionList"/>
    <dgm:cxn modelId="{FB5D084B-3EC7-40EA-B832-0CDA7739CD8C}" srcId="{47E5C711-BF55-4A91-AD11-794E80668F44}" destId="{9E3261FD-6CE2-4D8A-994C-6D7493F8CA91}" srcOrd="2" destOrd="0" parTransId="{06BD2B3F-E748-4E3A-A972-FC390E30DEBE}" sibTransId="{BDD7F0A4-27FD-42C6-AD30-8D0A087F3D45}"/>
    <dgm:cxn modelId="{51B2E84F-DEDD-44B7-BBB9-443735BE9557}" type="presOf" srcId="{6955B796-986A-4FCD-833B-2B9E05ACAAED}" destId="{EFBF6D62-4D8C-40B7-A268-71B2C1734D94}" srcOrd="0" destOrd="3" presId="urn:microsoft.com/office/officeart/2018/5/layout/CenteredIconLabelDescriptionList"/>
    <dgm:cxn modelId="{313A695C-6485-4C99-B51F-F41EFF410753}" srcId="{9696C83F-8237-4671-BADB-4736549D81BF}" destId="{B2D3BAA4-2919-45B6-AFB4-6F4D33D7F4D8}" srcOrd="0" destOrd="0" parTransId="{763709BD-B806-41AE-A656-96B93078D267}" sibTransId="{BB0B7567-B413-4D43-B596-B181F31566A7}"/>
    <dgm:cxn modelId="{E6F3E45D-E2E4-45ED-9759-6EB52F453301}" srcId="{B2D3BAA4-2919-45B6-AFB4-6F4D33D7F4D8}" destId="{2D7EDF5D-6DFB-4DBF-8B5E-432D06C2402C}" srcOrd="0" destOrd="0" parTransId="{70426695-582B-421F-AE4E-20966B31D80C}" sibTransId="{7271C624-EB61-4E12-9191-FF0E379DBFA7}"/>
    <dgm:cxn modelId="{45C52C64-01E8-4FFB-B77C-8A06B25D8757}" srcId="{B2D3BAA4-2919-45B6-AFB4-6F4D33D7F4D8}" destId="{864903E9-6399-4302-BD19-36B693A86017}" srcOrd="3" destOrd="0" parTransId="{657A16C5-27E9-457E-A938-F6BD4E300C80}" sibTransId="{6EAFDB1C-BBBF-4035-B6E2-6F329D740FB2}"/>
    <dgm:cxn modelId="{0C8CBF6B-EDB8-47F3-8685-3CE802D5C849}" type="presOf" srcId="{C0FC68C9-8B03-4582-A9AA-AD91D402CC7F}" destId="{EFBF6D62-4D8C-40B7-A268-71B2C1734D94}" srcOrd="0" destOrd="2" presId="urn:microsoft.com/office/officeart/2018/5/layout/CenteredIconLabelDescriptionList"/>
    <dgm:cxn modelId="{96F05B70-774F-4F7D-99A3-D52EF4B8FAA7}" type="presOf" srcId="{DC9C0716-0CC2-406B-B51B-C28D86133D4A}" destId="{E151AB39-8321-4B64-9185-BD57EBABFABA}" srcOrd="0" destOrd="1" presId="urn:microsoft.com/office/officeart/2018/5/layout/CenteredIconLabelDescriptionList"/>
    <dgm:cxn modelId="{242F4E8B-5AEB-45B5-9439-5E1339B6F53C}" srcId="{47E5C711-BF55-4A91-AD11-794E80668F44}" destId="{0452C198-B3EC-464B-8464-B3BE9CDEE7E1}" srcOrd="3" destOrd="0" parTransId="{AB33789F-1E2D-4895-B2F4-7A0821FB1DBB}" sibTransId="{12F61F1B-F206-4751-9DB7-DA6E9FD538F1}"/>
    <dgm:cxn modelId="{8CA1DF9D-EB25-4DB3-A4B2-E75E74923BFF}" type="presOf" srcId="{0452C198-B3EC-464B-8464-B3BE9CDEE7E1}" destId="{E151AB39-8321-4B64-9185-BD57EBABFABA}" srcOrd="0" destOrd="3" presId="urn:microsoft.com/office/officeart/2018/5/layout/CenteredIconLabelDescriptionList"/>
    <dgm:cxn modelId="{DE723DA3-AAA6-4D5B-A5E2-AA3C321EB782}" srcId="{47E5C711-BF55-4A91-AD11-794E80668F44}" destId="{EB6E4CAE-0EC6-483F-ABC3-9F20777AC3F8}" srcOrd="0" destOrd="0" parTransId="{DC7BC14B-3CF4-4217-8D6E-87FBD5D7FD60}" sibTransId="{7C338117-4AC1-4621-BF36-1A6F418AA370}"/>
    <dgm:cxn modelId="{D70E62B0-D3DE-4487-988A-543A99E7B570}" type="presOf" srcId="{9696C83F-8237-4671-BADB-4736549D81BF}" destId="{930448FC-7D9F-4D9B-8C18-429B62C97C25}" srcOrd="0" destOrd="0" presId="urn:microsoft.com/office/officeart/2018/5/layout/CenteredIconLabelDescriptionList"/>
    <dgm:cxn modelId="{69B7A9B1-BBE7-4831-9293-CA892D4FE2DD}" srcId="{B2D3BAA4-2919-45B6-AFB4-6F4D33D7F4D8}" destId="{6955B796-986A-4FCD-833B-2B9E05ACAAED}" srcOrd="2" destOrd="0" parTransId="{D4B097D4-187F-4E06-8A71-1B2581621723}" sibTransId="{800C15D6-8708-4575-9799-D2651B293DE3}"/>
    <dgm:cxn modelId="{685CD4B1-FD17-4B35-B75B-5B9831F36A25}" srcId="{2167914E-3CAE-4081-B4D9-7C16A6055966}" destId="{47E5C711-BF55-4A91-AD11-794E80668F44}" srcOrd="1" destOrd="0" parTransId="{C0BB6EFC-1761-4F81-90F5-2670D114257F}" sibTransId="{A4619861-D377-4A22-8CAF-89216AF9997B}"/>
    <dgm:cxn modelId="{3BC6CDB3-B854-41EC-A5BB-2CAD9FF4B391}" srcId="{2167914E-3CAE-4081-B4D9-7C16A6055966}" destId="{9696C83F-8237-4671-BADB-4736549D81BF}" srcOrd="0" destOrd="0" parTransId="{B493206B-E757-4004-9A57-6DFE7A941AC6}" sibTransId="{8FAFD33A-2602-4629-8472-2BABE57EF897}"/>
    <dgm:cxn modelId="{C55F45B8-1A5F-4C1C-8CB4-AD0216CE4B98}" type="presOf" srcId="{864903E9-6399-4302-BD19-36B693A86017}" destId="{EFBF6D62-4D8C-40B7-A268-71B2C1734D94}" srcOrd="0" destOrd="4" presId="urn:microsoft.com/office/officeart/2018/5/layout/CenteredIconLabelDescriptionList"/>
    <dgm:cxn modelId="{39C7D9BA-97BA-48FE-A6A1-12FE67889F1B}" type="presOf" srcId="{EB6E4CAE-0EC6-483F-ABC3-9F20777AC3F8}" destId="{E151AB39-8321-4B64-9185-BD57EBABFABA}" srcOrd="0" destOrd="0" presId="urn:microsoft.com/office/officeart/2018/5/layout/CenteredIconLabelDescriptionList"/>
    <dgm:cxn modelId="{24676FBD-33C8-4B7F-8240-A501EF1A7201}" type="presOf" srcId="{47E5C711-BF55-4A91-AD11-794E80668F44}" destId="{94FC44C2-8175-473B-A462-0D2E4DDE6B45}" srcOrd="0" destOrd="0" presId="urn:microsoft.com/office/officeart/2018/5/layout/CenteredIconLabelDescriptionList"/>
    <dgm:cxn modelId="{93FF0CBF-E4FB-4A48-B5E0-044C5972EC8B}" type="presOf" srcId="{2167914E-3CAE-4081-B4D9-7C16A6055966}" destId="{D3455B10-E906-43E9-AC3B-6A8A07FC7C4D}" srcOrd="0" destOrd="0" presId="urn:microsoft.com/office/officeart/2018/5/layout/CenteredIconLabelDescriptionList"/>
    <dgm:cxn modelId="{9FDFE0C9-901F-497F-AD28-1697F9F552BC}" type="presOf" srcId="{29452955-1483-4D57-92D4-FDE7177EEA02}" destId="{EFBF6D62-4D8C-40B7-A268-71B2C1734D94}" srcOrd="0" destOrd="5" presId="urn:microsoft.com/office/officeart/2018/5/layout/CenteredIconLabelDescriptionList"/>
    <dgm:cxn modelId="{245307EA-4BFC-4425-9D11-FA24E92DC659}" type="presOf" srcId="{A14BD355-4DEE-4123-86A0-E2A9DA2CD83D}" destId="{EFBF6D62-4D8C-40B7-A268-71B2C1734D94}" srcOrd="0" destOrd="6" presId="urn:microsoft.com/office/officeart/2018/5/layout/CenteredIconLabelDescriptionList"/>
    <dgm:cxn modelId="{7E2CC4F0-7533-4CB7-A18B-975076D0355B}" srcId="{9696C83F-8237-4671-BADB-4736549D81BF}" destId="{29452955-1483-4D57-92D4-FDE7177EEA02}" srcOrd="1" destOrd="0" parTransId="{62794142-AB92-44EF-A447-278B56A8002D}" sibTransId="{8BBA0EAF-0276-41C5-B7E2-2232CE517194}"/>
    <dgm:cxn modelId="{B042FC24-33FC-4FD3-B086-6CBE53210897}" type="presParOf" srcId="{D3455B10-E906-43E9-AC3B-6A8A07FC7C4D}" destId="{1A2EFD57-280D-4943-8D39-EBBACCDDE4DD}" srcOrd="0" destOrd="0" presId="urn:microsoft.com/office/officeart/2018/5/layout/CenteredIconLabelDescriptionList"/>
    <dgm:cxn modelId="{754FF1FD-A81C-4E94-9BE5-FE9D9C3D8905}" type="presParOf" srcId="{1A2EFD57-280D-4943-8D39-EBBACCDDE4DD}" destId="{FC4DD965-90A3-4C36-8A97-066618D2C4FB}" srcOrd="0" destOrd="0" presId="urn:microsoft.com/office/officeart/2018/5/layout/CenteredIconLabelDescriptionList"/>
    <dgm:cxn modelId="{EF4D60E3-7805-47C4-96FE-963FAAE46419}" type="presParOf" srcId="{1A2EFD57-280D-4943-8D39-EBBACCDDE4DD}" destId="{BECDF01B-F537-4B6A-9E6E-6303E9C6D162}" srcOrd="1" destOrd="0" presId="urn:microsoft.com/office/officeart/2018/5/layout/CenteredIconLabelDescriptionList"/>
    <dgm:cxn modelId="{8E8D08FA-F560-4F81-B4A5-D6318576ED20}" type="presParOf" srcId="{1A2EFD57-280D-4943-8D39-EBBACCDDE4DD}" destId="{930448FC-7D9F-4D9B-8C18-429B62C97C25}" srcOrd="2" destOrd="0" presId="urn:microsoft.com/office/officeart/2018/5/layout/CenteredIconLabelDescriptionList"/>
    <dgm:cxn modelId="{7FA20339-B3B3-4759-B2DE-2B59BD9C2E9A}" type="presParOf" srcId="{1A2EFD57-280D-4943-8D39-EBBACCDDE4DD}" destId="{FB5A3BCB-9B08-446A-B88D-DED0ACD6AF80}" srcOrd="3" destOrd="0" presId="urn:microsoft.com/office/officeart/2018/5/layout/CenteredIconLabelDescriptionList"/>
    <dgm:cxn modelId="{01C0F4E3-80B3-4C36-8450-D518D46A8EAE}" type="presParOf" srcId="{1A2EFD57-280D-4943-8D39-EBBACCDDE4DD}" destId="{EFBF6D62-4D8C-40B7-A268-71B2C1734D94}" srcOrd="4" destOrd="0" presId="urn:microsoft.com/office/officeart/2018/5/layout/CenteredIconLabelDescriptionList"/>
    <dgm:cxn modelId="{837E75F7-AF58-45CD-89C9-0D315920F3A1}" type="presParOf" srcId="{D3455B10-E906-43E9-AC3B-6A8A07FC7C4D}" destId="{56A05EA8-28AF-48E4-8B83-1682D86E68DF}" srcOrd="1" destOrd="0" presId="urn:microsoft.com/office/officeart/2018/5/layout/CenteredIconLabelDescriptionList"/>
    <dgm:cxn modelId="{73C07C03-AA66-41C5-9455-71C451C0E15B}" type="presParOf" srcId="{D3455B10-E906-43E9-AC3B-6A8A07FC7C4D}" destId="{961A4436-5D3F-4207-856F-126FFA90DD69}" srcOrd="2" destOrd="0" presId="urn:microsoft.com/office/officeart/2018/5/layout/CenteredIconLabelDescriptionList"/>
    <dgm:cxn modelId="{9922CFF5-68E2-4234-A179-232642FF058C}" type="presParOf" srcId="{961A4436-5D3F-4207-856F-126FFA90DD69}" destId="{AE508B5F-F03E-470A-AE77-13619517276C}" srcOrd="0" destOrd="0" presId="urn:microsoft.com/office/officeart/2018/5/layout/CenteredIconLabelDescriptionList"/>
    <dgm:cxn modelId="{52787A20-7FC8-4196-B9D8-342ABF3BBB52}" type="presParOf" srcId="{961A4436-5D3F-4207-856F-126FFA90DD69}" destId="{90D9B1EA-0659-4D04-A464-2DEE060D39A1}" srcOrd="1" destOrd="0" presId="urn:microsoft.com/office/officeart/2018/5/layout/CenteredIconLabelDescriptionList"/>
    <dgm:cxn modelId="{31727918-CAD5-403A-9381-8DAAADABCCAA}" type="presParOf" srcId="{961A4436-5D3F-4207-856F-126FFA90DD69}" destId="{94FC44C2-8175-473B-A462-0D2E4DDE6B45}" srcOrd="2" destOrd="0" presId="urn:microsoft.com/office/officeart/2018/5/layout/CenteredIconLabelDescriptionList"/>
    <dgm:cxn modelId="{E9B6C2A2-5723-4441-99DC-43019F1C73BF}" type="presParOf" srcId="{961A4436-5D3F-4207-856F-126FFA90DD69}" destId="{2F29ADC9-4B0A-4A5C-A7FB-46006C4AFCBB}" srcOrd="3" destOrd="0" presId="urn:microsoft.com/office/officeart/2018/5/layout/CenteredIconLabelDescriptionList"/>
    <dgm:cxn modelId="{089DE503-78FD-4BA5-A44C-75A1D1983375}" type="presParOf" srcId="{961A4436-5D3F-4207-856F-126FFA90DD69}" destId="{E151AB39-8321-4B64-9185-BD57EBABFAB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DD965-90A3-4C36-8A97-066618D2C4FB}">
      <dsp:nvSpPr>
        <dsp:cNvPr id="0" name=""/>
        <dsp:cNvSpPr/>
      </dsp:nvSpPr>
      <dsp:spPr>
        <a:xfrm>
          <a:off x="1962444" y="0"/>
          <a:ext cx="1510523" cy="1447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448FC-7D9F-4D9B-8C18-429B62C97C25}">
      <dsp:nvSpPr>
        <dsp:cNvPr id="0" name=""/>
        <dsp:cNvSpPr/>
      </dsp:nvSpPr>
      <dsp:spPr>
        <a:xfrm>
          <a:off x="559815" y="1634857"/>
          <a:ext cx="4315781" cy="62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Postfix</a:t>
          </a:r>
        </a:p>
      </dsp:txBody>
      <dsp:txXfrm>
        <a:off x="559815" y="1634857"/>
        <a:ext cx="4315781" cy="620535"/>
      </dsp:txXfrm>
    </dsp:sp>
    <dsp:sp modelId="{EFBF6D62-4D8C-40B7-A268-71B2C1734D94}">
      <dsp:nvSpPr>
        <dsp:cNvPr id="0" name=""/>
        <dsp:cNvSpPr/>
      </dsp:nvSpPr>
      <dsp:spPr>
        <a:xfrm>
          <a:off x="559815" y="2342342"/>
          <a:ext cx="4315781" cy="219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receive real-time email subscriptions by source/topic</a:t>
          </a:r>
        </a:p>
        <a:p>
          <a:pPr marL="171450" lvl="1" indent="-171450" algn="l" defTabSz="755650">
            <a:lnSpc>
              <a:spcPct val="90000"/>
            </a:lnSpc>
            <a:spcBef>
              <a:spcPct val="0"/>
            </a:spcBef>
            <a:spcAft>
              <a:spcPct val="15000"/>
            </a:spcAft>
            <a:buChar char="•"/>
          </a:pPr>
          <a:r>
            <a:rPr lang="en-US" sz="1700" kern="1200"/>
            <a:t>Weather</a:t>
          </a:r>
        </a:p>
        <a:p>
          <a:pPr marL="171450" lvl="1" indent="-171450" algn="l" defTabSz="755650">
            <a:lnSpc>
              <a:spcPct val="90000"/>
            </a:lnSpc>
            <a:spcBef>
              <a:spcPct val="0"/>
            </a:spcBef>
            <a:spcAft>
              <a:spcPct val="15000"/>
            </a:spcAft>
            <a:buChar char="•"/>
          </a:pPr>
          <a:r>
            <a:rPr lang="en-US" sz="1700" kern="1200"/>
            <a:t>Health</a:t>
          </a:r>
        </a:p>
        <a:p>
          <a:pPr marL="171450" lvl="1" indent="-171450" algn="l" defTabSz="755650">
            <a:lnSpc>
              <a:spcPct val="90000"/>
            </a:lnSpc>
            <a:spcBef>
              <a:spcPct val="0"/>
            </a:spcBef>
            <a:spcAft>
              <a:spcPct val="15000"/>
            </a:spcAft>
            <a:buChar char="•"/>
          </a:pPr>
          <a:r>
            <a:rPr lang="en-US" sz="1700" kern="1200"/>
            <a:t>Blockchain</a:t>
          </a:r>
        </a:p>
        <a:p>
          <a:pPr marL="171450" lvl="1" indent="-171450" algn="l" defTabSz="755650">
            <a:lnSpc>
              <a:spcPct val="90000"/>
            </a:lnSpc>
            <a:spcBef>
              <a:spcPct val="0"/>
            </a:spcBef>
            <a:spcAft>
              <a:spcPct val="15000"/>
            </a:spcAft>
            <a:buChar char="•"/>
          </a:pPr>
          <a:r>
            <a:rPr lang="en-US" sz="1700" kern="1200"/>
            <a:t>Technology etc</a:t>
          </a:r>
        </a:p>
        <a:p>
          <a:pPr marL="0" lvl="0" indent="0" algn="l" defTabSz="755650">
            <a:lnSpc>
              <a:spcPct val="90000"/>
            </a:lnSpc>
            <a:spcBef>
              <a:spcPct val="0"/>
            </a:spcBef>
            <a:spcAft>
              <a:spcPct val="35000"/>
            </a:spcAft>
            <a:buNone/>
          </a:pPr>
          <a:r>
            <a:rPr lang="en-US" sz="1700" kern="1200"/>
            <a:t>/etc/alias</a:t>
          </a:r>
        </a:p>
        <a:p>
          <a:pPr marL="171450" lvl="1" indent="-171450" algn="l" defTabSz="755650">
            <a:lnSpc>
              <a:spcPct val="90000"/>
            </a:lnSpc>
            <a:spcBef>
              <a:spcPct val="0"/>
            </a:spcBef>
            <a:spcAft>
              <a:spcPct val="15000"/>
            </a:spcAft>
            <a:buChar char="•"/>
          </a:pPr>
          <a:r>
            <a:rPr lang="en-US" sz="1700" kern="1200"/>
            <a:t>Redirect mail to python script</a:t>
          </a:r>
        </a:p>
      </dsp:txBody>
      <dsp:txXfrm>
        <a:off x="559815" y="2342342"/>
        <a:ext cx="4315781" cy="2193081"/>
      </dsp:txXfrm>
    </dsp:sp>
    <dsp:sp modelId="{AE508B5F-F03E-470A-AE77-13619517276C}">
      <dsp:nvSpPr>
        <dsp:cNvPr id="0" name=""/>
        <dsp:cNvSpPr/>
      </dsp:nvSpPr>
      <dsp:spPr>
        <a:xfrm>
          <a:off x="7033487" y="0"/>
          <a:ext cx="1510523" cy="1447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FC44C2-8175-473B-A462-0D2E4DDE6B45}">
      <dsp:nvSpPr>
        <dsp:cNvPr id="0" name=""/>
        <dsp:cNvSpPr/>
      </dsp:nvSpPr>
      <dsp:spPr>
        <a:xfrm>
          <a:off x="5630858" y="1634857"/>
          <a:ext cx="4315781" cy="62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Python</a:t>
          </a:r>
        </a:p>
      </dsp:txBody>
      <dsp:txXfrm>
        <a:off x="5630858" y="1634857"/>
        <a:ext cx="4315781" cy="620535"/>
      </dsp:txXfrm>
    </dsp:sp>
    <dsp:sp modelId="{E151AB39-8321-4B64-9185-BD57EBABFABA}">
      <dsp:nvSpPr>
        <dsp:cNvPr id="0" name=""/>
        <dsp:cNvSpPr/>
      </dsp:nvSpPr>
      <dsp:spPr>
        <a:xfrm>
          <a:off x="5630858" y="2342342"/>
          <a:ext cx="4315781" cy="219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Parse email text</a:t>
          </a:r>
        </a:p>
        <a:p>
          <a:pPr marL="0" lvl="0" indent="0" algn="ctr" defTabSz="755650">
            <a:lnSpc>
              <a:spcPct val="90000"/>
            </a:lnSpc>
            <a:spcBef>
              <a:spcPct val="0"/>
            </a:spcBef>
            <a:spcAft>
              <a:spcPct val="35000"/>
            </a:spcAft>
            <a:buNone/>
          </a:pPr>
          <a:r>
            <a:rPr lang="en-US" sz="1700" kern="1200"/>
            <a:t>Scrub/Filter spam/Enrich data</a:t>
          </a:r>
        </a:p>
        <a:p>
          <a:pPr marL="0" lvl="0" indent="0" algn="ctr" defTabSz="755650">
            <a:lnSpc>
              <a:spcPct val="90000"/>
            </a:lnSpc>
            <a:spcBef>
              <a:spcPct val="0"/>
            </a:spcBef>
            <a:spcAft>
              <a:spcPct val="35000"/>
            </a:spcAft>
            <a:buNone/>
          </a:pPr>
          <a:r>
            <a:rPr lang="en-US" sz="1700" kern="1200" dirty="0"/>
            <a:t>Save data to Neo4j Data lake</a:t>
          </a:r>
        </a:p>
        <a:p>
          <a:pPr marL="0" lvl="0" indent="0" algn="ctr" defTabSz="755650">
            <a:lnSpc>
              <a:spcPct val="90000"/>
            </a:lnSpc>
            <a:spcBef>
              <a:spcPct val="0"/>
            </a:spcBef>
            <a:spcAft>
              <a:spcPct val="35000"/>
            </a:spcAft>
            <a:buNone/>
          </a:pPr>
          <a:r>
            <a:rPr lang="en-US" sz="1700" kern="1200" dirty="0"/>
            <a:t>Python Script Chain</a:t>
          </a:r>
        </a:p>
        <a:p>
          <a:pPr marL="0" lvl="0" indent="0" algn="ctr" defTabSz="755650">
            <a:lnSpc>
              <a:spcPct val="90000"/>
            </a:lnSpc>
            <a:spcBef>
              <a:spcPct val="0"/>
            </a:spcBef>
            <a:spcAft>
              <a:spcPct val="35000"/>
            </a:spcAft>
            <a:buNone/>
          </a:pPr>
          <a:r>
            <a:rPr lang="en-US" sz="1700" kern="1200"/>
            <a:t>Flask API Query Data for analysis and visualization</a:t>
          </a:r>
        </a:p>
      </dsp:txBody>
      <dsp:txXfrm>
        <a:off x="5630858" y="2342342"/>
        <a:ext cx="4315781" cy="219308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D23C-3CA6-2C4C-8C15-C52ACDF8B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B7A322-EEBB-4449-B8D3-4E97705F4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137B7-7E28-7940-A77B-943E3C02C785}"/>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FC807CB6-40F1-2C43-AC17-3BE44BADA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6F196-B60A-B44F-B5F2-010F2B65DFDA}"/>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191080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75B4-17CC-1140-AF93-115E49C3E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CA060-04DC-6941-9127-3FAEE20D5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DF2FC-A663-714F-A669-18A4AFB152BC}"/>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C9AAEF9B-C1A6-6548-B219-DCB152C11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C96D-CE99-D24B-A671-B8BC0EC76689}"/>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8453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DDF67-CCA2-2B49-9CFF-F9443202A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0A226-37DD-D24C-942C-EB74EE3D5F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A3BD6-3EC3-7040-9117-8F522F6550E0}"/>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D41CE180-6B18-F742-9034-1D18ADAD9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5A04A-7777-C841-B43F-405CC2E70CA6}"/>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55186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D76D-16BC-CC4B-AC5A-4BC9EE2FC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471C6-3995-D945-8045-99F55BAC09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36E2E-345F-4E49-9359-67BA99D9029E}"/>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872C39CB-F382-C44F-ADF3-75747E10E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1B7FC-2AB3-F944-BF46-8047155B6968}"/>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328986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C451-CB10-B846-AE44-273374386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B33AD-522A-9844-8C4C-BC3B79907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20335-F590-3449-A3BC-88EC1A11DBA8}"/>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E70460F4-C424-3C4D-9D4A-1AE1E9757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34270-011C-0B46-92B8-BCC81C2F5D23}"/>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233119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B54A-E53B-9F44-994A-0AE1DA29A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61DE7-009A-FE47-831A-DC865B3CA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FBE13-815C-C444-92E8-82874C15A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4A731E-CE76-AB48-B514-70AA762F1C22}"/>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6" name="Footer Placeholder 5">
            <a:extLst>
              <a:ext uri="{FF2B5EF4-FFF2-40B4-BE49-F238E27FC236}">
                <a16:creationId xmlns:a16="http://schemas.microsoft.com/office/drawing/2014/main" id="{1D1D42E0-250B-AA45-8335-FB8C85ED8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2B9CD-E595-2C4F-8DE2-1FCA4E143050}"/>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389109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0F16-ECF8-6746-8FC4-C634E5DA0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61FA6-CC6A-B443-A29A-7007B4B91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FE162-16CE-B748-B74B-E5A6AB8065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857C63-B663-4C44-A060-749BCA540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A386-0863-994A-B4A4-699AB7059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C67D9B-B10B-1E46-ADC7-51430E80CD5D}"/>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8" name="Footer Placeholder 7">
            <a:extLst>
              <a:ext uri="{FF2B5EF4-FFF2-40B4-BE49-F238E27FC236}">
                <a16:creationId xmlns:a16="http://schemas.microsoft.com/office/drawing/2014/main" id="{C3D7AE20-573E-974C-8131-A8A11F8A3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C93AD-8120-3D44-90D2-D63A0A0B242F}"/>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1991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C40E-2179-6F4D-AB7B-105B0F5D5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040FB-D2EE-B249-A774-31C26C3317E0}"/>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4" name="Footer Placeholder 3">
            <a:extLst>
              <a:ext uri="{FF2B5EF4-FFF2-40B4-BE49-F238E27FC236}">
                <a16:creationId xmlns:a16="http://schemas.microsoft.com/office/drawing/2014/main" id="{10246F51-F201-3D40-AFC7-92D179D7DC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3B1D1C-AC7F-144F-8269-D0B9AF97C7CF}"/>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414102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01802-C535-FE40-A4E8-C51931D0D55D}"/>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3" name="Footer Placeholder 2">
            <a:extLst>
              <a:ext uri="{FF2B5EF4-FFF2-40B4-BE49-F238E27FC236}">
                <a16:creationId xmlns:a16="http://schemas.microsoft.com/office/drawing/2014/main" id="{D0312B12-A87D-D045-9713-6F684ACBC9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C7ADCB-A466-BE4F-A49B-F1433AA9509D}"/>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219564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CD23-BD82-ED47-8D98-C36C7BB05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87331B-C1EC-4643-B536-4C8688AA4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76F6AC-572D-AC46-952E-C9F291C9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A54AF-8991-EF45-9350-BFE05E6E187F}"/>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6" name="Footer Placeholder 5">
            <a:extLst>
              <a:ext uri="{FF2B5EF4-FFF2-40B4-BE49-F238E27FC236}">
                <a16:creationId xmlns:a16="http://schemas.microsoft.com/office/drawing/2014/main" id="{622580C5-074C-CB45-B031-F5F90467F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9C483-C67A-BE41-8489-CD672AAB9A07}"/>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81655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5EF9-A935-4441-9678-29A28ADA9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DAC504-F13E-F548-986F-02BE360A2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626340-ED71-6B43-BE3C-025C38AD8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4BCCB-0B51-824B-98B8-688D78BA8986}"/>
              </a:ext>
            </a:extLst>
          </p:cNvPr>
          <p:cNvSpPr>
            <a:spLocks noGrp="1"/>
          </p:cNvSpPr>
          <p:nvPr>
            <p:ph type="dt" sz="half" idx="10"/>
          </p:nvPr>
        </p:nvSpPr>
        <p:spPr/>
        <p:txBody>
          <a:bodyPr/>
          <a:lstStyle/>
          <a:p>
            <a:fld id="{B2E5A396-6164-D44A-B3E4-E086ACB69F95}" type="datetimeFigureOut">
              <a:rPr lang="en-US" smtClean="0"/>
              <a:t>2/26/21</a:t>
            </a:fld>
            <a:endParaRPr lang="en-US"/>
          </a:p>
        </p:txBody>
      </p:sp>
      <p:sp>
        <p:nvSpPr>
          <p:cNvPr id="6" name="Footer Placeholder 5">
            <a:extLst>
              <a:ext uri="{FF2B5EF4-FFF2-40B4-BE49-F238E27FC236}">
                <a16:creationId xmlns:a16="http://schemas.microsoft.com/office/drawing/2014/main" id="{FBE10833-0FEF-BB4A-9B08-7F3AFC1E7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2E770-7AAF-924C-ACB5-296424530F77}"/>
              </a:ext>
            </a:extLst>
          </p:cNvPr>
          <p:cNvSpPr>
            <a:spLocks noGrp="1"/>
          </p:cNvSpPr>
          <p:nvPr>
            <p:ph type="sldNum" sz="quarter" idx="12"/>
          </p:nvPr>
        </p:nvSpPr>
        <p:spPr/>
        <p:txBody>
          <a:bodyPr/>
          <a:lstStyle/>
          <a:p>
            <a:fld id="{634C24EC-1D4B-D948-BFF0-273200BC5DF3}" type="slidenum">
              <a:rPr lang="en-US" smtClean="0"/>
              <a:t>‹#›</a:t>
            </a:fld>
            <a:endParaRPr lang="en-US"/>
          </a:p>
        </p:txBody>
      </p:sp>
    </p:spTree>
    <p:extLst>
      <p:ext uri="{BB962C8B-B14F-4D97-AF65-F5344CB8AC3E}">
        <p14:creationId xmlns:p14="http://schemas.microsoft.com/office/powerpoint/2010/main" val="1765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8BE78-72F4-8F40-9904-F6E2CA41E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D6923-D229-4F43-9721-0D757F693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A9C6A-9DAA-A846-8C7C-AC7F89871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5A396-6164-D44A-B3E4-E086ACB69F95}" type="datetimeFigureOut">
              <a:rPr lang="en-US" smtClean="0"/>
              <a:t>2/26/21</a:t>
            </a:fld>
            <a:endParaRPr lang="en-US"/>
          </a:p>
        </p:txBody>
      </p:sp>
      <p:sp>
        <p:nvSpPr>
          <p:cNvPr id="5" name="Footer Placeholder 4">
            <a:extLst>
              <a:ext uri="{FF2B5EF4-FFF2-40B4-BE49-F238E27FC236}">
                <a16:creationId xmlns:a16="http://schemas.microsoft.com/office/drawing/2014/main" id="{7675DAC0-1A94-9740-8B4A-F5FA9E2D3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050A69-EE68-BA44-A95B-1EAE55C6D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C24EC-1D4B-D948-BFF0-273200BC5DF3}" type="slidenum">
              <a:rPr lang="en-US" smtClean="0"/>
              <a:t>‹#›</a:t>
            </a:fld>
            <a:endParaRPr lang="en-US"/>
          </a:p>
        </p:txBody>
      </p:sp>
    </p:spTree>
    <p:extLst>
      <p:ext uri="{BB962C8B-B14F-4D97-AF65-F5344CB8AC3E}">
        <p14:creationId xmlns:p14="http://schemas.microsoft.com/office/powerpoint/2010/main" val="273973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gentidea.com/api/news/src/blockchai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7A3B-2222-064D-B6FD-A5FE1845ACCD}"/>
              </a:ext>
            </a:extLst>
          </p:cNvPr>
          <p:cNvSpPr>
            <a:spLocks noGrp="1"/>
          </p:cNvSpPr>
          <p:nvPr>
            <p:ph type="ctrTitle"/>
          </p:nvPr>
        </p:nvSpPr>
        <p:spPr>
          <a:xfrm>
            <a:off x="7464614" y="1783959"/>
            <a:ext cx="4087306" cy="2889114"/>
          </a:xfrm>
        </p:spPr>
        <p:txBody>
          <a:bodyPr anchor="b">
            <a:normAutofit/>
          </a:bodyPr>
          <a:lstStyle/>
          <a:p>
            <a:pPr algn="l"/>
            <a:r>
              <a:rPr lang="en-US" sz="5400" dirty="0"/>
              <a:t>Breaking News</a:t>
            </a:r>
          </a:p>
        </p:txBody>
      </p:sp>
      <p:sp>
        <p:nvSpPr>
          <p:cNvPr id="3" name="Subtitle 2">
            <a:extLst>
              <a:ext uri="{FF2B5EF4-FFF2-40B4-BE49-F238E27FC236}">
                <a16:creationId xmlns:a16="http://schemas.microsoft.com/office/drawing/2014/main" id="{82941647-01E4-964F-A096-C541CDCA4BCD}"/>
              </a:ext>
            </a:extLst>
          </p:cNvPr>
          <p:cNvSpPr>
            <a:spLocks noGrp="1"/>
          </p:cNvSpPr>
          <p:nvPr>
            <p:ph type="subTitle" idx="1"/>
          </p:nvPr>
        </p:nvSpPr>
        <p:spPr>
          <a:xfrm>
            <a:off x="7464612" y="4750893"/>
            <a:ext cx="4087305" cy="1147863"/>
          </a:xfrm>
        </p:spPr>
        <p:txBody>
          <a:bodyPr anchor="t">
            <a:normAutofit/>
          </a:bodyPr>
          <a:lstStyle/>
          <a:p>
            <a:pPr algn="l"/>
            <a:r>
              <a:rPr lang="en-US" sz="2000" dirty="0"/>
              <a:t>Curate datasets from various email subscriptions</a:t>
            </a:r>
          </a:p>
        </p:txBody>
      </p:sp>
      <p:sp>
        <p:nvSpPr>
          <p:cNvPr id="11"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4" descr="Wave crashing underwater">
            <a:extLst>
              <a:ext uri="{FF2B5EF4-FFF2-40B4-BE49-F238E27FC236}">
                <a16:creationId xmlns:a16="http://schemas.microsoft.com/office/drawing/2014/main" id="{732B0BB3-B5D2-427B-A095-F1A1A5CDB0CA}"/>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2826739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D12F-464B-CE4D-9863-6D8B1476AE54}"/>
              </a:ext>
            </a:extLst>
          </p:cNvPr>
          <p:cNvSpPr>
            <a:spLocks noGrp="1"/>
          </p:cNvSpPr>
          <p:nvPr>
            <p:ph type="title"/>
          </p:nvPr>
        </p:nvSpPr>
        <p:spPr/>
        <p:txBody>
          <a:bodyPr/>
          <a:lstStyle/>
          <a:p>
            <a:r>
              <a:rPr lang="en-US" dirty="0"/>
              <a:t>Continuous Delivery ( Future )</a:t>
            </a:r>
          </a:p>
        </p:txBody>
      </p:sp>
      <p:sp>
        <p:nvSpPr>
          <p:cNvPr id="3" name="Content Placeholder 2">
            <a:extLst>
              <a:ext uri="{FF2B5EF4-FFF2-40B4-BE49-F238E27FC236}">
                <a16:creationId xmlns:a16="http://schemas.microsoft.com/office/drawing/2014/main" id="{65020E66-7951-0644-8A53-F998E8ABD841}"/>
              </a:ext>
            </a:extLst>
          </p:cNvPr>
          <p:cNvSpPr>
            <a:spLocks noGrp="1"/>
          </p:cNvSpPr>
          <p:nvPr>
            <p:ph idx="1"/>
          </p:nvPr>
        </p:nvSpPr>
        <p:spPr/>
        <p:txBody>
          <a:bodyPr/>
          <a:lstStyle/>
          <a:p>
            <a:pPr lvl="1"/>
            <a:r>
              <a:rPr lang="en-US" dirty="0"/>
              <a:t>Delivery</a:t>
            </a:r>
          </a:p>
          <a:p>
            <a:pPr lvl="2"/>
            <a:r>
              <a:rPr lang="en-US" dirty="0"/>
              <a:t>Manual Gate</a:t>
            </a:r>
          </a:p>
          <a:p>
            <a:pPr lvl="2"/>
            <a:r>
              <a:rPr lang="en-US" dirty="0"/>
              <a:t>Kubernetes as a service Workflow ( Elton Stoneman KIAMOL - pp261-2)</a:t>
            </a:r>
          </a:p>
          <a:p>
            <a:pPr lvl="2"/>
            <a:r>
              <a:rPr lang="en-US" dirty="0"/>
              <a:t>Canary </a:t>
            </a:r>
          </a:p>
          <a:p>
            <a:pPr lvl="2"/>
            <a:r>
              <a:rPr lang="en-US" dirty="0"/>
              <a:t>A/B Blue/Green</a:t>
            </a:r>
          </a:p>
          <a:p>
            <a:pPr lvl="2"/>
            <a:r>
              <a:rPr lang="en-US" dirty="0"/>
              <a:t>Deploy to k8s</a:t>
            </a:r>
          </a:p>
        </p:txBody>
      </p:sp>
    </p:spTree>
    <p:extLst>
      <p:ext uri="{BB962C8B-B14F-4D97-AF65-F5344CB8AC3E}">
        <p14:creationId xmlns:p14="http://schemas.microsoft.com/office/powerpoint/2010/main" val="17914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087F-E41A-DD40-861F-6D3E4E27B8A0}"/>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0AB9C6FC-D449-CC47-837C-08E30659866F}"/>
              </a:ext>
            </a:extLst>
          </p:cNvPr>
          <p:cNvSpPr>
            <a:spLocks noGrp="1"/>
          </p:cNvSpPr>
          <p:nvPr>
            <p:ph idx="1"/>
          </p:nvPr>
        </p:nvSpPr>
        <p:spPr/>
        <p:txBody>
          <a:bodyPr/>
          <a:lstStyle/>
          <a:p>
            <a:r>
              <a:rPr lang="en-US" dirty="0"/>
              <a:t>Passionate about data</a:t>
            </a:r>
          </a:p>
          <a:p>
            <a:r>
              <a:rPr lang="en-US" dirty="0"/>
              <a:t>Personal Learning</a:t>
            </a:r>
          </a:p>
          <a:p>
            <a:pPr lvl="1"/>
            <a:r>
              <a:rPr lang="en-US" dirty="0"/>
              <a:t>Improve quality datasets, analysis and </a:t>
            </a:r>
            <a:r>
              <a:rPr lang="en-US" dirty="0" err="1"/>
              <a:t>vizualization</a:t>
            </a:r>
            <a:endParaRPr lang="en-US" dirty="0"/>
          </a:p>
          <a:p>
            <a:pPr lvl="1"/>
            <a:r>
              <a:rPr lang="en-US" dirty="0" err="1"/>
              <a:t>Exprimentation</a:t>
            </a:r>
            <a:endParaRPr lang="en-US" dirty="0"/>
          </a:p>
          <a:p>
            <a:pPr lvl="2"/>
            <a:r>
              <a:rPr lang="en-US" dirty="0"/>
              <a:t>New DevOps and CI/CD techniques</a:t>
            </a:r>
          </a:p>
          <a:p>
            <a:r>
              <a:rPr lang="en-US" dirty="0"/>
              <a:t>Fun!</a:t>
            </a:r>
          </a:p>
        </p:txBody>
      </p:sp>
    </p:spTree>
    <p:extLst>
      <p:ext uri="{BB962C8B-B14F-4D97-AF65-F5344CB8AC3E}">
        <p14:creationId xmlns:p14="http://schemas.microsoft.com/office/powerpoint/2010/main" val="234263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FB034-0BA1-3540-BFCB-884169427E64}"/>
              </a:ext>
            </a:extLst>
          </p:cNvPr>
          <p:cNvSpPr>
            <a:spLocks noGrp="1"/>
          </p:cNvSpPr>
          <p:nvPr>
            <p:ph type="title"/>
          </p:nvPr>
        </p:nvSpPr>
        <p:spPr>
          <a:xfrm>
            <a:off x="841248" y="334644"/>
            <a:ext cx="10509504" cy="1076914"/>
          </a:xfrm>
        </p:spPr>
        <p:txBody>
          <a:bodyPr anchor="ctr">
            <a:normAutofit/>
          </a:bodyPr>
          <a:lstStyle/>
          <a:p>
            <a:r>
              <a:rPr lang="en-US" sz="4000" dirty="0"/>
              <a:t>Technology Stack - legacy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FB89A9A-AD8F-4DC4-93C7-1622FF857415}"/>
              </a:ext>
            </a:extLst>
          </p:cNvPr>
          <p:cNvGraphicFramePr>
            <a:graphicFrameLocks noGrp="1"/>
          </p:cNvGraphicFramePr>
          <p:nvPr>
            <p:ph idx="1"/>
            <p:extLst>
              <p:ext uri="{D42A27DB-BD31-4B8C-83A1-F6EECF244321}">
                <p14:modId xmlns:p14="http://schemas.microsoft.com/office/powerpoint/2010/main" val="250101633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19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CDCF57-EB7E-AD47-BC63-E64F2B4C9957}"/>
              </a:ext>
            </a:extLst>
          </p:cNvPr>
          <p:cNvSpPr>
            <a:spLocks noGrp="1"/>
          </p:cNvSpPr>
          <p:nvPr>
            <p:ph type="title"/>
          </p:nvPr>
        </p:nvSpPr>
        <p:spPr/>
        <p:txBody>
          <a:bodyPr/>
          <a:lstStyle/>
          <a:p>
            <a:r>
              <a:rPr lang="en-US" dirty="0"/>
              <a:t>Technology Stack - Future</a:t>
            </a:r>
          </a:p>
        </p:txBody>
      </p:sp>
      <p:sp>
        <p:nvSpPr>
          <p:cNvPr id="8" name="Text Placeholder 7">
            <a:extLst>
              <a:ext uri="{FF2B5EF4-FFF2-40B4-BE49-F238E27FC236}">
                <a16:creationId xmlns:a16="http://schemas.microsoft.com/office/drawing/2014/main" id="{9857FB39-A22B-B548-BDFC-DB6F205777C7}"/>
              </a:ext>
            </a:extLst>
          </p:cNvPr>
          <p:cNvSpPr>
            <a:spLocks noGrp="1"/>
          </p:cNvSpPr>
          <p:nvPr>
            <p:ph type="body" idx="1"/>
          </p:nvPr>
        </p:nvSpPr>
        <p:spPr>
          <a:xfrm>
            <a:off x="814385" y="4203032"/>
            <a:ext cx="5157787" cy="823912"/>
          </a:xfrm>
        </p:spPr>
        <p:txBody>
          <a:bodyPr/>
          <a:lstStyle/>
          <a:p>
            <a:r>
              <a:rPr lang="en-US" dirty="0"/>
              <a:t>Pros</a:t>
            </a:r>
          </a:p>
        </p:txBody>
      </p:sp>
      <p:sp>
        <p:nvSpPr>
          <p:cNvPr id="9" name="Content Placeholder 8">
            <a:extLst>
              <a:ext uri="{FF2B5EF4-FFF2-40B4-BE49-F238E27FC236}">
                <a16:creationId xmlns:a16="http://schemas.microsoft.com/office/drawing/2014/main" id="{FFEE3DB6-0FBA-C84B-AB99-E54E676515EA}"/>
              </a:ext>
            </a:extLst>
          </p:cNvPr>
          <p:cNvSpPr>
            <a:spLocks noGrp="1"/>
          </p:cNvSpPr>
          <p:nvPr>
            <p:ph sz="half" idx="2"/>
          </p:nvPr>
        </p:nvSpPr>
        <p:spPr>
          <a:xfrm>
            <a:off x="814385" y="5026944"/>
            <a:ext cx="5157787" cy="1697957"/>
          </a:xfrm>
        </p:spPr>
        <p:txBody>
          <a:bodyPr>
            <a:normAutofit fontScale="85000" lnSpcReduction="20000"/>
          </a:bodyPr>
          <a:lstStyle/>
          <a:p>
            <a:r>
              <a:rPr lang="en-US" dirty="0"/>
              <a:t>Free email subscriptions</a:t>
            </a:r>
          </a:p>
          <a:p>
            <a:r>
              <a:rPr lang="en-US" dirty="0"/>
              <a:t>POSTFIX – Linux Process Forks</a:t>
            </a:r>
          </a:p>
          <a:p>
            <a:r>
              <a:rPr lang="en-US" dirty="0"/>
              <a:t>Push</a:t>
            </a:r>
          </a:p>
        </p:txBody>
      </p:sp>
      <p:sp>
        <p:nvSpPr>
          <p:cNvPr id="10" name="Text Placeholder 9">
            <a:extLst>
              <a:ext uri="{FF2B5EF4-FFF2-40B4-BE49-F238E27FC236}">
                <a16:creationId xmlns:a16="http://schemas.microsoft.com/office/drawing/2014/main" id="{AE1C3797-C496-D94F-8AC7-1D18A9ACC7A0}"/>
              </a:ext>
            </a:extLst>
          </p:cNvPr>
          <p:cNvSpPr>
            <a:spLocks noGrp="1"/>
          </p:cNvSpPr>
          <p:nvPr>
            <p:ph type="body" sz="quarter" idx="3"/>
          </p:nvPr>
        </p:nvSpPr>
        <p:spPr>
          <a:xfrm>
            <a:off x="6194427" y="4203032"/>
            <a:ext cx="5183188" cy="823912"/>
          </a:xfrm>
        </p:spPr>
        <p:txBody>
          <a:bodyPr/>
          <a:lstStyle/>
          <a:p>
            <a:r>
              <a:rPr lang="en-US" dirty="0"/>
              <a:t>Cons</a:t>
            </a:r>
          </a:p>
        </p:txBody>
      </p:sp>
      <p:sp>
        <p:nvSpPr>
          <p:cNvPr id="11" name="Content Placeholder 10">
            <a:extLst>
              <a:ext uri="{FF2B5EF4-FFF2-40B4-BE49-F238E27FC236}">
                <a16:creationId xmlns:a16="http://schemas.microsoft.com/office/drawing/2014/main" id="{0E1DB7D1-1945-EE41-8C53-88667218FA79}"/>
              </a:ext>
            </a:extLst>
          </p:cNvPr>
          <p:cNvSpPr>
            <a:spLocks noGrp="1"/>
          </p:cNvSpPr>
          <p:nvPr>
            <p:ph sz="quarter" idx="4"/>
          </p:nvPr>
        </p:nvSpPr>
        <p:spPr>
          <a:xfrm>
            <a:off x="6194427" y="5026944"/>
            <a:ext cx="5183188" cy="1505451"/>
          </a:xfrm>
        </p:spPr>
        <p:txBody>
          <a:bodyPr>
            <a:normAutofit fontScale="85000" lnSpcReduction="20000"/>
          </a:bodyPr>
          <a:lstStyle/>
          <a:p>
            <a:r>
              <a:rPr lang="en-US" dirty="0"/>
              <a:t>Spam/Extraneous data </a:t>
            </a:r>
          </a:p>
          <a:p>
            <a:r>
              <a:rPr lang="en-US" dirty="0"/>
              <a:t>API / OCI costs</a:t>
            </a:r>
          </a:p>
          <a:p>
            <a:r>
              <a:rPr lang="en-US" dirty="0"/>
              <a:t>Poll</a:t>
            </a:r>
          </a:p>
          <a:p>
            <a:r>
              <a:rPr lang="en-US" dirty="0"/>
              <a:t>POSTFIX container?</a:t>
            </a:r>
          </a:p>
          <a:p>
            <a:endParaRPr lang="en-US" dirty="0"/>
          </a:p>
        </p:txBody>
      </p:sp>
      <p:sp>
        <p:nvSpPr>
          <p:cNvPr id="12" name="TextBox 11">
            <a:extLst>
              <a:ext uri="{FF2B5EF4-FFF2-40B4-BE49-F238E27FC236}">
                <a16:creationId xmlns:a16="http://schemas.microsoft.com/office/drawing/2014/main" id="{4ABB659B-25CF-2F4A-96FD-64C0D73CC35A}"/>
              </a:ext>
            </a:extLst>
          </p:cNvPr>
          <p:cNvSpPr txBox="1"/>
          <p:nvPr/>
        </p:nvSpPr>
        <p:spPr>
          <a:xfrm>
            <a:off x="1611824" y="2097416"/>
            <a:ext cx="5021451" cy="1200329"/>
          </a:xfrm>
          <a:prstGeom prst="rect">
            <a:avLst/>
          </a:prstGeom>
          <a:noFill/>
        </p:spPr>
        <p:txBody>
          <a:bodyPr wrap="square" rtlCol="0">
            <a:spAutoFit/>
          </a:bodyPr>
          <a:lstStyle/>
          <a:p>
            <a:r>
              <a:rPr lang="en-US" dirty="0"/>
              <a:t>Microservices (80%)</a:t>
            </a:r>
          </a:p>
          <a:p>
            <a:r>
              <a:rPr lang="en-US" dirty="0"/>
              <a:t>OCI – k8s, Mesos</a:t>
            </a:r>
          </a:p>
          <a:p>
            <a:r>
              <a:rPr lang="en-US" dirty="0"/>
              <a:t>Observability – Tracing and Monitoring</a:t>
            </a:r>
          </a:p>
          <a:p>
            <a:r>
              <a:rPr lang="en-US" dirty="0"/>
              <a:t>Dynamic Visualizations ( React )</a:t>
            </a:r>
          </a:p>
        </p:txBody>
      </p:sp>
    </p:spTree>
    <p:extLst>
      <p:ext uri="{BB962C8B-B14F-4D97-AF65-F5344CB8AC3E}">
        <p14:creationId xmlns:p14="http://schemas.microsoft.com/office/powerpoint/2010/main" val="345651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29A9C-BD74-CC4A-9472-6A0DE5B4650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Example Thunderstorms by region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application&#10;&#10;Description automatically generated">
            <a:extLst>
              <a:ext uri="{FF2B5EF4-FFF2-40B4-BE49-F238E27FC236}">
                <a16:creationId xmlns:a16="http://schemas.microsoft.com/office/drawing/2014/main" id="{F9DDE725-45B5-C441-9387-C9453FE72DFE}"/>
              </a:ext>
            </a:extLst>
          </p:cNvPr>
          <p:cNvPicPr>
            <a:picLocks noGrp="1" noChangeAspect="1"/>
          </p:cNvPicPr>
          <p:nvPr>
            <p:ph idx="1"/>
          </p:nvPr>
        </p:nvPicPr>
        <p:blipFill>
          <a:blip r:embed="rId2"/>
          <a:stretch>
            <a:fillRect/>
          </a:stretch>
        </p:blipFill>
        <p:spPr>
          <a:xfrm>
            <a:off x="320040" y="2673094"/>
            <a:ext cx="11496821" cy="3506530"/>
          </a:xfrm>
          <a:prstGeom prst="rect">
            <a:avLst/>
          </a:prstGeom>
        </p:spPr>
      </p:pic>
    </p:spTree>
    <p:extLst>
      <p:ext uri="{BB962C8B-B14F-4D97-AF65-F5344CB8AC3E}">
        <p14:creationId xmlns:p14="http://schemas.microsoft.com/office/powerpoint/2010/main" val="10046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og wearing a garment&#10;&#10;Description automatically generated with low confidence">
            <a:extLst>
              <a:ext uri="{FF2B5EF4-FFF2-40B4-BE49-F238E27FC236}">
                <a16:creationId xmlns:a16="http://schemas.microsoft.com/office/drawing/2014/main" id="{E7E3D220-9294-CE4A-B461-617ED04284EE}"/>
              </a:ext>
            </a:extLst>
          </p:cNvPr>
          <p:cNvPicPr>
            <a:picLocks noChangeAspect="1"/>
          </p:cNvPicPr>
          <p:nvPr/>
        </p:nvPicPr>
        <p:blipFill rotWithShape="1">
          <a:blip r:embed="rId2">
            <a:alphaModFix amt="40000"/>
          </a:blip>
          <a:srcRect t="2685" b="8732"/>
          <a:stretch/>
        </p:blipFill>
        <p:spPr>
          <a:xfrm>
            <a:off x="20" y="10"/>
            <a:ext cx="12191979" cy="6857990"/>
          </a:xfrm>
          <a:prstGeom prst="rect">
            <a:avLst/>
          </a:prstGeom>
        </p:spPr>
      </p:pic>
      <p:sp>
        <p:nvSpPr>
          <p:cNvPr id="2" name="Title 1">
            <a:extLst>
              <a:ext uri="{FF2B5EF4-FFF2-40B4-BE49-F238E27FC236}">
                <a16:creationId xmlns:a16="http://schemas.microsoft.com/office/drawing/2014/main" id="{F05605CE-7B8F-FD40-A0EC-7DC598398BA0}"/>
              </a:ext>
            </a:extLst>
          </p:cNvPr>
          <p:cNvSpPr>
            <a:spLocks noGrp="1"/>
          </p:cNvSpPr>
          <p:nvPr>
            <p:ph type="title"/>
          </p:nvPr>
        </p:nvSpPr>
        <p:spPr>
          <a:xfrm>
            <a:off x="841249" y="941832"/>
            <a:ext cx="10506456" cy="2057400"/>
          </a:xfrm>
        </p:spPr>
        <p:txBody>
          <a:bodyPr anchor="b">
            <a:normAutofit/>
          </a:bodyPr>
          <a:lstStyle/>
          <a:p>
            <a:r>
              <a:rPr lang="en-US" sz="5000" dirty="0"/>
              <a:t>Rest API Query – Topic Blockchain - Dogecoin</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731503-20A8-6D48-900B-CB01C40CDB36}"/>
              </a:ext>
            </a:extLst>
          </p:cNvPr>
          <p:cNvSpPr>
            <a:spLocks noGrp="1"/>
          </p:cNvSpPr>
          <p:nvPr>
            <p:ph idx="1"/>
          </p:nvPr>
        </p:nvSpPr>
        <p:spPr>
          <a:xfrm>
            <a:off x="841248" y="3502152"/>
            <a:ext cx="10506456" cy="2670048"/>
          </a:xfrm>
        </p:spPr>
        <p:txBody>
          <a:bodyPr>
            <a:normAutofit/>
          </a:bodyPr>
          <a:lstStyle/>
          <a:p>
            <a:r>
              <a:rPr lang="en-US" sz="2000">
                <a:hlinkClick r:id="rId3"/>
              </a:rPr>
              <a:t>https://agentidea.com/api/news/src/blockchain</a:t>
            </a:r>
            <a:endParaRPr lang="en-US" sz="2000"/>
          </a:p>
          <a:p>
            <a:endParaRPr lang="en-US" sz="2000"/>
          </a:p>
        </p:txBody>
      </p:sp>
      <p:sp>
        <p:nvSpPr>
          <p:cNvPr id="4" name="TextBox 3">
            <a:extLst>
              <a:ext uri="{FF2B5EF4-FFF2-40B4-BE49-F238E27FC236}">
                <a16:creationId xmlns:a16="http://schemas.microsoft.com/office/drawing/2014/main" id="{C9BF03DD-7DBD-E849-B3FD-98CDF0B41F49}"/>
              </a:ext>
            </a:extLst>
          </p:cNvPr>
          <p:cNvSpPr txBox="1"/>
          <p:nvPr/>
        </p:nvSpPr>
        <p:spPr>
          <a:xfrm>
            <a:off x="734095" y="3429000"/>
            <a:ext cx="10187189" cy="2862322"/>
          </a:xfrm>
          <a:prstGeom prst="rect">
            <a:avLst/>
          </a:prstGeom>
          <a:noFill/>
        </p:spPr>
        <p:txBody>
          <a:bodyPr wrap="square" rtlCol="0">
            <a:spAutoFit/>
          </a:bodyPr>
          <a:lstStyle/>
          <a:p>
            <a:pPr>
              <a:spcAft>
                <a:spcPts val="600"/>
              </a:spcAft>
            </a:pPr>
            <a:r>
              <a:rPr lang="en-US" dirty="0">
                <a:solidFill>
                  <a:schemeClr val="accent5">
                    <a:lumMod val="60000"/>
                    <a:lumOff val="40000"/>
                  </a:schemeClr>
                </a:solidFill>
              </a:rPr>
              <a:t>Last week, we saw </a:t>
            </a:r>
            <a:r>
              <a:rPr lang="en-US" b="1" dirty="0">
                <a:solidFill>
                  <a:schemeClr val="accent5">
                    <a:lumMod val="50000"/>
                  </a:schemeClr>
                </a:solidFill>
                <a:highlight>
                  <a:srgbClr val="FFFF00"/>
                </a:highlight>
              </a:rPr>
              <a:t>Musk</a:t>
            </a:r>
            <a:r>
              <a:rPr lang="en-US" dirty="0">
                <a:solidFill>
                  <a:schemeClr val="accent5">
                    <a:lumMod val="60000"/>
                    <a:lumOff val="40000"/>
                  </a:schemeClr>
                </a:solidFill>
              </a:rPr>
              <a:t> change his Twitter bio to the hashtag #Bitcoin, with an accompanying tweet saying that it was inevitable. The market went for it hook, line and sinker, taking the price of BTC from near the bottom of its wide range (approximately $30,000 to $40,000) all the way up to the top. This morning, after a brief tweeting hiatus, Musk has sent no less than five tweets about the alternative crypto </a:t>
            </a:r>
            <a:r>
              <a:rPr lang="en-US" dirty="0">
                <a:solidFill>
                  <a:schemeClr val="accent5">
                    <a:lumMod val="50000"/>
                  </a:schemeClr>
                </a:solidFill>
                <a:highlight>
                  <a:srgbClr val="FFFF00"/>
                </a:highlight>
              </a:rPr>
              <a:t>Dogecoi</a:t>
            </a:r>
            <a:r>
              <a:rPr lang="en-US" dirty="0">
                <a:solidFill>
                  <a:schemeClr val="accent5">
                    <a:lumMod val="60000"/>
                    <a:lumOff val="40000"/>
                  </a:schemeClr>
                </a:solidFill>
                <a:highlight>
                  <a:srgbClr val="FFFF00"/>
                </a:highlight>
              </a:rPr>
              <a:t>n</a:t>
            </a:r>
            <a:r>
              <a:rPr lang="en-US" dirty="0">
                <a:solidFill>
                  <a:schemeClr val="accent5">
                    <a:lumMod val="60000"/>
                    <a:lumOff val="40000"/>
                  </a:schemeClr>
                </a:solidFill>
              </a:rPr>
              <a:t>, including this gem. To be clear, this isn't the first time he's tweeted about Doge. We can recall that his well-monitored Twitter bio has in recent history featured things like \"CEO of Dogecoin\" and then later that day \"Former CEO of Dogecoin.\" Unlike Buffett, Musk has managed to tap directly into our collective psyche with the power of memes, and his memes are extremely powerful. However, like Buffett, the effects of his attention do seem to be wearing off. </a:t>
            </a:r>
            <a:r>
              <a:rPr lang="en-US" dirty="0">
                <a:solidFill>
                  <a:schemeClr val="accent5">
                    <a:lumMod val="50000"/>
                  </a:schemeClr>
                </a:solidFill>
                <a:highlight>
                  <a:srgbClr val="FFFF00"/>
                </a:highlight>
              </a:rPr>
              <a:t>Doge has picked up a lot of momentum since his first social engagements, and the digital asset gained more than 3,000% since</a:t>
            </a:r>
            <a:r>
              <a:rPr lang="en-US" dirty="0">
                <a:solidFill>
                  <a:schemeClr val="accent5">
                    <a:lumMod val="60000"/>
                    <a:lumOff val="40000"/>
                  </a:schemeClr>
                </a:solidFill>
                <a:highlight>
                  <a:srgbClr val="FFFF00"/>
                </a:highlight>
              </a:rPr>
              <a:t>.</a:t>
            </a:r>
          </a:p>
        </p:txBody>
      </p:sp>
    </p:spTree>
    <p:extLst>
      <p:ext uri="{BB962C8B-B14F-4D97-AF65-F5344CB8AC3E}">
        <p14:creationId xmlns:p14="http://schemas.microsoft.com/office/powerpoint/2010/main" val="31286469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7158-159B-6D45-918F-BEDD13AE6FAA}"/>
              </a:ext>
            </a:extLst>
          </p:cNvPr>
          <p:cNvSpPr>
            <a:spLocks noGrp="1"/>
          </p:cNvSpPr>
          <p:nvPr>
            <p:ph type="title"/>
          </p:nvPr>
        </p:nvSpPr>
        <p:spPr>
          <a:xfrm>
            <a:off x="801099" y="1396289"/>
            <a:ext cx="4801860" cy="1325563"/>
          </a:xfrm>
        </p:spPr>
        <p:txBody>
          <a:bodyPr>
            <a:normAutofit/>
          </a:bodyPr>
          <a:lstStyle/>
          <a:p>
            <a:r>
              <a:rPr lang="en-US" dirty="0"/>
              <a:t>New Feature – Email Discovery</a:t>
            </a:r>
          </a:p>
        </p:txBody>
      </p:sp>
      <p:sp>
        <p:nvSpPr>
          <p:cNvPr id="3" name="Content Placeholder 2">
            <a:extLst>
              <a:ext uri="{FF2B5EF4-FFF2-40B4-BE49-F238E27FC236}">
                <a16:creationId xmlns:a16="http://schemas.microsoft.com/office/drawing/2014/main" id="{0453906A-79AA-754F-8EE7-F72E07ED3624}"/>
              </a:ext>
            </a:extLst>
          </p:cNvPr>
          <p:cNvSpPr>
            <a:spLocks noGrp="1"/>
          </p:cNvSpPr>
          <p:nvPr>
            <p:ph idx="1"/>
          </p:nvPr>
        </p:nvSpPr>
        <p:spPr>
          <a:xfrm>
            <a:off x="805543" y="2871982"/>
            <a:ext cx="4893508" cy="3181684"/>
          </a:xfrm>
        </p:spPr>
        <p:txBody>
          <a:bodyPr anchor="t">
            <a:normAutofit/>
          </a:bodyPr>
          <a:lstStyle/>
          <a:p>
            <a:r>
              <a:rPr lang="en-US" sz="1700" dirty="0"/>
              <a:t>Rapid deployment new features</a:t>
            </a:r>
          </a:p>
          <a:p>
            <a:pPr lvl="1"/>
            <a:r>
              <a:rPr lang="en-US" sz="1700" dirty="0"/>
              <a:t>Email parsing and scrubbing </a:t>
            </a:r>
          </a:p>
          <a:p>
            <a:pPr lvl="1"/>
            <a:r>
              <a:rPr lang="en-US" sz="1700" dirty="0"/>
              <a:t>Keyword Extraction</a:t>
            </a:r>
          </a:p>
          <a:p>
            <a:pPr lvl="1"/>
            <a:r>
              <a:rPr lang="en-US" sz="1700" dirty="0"/>
              <a:t>NLP</a:t>
            </a:r>
          </a:p>
          <a:p>
            <a:r>
              <a:rPr lang="en-US" sz="1700" dirty="0"/>
              <a:t>DevOps </a:t>
            </a:r>
          </a:p>
          <a:p>
            <a:pPr lvl="1"/>
            <a:r>
              <a:rPr lang="en-US" sz="1700" dirty="0" err="1"/>
              <a:t>Dockerize</a:t>
            </a:r>
            <a:r>
              <a:rPr lang="en-US" sz="1700" dirty="0"/>
              <a:t> legacy Python logic</a:t>
            </a:r>
          </a:p>
          <a:p>
            <a:pPr lvl="1"/>
            <a:r>
              <a:rPr lang="en-US" sz="1700" dirty="0"/>
              <a:t>TDD</a:t>
            </a:r>
          </a:p>
          <a:p>
            <a:pPr lvl="1"/>
            <a:r>
              <a:rPr lang="en-US" sz="1700" dirty="0"/>
              <a:t>Automate CI</a:t>
            </a:r>
          </a:p>
          <a:p>
            <a:pPr lvl="1"/>
            <a:r>
              <a:rPr lang="en-US" sz="1700" dirty="0"/>
              <a:t>Continuous Deployment</a:t>
            </a:r>
          </a:p>
          <a:p>
            <a:pPr lvl="1"/>
            <a:r>
              <a:rPr lang="en-US" sz="1700" dirty="0"/>
              <a:t>Automate Delivery</a:t>
            </a:r>
          </a:p>
        </p:txBody>
      </p:sp>
      <p:sp>
        <p:nvSpPr>
          <p:cNvPr id="10" name="Freeform: Shape 9">
            <a:extLst>
              <a:ext uri="{FF2B5EF4-FFF2-40B4-BE49-F238E27FC236}">
                <a16:creationId xmlns:a16="http://schemas.microsoft.com/office/drawing/2014/main" id="{E1063ACC-684C-4227-9D75-430593BAD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067F801-9719-4550-AFFF-C7C36842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411BD9A-E30E-D745-A53A-693041D6F154}"/>
              </a:ext>
            </a:extLst>
          </p:cNvPr>
          <p:cNvPicPr>
            <a:picLocks noChangeAspect="1"/>
          </p:cNvPicPr>
          <p:nvPr/>
        </p:nvPicPr>
        <p:blipFill>
          <a:blip r:embed="rId2"/>
          <a:stretch>
            <a:fillRect/>
          </a:stretch>
        </p:blipFill>
        <p:spPr>
          <a:xfrm>
            <a:off x="7044070" y="679812"/>
            <a:ext cx="4756119" cy="2294827"/>
          </a:xfrm>
          <a:prstGeom prst="rect">
            <a:avLst/>
          </a:prstGeom>
        </p:spPr>
      </p:pic>
      <p:pic>
        <p:nvPicPr>
          <p:cNvPr id="4" name="Picture 3" descr="Logo, company name&#10;&#10;Description automatically generated">
            <a:extLst>
              <a:ext uri="{FF2B5EF4-FFF2-40B4-BE49-F238E27FC236}">
                <a16:creationId xmlns:a16="http://schemas.microsoft.com/office/drawing/2014/main" id="{07135942-DBEC-4241-AF42-6374A60E8930}"/>
              </a:ext>
            </a:extLst>
          </p:cNvPr>
          <p:cNvPicPr>
            <a:picLocks noChangeAspect="1"/>
          </p:cNvPicPr>
          <p:nvPr/>
        </p:nvPicPr>
        <p:blipFill>
          <a:blip r:embed="rId3"/>
          <a:stretch>
            <a:fillRect/>
          </a:stretch>
        </p:blipFill>
        <p:spPr>
          <a:xfrm>
            <a:off x="9525695" y="3429000"/>
            <a:ext cx="2274494" cy="2174359"/>
          </a:xfrm>
          <a:prstGeom prst="rect">
            <a:avLst/>
          </a:prstGeom>
        </p:spPr>
      </p:pic>
    </p:spTree>
    <p:extLst>
      <p:ext uri="{BB962C8B-B14F-4D97-AF65-F5344CB8AC3E}">
        <p14:creationId xmlns:p14="http://schemas.microsoft.com/office/powerpoint/2010/main" val="40452557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52A1-B178-884D-BEEF-BF0A6109F063}"/>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3B9D88C2-6F5D-6D4C-B426-412DC9E619F6}"/>
              </a:ext>
            </a:extLst>
          </p:cNvPr>
          <p:cNvSpPr>
            <a:spLocks noGrp="1"/>
          </p:cNvSpPr>
          <p:nvPr>
            <p:ph idx="1"/>
          </p:nvPr>
        </p:nvSpPr>
        <p:spPr>
          <a:xfrm>
            <a:off x="838200" y="1825625"/>
            <a:ext cx="10515600" cy="2457617"/>
          </a:xfrm>
        </p:spPr>
        <p:txBody>
          <a:bodyPr>
            <a:normAutofit/>
          </a:bodyPr>
          <a:lstStyle/>
          <a:p>
            <a:r>
              <a:rPr lang="en-US" dirty="0"/>
              <a:t>GitHub Tooling Templates</a:t>
            </a:r>
          </a:p>
          <a:p>
            <a:r>
              <a:rPr lang="en-US" dirty="0"/>
              <a:t>TDD – Red/Green refactoring</a:t>
            </a:r>
          </a:p>
          <a:p>
            <a:r>
              <a:rPr lang="en-US" dirty="0"/>
              <a:t>Automated CI </a:t>
            </a:r>
          </a:p>
          <a:p>
            <a:pPr lvl="1"/>
            <a:r>
              <a:rPr lang="en-US" dirty="0"/>
              <a:t>Travis CI </a:t>
            </a:r>
            <a:r>
              <a:rPr lang="en-US" dirty="0" err="1"/>
              <a:t>on_push</a:t>
            </a:r>
            <a:r>
              <a:rPr lang="en-US" dirty="0"/>
              <a:t> to development branch</a:t>
            </a:r>
          </a:p>
          <a:p>
            <a:pPr lvl="2"/>
            <a:r>
              <a:rPr lang="en-US" dirty="0"/>
              <a:t>Run tests on Python v3.6 to v3.9</a:t>
            </a:r>
          </a:p>
        </p:txBody>
      </p:sp>
      <p:sp>
        <p:nvSpPr>
          <p:cNvPr id="4" name="TextBox 3">
            <a:extLst>
              <a:ext uri="{FF2B5EF4-FFF2-40B4-BE49-F238E27FC236}">
                <a16:creationId xmlns:a16="http://schemas.microsoft.com/office/drawing/2014/main" id="{85ADD5E7-1A6A-FE4F-BF81-FD4E1A822F0D}"/>
              </a:ext>
            </a:extLst>
          </p:cNvPr>
          <p:cNvSpPr txBox="1"/>
          <p:nvPr/>
        </p:nvSpPr>
        <p:spPr>
          <a:xfrm>
            <a:off x="6224336" y="4983175"/>
            <a:ext cx="1892969" cy="1200329"/>
          </a:xfrm>
          <a:prstGeom prst="rect">
            <a:avLst/>
          </a:prstGeom>
          <a:noFill/>
        </p:spPr>
        <p:txBody>
          <a:bodyPr wrap="square" rtlCol="0">
            <a:spAutoFit/>
          </a:bodyPr>
          <a:lstStyle/>
          <a:p>
            <a:r>
              <a:rPr lang="en-US" b="1" dirty="0"/>
              <a:t>Limitations</a:t>
            </a:r>
          </a:p>
          <a:p>
            <a:r>
              <a:rPr lang="en-US" dirty="0"/>
              <a:t>Travis CI ?`Old` technology</a:t>
            </a:r>
          </a:p>
          <a:p>
            <a:endParaRPr lang="en-US" dirty="0"/>
          </a:p>
        </p:txBody>
      </p:sp>
      <p:sp>
        <p:nvSpPr>
          <p:cNvPr id="5" name="TextBox 4">
            <a:extLst>
              <a:ext uri="{FF2B5EF4-FFF2-40B4-BE49-F238E27FC236}">
                <a16:creationId xmlns:a16="http://schemas.microsoft.com/office/drawing/2014/main" id="{CFEC8267-5741-4644-980C-8E0004FBC8F6}"/>
              </a:ext>
            </a:extLst>
          </p:cNvPr>
          <p:cNvSpPr txBox="1"/>
          <p:nvPr/>
        </p:nvSpPr>
        <p:spPr>
          <a:xfrm>
            <a:off x="1548062" y="4983175"/>
            <a:ext cx="3970422" cy="1477328"/>
          </a:xfrm>
          <a:prstGeom prst="rect">
            <a:avLst/>
          </a:prstGeom>
          <a:noFill/>
        </p:spPr>
        <p:txBody>
          <a:bodyPr wrap="square" rtlCol="0">
            <a:spAutoFit/>
          </a:bodyPr>
          <a:lstStyle/>
          <a:p>
            <a:r>
              <a:rPr lang="en-US" b="1" dirty="0" err="1"/>
              <a:t>Benifits</a:t>
            </a:r>
            <a:endParaRPr lang="en-US" b="1" dirty="0"/>
          </a:p>
          <a:p>
            <a:pPr marL="285750" indent="-285750">
              <a:buFont typeface="Arial" panose="020B0604020202020204" pitchFamily="34" charset="0"/>
              <a:buChar char="•"/>
            </a:pPr>
            <a:r>
              <a:rPr lang="en-US" dirty="0"/>
              <a:t>Strangler-Fig Pattern</a:t>
            </a:r>
          </a:p>
          <a:p>
            <a:pPr marL="742950" lvl="1" indent="-285750">
              <a:buFont typeface="Arial" panose="020B0604020202020204" pitchFamily="34" charset="0"/>
              <a:buChar char="•"/>
            </a:pPr>
            <a:r>
              <a:rPr lang="en-US" dirty="0"/>
              <a:t>Partial modernization while maintain functional system</a:t>
            </a:r>
          </a:p>
          <a:p>
            <a:endParaRPr lang="en-US" dirty="0"/>
          </a:p>
        </p:txBody>
      </p:sp>
    </p:spTree>
    <p:extLst>
      <p:ext uri="{BB962C8B-B14F-4D97-AF65-F5344CB8AC3E}">
        <p14:creationId xmlns:p14="http://schemas.microsoft.com/office/powerpoint/2010/main" val="367998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0BB5-C9AF-2B44-8B7C-4C4AFD58869B}"/>
              </a:ext>
            </a:extLst>
          </p:cNvPr>
          <p:cNvSpPr>
            <a:spLocks noGrp="1"/>
          </p:cNvSpPr>
          <p:nvPr>
            <p:ph type="title"/>
          </p:nvPr>
        </p:nvSpPr>
        <p:spPr/>
        <p:txBody>
          <a:bodyPr/>
          <a:lstStyle/>
          <a:p>
            <a:r>
              <a:rPr lang="en-US" dirty="0"/>
              <a:t>Delivery</a:t>
            </a:r>
          </a:p>
        </p:txBody>
      </p:sp>
      <p:sp>
        <p:nvSpPr>
          <p:cNvPr id="3" name="Content Placeholder 2">
            <a:extLst>
              <a:ext uri="{FF2B5EF4-FFF2-40B4-BE49-F238E27FC236}">
                <a16:creationId xmlns:a16="http://schemas.microsoft.com/office/drawing/2014/main" id="{B42D2E93-0E63-7E46-9BA6-BABEBD3BDA4D}"/>
              </a:ext>
            </a:extLst>
          </p:cNvPr>
          <p:cNvSpPr>
            <a:spLocks noGrp="1"/>
          </p:cNvSpPr>
          <p:nvPr>
            <p:ph idx="1"/>
          </p:nvPr>
        </p:nvSpPr>
        <p:spPr>
          <a:xfrm>
            <a:off x="838200" y="1825625"/>
            <a:ext cx="10515600" cy="2906796"/>
          </a:xfrm>
        </p:spPr>
        <p:txBody>
          <a:bodyPr>
            <a:normAutofit lnSpcReduction="10000"/>
          </a:bodyPr>
          <a:lstStyle/>
          <a:p>
            <a:r>
              <a:rPr lang="en-US" dirty="0"/>
              <a:t>Local dev env</a:t>
            </a:r>
          </a:p>
          <a:p>
            <a:pPr lvl="1"/>
            <a:r>
              <a:rPr lang="en-US" dirty="0"/>
              <a:t>Manual </a:t>
            </a:r>
          </a:p>
          <a:p>
            <a:pPr lvl="2"/>
            <a:r>
              <a:rPr lang="en-US" dirty="0"/>
              <a:t>docker build</a:t>
            </a:r>
          </a:p>
          <a:p>
            <a:pPr lvl="2"/>
            <a:r>
              <a:rPr lang="en-US" dirty="0"/>
              <a:t>docker push – </a:t>
            </a:r>
            <a:r>
              <a:rPr lang="en-US" dirty="0" err="1"/>
              <a:t>DockerHub</a:t>
            </a:r>
            <a:endParaRPr lang="en-US" dirty="0"/>
          </a:p>
          <a:p>
            <a:r>
              <a:rPr lang="en-US" dirty="0"/>
              <a:t>Remote VM </a:t>
            </a:r>
          </a:p>
          <a:p>
            <a:pPr lvl="1"/>
            <a:r>
              <a:rPr lang="en-US" dirty="0"/>
              <a:t>Manual</a:t>
            </a:r>
          </a:p>
          <a:p>
            <a:pPr lvl="2"/>
            <a:r>
              <a:rPr lang="en-US" dirty="0"/>
              <a:t>docker run</a:t>
            </a:r>
          </a:p>
          <a:p>
            <a:pPr lvl="2"/>
            <a:r>
              <a:rPr lang="en-US" dirty="0"/>
              <a:t>Wiring up legacy scripts to new Email Discover Micro-Service</a:t>
            </a:r>
          </a:p>
        </p:txBody>
      </p:sp>
      <p:sp>
        <p:nvSpPr>
          <p:cNvPr id="4" name="TextBox 3">
            <a:extLst>
              <a:ext uri="{FF2B5EF4-FFF2-40B4-BE49-F238E27FC236}">
                <a16:creationId xmlns:a16="http://schemas.microsoft.com/office/drawing/2014/main" id="{B6A2C6F3-78C8-DD4F-A467-A738E00C5D69}"/>
              </a:ext>
            </a:extLst>
          </p:cNvPr>
          <p:cNvSpPr txBox="1"/>
          <p:nvPr/>
        </p:nvSpPr>
        <p:spPr>
          <a:xfrm>
            <a:off x="1949116" y="4867358"/>
            <a:ext cx="4475748" cy="1754326"/>
          </a:xfrm>
          <a:prstGeom prst="rect">
            <a:avLst/>
          </a:prstGeom>
          <a:noFill/>
        </p:spPr>
        <p:txBody>
          <a:bodyPr wrap="square" rtlCol="0">
            <a:spAutoFit/>
          </a:bodyPr>
          <a:lstStyle/>
          <a:p>
            <a:r>
              <a:rPr lang="en-US" b="1" dirty="0"/>
              <a:t>Limitations</a:t>
            </a:r>
          </a:p>
          <a:p>
            <a:r>
              <a:rPr lang="en-US" dirty="0"/>
              <a:t>Dev env setup </a:t>
            </a:r>
            <a:r>
              <a:rPr lang="en-US" dirty="0" err="1"/>
              <a:t>leanring</a:t>
            </a:r>
            <a:r>
              <a:rPr lang="en-US" dirty="0"/>
              <a:t> curve</a:t>
            </a:r>
          </a:p>
          <a:p>
            <a:r>
              <a:rPr lang="en-US" dirty="0" err="1"/>
              <a:t>maual</a:t>
            </a:r>
            <a:r>
              <a:rPr lang="en-US" dirty="0"/>
              <a:t> rather than Docker Dev Env –GitHub  </a:t>
            </a:r>
            <a:r>
              <a:rPr lang="en-US" dirty="0" err="1"/>
              <a:t>CodeSpaces</a:t>
            </a:r>
            <a:endParaRPr lang="en-US" dirty="0"/>
          </a:p>
          <a:p>
            <a:r>
              <a:rPr lang="en-US" dirty="0"/>
              <a:t>No Multi-stage builds</a:t>
            </a:r>
          </a:p>
          <a:p>
            <a:endParaRPr lang="en-US" dirty="0"/>
          </a:p>
        </p:txBody>
      </p:sp>
      <p:sp>
        <p:nvSpPr>
          <p:cNvPr id="6" name="TextBox 5">
            <a:extLst>
              <a:ext uri="{FF2B5EF4-FFF2-40B4-BE49-F238E27FC236}">
                <a16:creationId xmlns:a16="http://schemas.microsoft.com/office/drawing/2014/main" id="{7E8A8D4B-27F0-A149-A59D-ED7519DA5287}"/>
              </a:ext>
            </a:extLst>
          </p:cNvPr>
          <p:cNvSpPr txBox="1"/>
          <p:nvPr/>
        </p:nvSpPr>
        <p:spPr>
          <a:xfrm>
            <a:off x="6878052" y="4867358"/>
            <a:ext cx="4475748" cy="2585323"/>
          </a:xfrm>
          <a:prstGeom prst="rect">
            <a:avLst/>
          </a:prstGeom>
          <a:noFill/>
        </p:spPr>
        <p:txBody>
          <a:bodyPr wrap="square" rtlCol="0">
            <a:spAutoFit/>
          </a:bodyPr>
          <a:lstStyle/>
          <a:p>
            <a:r>
              <a:rPr lang="en-US" b="1" dirty="0"/>
              <a:t>Trade-offs</a:t>
            </a:r>
          </a:p>
          <a:p>
            <a:r>
              <a:rPr lang="en-US" dirty="0"/>
              <a:t>Maturity – New/Beta-pre-release</a:t>
            </a:r>
          </a:p>
          <a:p>
            <a:r>
              <a:rPr lang="en-US" dirty="0"/>
              <a:t>Simplicity – Time</a:t>
            </a:r>
          </a:p>
          <a:p>
            <a:endParaRPr lang="en-US" dirty="0"/>
          </a:p>
          <a:p>
            <a:r>
              <a:rPr lang="en-US" dirty="0"/>
              <a:t>Docker Runtime – Container Orchestration k8s / OpenShift</a:t>
            </a:r>
          </a:p>
          <a:p>
            <a:r>
              <a:rPr lang="en-US" dirty="0"/>
              <a:t>AWS ECS/EKS … Azure; GCP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124863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57F-5D97-FA44-A1D5-4A907469B0E8}"/>
              </a:ext>
            </a:extLst>
          </p:cNvPr>
          <p:cNvSpPr>
            <a:spLocks noGrp="1"/>
          </p:cNvSpPr>
          <p:nvPr>
            <p:ph type="title"/>
          </p:nvPr>
        </p:nvSpPr>
        <p:spPr/>
        <p:txBody>
          <a:bodyPr/>
          <a:lstStyle/>
          <a:p>
            <a:r>
              <a:rPr lang="en-US" dirty="0"/>
              <a:t>Continuous Deployment ( Future )</a:t>
            </a:r>
          </a:p>
        </p:txBody>
      </p:sp>
      <p:sp>
        <p:nvSpPr>
          <p:cNvPr id="3" name="Content Placeholder 2">
            <a:extLst>
              <a:ext uri="{FF2B5EF4-FFF2-40B4-BE49-F238E27FC236}">
                <a16:creationId xmlns:a16="http://schemas.microsoft.com/office/drawing/2014/main" id="{0B79977C-83A8-964B-AA61-79D7113DA34B}"/>
              </a:ext>
            </a:extLst>
          </p:cNvPr>
          <p:cNvSpPr>
            <a:spLocks noGrp="1"/>
          </p:cNvSpPr>
          <p:nvPr>
            <p:ph idx="1"/>
          </p:nvPr>
        </p:nvSpPr>
        <p:spPr/>
        <p:txBody>
          <a:bodyPr/>
          <a:lstStyle/>
          <a:p>
            <a:r>
              <a:rPr lang="en-US" dirty="0"/>
              <a:t>Proposal GitHub Actions</a:t>
            </a:r>
          </a:p>
          <a:p>
            <a:pPr lvl="1"/>
            <a:r>
              <a:rPr lang="en-US" dirty="0"/>
              <a:t>Deployment</a:t>
            </a:r>
          </a:p>
          <a:p>
            <a:pPr lvl="2"/>
            <a:r>
              <a:rPr lang="en-US" dirty="0" err="1"/>
              <a:t>On_push</a:t>
            </a:r>
            <a:r>
              <a:rPr lang="en-US" dirty="0"/>
              <a:t> to release** branch</a:t>
            </a:r>
          </a:p>
          <a:p>
            <a:pPr lvl="3"/>
            <a:r>
              <a:rPr lang="en-US" dirty="0"/>
              <a:t>New aspects to exercise modern deployment</a:t>
            </a:r>
          </a:p>
          <a:p>
            <a:pPr lvl="4"/>
            <a:r>
              <a:rPr lang="en-US" dirty="0"/>
              <a:t>Build lean secure Docker</a:t>
            </a:r>
          </a:p>
          <a:p>
            <a:pPr lvl="4"/>
            <a:r>
              <a:rPr lang="en-US" dirty="0"/>
              <a:t>Deploy to GitHub container registry</a:t>
            </a:r>
          </a:p>
          <a:p>
            <a:pPr lvl="1"/>
            <a:endParaRPr lang="en-US" dirty="0"/>
          </a:p>
        </p:txBody>
      </p:sp>
    </p:spTree>
    <p:extLst>
      <p:ext uri="{BB962C8B-B14F-4D97-AF65-F5344CB8AC3E}">
        <p14:creationId xmlns:p14="http://schemas.microsoft.com/office/powerpoint/2010/main" val="2100504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566</Words>
  <Application>Microsoft Macintosh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Breaking News</vt:lpstr>
      <vt:lpstr>Technology Stack - legacy</vt:lpstr>
      <vt:lpstr>Technology Stack - Future</vt:lpstr>
      <vt:lpstr>Example Thunderstorms by region</vt:lpstr>
      <vt:lpstr>Rest API Query – Topic Blockchain - Dogecoin</vt:lpstr>
      <vt:lpstr>New Feature – Email Discovery</vt:lpstr>
      <vt:lpstr>Continuous Integration</vt:lpstr>
      <vt:lpstr>Delivery</vt:lpstr>
      <vt:lpstr>Continuous Deployment ( Future )</vt:lpstr>
      <vt:lpstr>Continuous Delivery ( Future )</vt:lpstr>
      <vt:lpstr>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News</dc:title>
  <dc:creator>Grant Steinfeld</dc:creator>
  <cp:lastModifiedBy>Grant Steinfeld</cp:lastModifiedBy>
  <cp:revision>29</cp:revision>
  <dcterms:created xsi:type="dcterms:W3CDTF">2021-02-26T07:20:02Z</dcterms:created>
  <dcterms:modified xsi:type="dcterms:W3CDTF">2021-02-26T09:51:21Z</dcterms:modified>
</cp:coreProperties>
</file>