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4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  <p:sldMasterId id="2147483726" r:id="rId3"/>
  </p:sldMasterIdLst>
  <p:notesMasterIdLst>
    <p:notesMasterId r:id="rId22"/>
  </p:notesMasterIdLst>
  <p:handoutMasterIdLst>
    <p:handoutMasterId r:id="rId23"/>
  </p:handoutMasterIdLst>
  <p:sldIdLst>
    <p:sldId id="256" r:id="rId4"/>
    <p:sldId id="649" r:id="rId5"/>
    <p:sldId id="652" r:id="rId6"/>
    <p:sldId id="651" r:id="rId7"/>
    <p:sldId id="663" r:id="rId8"/>
    <p:sldId id="653" r:id="rId9"/>
    <p:sldId id="664" r:id="rId10"/>
    <p:sldId id="650" r:id="rId11"/>
    <p:sldId id="662" r:id="rId12"/>
    <p:sldId id="656" r:id="rId13"/>
    <p:sldId id="657" r:id="rId14"/>
    <p:sldId id="654" r:id="rId15"/>
    <p:sldId id="658" r:id="rId16"/>
    <p:sldId id="665" r:id="rId17"/>
    <p:sldId id="647" r:id="rId18"/>
    <p:sldId id="660" r:id="rId19"/>
    <p:sldId id="661" r:id="rId20"/>
    <p:sldId id="637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EE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80136"/>
  </p:normalViewPr>
  <p:slideViewPr>
    <p:cSldViewPr snapToGrid="0" snapToObjects="1">
      <p:cViewPr varScale="1">
        <p:scale>
          <a:sx n="71" d="100"/>
          <a:sy n="71" d="100"/>
        </p:scale>
        <p:origin x="12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167" d="100"/>
          <a:sy n="167" d="100"/>
        </p:scale>
        <p:origin x="14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DA73-A535-DC46-B8C5-F4A02902A5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A45B-3187-FD47-9D90-B1E4315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8B97-3BD1-B141-9152-CEDA376B699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A97A-0638-E840-8C03-5D0B62C6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java.com/en/" TargetMode="External"/><Relationship Id="rId4" Type="http://schemas.openxmlformats.org/officeDocument/2006/relationships/hyperlink" Target="https://nodejs.org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-fabric.readthedocs.io/en/release-1.4/chaincode4noah.html#chaincode-lifecycle" TargetMode="External"/><Relationship Id="rId7" Type="http://schemas.openxmlformats.org/officeDocument/2006/relationships/hyperlink" Target="https://hyperledger-fabric.readthedocs.io/en/release-1.4/peers/peers.html#phase-3-validat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yperledger-fabric.readthedocs.io/en/release-1.4/peers/peers.html#phase-1-proposal" TargetMode="External"/><Relationship Id="rId5" Type="http://schemas.openxmlformats.org/officeDocument/2006/relationships/hyperlink" Target="https://hyperledger-fabric.readthedocs.io/en/release-1.4/developapps/transactioncontext.html" TargetMode="External"/><Relationship Id="rId4" Type="http://schemas.openxmlformats.org/officeDocument/2006/relationships/hyperlink" Target="https://hyperledger-fabric.readthedocs.io/en/release-1.4/configtx.html#configuration-updates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4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haincode</a:t>
            </a:r>
            <a:r>
              <a:rPr lang="en-US" dirty="0"/>
              <a:t> is a program, written in </a:t>
            </a:r>
            <a:r>
              <a:rPr lang="en-US" dirty="0">
                <a:hlinkClick r:id="rId3"/>
              </a:rPr>
              <a:t>Go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node.js</a:t>
            </a:r>
            <a:r>
              <a:rPr lang="en-US" dirty="0"/>
              <a:t>, or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 that implements a prescribed interface. </a:t>
            </a:r>
            <a:r>
              <a:rPr lang="en-US" dirty="0" err="1"/>
              <a:t>Chaincode</a:t>
            </a:r>
            <a:r>
              <a:rPr lang="en-US" dirty="0"/>
              <a:t> runs in a secured Docker container isolated from the endorsing peer process. </a:t>
            </a:r>
            <a:r>
              <a:rPr lang="en-US" dirty="0" err="1"/>
              <a:t>Chaincode</a:t>
            </a:r>
            <a:r>
              <a:rPr lang="en-US" dirty="0"/>
              <a:t> initializes and manages the ledger state through transactions submitted by applications.</a:t>
            </a:r>
          </a:p>
          <a:p>
            <a:r>
              <a:rPr lang="en-US" dirty="0"/>
              <a:t>A </a:t>
            </a:r>
            <a:r>
              <a:rPr lang="en-US" dirty="0" err="1"/>
              <a:t>chaincode</a:t>
            </a:r>
            <a:r>
              <a:rPr lang="en-US" dirty="0"/>
              <a:t> typically handles business logic agreed to by members of the network,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0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these choices consider when choosing what language you’d</a:t>
            </a:r>
          </a:p>
          <a:p>
            <a:r>
              <a:rPr lang="en-US" dirty="0"/>
              <a:t>that don’t have lazy </a:t>
            </a:r>
            <a:r>
              <a:rPr lang="en-US" dirty="0" err="1"/>
              <a:t>evalution</a:t>
            </a:r>
            <a:r>
              <a:rPr lang="en-US" dirty="0"/>
              <a:t>. </a:t>
            </a:r>
          </a:p>
          <a:p>
            <a:r>
              <a:rPr lang="en-US" dirty="0"/>
              <a:t>mature and proven</a:t>
            </a:r>
          </a:p>
          <a:p>
            <a:r>
              <a:rPr lang="en-US" dirty="0" err="1"/>
              <a:t>maintaibility</a:t>
            </a:r>
            <a:r>
              <a:rPr lang="en-US" dirty="0"/>
              <a:t> </a:t>
            </a:r>
            <a:r>
              <a:rPr lang="en-US" dirty="0" err="1"/>
              <a:t>Testabitily</a:t>
            </a:r>
            <a:endParaRPr lang="en-US" dirty="0"/>
          </a:p>
          <a:p>
            <a:endParaRPr lang="en-US" dirty="0"/>
          </a:p>
          <a:p>
            <a:r>
              <a:rPr lang="en-US" dirty="0"/>
              <a:t>Lifecycle system </a:t>
            </a:r>
            <a:r>
              <a:rPr lang="en-US" dirty="0" err="1"/>
              <a:t>chaincode</a:t>
            </a:r>
            <a:r>
              <a:rPr lang="en-US" dirty="0"/>
              <a:t> (LSCC) runs in all peers to handle package signing, install, instantiate, and upgrade </a:t>
            </a:r>
            <a:r>
              <a:rPr lang="en-US" dirty="0" err="1"/>
              <a:t>chaincode</a:t>
            </a:r>
            <a:r>
              <a:rPr lang="en-US" dirty="0"/>
              <a:t> requests. You can read more about the LSCC implements this </a:t>
            </a:r>
            <a:r>
              <a:rPr lang="en-US" dirty="0">
                <a:hlinkClick r:id="rId3"/>
              </a:rPr>
              <a:t>process</a:t>
            </a:r>
            <a:r>
              <a:rPr lang="en-US" dirty="0"/>
              <a:t>.</a:t>
            </a:r>
          </a:p>
          <a:p>
            <a:r>
              <a:rPr lang="en-US" dirty="0"/>
              <a:t>Configuration system </a:t>
            </a:r>
            <a:r>
              <a:rPr lang="en-US" dirty="0" err="1"/>
              <a:t>chaincode</a:t>
            </a:r>
            <a:r>
              <a:rPr lang="en-US" dirty="0"/>
              <a:t> (CSCC) runs in all peers to handle changes to a channel configuration, such as a policy update. You can read more about this process in the following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topic</a:t>
            </a:r>
            <a:r>
              <a:rPr lang="en-US" dirty="0"/>
              <a:t>.</a:t>
            </a:r>
          </a:p>
          <a:p>
            <a:r>
              <a:rPr lang="en-US" dirty="0"/>
              <a:t>Query system </a:t>
            </a:r>
            <a:r>
              <a:rPr lang="en-US" dirty="0" err="1"/>
              <a:t>chaincode</a:t>
            </a:r>
            <a:r>
              <a:rPr lang="en-US" dirty="0"/>
              <a:t> (QSCC) runs in all peers to provide ledger APIs which include block query, transaction query etc. You can read more about these ledger APIs in the transaction context </a:t>
            </a:r>
            <a:r>
              <a:rPr lang="en-US" dirty="0">
                <a:hlinkClick r:id="rId5"/>
              </a:rPr>
              <a:t>topic</a:t>
            </a:r>
            <a:r>
              <a:rPr lang="en-US" dirty="0"/>
              <a:t>.</a:t>
            </a:r>
          </a:p>
          <a:p>
            <a:r>
              <a:rPr lang="en-US" dirty="0"/>
              <a:t>Endorsement system </a:t>
            </a:r>
            <a:r>
              <a:rPr lang="en-US" dirty="0" err="1"/>
              <a:t>chaincode</a:t>
            </a:r>
            <a:r>
              <a:rPr lang="en-US" dirty="0"/>
              <a:t> (ESCC) runs in endorsing peers to cryptographically sign a transaction response. You can read more about how the ESCC implements this </a:t>
            </a:r>
            <a:r>
              <a:rPr lang="en-US" dirty="0">
                <a:hlinkClick r:id="rId6"/>
              </a:rPr>
              <a:t>process</a:t>
            </a:r>
            <a:r>
              <a:rPr lang="en-US" dirty="0"/>
              <a:t>.</a:t>
            </a:r>
          </a:p>
          <a:p>
            <a:r>
              <a:rPr lang="en-US" dirty="0"/>
              <a:t>Validation system </a:t>
            </a:r>
            <a:r>
              <a:rPr lang="en-US" dirty="0" err="1"/>
              <a:t>chaincode</a:t>
            </a:r>
            <a:r>
              <a:rPr lang="en-US" dirty="0"/>
              <a:t> (VSCC) validates a transaction, including checking endorsement policy and read-write set versioning. You can read more about the LSCC implements this </a:t>
            </a:r>
            <a:r>
              <a:rPr lang="en-US" dirty="0">
                <a:hlinkClick r:id="rId7"/>
              </a:rPr>
              <a:t>process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8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61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35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17D140-5DFB-7C4C-846D-CF5E5E1C1D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25079" y="2199995"/>
            <a:ext cx="4584546" cy="591556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9987E-587A-4B57-8D46-2A41E8956E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4"/>
            <a:ext cx="6260951" cy="2364385"/>
          </a:xfrm>
        </p:spPr>
        <p:txBody>
          <a:bodyPr anchor="b"/>
          <a:lstStyle>
            <a:lvl1pPr marL="228600"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5773"/>
            <a:ext cx="6260951" cy="1639663"/>
          </a:xfrm>
        </p:spPr>
        <p:txBody>
          <a:bodyPr/>
          <a:lstStyle>
            <a:lvl1pPr marL="2286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FF89-25B9-F548-8F7C-CBACCD28F3C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46FA28-7BAF-435F-973D-8C53170425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13524" y="1714500"/>
            <a:ext cx="6260952" cy="2285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69715-858B-4029-950E-DB80CC0EF8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4506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8EFB1-0560-4A44-A1D6-082CE6B90E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67968" y="450575"/>
            <a:ext cx="9730040" cy="547314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7" y="2916935"/>
            <a:ext cx="1737360" cy="7043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2313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961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98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46472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87669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7448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161832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811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5207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018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72374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211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661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408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744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890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01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969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205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437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3399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522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623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929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373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255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007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990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577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756356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267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638788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053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8221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90946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1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tags" Target="../tags/tag24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2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Relationship Id="rId8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00697-9282-41EE-AE75-1F6C88384D89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23"/>
    </p:custDataLst>
    <p:extLst>
      <p:ext uri="{BB962C8B-B14F-4D97-AF65-F5344CB8AC3E}">
        <p14:creationId xmlns:p14="http://schemas.microsoft.com/office/powerpoint/2010/main" val="8395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70" r:id="rId5"/>
    <p:sldLayoutId id="2147483672" r:id="rId6"/>
    <p:sldLayoutId id="2147483673" r:id="rId7"/>
    <p:sldLayoutId id="2147483674" r:id="rId8"/>
    <p:sldLayoutId id="2147483678" r:id="rId9"/>
    <p:sldLayoutId id="2147483679" r:id="rId10"/>
    <p:sldLayoutId id="2147483680" r:id="rId11"/>
    <p:sldLayoutId id="2147483681" r:id="rId12"/>
    <p:sldLayoutId id="2147483684" r:id="rId13"/>
    <p:sldLayoutId id="2147483685" r:id="rId14"/>
    <p:sldLayoutId id="2147483699" r:id="rId15"/>
    <p:sldLayoutId id="2147483687" r:id="rId16"/>
    <p:sldLayoutId id="2147483692" r:id="rId17"/>
    <p:sldLayoutId id="2147483694" r:id="rId18"/>
    <p:sldLayoutId id="2147483696" r:id="rId19"/>
    <p:sldLayoutId id="2147483698" r:id="rId20"/>
    <p:sldLayoutId id="2147483697" r:id="rId21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ABD7A-BE41-440B-9ADD-FED20D64D8A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24"/>
    </p:custDataLst>
    <p:extLst>
      <p:ext uri="{BB962C8B-B14F-4D97-AF65-F5344CB8AC3E}">
        <p14:creationId xmlns:p14="http://schemas.microsoft.com/office/powerpoint/2010/main" val="4079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3" r:id="rId21"/>
    <p:sldLayoutId id="2147483725" r:id="rId22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B2B2B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GTM Partnership, DBG Developer Engagement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  <p:sldLayoutId id="2147483754" r:id="rId28"/>
    <p:sldLayoutId id="2147483755" r:id="rId29"/>
    <p:sldLayoutId id="2147483756" r:id="rId30"/>
    <p:sldLayoutId id="2147483757" r:id="rId31"/>
    <p:sldLayoutId id="2147483758" r:id="rId32"/>
    <p:sldLayoutId id="2147483759" r:id="rId33"/>
    <p:sldLayoutId id="2147483760" r:id="rId34"/>
    <p:sldLayoutId id="2147483761" r:id="rId35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blockchainbean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cloud.ibm.com/docs/services/blockchain/howto?topic=blockchain-develop-vscode#develop-vscode-testing-instantiated-smart-contract" TargetMode="External"/><Relationship Id="rId4" Type="http://schemas.openxmlformats.org/officeDocument/2006/relationships/hyperlink" Target="https://github.com/IBM/blockchainbean2/blob/master/docs/run-local.m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yper.readthedocs.io/en/latest/compiling-a-contrac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www.youtube.com/watch?v=cSix4exCh0g#action=share" TargetMode="External"/><Relationship Id="rId4" Type="http://schemas.openxmlformats.org/officeDocument/2006/relationships/hyperlink" Target="https://daml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inmonks/test-driven-hyperledger-fabric-golang-chaincode-development-dbec4cb7804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medium.com/coinmonks/tutorial-on-hyperledger-fabrics-chaincode-testing-44c3f260cb2b" TargetMode="External"/><Relationship Id="rId4" Type="http://schemas.openxmlformats.org/officeDocument/2006/relationships/hyperlink" Target="https://medium.com/wearetheledger/how-to-start-testing-your-hyperledger-fabric-nodejs-chaincode-229453c3c21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biz/Bdzbb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8.png"/><Relationship Id="rId4" Type="http://schemas.openxmlformats.org/officeDocument/2006/relationships/hyperlink" Target="https://www.vtcodecamp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ckstream" TargetMode="External"/><Relationship Id="rId2" Type="http://schemas.openxmlformats.org/officeDocument/2006/relationships/hyperlink" Target="https://en.wikipedia.org/wiki/Digital_Asset_Holdings" TargetMode="External"/><Relationship Id="rId1" Type="http://schemas.openxmlformats.org/officeDocument/2006/relationships/slideLayout" Target="../slideLayouts/slideLayout45.xml"/><Relationship Id="rId5" Type="http://schemas.openxmlformats.org/officeDocument/2006/relationships/hyperlink" Target="https://en.wikipedia.org/wiki/Hyperledger#cite_note-6" TargetMode="External"/><Relationship Id="rId4" Type="http://schemas.openxmlformats.org/officeDocument/2006/relationships/hyperlink" Target="https://en.wikipedia.org/wiki/IB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FC3995-7BB8-B448-A7C6-D67056FDE0BA}"/>
              </a:ext>
            </a:extLst>
          </p:cNvPr>
          <p:cNvSpPr/>
          <p:nvPr/>
        </p:nvSpPr>
        <p:spPr>
          <a:xfrm>
            <a:off x="133344" y="6297008"/>
            <a:ext cx="1336775" cy="3211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477311"/>
          </a:xfrm>
          <a:solidFill>
            <a:schemeClr val="accent2"/>
          </a:solidFill>
        </p:spPr>
        <p:txBody>
          <a:bodyPr/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sz="3600" b="1" dirty="0"/>
              <a:t>Smart Contracts</a:t>
            </a:r>
            <a:br>
              <a:rPr lang="en-US" sz="4000" b="1" dirty="0"/>
            </a:br>
            <a:r>
              <a:rPr lang="en-US" sz="2400" b="1" dirty="0"/>
              <a:t>A primer on their design, development and deployment</a:t>
            </a:r>
            <a:br>
              <a:rPr lang="en-US" sz="4000" dirty="0"/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272" y="3591563"/>
            <a:ext cx="10044628" cy="1051786"/>
          </a:xfrm>
        </p:spPr>
        <p:txBody>
          <a:bodyPr/>
          <a:lstStyle/>
          <a:p>
            <a:endParaRPr lang="en-US" sz="1800" b="1" dirty="0"/>
          </a:p>
          <a:p>
            <a:r>
              <a:rPr lang="en-US" b="1" dirty="0"/>
              <a:t>Grant Steinfeld </a:t>
            </a:r>
            <a:r>
              <a:rPr lang="en-US" b="1" baseline="30000" dirty="0"/>
              <a:t> </a:t>
            </a:r>
            <a:r>
              <a:rPr lang="en-US" dirty="0"/>
              <a:t>IBM Developer Advocate – Blockchain and JVM</a:t>
            </a:r>
          </a:p>
          <a:p>
            <a:br>
              <a:rPr lang="en-US" sz="1800" dirty="0"/>
            </a:b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3200" dirty="0"/>
              <a:t>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7BA59-070F-214F-A3B5-5A8A27BB1F2C}"/>
              </a:ext>
            </a:extLst>
          </p:cNvPr>
          <p:cNvSpPr/>
          <p:nvPr/>
        </p:nvSpPr>
        <p:spPr>
          <a:xfrm>
            <a:off x="8552330" y="-4612341"/>
            <a:ext cx="914400" cy="914400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62BE5-1286-DD4A-91FD-AA56F212276A}"/>
              </a:ext>
            </a:extLst>
          </p:cNvPr>
          <p:cNvSpPr/>
          <p:nvPr/>
        </p:nvSpPr>
        <p:spPr>
          <a:xfrm>
            <a:off x="147918" y="3139239"/>
            <a:ext cx="11873753" cy="1750181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7BD02-B575-274D-BD07-516DD3A1DD6F}"/>
              </a:ext>
            </a:extLst>
          </p:cNvPr>
          <p:cNvSpPr txBox="1"/>
          <p:nvPr/>
        </p:nvSpPr>
        <p:spPr>
          <a:xfrm>
            <a:off x="147918" y="2334719"/>
            <a:ext cx="5414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Presentation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BD887-0E35-9744-BFDD-A535E06D2C9B}"/>
              </a:ext>
            </a:extLst>
          </p:cNvPr>
          <p:cNvSpPr txBox="1"/>
          <p:nvPr/>
        </p:nvSpPr>
        <p:spPr>
          <a:xfrm>
            <a:off x="5945496" y="5611956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cs typeface="Arial" charset="0"/>
              </a:rPr>
              <a:t>https://</a:t>
            </a:r>
            <a:r>
              <a:rPr lang="en-US" sz="2000" dirty="0" err="1">
                <a:solidFill>
                  <a:schemeClr val="bg2"/>
                </a:solidFill>
                <a:cs typeface="Arial" charset="0"/>
              </a:rPr>
              <a:t>www.linkedin.com</a:t>
            </a:r>
            <a:r>
              <a:rPr lang="en-US" sz="2000" dirty="0">
                <a:solidFill>
                  <a:schemeClr val="bg2"/>
                </a:solidFill>
                <a:cs typeface="Arial" charset="0"/>
              </a:rPr>
              <a:t>/in/grant-</a:t>
            </a:r>
            <a:r>
              <a:rPr lang="en-US" sz="2000" dirty="0" err="1">
                <a:solidFill>
                  <a:schemeClr val="bg2"/>
                </a:solidFill>
                <a:cs typeface="Arial" charset="0"/>
              </a:rPr>
              <a:t>steinfeld</a:t>
            </a:r>
            <a:r>
              <a:rPr lang="en-US" sz="2000" dirty="0">
                <a:solidFill>
                  <a:schemeClr val="tx2"/>
                </a:solidFill>
              </a:rPr>
              <a:t>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3E809-6637-A740-A1C2-545A517F2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44" y="5327016"/>
            <a:ext cx="1504310" cy="969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F5E362-FD0D-1D44-9270-0FA88A48A805}"/>
              </a:ext>
            </a:extLst>
          </p:cNvPr>
          <p:cNvSpPr txBox="1"/>
          <p:nvPr/>
        </p:nvSpPr>
        <p:spPr>
          <a:xfrm>
            <a:off x="2224589" y="5427291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@</a:t>
            </a:r>
            <a:r>
              <a:rPr lang="en-US" sz="4400" dirty="0" err="1">
                <a:solidFill>
                  <a:schemeClr val="bg2"/>
                </a:solidFill>
              </a:rPr>
              <a:t>gsteinfeld</a:t>
            </a:r>
            <a:endParaRPr lang="en-US" sz="4400" dirty="0">
              <a:solidFill>
                <a:schemeClr val="bg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139177-1176-CF4C-9DBD-39A3065F2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704" y="2467624"/>
            <a:ext cx="5695885" cy="15976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71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BD0B-DFD1-4B4E-A539-54078163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8411688" cy="508000"/>
          </a:xfrm>
        </p:spPr>
        <p:txBody>
          <a:bodyPr/>
          <a:lstStyle/>
          <a:p>
            <a:r>
              <a:rPr lang="en-US" dirty="0"/>
              <a:t>Debugging instantiated smart contract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√√√√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CBC89-CC7C-5B4F-A3D3-A35060CC0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77F9E-6A65-8041-B078-0F8BD212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GTM Partnership, DBG Developer Engagement / © 2018 IBM Corporation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E1229-7D08-104D-888E-FCA1502C08BD}"/>
              </a:ext>
            </a:extLst>
          </p:cNvPr>
          <p:cNvSpPr txBox="1"/>
          <p:nvPr/>
        </p:nvSpPr>
        <p:spPr>
          <a:xfrm>
            <a:off x="2850776" y="1947134"/>
            <a:ext cx="230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8864B-77B7-2B41-B434-933453762C36}"/>
              </a:ext>
            </a:extLst>
          </p:cNvPr>
          <p:cNvSpPr txBox="1"/>
          <p:nvPr/>
        </p:nvSpPr>
        <p:spPr>
          <a:xfrm>
            <a:off x="602428" y="1773814"/>
            <a:ext cx="1117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4D753-15C1-4B47-AD6A-1DD89109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110" y="938765"/>
            <a:ext cx="6985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BD0B-DFD1-4B4E-A539-54078163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8411688" cy="50800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CBC89-CC7C-5B4F-A3D3-A35060CC0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77F9E-6A65-8041-B078-0F8BD212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GTM Partnership, DBG Developer Engagement / © 2018 IBM Corporation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E1229-7D08-104D-888E-FCA1502C08BD}"/>
              </a:ext>
            </a:extLst>
          </p:cNvPr>
          <p:cNvSpPr txBox="1"/>
          <p:nvPr/>
        </p:nvSpPr>
        <p:spPr>
          <a:xfrm>
            <a:off x="2850776" y="1947134"/>
            <a:ext cx="230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8864B-77B7-2B41-B434-933453762C36}"/>
              </a:ext>
            </a:extLst>
          </p:cNvPr>
          <p:cNvSpPr txBox="1"/>
          <p:nvPr/>
        </p:nvSpPr>
        <p:spPr>
          <a:xfrm>
            <a:off x="1014804" y="1670135"/>
            <a:ext cx="11177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Smoke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End-End on local / test networks first!!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9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BD0B-DFD1-4B4E-A539-54078163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8411688" cy="508000"/>
          </a:xfrm>
        </p:spPr>
        <p:txBody>
          <a:bodyPr/>
          <a:lstStyle/>
          <a:p>
            <a:r>
              <a:rPr lang="en-US" dirty="0"/>
              <a:t>Smart Contract development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CBC89-CC7C-5B4F-A3D3-A35060CC0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77F9E-6A65-8041-B078-0F8BD212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GTM Partnership, DBG Developer Engagement / © 2018 IBM Corporation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8EDAD-8C6D-894C-9B74-4C21C317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917700"/>
            <a:ext cx="115951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3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BD0B-DFD1-4B4E-A539-54078163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8411688" cy="508000"/>
          </a:xfrm>
        </p:spPr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CBC89-CC7C-5B4F-A3D3-A35060CC0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77F9E-6A65-8041-B078-0F8BD212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GTM Partnership, DBG Developer Engagement / © 2018 IBM Corporation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E1229-7D08-104D-888E-FCA1502C08BD}"/>
              </a:ext>
            </a:extLst>
          </p:cNvPr>
          <p:cNvSpPr txBox="1"/>
          <p:nvPr/>
        </p:nvSpPr>
        <p:spPr>
          <a:xfrm>
            <a:off x="2850776" y="1947134"/>
            <a:ext cx="230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225A9-35CA-D44F-984B-8125D643A2BE}"/>
              </a:ext>
            </a:extLst>
          </p:cNvPr>
          <p:cNvSpPr txBox="1"/>
          <p:nvPr/>
        </p:nvSpPr>
        <p:spPr>
          <a:xfrm>
            <a:off x="1032734" y="1177013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DAML- Digital Asset Modeling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D2F65-FCCE-154B-87D8-AF03B858345D}"/>
              </a:ext>
            </a:extLst>
          </p:cNvPr>
          <p:cNvSpPr txBox="1"/>
          <p:nvPr/>
        </p:nvSpPr>
        <p:spPr>
          <a:xfrm>
            <a:off x="2635624" y="2355925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compiles down to Rust/</a:t>
            </a:r>
            <a:r>
              <a:rPr lang="en-US" dirty="0" err="1">
                <a:solidFill>
                  <a:schemeClr val="bg2">
                    <a:lumMod val="95000"/>
                  </a:schemeClr>
                </a:solidFill>
              </a:rPr>
              <a:t>ocaml</a:t>
            </a: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 [security / performance / reliability reasons ]</a:t>
            </a:r>
          </a:p>
          <a:p>
            <a:endParaRPr lang="en-US" dirty="0">
              <a:solidFill>
                <a:schemeClr val="bg2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9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919F-4965-A142-A6F7-C8AD4C6A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46175"/>
          </a:xfrm>
        </p:spPr>
        <p:txBody>
          <a:bodyPr/>
          <a:lstStyle/>
          <a:p>
            <a:r>
              <a:rPr lang="en-US" dirty="0"/>
              <a:t>DEPLOY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83175-8D57-594B-AD25-BA99CC521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4B7C5-4D6D-D043-BBF7-BD36C240B68D}"/>
              </a:ext>
            </a:extLst>
          </p:cNvPr>
          <p:cNvSpPr txBox="1"/>
          <p:nvPr/>
        </p:nvSpPr>
        <p:spPr>
          <a:xfrm>
            <a:off x="1688950" y="1495312"/>
            <a:ext cx="5271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Binaries from HLF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Containers / k8s or OpenShift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IBM Cloud Blockchain Platform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5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0220D-7679-5A47-BA15-6AB7031AC4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C9852617-B2C4-9B49-B93A-3D703885B3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8320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REFERENCES</a:t>
            </a:r>
          </a:p>
          <a:p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Fair Trade Code pattern – IBPv2 on cloud</a:t>
            </a:r>
          </a:p>
          <a:p>
            <a:r>
              <a:rPr lang="en-US" sz="2800" dirty="0">
                <a:solidFill>
                  <a:schemeClr val="bg1"/>
                </a:solidFill>
                <a:hlinkClick r:id="rId3"/>
              </a:rPr>
              <a:t>https://github.com/IBM/blockchainbean2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But can also run locally! </a:t>
            </a:r>
            <a:r>
              <a:rPr lang="en-US" sz="28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https://github.com/IBM/blockchainbean2/blob/master/docs/run-local.md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Debug locally </a:t>
            </a:r>
          </a:p>
          <a:p>
            <a:r>
              <a:rPr lang="en-US" sz="280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https://cloud.ibm.com/docs/services/blockchain/howto?topic=blockchain-develop-vscode#develop-vscode-testing-instantiated-smart-contract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9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0220D-7679-5A47-BA15-6AB7031AC4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C9852617-B2C4-9B49-B93A-3D703885B3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8320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REFERENCES</a:t>
            </a:r>
          </a:p>
          <a:p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Ethereum </a:t>
            </a:r>
            <a:r>
              <a:rPr lang="en-US" sz="2800" dirty="0" err="1">
                <a:solidFill>
                  <a:schemeClr val="bg1"/>
                </a:solidFill>
              </a:rPr>
              <a:t>Vyper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hlinkClick r:id="rId3"/>
              </a:rPr>
              <a:t>vyper.readthedocs.io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/</a:t>
            </a:r>
            <a:r>
              <a:rPr lang="en-US" sz="2800" dirty="0" err="1">
                <a:solidFill>
                  <a:schemeClr val="bg1"/>
                </a:solidFill>
                <a:hlinkClick r:id="rId3"/>
              </a:rPr>
              <a:t>en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/latest/compiling-a-</a:t>
            </a:r>
            <a:r>
              <a:rPr lang="en-US" sz="2800" dirty="0" err="1">
                <a:solidFill>
                  <a:schemeClr val="bg1"/>
                </a:solidFill>
                <a:hlinkClick r:id="rId3"/>
              </a:rPr>
              <a:t>contract.html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BD6D68-549B-F045-8A06-D4AD758E74CF}"/>
              </a:ext>
            </a:extLst>
          </p:cNvPr>
          <p:cNvSpPr/>
          <p:nvPr/>
        </p:nvSpPr>
        <p:spPr>
          <a:xfrm>
            <a:off x="1523999" y="2931054"/>
            <a:ext cx="10668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Digital Asset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https://daml.com/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hlinkClick r:id="rId5"/>
            </a:endParaRPr>
          </a:p>
          <a:p>
            <a:r>
              <a:rPr lang="en-US" b="1" dirty="0"/>
              <a:t>Digital Asset Modeling Language Use Case Demo</a:t>
            </a:r>
          </a:p>
          <a:p>
            <a:endParaRPr lang="en-US" dirty="0">
              <a:solidFill>
                <a:schemeClr val="bg1"/>
              </a:solidFill>
              <a:hlinkClick r:id="rId5"/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https://www.youtube.com/watch?v=cSix4exCh0g#action=share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6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0220D-7679-5A47-BA15-6AB7031AC4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C9852617-B2C4-9B49-B93A-3D703885B3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8320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Blog references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48B3AF-FF41-8A4A-8744-B8532AF7ACB8}"/>
              </a:ext>
            </a:extLst>
          </p:cNvPr>
          <p:cNvSpPr/>
          <p:nvPr/>
        </p:nvSpPr>
        <p:spPr>
          <a:xfrm>
            <a:off x="143434" y="959241"/>
            <a:ext cx="117437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Hyperledger Fabric </a:t>
            </a:r>
            <a:r>
              <a:rPr lang="en-US" b="1" dirty="0" err="1"/>
              <a:t>chaincode</a:t>
            </a:r>
            <a:r>
              <a:rPr lang="en-US" b="1" dirty="0"/>
              <a:t> test driven development (TDD) with unit testing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https://medium.com/coinmonks/test-driven-hyperledger-fabric-golang-chaincode-development-dbec4cb78049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How to start testing your Hyperledger Fabric Nodejs </a:t>
            </a:r>
            <a:r>
              <a:rPr lang="en-US" b="1" dirty="0" err="1"/>
              <a:t>chaincode</a:t>
            </a:r>
            <a:endParaRPr lang="en-US" b="1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https://medium.com/wearetheledger/how-to-start-testing-your-hyperledger-fabric-nodejs-chaincode-229453c3c214</a:t>
            </a:r>
            <a:endParaRPr lang="en-US" dirty="0"/>
          </a:p>
          <a:p>
            <a:endParaRPr lang="en-US" dirty="0"/>
          </a:p>
          <a:p>
            <a:endParaRPr lang="en-US" dirty="0">
              <a:hlinkClick r:id="rId5"/>
            </a:endParaRPr>
          </a:p>
          <a:p>
            <a:endParaRPr lang="en-US" dirty="0">
              <a:hlinkClick r:id="rId5"/>
            </a:endParaRPr>
          </a:p>
          <a:p>
            <a:r>
              <a:rPr lang="en-US" b="1" dirty="0"/>
              <a:t>Tutorial </a:t>
            </a:r>
            <a:r>
              <a:rPr lang="en-US" b="1" dirty="0" err="1"/>
              <a:t>Chaincode</a:t>
            </a:r>
            <a:r>
              <a:rPr lang="en-US" b="1" dirty="0"/>
              <a:t> Unit Testing on Hyperledger Fabric</a:t>
            </a:r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https://medium.com/coinmonks/tutorial-on-hyperledger-fabrics-chaincode-testing-44c3f260cb2b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710327-1F26-F646-B800-CF5D1657C2E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52224" y="12543"/>
            <a:ext cx="7370955" cy="1714500"/>
          </a:xfrm>
        </p:spPr>
        <p:txBody>
          <a:bodyPr/>
          <a:lstStyle/>
          <a:p>
            <a:r>
              <a:rPr lang="en-US" sz="2800" b="1" dirty="0"/>
              <a:t>Sign up today for a free </a:t>
            </a:r>
            <a:r>
              <a:rPr lang="en-US" sz="2800" dirty="0">
                <a:hlinkClick r:id="rId3"/>
              </a:rPr>
              <a:t>IBM Cloud Account</a:t>
            </a:r>
            <a:r>
              <a:rPr lang="en-US" sz="2800" dirty="0"/>
              <a:t> https://</a:t>
            </a:r>
            <a:r>
              <a:rPr lang="en-US" sz="2800" dirty="0" err="1"/>
              <a:t>ibm.biz</a:t>
            </a:r>
            <a:r>
              <a:rPr lang="en-US" sz="2800" dirty="0"/>
              <a:t>/</a:t>
            </a:r>
            <a:r>
              <a:rPr lang="en-US" sz="2800" dirty="0" err="1"/>
              <a:t>Bdzbbu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F1CD-3BD8-D343-B6BF-1097D3750C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-1" y="1739590"/>
            <a:ext cx="12612029" cy="4510603"/>
          </a:xfrm>
        </p:spPr>
        <p:txBody>
          <a:bodyPr/>
          <a:lstStyle/>
          <a:p>
            <a:r>
              <a:rPr lang="en-US" sz="2000" b="1" i="1" u="sng" dirty="0"/>
              <a:t>Upcoming events:</a:t>
            </a:r>
            <a:br>
              <a:rPr lang="en-US" sz="2000" b="1" i="1" u="sng" dirty="0"/>
            </a:br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Saturday, September 28, 2019</a:t>
            </a:r>
          </a:p>
          <a:p>
            <a:r>
              <a:rPr lang="en-US" sz="2000" b="1" dirty="0">
                <a:hlinkClick r:id="rId4"/>
              </a:rPr>
              <a:t>Akka Actors</a:t>
            </a:r>
            <a:r>
              <a:rPr lang="en-US" sz="2000" b="1" dirty="0"/>
              <a:t> - https://</a:t>
            </a:r>
            <a:r>
              <a:rPr lang="en-US" sz="2000" b="1" dirty="0" err="1"/>
              <a:t>www.vtcodecamp.org</a:t>
            </a:r>
            <a:r>
              <a:rPr lang="en-US" sz="2000" b="1" dirty="0"/>
              <a:t>/</a:t>
            </a:r>
          </a:p>
          <a:p>
            <a:r>
              <a:rPr lang="en-US"/>
              <a:t>Oct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, 2019</a:t>
            </a:r>
          </a:p>
          <a:p>
            <a:r>
              <a:rPr lang="en-US" sz="2000" b="1" u="sng" dirty="0">
                <a:solidFill>
                  <a:schemeClr val="accent2"/>
                </a:solidFill>
              </a:rPr>
              <a:t>An intro to predictive big data analysis using Apache Kafka, Spark and Zeppelin on the JVM</a:t>
            </a:r>
          </a:p>
          <a:p>
            <a:pPr lvl="1"/>
            <a:r>
              <a:rPr lang="en-US" b="1" dirty="0"/>
              <a:t>https://</a:t>
            </a:r>
            <a:r>
              <a:rPr lang="en-US" b="1" dirty="0" err="1"/>
              <a:t>www.meetup.com</a:t>
            </a:r>
            <a:r>
              <a:rPr lang="en-US" b="1" dirty="0"/>
              <a:t>/</a:t>
            </a:r>
            <a:r>
              <a:rPr lang="en-US" b="1" dirty="0" err="1"/>
              <a:t>ibmcodenyc</a:t>
            </a:r>
            <a:r>
              <a:rPr lang="en-US" b="1" dirty="0"/>
              <a:t>/events/264557948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DD1F6-E405-F14F-9A0F-ABF86F4457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29CE3-5D5D-F249-A58E-BAE94CF1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E8027-9292-5247-A9BF-2EDB83AE31F9}"/>
              </a:ext>
            </a:extLst>
          </p:cNvPr>
          <p:cNvSpPr/>
          <p:nvPr/>
        </p:nvSpPr>
        <p:spPr>
          <a:xfrm>
            <a:off x="0" y="0"/>
            <a:ext cx="774700" cy="2921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01033-342E-114A-81CF-23758EC83A16}"/>
              </a:ext>
            </a:extLst>
          </p:cNvPr>
          <p:cNvSpPr/>
          <p:nvPr/>
        </p:nvSpPr>
        <p:spPr>
          <a:xfrm>
            <a:off x="7000624" y="2341603"/>
            <a:ext cx="20313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		</a:t>
            </a: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E368E4B7-14D7-F148-8CB4-52EDF399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"/>
            <a:ext cx="5252225" cy="1714499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Stay tuned @</a:t>
            </a:r>
            <a:r>
              <a:rPr lang="en-US" dirty="0" err="1"/>
              <a:t>gsteinfeld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5EFEF-9269-FA49-9C37-8A8AD9EA550D}"/>
              </a:ext>
            </a:extLst>
          </p:cNvPr>
          <p:cNvSpPr txBox="1"/>
          <p:nvPr/>
        </p:nvSpPr>
        <p:spPr>
          <a:xfrm>
            <a:off x="2291378" y="6342081"/>
            <a:ext cx="868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More? Browse to https://</a:t>
            </a:r>
            <a:r>
              <a:rPr lang="en-US" b="1" dirty="0" err="1"/>
              <a:t>www.meetup.com</a:t>
            </a:r>
            <a:r>
              <a:rPr lang="en-US" b="1" dirty="0"/>
              <a:t>/</a:t>
            </a:r>
            <a:r>
              <a:rPr lang="en-US" b="1" dirty="0" err="1"/>
              <a:t>ibmcodenyc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7AE34F-69B6-9049-8A26-08070784D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034" y="2704841"/>
            <a:ext cx="1504310" cy="969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8B272E-47F2-6740-AC01-17788D05F138}"/>
              </a:ext>
            </a:extLst>
          </p:cNvPr>
          <p:cNvSpPr txBox="1"/>
          <p:nvPr/>
        </p:nvSpPr>
        <p:spPr>
          <a:xfrm>
            <a:off x="8684079" y="2805116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@</a:t>
            </a:r>
            <a:r>
              <a:rPr lang="en-US" sz="4400" dirty="0" err="1">
                <a:solidFill>
                  <a:schemeClr val="bg2"/>
                </a:solidFill>
              </a:rPr>
              <a:t>gsteinfeld</a:t>
            </a:r>
            <a:endParaRPr lang="en-US" sz="4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8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D0F6D-E61C-1F4D-ABFB-F43A69F443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GTM Partnership, DBG Developer Engagement / © 2018 IBM Corporation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DC7B4-FCD7-9346-97CD-081383771F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396CA-8E6A-9D4D-AF98-10D38D36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1" y="1881278"/>
            <a:ext cx="7442200" cy="3541621"/>
          </a:xfrm>
        </p:spPr>
        <p:txBody>
          <a:bodyPr/>
          <a:lstStyle/>
          <a:p>
            <a:r>
              <a:rPr lang="en-US" sz="2000" dirty="0"/>
              <a:t>In early 2016, the project began accepting proposals for incubation of codebases and other technologies as core elements. One of the first proposals was for a codebase combining previous work by </a:t>
            </a:r>
            <a:r>
              <a:rPr lang="en-US" sz="2000" dirty="0">
                <a:hlinkClick r:id="rId2" tooltip="Digital Asset Holdings"/>
              </a:rPr>
              <a:t>Digital Asset</a:t>
            </a:r>
            <a:r>
              <a:rPr lang="en-US" sz="2000" dirty="0"/>
              <a:t>, </a:t>
            </a:r>
            <a:r>
              <a:rPr lang="en-US" sz="2000" dirty="0" err="1">
                <a:hlinkClick r:id="rId3" tooltip="Blockstream"/>
              </a:rPr>
              <a:t>Blockstream</a:t>
            </a:r>
            <a:r>
              <a:rPr lang="en-US" sz="2000" dirty="0" err="1"/>
              <a:t>'s</a:t>
            </a:r>
            <a:r>
              <a:rPr lang="en-US" sz="2000" dirty="0"/>
              <a:t> </a:t>
            </a:r>
            <a:r>
              <a:rPr lang="en-US" sz="2000" dirty="0" err="1"/>
              <a:t>libconsensus</a:t>
            </a:r>
            <a:r>
              <a:rPr lang="en-US" sz="2000" dirty="0"/>
              <a:t> and </a:t>
            </a:r>
            <a:r>
              <a:rPr lang="en-US" sz="2000" dirty="0">
                <a:hlinkClick r:id="rId4" tooltip="IBM"/>
              </a:rPr>
              <a:t>IBM</a:t>
            </a:r>
            <a:r>
              <a:rPr lang="en-US" sz="2000" dirty="0"/>
              <a:t>'s </a:t>
            </a:r>
            <a:r>
              <a:rPr lang="en-US" sz="2000" dirty="0" err="1"/>
              <a:t>OpenBlockchain</a:t>
            </a:r>
            <a:r>
              <a:rPr lang="en-US" sz="2000" dirty="0"/>
              <a:t>.</a:t>
            </a:r>
            <a:r>
              <a:rPr lang="en-US" sz="2000" baseline="30000" dirty="0">
                <a:hlinkClick r:id="rId5"/>
              </a:rPr>
              <a:t>[6]</a:t>
            </a:r>
            <a:r>
              <a:rPr lang="en-US" sz="2000" dirty="0"/>
              <a:t> This was later named Fabric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F3A5A3-AEDD-2E44-98AB-7F529C50D589}"/>
              </a:ext>
            </a:extLst>
          </p:cNvPr>
          <p:cNvSpPr txBox="1">
            <a:spLocks/>
          </p:cNvSpPr>
          <p:nvPr/>
        </p:nvSpPr>
        <p:spPr>
          <a:xfrm>
            <a:off x="812801" y="774701"/>
            <a:ext cx="3416300" cy="8530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Origins - HLF</a:t>
            </a:r>
          </a:p>
        </p:txBody>
      </p:sp>
    </p:spTree>
    <p:extLst>
      <p:ext uri="{BB962C8B-B14F-4D97-AF65-F5344CB8AC3E}">
        <p14:creationId xmlns:p14="http://schemas.microsoft.com/office/powerpoint/2010/main" val="2435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E97A-C4E1-D84F-80ED-E565F357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DB7F8-898A-0F42-8037-5DD41A7263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04CC2-321F-AA4D-981C-2E15C44DF528}"/>
              </a:ext>
            </a:extLst>
          </p:cNvPr>
          <p:cNvSpPr txBox="1"/>
          <p:nvPr/>
        </p:nvSpPr>
        <p:spPr>
          <a:xfrm>
            <a:off x="1333946" y="1645920"/>
            <a:ext cx="6798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Simple!</a:t>
            </a:r>
          </a:p>
          <a:p>
            <a:endParaRPr lang="en-US" dirty="0">
              <a:solidFill>
                <a:schemeClr val="bg2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If/Then logic</a:t>
            </a:r>
          </a:p>
          <a:p>
            <a:endParaRPr lang="en-US" dirty="0">
              <a:solidFill>
                <a:schemeClr val="bg2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On or off/side chain</a:t>
            </a:r>
          </a:p>
          <a:p>
            <a:endParaRPr lang="en-US" dirty="0">
              <a:solidFill>
                <a:schemeClr val="bg2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Executed by triggers or conditions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289FD-59DA-AE42-80AC-F6C18CBE3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2" y="28931"/>
            <a:ext cx="5883908" cy="68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0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E97A-C4E1-D84F-80ED-E565F357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DB7F8-898A-0F42-8037-5DD41A7263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04CC2-321F-AA4D-981C-2E15C44DF528}"/>
              </a:ext>
            </a:extLst>
          </p:cNvPr>
          <p:cNvSpPr txBox="1"/>
          <p:nvPr/>
        </p:nvSpPr>
        <p:spPr>
          <a:xfrm>
            <a:off x="3614568" y="1441525"/>
            <a:ext cx="6798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Automatic and trustless</a:t>
            </a:r>
          </a:p>
          <a:p>
            <a:endParaRPr lang="en-US" dirty="0">
              <a:solidFill>
                <a:schemeClr val="bg2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Logic to be </a:t>
            </a:r>
            <a:r>
              <a:rPr lang="en-US" dirty="0" err="1">
                <a:solidFill>
                  <a:schemeClr val="bg2">
                    <a:lumMod val="85000"/>
                  </a:schemeClr>
                </a:solidFill>
              </a:rPr>
              <a:t>exectuted</a:t>
            </a:r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 is vetted </a:t>
            </a: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By all interested parties</a:t>
            </a:r>
          </a:p>
          <a:p>
            <a:endParaRPr lang="en-US" dirty="0">
              <a:solidFill>
                <a:schemeClr val="bg2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Value/Asset can be controlled by the contract itself</a:t>
            </a:r>
          </a:p>
        </p:txBody>
      </p:sp>
    </p:spTree>
    <p:extLst>
      <p:ext uri="{BB962C8B-B14F-4D97-AF65-F5344CB8AC3E}">
        <p14:creationId xmlns:p14="http://schemas.microsoft.com/office/powerpoint/2010/main" val="62488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919F-4965-A142-A6F7-C8AD4C6A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83175-8D57-594B-AD25-BA99CC521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BD0B-DFD1-4B4E-A539-54078163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8411688" cy="508000"/>
          </a:xfrm>
        </p:spPr>
        <p:txBody>
          <a:bodyPr/>
          <a:lstStyle/>
          <a:p>
            <a:r>
              <a:rPr lang="en-US" dirty="0"/>
              <a:t>Smart Contract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CBC89-CC7C-5B4F-A3D3-A35060CC0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77F9E-6A65-8041-B078-0F8BD212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GTM Partnership, DBG Developer Engagement / © 2018 IBM Corporation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BF99F-B0EC-4F49-A7F3-D4DEC1BB7B17}"/>
              </a:ext>
            </a:extLst>
          </p:cNvPr>
          <p:cNvSpPr txBox="1"/>
          <p:nvPr/>
        </p:nvSpPr>
        <p:spPr>
          <a:xfrm>
            <a:off x="2185060" y="1852551"/>
            <a:ext cx="5260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DDD / Agile / Design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Align business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Functional Programming =&gt; Deterministic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Muliple</a:t>
            </a:r>
            <a:r>
              <a:rPr lang="en-US" dirty="0">
                <a:solidFill>
                  <a:schemeClr val="bg2"/>
                </a:solidFill>
              </a:rPr>
              <a:t> implementations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Escape Hatches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Throttle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6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919F-4965-A142-A6F7-C8AD4C6A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83175-8D57-594B-AD25-BA99CC521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4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6A73F-BFA7-AC4B-8FC1-DD746C2B5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E1702-968A-B94D-8E9A-BD26CAB0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GTM Partnership, DBG Developer Engagement / © 2018 IBM Corporation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3C3CC-254C-414B-BCB4-7C24E8D34B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u="sng" dirty="0" err="1"/>
              <a:t>Transpiled</a:t>
            </a:r>
            <a:r>
              <a:rPr lang="en-US" u="sng" dirty="0"/>
              <a:t> DSL</a:t>
            </a:r>
          </a:p>
          <a:p>
            <a:endParaRPr lang="en-US" dirty="0"/>
          </a:p>
          <a:p>
            <a:r>
              <a:rPr lang="en-US" dirty="0"/>
              <a:t>DAML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C0666B-1763-1545-9D18-EBD12948F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9" y="268225"/>
            <a:ext cx="10216179" cy="400049"/>
          </a:xfrm>
        </p:spPr>
        <p:txBody>
          <a:bodyPr/>
          <a:lstStyle/>
          <a:p>
            <a:r>
              <a:rPr lang="en-US" sz="3200" dirty="0"/>
              <a:t>Language Choices in Hyperledger Fabric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AFC439-5B41-6D48-BC2A-3CC75850FE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u="sng" dirty="0"/>
              <a:t>Scripting</a:t>
            </a:r>
          </a:p>
          <a:p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TypeScript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B33914-EFDF-344C-8143-FAA01359F5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u="sng" dirty="0"/>
              <a:t>Compiles</a:t>
            </a:r>
          </a:p>
          <a:p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Scala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Solidity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Vyper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21D4E2-4F8D-2F43-9EDA-6F751BE486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u="sng" dirty="0"/>
              <a:t>Custom</a:t>
            </a:r>
          </a:p>
          <a:p>
            <a:endParaRPr lang="en-US" dirty="0"/>
          </a:p>
          <a:p>
            <a:r>
              <a:rPr lang="en-US" dirty="0"/>
              <a:t>Add your own</a:t>
            </a:r>
          </a:p>
        </p:txBody>
      </p:sp>
    </p:spTree>
    <p:extLst>
      <p:ext uri="{BB962C8B-B14F-4D97-AF65-F5344CB8AC3E}">
        <p14:creationId xmlns:p14="http://schemas.microsoft.com/office/powerpoint/2010/main" val="49091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6A73F-BFA7-AC4B-8FC1-DD746C2B5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E1702-968A-B94D-8E9A-BD26CAB0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GTM Partnership, DBG Developer Engagement / © 2018 IBM Corporation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AFC439-5B41-6D48-BC2A-3CC75850FE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044" y="909319"/>
            <a:ext cx="9624508" cy="4786207"/>
          </a:xfrm>
        </p:spPr>
        <p:txBody>
          <a:bodyPr/>
          <a:lstStyle/>
          <a:p>
            <a:r>
              <a:rPr lang="en-US" dirty="0"/>
              <a:t>Every </a:t>
            </a:r>
            <a:r>
              <a:rPr lang="en-US" dirty="0" err="1"/>
              <a:t>chaincode</a:t>
            </a:r>
            <a:r>
              <a:rPr lang="en-US" dirty="0"/>
              <a:t> program must implement the </a:t>
            </a:r>
            <a:r>
              <a:rPr lang="en-US" dirty="0" err="1"/>
              <a:t>Chaincode</a:t>
            </a:r>
            <a:r>
              <a:rPr lang="en-US" dirty="0"/>
              <a:t> interface - response to received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Instantiate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Invoke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sz="2133" dirty="0"/>
              <a:t>Shim API </a:t>
            </a:r>
            <a:r>
              <a:rPr lang="en-US" sz="2133" dirty="0" err="1"/>
              <a:t>ChaincodeStubInterface</a:t>
            </a:r>
            <a:r>
              <a:rPr lang="en-US" sz="2133" dirty="0"/>
              <a:t>: which is used to access and modify the ledger, and to make invocations between </a:t>
            </a:r>
            <a:r>
              <a:rPr lang="en-US" sz="2133" dirty="0" err="1"/>
              <a:t>chaincodes</a:t>
            </a:r>
            <a:r>
              <a:rPr lang="en-US" sz="2133" dirty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PutState</a:t>
            </a:r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GetState</a:t>
            </a:r>
            <a:endParaRPr lang="en-US" sz="2133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DAFA4CC-E738-2E4F-A58D-1DF24B9E2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Hyperledger Fabric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19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BLK_BACKGROUND_2017" val="2benAVMf"/>
  <p:tag name="ARTICULATE_SLIDE_COUNT" val="20"/>
  <p:tag name="ARTICULATE_DESIGN_ID_1_BLK_BACKGROUND_2017" val="U8utixH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B92B7018-2C1E-8A4B-9133-236358E29F6B}"/>
    </a:ext>
  </a:extLst>
</a:theme>
</file>

<file path=ppt/theme/theme2.xml><?xml version="1.0" encoding="utf-8"?>
<a:theme xmlns:a="http://schemas.openxmlformats.org/drawingml/2006/main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4787B319-6FC7-704E-A433-2145CDE0ACF9}"/>
    </a:ext>
  </a:extLst>
</a:theme>
</file>

<file path=ppt/theme/theme3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19913</TotalTime>
  <Words>582</Words>
  <Application>Microsoft Macintosh PowerPoint</Application>
  <PresentationFormat>Widescreen</PresentationFormat>
  <Paragraphs>177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IBM Plex Sans</vt:lpstr>
      <vt:lpstr>blk_background_2017</vt:lpstr>
      <vt:lpstr>1_blk_background_2017</vt:lpstr>
      <vt:lpstr>dk_blu_background_2017</vt:lpstr>
      <vt:lpstr>  Smart Contracts A primer on their design, development and deployment </vt:lpstr>
      <vt:lpstr>In early 2016, the project began accepting proposals for incubation of codebases and other technologies as core elements. One of the first proposals was for a codebase combining previous work by Digital Asset, Blockstream's libconsensus and IBM's OpenBlockchain.[6] This was later named Fabric</vt:lpstr>
      <vt:lpstr>Smart Contracts</vt:lpstr>
      <vt:lpstr>Smart Contracts</vt:lpstr>
      <vt:lpstr>DESIGN</vt:lpstr>
      <vt:lpstr>Smart Contract Design</vt:lpstr>
      <vt:lpstr>DEVELOP</vt:lpstr>
      <vt:lpstr>PowerPoint Presentation</vt:lpstr>
      <vt:lpstr>PowerPoint Presentation</vt:lpstr>
      <vt:lpstr>Debugging instantiated smart contract √√√√ </vt:lpstr>
      <vt:lpstr>Testing</vt:lpstr>
      <vt:lpstr>Smart Contract development Cycle</vt:lpstr>
      <vt:lpstr>Alternatives</vt:lpstr>
      <vt:lpstr>DEPLOY    </vt:lpstr>
      <vt:lpstr>PowerPoint Presentation</vt:lpstr>
      <vt:lpstr>PowerPoint Presentation</vt:lpstr>
      <vt:lpstr>PowerPoint Presentation</vt:lpstr>
      <vt:lpstr>Thank You! Stay tuned @gsteinfeld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Ovens</dc:creator>
  <cp:lastModifiedBy>Grant Steinfeld</cp:lastModifiedBy>
  <cp:revision>323</cp:revision>
  <dcterms:created xsi:type="dcterms:W3CDTF">2018-02-27T17:50:26Z</dcterms:created>
  <dcterms:modified xsi:type="dcterms:W3CDTF">2019-09-19T03:03:24Z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50EAF499-0EFA-4F63-B726-BA2FBDA31113</vt:lpwstr>
  </property>
  <property fmtid="{D5CDD505-2E9C-101B-9397-08002B2CF9AE}" pid="3" name="ArticulatePath">
    <vt:lpwstr>IBM_Developer_PPT_V3</vt:lpwstr>
  </property>
</Properties>
</file>