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Caveat"/>
      <p:regular r:id="rId55"/>
      <p:bold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slide" Target="slides/slide45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Caveat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Caveat-bold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b6e3172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b6e3172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6e3172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6e3172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6d1504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6d1504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6d15048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6d15048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83ed5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83ed5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document.getelementbytagname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83ed52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83ed52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6d15048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6d15048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innerHTML as a variable that contains the inner value of an HTML tag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71ac8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71ac8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6d15048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6d15048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6d15048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6d15048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comment single lines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7737c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7737c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6e31721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6e31721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719ff3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719ff3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6e31721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6e31721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b719ff3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b719ff3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b714ba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b714ba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714bad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714bad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b714bad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b714bad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b714bad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b714bad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b714badb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b714badb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714bad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714bad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f0e4e8d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f0e4e8d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Browser of choice - Web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.HTML and .JS files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b714bad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b714bad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b714bad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b714bad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714bad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b714bad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719ff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b719ff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6e3172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6e3172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Fingers behind the back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Microscope example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719ff3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b719ff3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6e31721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6e3172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b6e31721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b6e31721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b6e31721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b6e31721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Fingers behind the back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Microscope example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b6e31721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b6e31721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f0e4e8d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f0e4e8d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b6e3172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b6e3172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6e31721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b6e3172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72044d7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72044d7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6e317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b6e317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72044d7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72044d7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9f39d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9f39d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f0e4e8d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f0e4e8d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f0e4e8d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f0e4e8d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6e3172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6e3172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6e317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6e317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Fingers behind the back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Microscope example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hyperlink" Target="https://javascript.info/function-basics" TargetMode="External"/><Relationship Id="rId5" Type="http://schemas.openxmlformats.org/officeDocument/2006/relationships/hyperlink" Target="https://javascript.info/array" TargetMode="External"/><Relationship Id="rId6" Type="http://schemas.openxmlformats.org/officeDocument/2006/relationships/hyperlink" Target="https://quizlet.com/236992008/mjs-array-methods-flash-cards/" TargetMode="External"/><Relationship Id="rId7" Type="http://schemas.openxmlformats.org/officeDocument/2006/relationships/hyperlink" Target="https://www.i-programmer.info/babbages-bag/263-stacks.html" TargetMode="External"/><Relationship Id="rId8" Type="http://schemas.openxmlformats.org/officeDocument/2006/relationships/hyperlink" Target="https://javascript.info/while-for#task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apprize.info/javascript/20lessons/4.html" TargetMode="External"/><Relationship Id="rId4" Type="http://schemas.openxmlformats.org/officeDocument/2006/relationships/hyperlink" Target="https://www.w3schools.com/js/js_comparison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://bit.ly/girlcode-slid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ctrTitle"/>
          </p:nvPr>
        </p:nvSpPr>
        <p:spPr>
          <a:xfrm>
            <a:off x="1706400" y="117175"/>
            <a:ext cx="6331500" cy="864900"/>
          </a:xfrm>
          <a:prstGeom prst="rect">
            <a:avLst/>
          </a:prstGeom>
          <a:effectLst>
            <a:outerShdw blurRad="314325" rotWithShape="0" algn="bl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GirlCode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706400" y="3671850"/>
            <a:ext cx="6331500" cy="1241700"/>
          </a:xfrm>
          <a:prstGeom prst="rect">
            <a:avLst/>
          </a:prstGeom>
          <a:effectLst>
            <a:outerShdw blurRad="328613" rotWithShape="0" algn="bl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Sponsored by Entelect Software</a:t>
            </a:r>
            <a:endParaRPr b="1" sz="2400"/>
          </a:p>
        </p:txBody>
      </p:sp>
      <p:sp>
        <p:nvSpPr>
          <p:cNvPr id="75" name="Google Shape;75;p13"/>
          <p:cNvSpPr txBox="1"/>
          <p:nvPr/>
        </p:nvSpPr>
        <p:spPr>
          <a:xfrm>
            <a:off x="1371750" y="1029625"/>
            <a:ext cx="7000800" cy="5526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Javascript Workshop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797100" y="4861500"/>
            <a:ext cx="2346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Image credit: Duart Breedt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Closures </a:t>
            </a:r>
            <a:r>
              <a:rPr lang="en" sz="3600">
                <a:solidFill>
                  <a:srgbClr val="FF4A60"/>
                </a:solidFill>
              </a:rPr>
              <a:t>Exercise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138" name="Google Shape;138;p22"/>
          <p:cNvSpPr txBox="1"/>
          <p:nvPr>
            <p:ph idx="4294967295" type="title"/>
          </p:nvPr>
        </p:nvSpPr>
        <p:spPr>
          <a:xfrm>
            <a:off x="525525" y="8225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Closures are important for order of execution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49" y="976700"/>
            <a:ext cx="5439525" cy="408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4801425" y="1354325"/>
            <a:ext cx="2124900" cy="1569000"/>
          </a:xfrm>
          <a:prstGeom prst="rightArrowCallout">
            <a:avLst>
              <a:gd fmla="val 10379" name="adj1"/>
              <a:gd fmla="val 16830" name="adj2"/>
              <a:gd fmla="val 28293" name="adj3"/>
              <a:gd fmla="val 159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801425" y="2954525"/>
            <a:ext cx="2124900" cy="1569000"/>
          </a:xfrm>
          <a:prstGeom prst="rightArrowCallout">
            <a:avLst>
              <a:gd fmla="val 10379" name="adj1"/>
              <a:gd fmla="val 16830" name="adj2"/>
              <a:gd fmla="val 28293" name="adj3"/>
              <a:gd fmla="val 1590" name="adj4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901225" y="4482650"/>
            <a:ext cx="4025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843675" y="2353425"/>
            <a:ext cx="2020500" cy="47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7037925" y="1850225"/>
            <a:ext cx="1694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Head always happens first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7037925" y="3543725"/>
            <a:ext cx="1694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Body happens next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098500" y="4297700"/>
            <a:ext cx="1694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call will happen after the body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Closures Exercise 2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152" name="Google Shape;152;p23"/>
          <p:cNvSpPr txBox="1"/>
          <p:nvPr>
            <p:ph idx="4294967295" type="title"/>
          </p:nvPr>
        </p:nvSpPr>
        <p:spPr>
          <a:xfrm>
            <a:off x="525525" y="8225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Closures are important for order of execution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25" y="1013700"/>
            <a:ext cx="5812151" cy="418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3"/>
          <p:cNvCxnSpPr/>
          <p:nvPr/>
        </p:nvCxnSpPr>
        <p:spPr>
          <a:xfrm>
            <a:off x="717875" y="1561550"/>
            <a:ext cx="0" cy="3012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/>
          <p:nvPr/>
        </p:nvCxnSpPr>
        <p:spPr>
          <a:xfrm>
            <a:off x="865875" y="2116600"/>
            <a:ext cx="0" cy="139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/>
          <p:nvPr/>
        </p:nvCxnSpPr>
        <p:spPr>
          <a:xfrm>
            <a:off x="1006500" y="2634650"/>
            <a:ext cx="0" cy="384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976875" y="2279425"/>
            <a:ext cx="69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1013875" y="2634650"/>
            <a:ext cx="1835400" cy="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3"/>
          <p:cNvCxnSpPr/>
          <p:nvPr/>
        </p:nvCxnSpPr>
        <p:spPr>
          <a:xfrm>
            <a:off x="865875" y="2101800"/>
            <a:ext cx="18279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3"/>
          <p:cNvCxnSpPr/>
          <p:nvPr/>
        </p:nvCxnSpPr>
        <p:spPr>
          <a:xfrm>
            <a:off x="1161925" y="2819675"/>
            <a:ext cx="6588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1265525" y="4418225"/>
            <a:ext cx="10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1280325" y="4085200"/>
            <a:ext cx="10767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</a:t>
            </a:r>
            <a:r>
              <a:rPr lang="en" sz="1800"/>
              <a:t>. js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521925" y="5254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Selectors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5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Used to Select items on the HTML Page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Labels, Text, images and more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Uses attributes to select items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Get By ID, Class, or others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Allows us to get values from and put values back into the page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is the start of how we use JS to cause changes to our websites (Dynamic web pages)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521925" y="5254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Selectors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6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document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variable is given to us by the browser, and allows us to access the page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document.getElementByID(“subtitle”)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Provides us access to an HTML element using the “id” tag on that element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document.getElement</a:t>
            </a:r>
            <a:r>
              <a:rPr b="1" lang="en" sz="1400" u="sng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ByClassName(“card-title”)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Gives us an Array of HTML elements which have the same “class” tag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Selectors Exercise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187" name="Google Shape;187;p27"/>
          <p:cNvSpPr txBox="1"/>
          <p:nvPr>
            <p:ph idx="4294967295" type="title"/>
          </p:nvPr>
        </p:nvSpPr>
        <p:spPr>
          <a:xfrm>
            <a:off x="525525" y="8225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Using Selectors to get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1837"/>
            <a:ext cx="9144001" cy="274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Selectors </a:t>
            </a:r>
            <a:r>
              <a:rPr lang="en" sz="3600">
                <a:solidFill>
                  <a:srgbClr val="FF4A60"/>
                </a:solidFill>
              </a:rPr>
              <a:t>Exercise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194" name="Google Shape;194;p28"/>
          <p:cNvSpPr txBox="1"/>
          <p:nvPr>
            <p:ph idx="4294967295" type="title"/>
          </p:nvPr>
        </p:nvSpPr>
        <p:spPr>
          <a:xfrm>
            <a:off x="525525" y="8225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Using Selectors to change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7662"/>
            <a:ext cx="9144001" cy="274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Handling</a:t>
            </a:r>
            <a:r>
              <a:rPr lang="en" sz="1800"/>
              <a:t>.js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521925" y="5254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Input Handling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30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We need to be able to get a user’s input!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can combine selectors with html &lt;input&gt; tags to do this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Validations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can also use Javascript to validate a user’s input, such as a long enough password, and more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We’re going to see these in action later!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Getting an Input’s value</a:t>
            </a:r>
            <a:endParaRPr sz="3600">
              <a:solidFill>
                <a:srgbClr val="FF4A60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8350"/>
            <a:ext cx="8839202" cy="265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r>
              <a:rPr lang="en" sz="1800"/>
              <a:t>. js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Events</a:t>
            </a:r>
            <a:r>
              <a:rPr lang="en" sz="1800"/>
              <a:t>.js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521925" y="5254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Events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33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We need to handle actions from users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do this with events.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How are events added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use the on selector on html elements or the event listners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Click Event</a:t>
            </a:r>
            <a:endParaRPr sz="3600">
              <a:solidFill>
                <a:srgbClr val="FF4A60"/>
              </a:solidFill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13" y="912500"/>
            <a:ext cx="8426976" cy="25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13" y="3096925"/>
            <a:ext cx="8839201" cy="94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Double</a:t>
            </a:r>
            <a:r>
              <a:rPr lang="en" sz="3600">
                <a:solidFill>
                  <a:srgbClr val="FF4A60"/>
                </a:solidFill>
              </a:rPr>
              <a:t> Click </a:t>
            </a:r>
            <a:r>
              <a:rPr lang="en" sz="3600">
                <a:solidFill>
                  <a:srgbClr val="FF4A60"/>
                </a:solidFill>
              </a:rPr>
              <a:t>Event</a:t>
            </a:r>
            <a:endParaRPr sz="3600">
              <a:solidFill>
                <a:srgbClr val="FF4A60"/>
              </a:solidFill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5" y="947625"/>
            <a:ext cx="8839199" cy="267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5" y="3373447"/>
            <a:ext cx="9144000" cy="155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4294967295" type="title"/>
          </p:nvPr>
        </p:nvSpPr>
        <p:spPr>
          <a:xfrm>
            <a:off x="525525" y="208700"/>
            <a:ext cx="810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Mouse Up and Mouse Down</a:t>
            </a:r>
            <a:r>
              <a:rPr lang="en" sz="3600">
                <a:solidFill>
                  <a:srgbClr val="FF4A60"/>
                </a:solidFill>
              </a:rPr>
              <a:t> Event</a:t>
            </a:r>
            <a:endParaRPr sz="3600">
              <a:solidFill>
                <a:srgbClr val="FF4A60"/>
              </a:solidFill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00" y="742800"/>
            <a:ext cx="7753600" cy="39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75" y="3803550"/>
            <a:ext cx="8839199" cy="1506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6"/>
          <p:cNvCxnSpPr/>
          <p:nvPr/>
        </p:nvCxnSpPr>
        <p:spPr>
          <a:xfrm>
            <a:off x="445875" y="4208525"/>
            <a:ext cx="83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Changing the DOM</a:t>
            </a:r>
            <a:r>
              <a:rPr lang="en" sz="1800"/>
              <a:t>.js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521925" y="525475"/>
            <a:ext cx="5082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Changing the dom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Google Shape;259;p38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What is the dom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dom is short for Document Object Model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Why do we need to change the dom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is how javascript adds to a web page.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How do we add to the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There are multiple pure javascript functions that can be used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4294967295" type="title"/>
          </p:nvPr>
        </p:nvSpPr>
        <p:spPr>
          <a:xfrm>
            <a:off x="525525" y="208700"/>
            <a:ext cx="810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Add a single value to the dom</a:t>
            </a:r>
            <a:endParaRPr sz="3600">
              <a:solidFill>
                <a:srgbClr val="FF4A60"/>
              </a:solidFill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100"/>
            <a:ext cx="8839199" cy="291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4294967295" type="title"/>
          </p:nvPr>
        </p:nvSpPr>
        <p:spPr>
          <a:xfrm>
            <a:off x="525525" y="208700"/>
            <a:ext cx="810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Add a multiple values to the dom</a:t>
            </a:r>
            <a:endParaRPr sz="3600">
              <a:solidFill>
                <a:srgbClr val="FF4A60"/>
              </a:solidFill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100"/>
            <a:ext cx="8839199" cy="338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Forms</a:t>
            </a:r>
            <a:r>
              <a:rPr lang="en" sz="1800"/>
              <a:t>.js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521925" y="525475"/>
            <a:ext cx="4456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Tools for this workshop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Tooling to make our experience easier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Visual Studio Code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modern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ntegrated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evelopment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nvironment (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IDE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) - Where we’re going to write our code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Web Browser of your choice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Chrome, Firefox, Edge, Internet explorer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.HTML and .JS Files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You can use .HTML files from an earlier workshop or create some new ones - It’s up to you!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/>
          <p:nvPr/>
        </p:nvSpPr>
        <p:spPr>
          <a:xfrm>
            <a:off x="521925" y="5254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Forms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42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What are forms used for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Allows a user to post data to a server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Validation is used to check the form before submission	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All0ws client side validation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idx="4294967295" type="title"/>
          </p:nvPr>
        </p:nvSpPr>
        <p:spPr>
          <a:xfrm>
            <a:off x="525525" y="208700"/>
            <a:ext cx="810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Form Validation</a:t>
            </a:r>
            <a:endParaRPr sz="3600">
              <a:solidFill>
                <a:srgbClr val="FF4A60"/>
              </a:solidFill>
            </a:endParaRPr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100"/>
            <a:ext cx="8839200" cy="367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idx="4294967295" type="title"/>
          </p:nvPr>
        </p:nvSpPr>
        <p:spPr>
          <a:xfrm>
            <a:off x="525525" y="208700"/>
            <a:ext cx="810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Submit a form</a:t>
            </a:r>
            <a:endParaRPr sz="3600">
              <a:solidFill>
                <a:srgbClr val="FF4A60"/>
              </a:solidFill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25" y="919725"/>
            <a:ext cx="6799298" cy="38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Prompt_Confirm</a:t>
            </a:r>
            <a:r>
              <a:rPr lang="en" sz="1800"/>
              <a:t>.js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6"/>
          <p:cNvSpPr txBox="1"/>
          <p:nvPr/>
        </p:nvSpPr>
        <p:spPr>
          <a:xfrm>
            <a:off x="521925" y="532875"/>
            <a:ext cx="4236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Prompt and Confirm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46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Prompt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Good for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prompting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users to input something small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Confirm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Good for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getting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confirmation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from users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50" y="888150"/>
            <a:ext cx="5388825" cy="43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7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Prompt Exercise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314" name="Google Shape;314;p47"/>
          <p:cNvSpPr txBox="1"/>
          <p:nvPr>
            <p:ph idx="4294967295" type="title"/>
          </p:nvPr>
        </p:nvSpPr>
        <p:spPr>
          <a:xfrm>
            <a:off x="495900" y="8225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Prompt helps your users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47"/>
          <p:cNvSpPr/>
          <p:nvPr/>
        </p:nvSpPr>
        <p:spPr>
          <a:xfrm>
            <a:off x="2072200" y="3278525"/>
            <a:ext cx="2656800" cy="26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Confirm</a:t>
            </a:r>
            <a:r>
              <a:rPr lang="en" sz="3600">
                <a:solidFill>
                  <a:srgbClr val="FF4A60"/>
                </a:solidFill>
              </a:rPr>
              <a:t> Exercise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321" name="Google Shape;321;p48"/>
          <p:cNvSpPr txBox="1"/>
          <p:nvPr>
            <p:ph idx="4294967295" type="title"/>
          </p:nvPr>
        </p:nvSpPr>
        <p:spPr>
          <a:xfrm>
            <a:off x="495900" y="8225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Confirmation can be very useful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5" y="976700"/>
            <a:ext cx="6247275" cy="430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/>
          <p:nvPr/>
        </p:nvSpPr>
        <p:spPr>
          <a:xfrm>
            <a:off x="2220225" y="1583750"/>
            <a:ext cx="3618900" cy="59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</a:t>
            </a:r>
            <a:br>
              <a:rPr lang="en" sz="2400"/>
            </a:br>
            <a:r>
              <a:rPr lang="en"/>
              <a:t>CODE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Something</a:t>
            </a:r>
            <a:endParaRPr sz="2400"/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975" y="2419350"/>
            <a:ext cx="3937000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0"/>
          <p:cNvSpPr txBox="1"/>
          <p:nvPr/>
        </p:nvSpPr>
        <p:spPr>
          <a:xfrm>
            <a:off x="521925" y="532875"/>
            <a:ext cx="4236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Real World API Call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6" name="Google Shape;336;p50"/>
          <p:cNvSpPr txBox="1"/>
          <p:nvPr>
            <p:ph idx="4294967295" type="body"/>
          </p:nvPr>
        </p:nvSpPr>
        <p:spPr>
          <a:xfrm>
            <a:off x="518100" y="1295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API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pplication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rogramming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nterface - our application is going to be programmed to interface with theirs, this will require us to ask their application for some information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Fetch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We FETCH the information from their API. It’s a special way of asking. Because we’re working with something that won’t be instant, we’re going to have to wait for a bit.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Synchronous vs Asynchronous</a:t>
            </a:r>
            <a:b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Code that we’ve written so far is Synchronous, it’s nearly instant. Things that we have to wait for are called Asynchronous.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Promises</a:t>
            </a:r>
            <a:b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 Asynchronous code, we get the data source to promise to return us some information later, and catch what happens if the promise doesn’t work out. 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API Call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342" name="Google Shape;342;p51"/>
          <p:cNvSpPr txBox="1"/>
          <p:nvPr>
            <p:ph idx="4294967295" type="title"/>
          </p:nvPr>
        </p:nvSpPr>
        <p:spPr>
          <a:xfrm>
            <a:off x="495900" y="822575"/>
            <a:ext cx="51972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Let’s get some data from somewhere online!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3" y="1566863"/>
            <a:ext cx="42957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1"/>
          <p:cNvSpPr txBox="1"/>
          <p:nvPr>
            <p:ph idx="4294967295" type="title"/>
          </p:nvPr>
        </p:nvSpPr>
        <p:spPr>
          <a:xfrm>
            <a:off x="495900" y="4030925"/>
            <a:ext cx="51972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Let’s remix it to get another movie franchise!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IDE Setup</a:t>
            </a:r>
            <a:endParaRPr sz="2400">
              <a:solidFill>
                <a:srgbClr val="FF4A60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213" y="1406000"/>
            <a:ext cx="2644200" cy="34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769213" y="1406000"/>
            <a:ext cx="2644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code.visualstudio.com/download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729363" y="1406000"/>
            <a:ext cx="26454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350" y="1811900"/>
            <a:ext cx="2645426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6"/>
          <p:cNvSpPr txBox="1"/>
          <p:nvPr/>
        </p:nvSpPr>
        <p:spPr>
          <a:xfrm>
            <a:off x="4771250" y="2781975"/>
            <a:ext cx="30354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Open extensions menu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Search for GirlCode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Install the extension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416950" y="4454175"/>
            <a:ext cx="4310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 don’t have internet access, please let us know!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API Call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350" name="Google Shape;350;p52"/>
          <p:cNvSpPr txBox="1"/>
          <p:nvPr>
            <p:ph idx="4294967295" type="title"/>
          </p:nvPr>
        </p:nvSpPr>
        <p:spPr>
          <a:xfrm>
            <a:off x="495900" y="822575"/>
            <a:ext cx="51972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can do better!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52"/>
          <p:cNvPicPr preferRelativeResize="0"/>
          <p:nvPr/>
        </p:nvPicPr>
        <p:blipFill rotWithShape="1">
          <a:blip r:embed="rId3">
            <a:alphaModFix/>
          </a:blip>
          <a:srcRect b="70578" l="0" r="0" t="0"/>
          <a:stretch/>
        </p:blipFill>
        <p:spPr>
          <a:xfrm>
            <a:off x="525525" y="1960650"/>
            <a:ext cx="8174650" cy="1122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idx="4294967295" type="title"/>
          </p:nvPr>
        </p:nvSpPr>
        <p:spPr>
          <a:xfrm>
            <a:off x="525525" y="208700"/>
            <a:ext cx="651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Rules For Remixing</a:t>
            </a:r>
            <a:endParaRPr sz="3600">
              <a:solidFill>
                <a:srgbClr val="FF4A60"/>
              </a:solidFill>
            </a:endParaRPr>
          </a:p>
        </p:txBody>
      </p:sp>
      <p:sp>
        <p:nvSpPr>
          <p:cNvPr id="357" name="Google Shape;357;p53"/>
          <p:cNvSpPr txBox="1"/>
          <p:nvPr>
            <p:ph idx="4294967295" type="title"/>
          </p:nvPr>
        </p:nvSpPr>
        <p:spPr>
          <a:xfrm>
            <a:off x="407050" y="908750"/>
            <a:ext cx="8444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veat"/>
              <a:buAutoNum type="arabicPeriod"/>
            </a:pPr>
            <a:r>
              <a:rPr lang="en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Share Your Passion</a:t>
            </a:r>
            <a:endParaRPr sz="4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veat"/>
              <a:buAutoNum type="arabicPeriod"/>
            </a:pPr>
            <a:r>
              <a:rPr lang="en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It’s OKAY to make </a:t>
            </a:r>
            <a:r>
              <a:rPr lang="en" sz="4800" strike="sng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misterks </a:t>
            </a:r>
            <a:r>
              <a:rPr lang="en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mistakes</a:t>
            </a:r>
            <a:endParaRPr sz="4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veat"/>
              <a:buAutoNum type="arabicPeriod"/>
            </a:pPr>
            <a:r>
              <a:rPr lang="en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Enjoy Yourself</a:t>
            </a:r>
            <a:endParaRPr sz="4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4"/>
          <p:cNvSpPr txBox="1"/>
          <p:nvPr/>
        </p:nvSpPr>
        <p:spPr>
          <a:xfrm>
            <a:off x="2855550" y="3444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54"/>
          <p:cNvSpPr txBox="1"/>
          <p:nvPr>
            <p:ph idx="4294967295" type="body"/>
          </p:nvPr>
        </p:nvSpPr>
        <p:spPr>
          <a:xfrm>
            <a:off x="2855550" y="1107100"/>
            <a:ext cx="34329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https://javascript.info/function-basics</a:t>
            </a:r>
            <a:endParaRPr sz="1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https://javascript.info/array</a:t>
            </a:r>
            <a:endParaRPr sz="1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https://quizlet.com/236992008/mjs-array-methods-flash-cards/</a:t>
            </a:r>
            <a:endParaRPr sz="1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https://www.i-programmer.info/babbages-bag/263-stacks.html</a:t>
            </a:r>
            <a:endParaRPr sz="1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https://javascript.info/while-for#tasks</a:t>
            </a:r>
            <a:endParaRPr sz="1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Test</a:t>
            </a:r>
            <a:endParaRPr sz="2400">
              <a:solidFill>
                <a:srgbClr val="FF4A60"/>
              </a:solidFill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987150" y="2442463"/>
            <a:ext cx="71697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</a:rPr>
              <a:t>http://bit.ly/girlcode-test</a:t>
            </a:r>
            <a:endParaRPr sz="3000"/>
          </a:p>
        </p:txBody>
      </p:sp>
      <p:sp>
        <p:nvSpPr>
          <p:cNvPr id="371" name="Google Shape;371;p55"/>
          <p:cNvSpPr txBox="1"/>
          <p:nvPr/>
        </p:nvSpPr>
        <p:spPr>
          <a:xfrm>
            <a:off x="2416950" y="4454175"/>
            <a:ext cx="4310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 don’t have internet access, please let us know!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SLIDES AFTER THIS POINT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Links</a:t>
            </a:r>
            <a:endParaRPr sz="2400">
              <a:solidFill>
                <a:srgbClr val="FF4A60"/>
              </a:solidFill>
            </a:endParaRPr>
          </a:p>
        </p:txBody>
      </p:sp>
      <p:sp>
        <p:nvSpPr>
          <p:cNvPr id="382" name="Google Shape;382;p57"/>
          <p:cNvSpPr txBox="1"/>
          <p:nvPr>
            <p:ph idx="4294967295" type="title"/>
          </p:nvPr>
        </p:nvSpPr>
        <p:spPr>
          <a:xfrm>
            <a:off x="417125" y="1480150"/>
            <a:ext cx="8041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200"/>
              <a:t>Comparison Operators</a:t>
            </a:r>
            <a:r>
              <a:rPr lang="en"/>
              <a:t> 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https://apprize.info/javascript/20lessons/4.html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https://www.w3schools.com/js/js_comparisons.asp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Slides</a:t>
            </a:r>
            <a:endParaRPr sz="2400">
              <a:solidFill>
                <a:srgbClr val="FF4A60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416950" y="4454175"/>
            <a:ext cx="4310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 don’t have internet access, please let us know!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400" y="2848870"/>
            <a:ext cx="1393925" cy="13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466500" y="1053350"/>
            <a:ext cx="4565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</a:rPr>
              <a:t>http://bit.ly/girlcode-code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466500" y="1927725"/>
            <a:ext cx="4565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http://bit.ly/girlcode-slides</a:t>
            </a:r>
            <a:r>
              <a:rPr lang="en" sz="2400" u="sng">
                <a:solidFill>
                  <a:schemeClr val="hlink"/>
                </a:solidFill>
              </a:rPr>
              <a:t> (included with code)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Developer Tools</a:t>
            </a:r>
            <a:endParaRPr sz="2400">
              <a:solidFill>
                <a:srgbClr val="FF4A6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45800" y="1578900"/>
            <a:ext cx="6655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Simply press F12 on your keyboard and navigate over to your console section.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Please call one of us over if you need help!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4A60"/>
                </a:solidFill>
              </a:rPr>
              <a:t>.HTML and .js files</a:t>
            </a:r>
            <a:endParaRPr sz="2400">
              <a:solidFill>
                <a:srgbClr val="FF4A60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45800" y="1578900"/>
            <a:ext cx="6655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section has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own exercise files. We will instruct you on when to move to the next exercise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</a:t>
            </a:r>
            <a:r>
              <a:rPr lang="en"/>
              <a:t>losures</a:t>
            </a:r>
            <a:r>
              <a:rPr lang="en" sz="1800"/>
              <a:t>.js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A6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521925" y="5254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Closures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521925" y="1377475"/>
            <a:ext cx="81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Important for order of execution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Used for explaining what is going on in code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4A6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4A60"/>
                </a:solidFill>
                <a:latin typeface="Raleway"/>
                <a:ea typeface="Raleway"/>
                <a:cs typeface="Raleway"/>
                <a:sym typeface="Raleway"/>
              </a:rPr>
              <a:t>Define scoping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Used to tell a story about the problem. That is very specific to the problems domain. Can also be used to document use of functions.</a:t>
            </a:r>
            <a:endParaRPr b="1" sz="1400">
              <a:solidFill>
                <a:srgbClr val="FF4A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