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032573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032573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032573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0032573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0032573e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0032573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032573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0032573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032573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0032573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0032573e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0032573e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032573e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0032573e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032573e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0032573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hyperlink" Target="https://ru.wikipedia.org/wiki/%D0%93%D0%BE%D1%81%D1%83%D0%B4%D0%B0%D1%80%D1%81%D1%82%D0%B2%D0%B5%D0%BD%D0%BD%D1%8B%D0%B9_%D0%B1%D1%8E%D0%B4%D0%B6%D0%B5%D1%8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%D0%9A%D0%BE%D1%81%D0%B2%D0%B5%D0%BD%D0%BD%D1%8B%D0%B9_%D0%BD%D0%B0%D0%BB%D0%BE%D0%B3" TargetMode="External"/><Relationship Id="rId4" Type="http://schemas.openxmlformats.org/officeDocument/2006/relationships/hyperlink" Target="https://ru.wikipedia.org/wiki/%D0%A2%D0%B0%D0%B1%D0%B0%D0%BA" TargetMode="External"/><Relationship Id="rId9" Type="http://schemas.openxmlformats.org/officeDocument/2006/relationships/hyperlink" Target="https://ru.wikipedia.org/wiki/%D0%9F%D0%BE%D1%82%D1%80%D0%B5%D0%B1%D0%B8%D1%82%D0%B5%D0%BB%D1%8C" TargetMode="External"/><Relationship Id="rId5" Type="http://schemas.openxmlformats.org/officeDocument/2006/relationships/hyperlink" Target="https://ru.wikipedia.org/wiki/%D0%92%D0%B8%D0%BD%D0%BE" TargetMode="External"/><Relationship Id="rId6" Type="http://schemas.openxmlformats.org/officeDocument/2006/relationships/hyperlink" Target="https://ru.wikipedia.org/wiki/%D0%A2%D0%B0%D0%BC%D0%BE%D0%B6%D0%B5%D0%BD%D0%BD%D1%8B%D0%B5_%D0%BF%D0%BE%D1%88%D0%BB%D0%B8%D0%BD%D1%8B" TargetMode="External"/><Relationship Id="rId7" Type="http://schemas.openxmlformats.org/officeDocument/2006/relationships/hyperlink" Target="https://ru.wikipedia.org/wiki/%D0%A2%D0%BE%D0%B2%D0%B0%D1%80" TargetMode="External"/><Relationship Id="rId8" Type="http://schemas.openxmlformats.org/officeDocument/2006/relationships/hyperlink" Target="https://ru.wikipedia.org/wiki/%D0%A2%D0%B0%D1%80%D0%B8%D1%8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Акцизы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Алавердян Грант 10В</a:t>
            </a:r>
            <a:endParaRPr>
              <a:solidFill>
                <a:srgbClr val="ED1C6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Определение акциза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81925" y="13766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 Акциз - 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косвенный налог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, налагаемый в момент производства на товары массового потребления(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табак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вино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 и так далее)внутри страны(в отличие от 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таможенных платежей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, несущих ту же функцию, но на товары, доставляемые из-за границы, то есть из других стран). Включается в цену 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товаров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тариф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 за услуги и тем самым фактически уплачивается 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потребителем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. При реализации подакцизных товаров в розницу сумма акциза не выделяется. Акциз служит важным источником доходов </a:t>
            </a:r>
            <a:r>
              <a:rPr lang="ru" sz="1400">
                <a:solidFill>
                  <a:srgbClr val="ED1C6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государственного бюджета</a:t>
            </a: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 современных стран. Размер акциза по многим товарам достигает половины, а иногда 2/3 их цены.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D1C6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81925" y="231750"/>
            <a:ext cx="7663200" cy="837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ru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Функции акцизов</a:t>
            </a:r>
            <a:endParaRPr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81925" y="1354244"/>
            <a:ext cx="78867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Регулирующая - ограничивает производство и потребление тех товаров, без которых, без ущерба для собственных нужд можно обойтись;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Стимулирующая - побуждает направлять ресурсы именно в те сферы экономики, которые действительно для нее жизненно необходимы;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Перераспределительная - позволяет использовать часть полученных от акцизов доходов для помощи малоимущим.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ED1C6C"/>
              </a:solidFill>
              <a:highlight>
                <a:srgbClr val="15121D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Виды акцизных ставок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98725" y="14140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102550" y="1555000"/>
            <a:ext cx="1667100" cy="777600"/>
          </a:xfrm>
          <a:prstGeom prst="rect">
            <a:avLst/>
          </a:prstGeom>
          <a:solidFill>
            <a:srgbClr val="31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Акцизные ставки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982850" y="2773600"/>
            <a:ext cx="1906500" cy="777600"/>
          </a:xfrm>
          <a:prstGeom prst="rect">
            <a:avLst/>
          </a:prstGeom>
          <a:solidFill>
            <a:srgbClr val="31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Адвалорные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644425" y="2773600"/>
            <a:ext cx="1906500" cy="777600"/>
          </a:xfrm>
          <a:prstGeom prst="rect">
            <a:avLst/>
          </a:prstGeom>
          <a:solidFill>
            <a:srgbClr val="31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Комбинированные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21275" y="2773600"/>
            <a:ext cx="1906500" cy="777600"/>
          </a:xfrm>
          <a:prstGeom prst="rect">
            <a:avLst/>
          </a:prstGeom>
          <a:solidFill>
            <a:srgbClr val="313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Твердые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 rot="9208889">
            <a:off x="1285861" y="2247613"/>
            <a:ext cx="1816851" cy="1270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C6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1553282">
            <a:off x="4773313" y="2247618"/>
            <a:ext cx="1816708" cy="1270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C6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5400000">
            <a:off x="3722200" y="2508145"/>
            <a:ext cx="427800" cy="12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1C6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Налогоплательщиками признаются</a:t>
            </a:r>
            <a:endParaRPr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819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1) организации; 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2) индивидуальные предприниматели; 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3) лица, признаваемые налогоплательщиками в связи с перемещением товаров через таможенную границу Российской Федерации, определяемые в соответствии с Таможенным кодексом Российской Федерации. А так же организации и иные лица, указанные в настоящей статье 179 НК РФ, признаются налогоплательщиками, если они совершают операции, подлежащие налогообложению в соответствии с настоящей главой.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D1C6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Подакцизные товары</a:t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59525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Круг товаров народного потребления, включенных в перечень подакцизных товаров, определен государством и строго ограничен. Из него исключены потребительские товары первой необходимости, которые обладают социальной значимостью для населения страны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В перечень подакцизных позиций обычно включают высокорентабельные товары с низкими производственными издержками. Именно такие товары могут помочь заметно пополнить государственный бюджет.Часто такими являются популярные у населения товары с высокой маржой (разница между ценой и себестоимостью). Перечень таких товаров государство регулярно изменяет — дополняет и сокращает.</a:t>
            </a:r>
            <a:endParaRPr>
              <a:solidFill>
                <a:srgbClr val="ED1C6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Объекты акциза</a:t>
            </a:r>
            <a:endParaRPr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D1C6C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69800" y="1268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В налоговом законодательстве определен список товаров, с которых нужно платить акциз. При этом неважно, произведен товар за рубежом или в России. Полный перечень подакцизных товаров приведен в п. 1 ст. 181 Налогового кодекса РФ. К числу таких относятся, например: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продукты с содержанием спирта долей до 9%;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алкогольные напитки, в том числе, вина, сидры, пиво, с долей спирта более 0,5%;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виноград для виноградного сусла, вин и крепкого алкоголя;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этиловый спирт;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табак и табачные изделия;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электронные сигареты с никотином и жидкости для них;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дизельное, авиационное и печное топливо;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моторные масла;</a:t>
            </a:r>
            <a:endParaRPr>
              <a:solidFill>
                <a:srgbClr val="ED1C6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Объекты акциза 2 часть</a:t>
            </a:r>
            <a:endParaRPr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89375" y="1268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автомобильный и прямогонный бензин;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мотоциклы с двигателем мощностью более 150 л.с.;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жидкие смеси углеводородов низкой плотности, полученные из переработанной нефти, газа или горючих сланцев;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- сжиженные углеводородные газы с содержанием бутанов от 90%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Некоторые товары из перечня требуют обязательной маркировки, например, сигареты и алкоголь, другие — нет, например, мотоциклы и легковые машины.</a:t>
            </a:r>
            <a:endParaRPr sz="1400">
              <a:solidFill>
                <a:srgbClr val="ED1C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D1C6C"/>
                </a:solidFill>
                <a:latin typeface="Arial"/>
                <a:ea typeface="Arial"/>
                <a:cs typeface="Arial"/>
                <a:sym typeface="Arial"/>
              </a:rPr>
              <a:t>Акцизы на алкоголь и табак необходимы для того, чтобы ограничить их потребление. Акцизы на автомобильное топливо и масла необходимы для обслуживания дорог и компенсации ущерба окружающей среде. Акцизы на предметы роскоши помогают распределить денежные средства.</a:t>
            </a:r>
            <a:endParaRPr>
              <a:solidFill>
                <a:srgbClr val="ED1C6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55075" y="2071200"/>
            <a:ext cx="6482400" cy="1001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D1C6C"/>
                </a:solidFill>
              </a:rPr>
              <a:t>Спасибо за внимание</a:t>
            </a:r>
            <a:endParaRPr>
              <a:solidFill>
                <a:srgbClr val="ED1C6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