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84" r:id="rId41"/>
    <p:sldId id="385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86" r:id="rId50"/>
    <p:sldId id="377" r:id="rId51"/>
    <p:sldId id="378" r:id="rId52"/>
    <p:sldId id="379" r:id="rId53"/>
    <p:sldId id="387" r:id="rId54"/>
    <p:sldId id="380" r:id="rId55"/>
    <p:sldId id="381" r:id="rId56"/>
    <p:sldId id="382" r:id="rId57"/>
    <p:sldId id="383" r:id="rId58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24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452"/>
    </p:cViewPr>
  </p:sorterViewPr>
  <p:notesViewPr>
    <p:cSldViewPr showGuides="1">
      <p:cViewPr varScale="1">
        <p:scale>
          <a:sx n="75" d="100"/>
          <a:sy n="75" d="100"/>
        </p:scale>
        <p:origin x="402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373F8-ED42-47AA-829E-5D661DC8E5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248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4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9" y="0"/>
            <a:ext cx="2950474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CA5B75B0-DBF8-43FA-A1B4-A211934130F8}" type="datetimeFigureOut">
              <a:rPr lang="en-GB" smtClean="0"/>
              <a:pPr/>
              <a:t>11/09/2018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705" tIns="45853" rIns="91705" bIns="458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2154"/>
            <a:ext cx="2950474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9" y="9442154"/>
            <a:ext cx="2950474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C0F98F4A-4BA2-4A97-AD19-2855772EC6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46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9900CC"/>
                </a:solidFill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9900CC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5298-7B8D-4BB0-9EEA-A20E4FF06539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E314-0379-48B4-B405-F4BF64C2B09D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D5FF-1885-43EA-93B7-7D73958D19BA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4B196-F5E1-40CC-AE86-3BB70E8D78D9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ED466-EA32-47E3-80EA-4CFB1EC75D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6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9900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2645-5BCD-4AA5-8363-555CFD0F90F3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662-A4F0-4C80-9C89-EA582DB54D14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72C7-48D7-4954-A98C-192496BFBD19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D80-5146-4D01-A81B-CE38664680E0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B0CF-AA90-4D48-85AA-D403FD7A8249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CC8-2E82-455A-BEC0-61EC20ECBCCA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667-E765-4437-AE00-DDC0DCDD4D40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D5D6-5689-44F4-8BCF-EBD2BB312325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5C7C-199F-4685-86D9-C5C459524BB1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Rectangle.doc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KV4000</a:t>
            </a:r>
            <a:br>
              <a:rPr lang="en-GB" dirty="0" smtClean="0"/>
            </a:br>
            <a:r>
              <a:rPr lang="en-GB" dirty="0" smtClean="0"/>
              <a:t>Programming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229600" cy="1752600"/>
          </a:xfrm>
        </p:spPr>
        <p:txBody>
          <a:bodyPr/>
          <a:lstStyle/>
          <a:p>
            <a:r>
              <a:rPr lang="en-GB" dirty="0" smtClean="0">
                <a:solidFill>
                  <a:srgbClr val="9900CC"/>
                </a:solidFill>
                <a:latin typeface="Arial Rounded MT Bold" pitchFamily="34" charset="0"/>
              </a:rPr>
              <a:t>Week 2</a:t>
            </a:r>
          </a:p>
          <a:p>
            <a:r>
              <a:rPr lang="en-GB" dirty="0" smtClean="0">
                <a:solidFill>
                  <a:srgbClr val="9900CC"/>
                </a:solidFill>
                <a:latin typeface="Arial Rounded MT Bold" pitchFamily="34" charset="0"/>
              </a:rPr>
              <a:t>Understanding Class Definitions</a:t>
            </a:r>
            <a:endParaRPr lang="en-US" dirty="0" smtClean="0">
              <a:solidFill>
                <a:srgbClr val="9900CC"/>
              </a:solidFill>
              <a:latin typeface="Arial Rounded MT Bold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Declaring Attributes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Syntax for declaring an attribute</a:t>
            </a:r>
          </a:p>
          <a:p>
            <a:pPr algn="ctr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variableType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variableName</a:t>
            </a:r>
            <a:r>
              <a:rPr lang="en-US" b="1" i="1" dirty="0" smtClean="0"/>
              <a:t> ;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Explanation: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7030A0"/>
                </a:solidFill>
              </a:rPr>
              <a:t>private</a:t>
            </a: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smtClean="0"/>
              <a:t>means the variable can only be used by objects of that class and is not </a:t>
            </a:r>
            <a:r>
              <a:rPr lang="en-US" sz="2400" b="1" i="1" dirty="0" smtClean="0">
                <a:solidFill>
                  <a:srgbClr val="0070C0"/>
                </a:solidFill>
              </a:rPr>
              <a:t>visible</a:t>
            </a:r>
            <a:r>
              <a:rPr lang="en-US" sz="2400" i="1" dirty="0" smtClean="0"/>
              <a:t> to objects of any other class</a:t>
            </a:r>
            <a:r>
              <a:rPr lang="en-US" sz="2400" dirty="0" smtClean="0"/>
              <a:t> .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variableType</a:t>
            </a:r>
            <a:r>
              <a:rPr lang="en-US" sz="2400" dirty="0" smtClean="0"/>
              <a:t> tells the computer what type of values the variable can have and what operations  are allowed.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variableName</a:t>
            </a:r>
            <a:r>
              <a:rPr lang="en-US" sz="2400" dirty="0" smtClean="0"/>
              <a:t> is a meaningful name you invent.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Expected to start with a </a:t>
            </a:r>
            <a:r>
              <a:rPr lang="en-US" b="1" u="sng" dirty="0" smtClean="0"/>
              <a:t>lowercase letter.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multiple words then use capitals to join words -</a:t>
            </a:r>
            <a:br>
              <a:rPr lang="en-US" dirty="0" smtClean="0"/>
            </a:br>
            <a:r>
              <a:rPr lang="en-US" dirty="0" smtClean="0"/>
              <a:t> e.g. aStudent        firstName</a:t>
            </a:r>
            <a:r>
              <a:rPr lang="en-US" b="1" u="sng" dirty="0" smtClean="0">
                <a:solidFill>
                  <a:srgbClr val="FF0000"/>
                </a:solidFill>
              </a:rPr>
              <a:t/>
            </a:r>
            <a:br>
              <a:rPr lang="en-US" b="1" u="sng" dirty="0" smtClean="0">
                <a:solidFill>
                  <a:srgbClr val="FF0000"/>
                </a:solidFill>
              </a:rPr>
            </a:b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‘;’ </a:t>
            </a:r>
            <a:r>
              <a:rPr lang="en-US" sz="2400" dirty="0" smtClean="0"/>
              <a:t>terminates the </a:t>
            </a:r>
            <a:r>
              <a:rPr lang="en-US" sz="2400" b="1" i="1" dirty="0" smtClean="0">
                <a:solidFill>
                  <a:srgbClr val="0070C0"/>
                </a:solidFill>
              </a:rPr>
              <a:t>statement</a:t>
            </a:r>
            <a:r>
              <a:rPr lang="en-US" sz="2400" dirty="0" smtClean="0"/>
              <a:t> (instruction)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62600" y="5105400"/>
            <a:ext cx="2895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camelCase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Counter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GB" dirty="0" smtClean="0"/>
              <a:t>By considering the responsibilities we identified for the Counter, we will need: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 (int)eger to hold the current value of the count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Declaration: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4400" dirty="0" smtClean="0"/>
              <a:t>         private int count </a:t>
            </a:r>
            <a:r>
              <a:rPr lang="en-US" sz="5400" b="1" dirty="0" smtClean="0">
                <a:solidFill>
                  <a:srgbClr val="0070C0"/>
                </a:solidFill>
              </a:rPr>
              <a:t>;</a:t>
            </a:r>
            <a:endParaRPr lang="en-US" sz="4400" b="1" dirty="0" smtClean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55625" y="4906964"/>
            <a:ext cx="337450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visibility modifier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733800" y="4800601"/>
            <a:ext cx="93871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006600"/>
                </a:solidFill>
                <a:latin typeface="Trebuchet MS" pitchFamily="34" charset="0"/>
              </a:rPr>
              <a:t>datatype</a:t>
            </a:r>
            <a:endParaRPr lang="en-US" sz="2800" dirty="0">
              <a:solidFill>
                <a:srgbClr val="006600"/>
              </a:solidFill>
              <a:latin typeface="Trebuchet MS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800600" y="4953001"/>
            <a:ext cx="2928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variable name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630358" y="4184523"/>
            <a:ext cx="792163" cy="6527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404119" y="4099320"/>
            <a:ext cx="762000" cy="6405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rot="16200000" flipV="1">
            <a:off x="5630439" y="4318683"/>
            <a:ext cx="990600" cy="2780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1 12"/>
          <p:cNvSpPr/>
          <p:nvPr/>
        </p:nvSpPr>
        <p:spPr>
          <a:xfrm>
            <a:off x="8001000" y="4267201"/>
            <a:ext cx="1066800" cy="914400"/>
          </a:xfrm>
          <a:prstGeom prst="borderCallout1">
            <a:avLst>
              <a:gd name="adj1" fmla="val 18750"/>
              <a:gd name="adj2" fmla="val -8333"/>
              <a:gd name="adj3" fmla="val -38245"/>
              <a:gd name="adj4" fmla="val -7082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 smtClean="0">
                <a:solidFill>
                  <a:schemeClr val="tx1"/>
                </a:solidFill>
              </a:rPr>
              <a:t>;</a:t>
            </a:r>
            <a:endParaRPr lang="en-GB" sz="7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200" y="3429000"/>
            <a:ext cx="7162800" cy="838200"/>
            <a:chOff x="76200" y="3429000"/>
            <a:chExt cx="6781800" cy="838200"/>
          </a:xfrm>
        </p:grpSpPr>
        <p:sp>
          <p:nvSpPr>
            <p:cNvPr id="16" name="Rectangle 15"/>
            <p:cNvSpPr/>
            <p:nvPr/>
          </p:nvSpPr>
          <p:spPr>
            <a:xfrm>
              <a:off x="76200" y="3429000"/>
              <a:ext cx="6781800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dirty="0" smtClean="0">
                  <a:solidFill>
                    <a:schemeClr val="tx1"/>
                  </a:solidFill>
                </a:rPr>
                <a:t>A ‘</a:t>
              </a:r>
              <a:r>
                <a:rPr lang="en-GB" sz="2800" b="1" i="1" dirty="0" smtClean="0">
                  <a:solidFill>
                    <a:schemeClr val="tx1"/>
                  </a:solidFill>
                </a:rPr>
                <a:t>statement’</a:t>
              </a:r>
              <a:endParaRPr lang="en-GB" sz="28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886200"/>
              <a:ext cx="838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6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class Counter in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000" dirty="0" smtClean="0">
                <a:solidFill>
                  <a:srgbClr val="008000"/>
                </a:solidFill>
              </a:rPr>
              <a:t>/**</a:t>
            </a:r>
          </a:p>
          <a:p>
            <a:pPr>
              <a:lnSpc>
                <a:spcPct val="90000"/>
              </a:lnSpc>
              <a:buNone/>
            </a:pPr>
            <a:r>
              <a:rPr lang="en-US" sz="3000" dirty="0" smtClean="0">
                <a:solidFill>
                  <a:srgbClr val="008000"/>
                </a:solidFill>
              </a:rPr>
              <a:t> * A class representing a simple Counter</a:t>
            </a:r>
          </a:p>
          <a:p>
            <a:pPr>
              <a:lnSpc>
                <a:spcPct val="90000"/>
              </a:lnSpc>
              <a:buNone/>
            </a:pPr>
            <a:r>
              <a:rPr lang="en-GB" sz="3000" dirty="0" smtClean="0">
                <a:solidFill>
                  <a:srgbClr val="008000"/>
                </a:solidFill>
              </a:rPr>
              <a:t> * @author [Author’s name here]</a:t>
            </a:r>
          </a:p>
          <a:p>
            <a:pPr>
              <a:lnSpc>
                <a:spcPct val="90000"/>
              </a:lnSpc>
              <a:buNone/>
            </a:pPr>
            <a:r>
              <a:rPr lang="en-GB" sz="3000" dirty="0" smtClean="0">
                <a:solidFill>
                  <a:srgbClr val="008000"/>
                </a:solidFill>
              </a:rPr>
              <a:t> * @version 1.0</a:t>
            </a:r>
            <a:endParaRPr lang="en-US" sz="3000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3000" dirty="0" smtClean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90000"/>
              </a:lnSpc>
              <a:buNone/>
            </a:pPr>
            <a:r>
              <a:rPr lang="en-US" sz="3000" b="1" dirty="0" smtClean="0">
                <a:solidFill>
                  <a:schemeClr val="accent2"/>
                </a:solidFill>
              </a:rPr>
              <a:t>public class</a:t>
            </a:r>
            <a:r>
              <a:rPr lang="en-US" sz="3000" b="1" dirty="0" smtClean="0"/>
              <a:t> </a:t>
            </a:r>
            <a:r>
              <a:rPr lang="en-US" sz="3000" b="1" dirty="0" smtClean="0">
                <a:solidFill>
                  <a:srgbClr val="9900CC"/>
                </a:solidFill>
              </a:rPr>
              <a:t>Counter</a:t>
            </a:r>
          </a:p>
          <a:p>
            <a:pPr>
              <a:lnSpc>
                <a:spcPct val="90000"/>
              </a:lnSpc>
              <a:buNone/>
            </a:pPr>
            <a:r>
              <a:rPr lang="en-US" sz="3000" dirty="0" smtClean="0"/>
              <a:t>{</a:t>
            </a:r>
          </a:p>
          <a:p>
            <a:pPr lvl="2">
              <a:buNone/>
            </a:pPr>
            <a:r>
              <a:rPr lang="en-US" sz="2800" dirty="0" smtClean="0"/>
              <a:t>private int count;</a:t>
            </a:r>
          </a:p>
          <a:p>
            <a:pPr lvl="2">
              <a:buNone/>
            </a:pPr>
            <a:endParaRPr lang="en-US" sz="3000" dirty="0" smtClean="0"/>
          </a:p>
          <a:p>
            <a:pPr lvl="2">
              <a:buNone/>
            </a:pPr>
            <a:endParaRPr lang="en-US" sz="3000" i="1" dirty="0" smtClean="0"/>
          </a:p>
          <a:p>
            <a:pPr lvl="2">
              <a:buNone/>
            </a:pPr>
            <a:endParaRPr lang="en-US" sz="3000" i="1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}  // end of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800600"/>
            <a:ext cx="4419600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more to come here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>
                <a:solidFill>
                  <a:srgbClr val="996600"/>
                </a:solidFill>
              </a:rPr>
              <a:t>Exercise 1</a:t>
            </a:r>
            <a:endParaRPr lang="en-US" b="1" dirty="0" smtClean="0">
              <a:solidFill>
                <a:srgbClr val="9966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If you have not done so already, create a new folder ‘Week02’ &amp; a subfolder ‘Lect’ inside your KV4000 folder.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Open BlueJ and create a new project, called </a:t>
            </a:r>
            <a:r>
              <a:rPr lang="en-GB" b="1" dirty="0" smtClean="0">
                <a:solidFill>
                  <a:srgbClr val="7030A0"/>
                </a:solidFill>
              </a:rPr>
              <a:t>Counter</a:t>
            </a:r>
            <a:r>
              <a:rPr lang="en-GB" dirty="0" smtClean="0"/>
              <a:t> in this folder;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Create a new class called </a:t>
            </a:r>
            <a:r>
              <a:rPr lang="en-GB" b="1" dirty="0" smtClean="0">
                <a:solidFill>
                  <a:srgbClr val="7030A0"/>
                </a:solidFill>
              </a:rPr>
              <a:t>Counter</a:t>
            </a:r>
            <a:r>
              <a:rPr lang="en-GB" dirty="0" smtClean="0"/>
              <a:t>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Edit the </a:t>
            </a:r>
            <a:r>
              <a:rPr lang="en-GB" b="1" dirty="0" smtClean="0">
                <a:solidFill>
                  <a:srgbClr val="7030A0"/>
                </a:solidFill>
              </a:rPr>
              <a:t>Counter</a:t>
            </a:r>
            <a:r>
              <a:rPr lang="en-GB" dirty="0" smtClean="0"/>
              <a:t> class so it looks like the code on the previous slide ( use your own name);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Compile your class – fix any errors</a:t>
            </a:r>
            <a:r>
              <a:rPr lang="en-GB" b="1" dirty="0" smtClean="0">
                <a:solidFill>
                  <a:srgbClr val="002060"/>
                </a:solidFill>
              </a:rPr>
              <a:t>!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b="1" dirty="0" smtClean="0"/>
              <a:t>Constructors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 smtClean="0"/>
              <a:t>Constructors create and initialize a new object.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 smtClean="0"/>
              <a:t>They have the </a:t>
            </a:r>
            <a:r>
              <a:rPr lang="en-US" sz="2800" u="sng" dirty="0" smtClean="0"/>
              <a:t>exactly</a:t>
            </a:r>
            <a:r>
              <a:rPr lang="en-US" sz="2800" dirty="0" smtClean="0"/>
              <a:t> same name as their class.       (Remember Java is case sensitive).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They exist only to create a new object of that type.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 smtClean="0"/>
              <a:t>They are often used to initialize attributes with starting values.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They often receive external                                       parameter values to do this. (later)</a:t>
            </a:r>
          </a:p>
          <a:p>
            <a:pPr>
              <a:spcBef>
                <a:spcPts val="1800"/>
              </a:spcBef>
            </a:pPr>
            <a:r>
              <a:rPr lang="en-US" sz="3000" dirty="0" smtClean="0"/>
              <a:t>There can be multiple constructors defined in a class.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962400"/>
            <a:ext cx="2971800" cy="16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public </a:t>
            </a:r>
            <a:r>
              <a:rPr lang="en-GB" sz="2400" b="1" dirty="0" smtClean="0">
                <a:solidFill>
                  <a:srgbClr val="9900CC"/>
                </a:solidFill>
              </a:rPr>
              <a:t>Counter</a:t>
            </a:r>
            <a:r>
              <a:rPr lang="en-GB" sz="2400" b="1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}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4724400"/>
            <a:ext cx="2286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count = 0;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GB" dirty="0" smtClean="0"/>
              <a:t>A Constructor for 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8000" dirty="0" smtClean="0"/>
              <a:t>/**</a:t>
            </a:r>
          </a:p>
          <a:p>
            <a:pPr>
              <a:lnSpc>
                <a:spcPct val="90000"/>
              </a:lnSpc>
              <a:buNone/>
            </a:pPr>
            <a:r>
              <a:rPr lang="en-US" sz="8000" dirty="0" smtClean="0"/>
              <a:t> * A class representing a simple Counter</a:t>
            </a:r>
          </a:p>
          <a:p>
            <a:pPr>
              <a:lnSpc>
                <a:spcPct val="90000"/>
              </a:lnSpc>
              <a:buNone/>
            </a:pPr>
            <a:r>
              <a:rPr lang="en-GB" sz="8000" dirty="0" smtClean="0"/>
              <a:t> * @author Barney Rubble</a:t>
            </a:r>
          </a:p>
          <a:p>
            <a:pPr>
              <a:lnSpc>
                <a:spcPct val="90000"/>
              </a:lnSpc>
              <a:buNone/>
            </a:pPr>
            <a:r>
              <a:rPr lang="en-GB" sz="8000" dirty="0" smtClean="0"/>
              <a:t> * @version 1.0</a:t>
            </a:r>
            <a:endParaRPr lang="en-US" sz="8000" dirty="0" smtClean="0"/>
          </a:p>
          <a:p>
            <a:pPr>
              <a:lnSpc>
                <a:spcPct val="90000"/>
              </a:lnSpc>
              <a:buNone/>
            </a:pPr>
            <a:r>
              <a:rPr lang="en-US" sz="8000" dirty="0" smtClean="0"/>
              <a:t> */</a:t>
            </a:r>
          </a:p>
          <a:p>
            <a:pPr>
              <a:lnSpc>
                <a:spcPct val="90000"/>
              </a:lnSpc>
              <a:buNone/>
            </a:pPr>
            <a:r>
              <a:rPr lang="en-US" sz="8000" b="1" dirty="0" smtClean="0"/>
              <a:t>public class </a:t>
            </a:r>
            <a:r>
              <a:rPr lang="en-US" sz="8000" b="1" dirty="0" smtClean="0">
                <a:solidFill>
                  <a:srgbClr val="9900CC"/>
                </a:solidFill>
              </a:rPr>
              <a:t>Counter</a:t>
            </a:r>
          </a:p>
          <a:p>
            <a:pPr>
              <a:lnSpc>
                <a:spcPct val="90000"/>
              </a:lnSpc>
              <a:buNone/>
            </a:pPr>
            <a:r>
              <a:rPr lang="en-US" sz="8000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8000" dirty="0" smtClean="0"/>
              <a:t>      </a:t>
            </a:r>
            <a:r>
              <a:rPr lang="en-US" sz="8000" b="1" dirty="0" smtClean="0">
                <a:solidFill>
                  <a:srgbClr val="FF0000"/>
                </a:solidFill>
              </a:rPr>
              <a:t>private</a:t>
            </a:r>
            <a:r>
              <a:rPr lang="en-US" sz="8000" dirty="0" smtClean="0"/>
              <a:t> </a:t>
            </a:r>
            <a:r>
              <a:rPr lang="en-US" sz="8000" dirty="0" err="1" smtClean="0"/>
              <a:t>int</a:t>
            </a:r>
            <a:r>
              <a:rPr lang="en-US" sz="8000" dirty="0" smtClean="0"/>
              <a:t> count;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009900"/>
                </a:solidFill>
              </a:rPr>
              <a:t>    </a:t>
            </a:r>
            <a:r>
              <a:rPr lang="en-US" sz="11200" dirty="0" smtClean="0">
                <a:solidFill>
                  <a:srgbClr val="009900"/>
                </a:solidFill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1200" dirty="0" smtClean="0">
                <a:solidFill>
                  <a:srgbClr val="009900"/>
                </a:solidFill>
              </a:rPr>
              <a:t>     * Create a new Counter,</a:t>
            </a:r>
          </a:p>
          <a:p>
            <a:pPr>
              <a:spcBef>
                <a:spcPts val="0"/>
              </a:spcBef>
              <a:buNone/>
            </a:pPr>
            <a:r>
              <a:rPr lang="en-US" sz="11200" dirty="0" smtClean="0">
                <a:solidFill>
                  <a:srgbClr val="009900"/>
                </a:solidFill>
              </a:rPr>
              <a:t>     *  with count initialized to 0</a:t>
            </a:r>
          </a:p>
          <a:p>
            <a:pPr>
              <a:spcBef>
                <a:spcPts val="0"/>
              </a:spcBef>
              <a:buNone/>
            </a:pPr>
            <a:r>
              <a:rPr lang="en-US" sz="11200" dirty="0" smtClean="0">
                <a:solidFill>
                  <a:srgbClr val="009900"/>
                </a:solidFill>
              </a:rPr>
              <a:t>     */</a:t>
            </a:r>
          </a:p>
          <a:p>
            <a:pPr>
              <a:spcBef>
                <a:spcPts val="0"/>
              </a:spcBef>
              <a:buNone/>
            </a:pPr>
            <a:r>
              <a:rPr lang="en-US" sz="11200" b="1" dirty="0" smtClean="0"/>
              <a:t>    </a:t>
            </a:r>
            <a:r>
              <a:rPr lang="en-US" sz="11200" b="1" dirty="0" smtClean="0">
                <a:solidFill>
                  <a:srgbClr val="FF0000"/>
                </a:solidFill>
              </a:rPr>
              <a:t>public</a:t>
            </a:r>
            <a:r>
              <a:rPr lang="en-US" sz="11200" dirty="0" smtClean="0"/>
              <a:t> </a:t>
            </a:r>
            <a:r>
              <a:rPr lang="en-US" sz="11200" b="1" dirty="0" smtClean="0">
                <a:solidFill>
                  <a:srgbClr val="9900CC"/>
                </a:solidFill>
              </a:rPr>
              <a:t>Counter</a:t>
            </a:r>
            <a:r>
              <a:rPr lang="en-US" sz="11200" dirty="0" smtClean="0"/>
              <a:t> () </a:t>
            </a:r>
          </a:p>
          <a:p>
            <a:pPr>
              <a:spcBef>
                <a:spcPts val="0"/>
              </a:spcBef>
              <a:buNone/>
            </a:pPr>
            <a:r>
              <a:rPr lang="en-US" sz="11200" dirty="0" smtClean="0"/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sz="11200" dirty="0" smtClean="0"/>
              <a:t>        count = 0 ;   </a:t>
            </a:r>
          </a:p>
          <a:p>
            <a:pPr>
              <a:spcBef>
                <a:spcPts val="0"/>
              </a:spcBef>
              <a:buNone/>
            </a:pPr>
            <a:r>
              <a:rPr lang="en-US" sz="112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endParaRPr lang="en-US" sz="5900" dirty="0" smtClean="0"/>
          </a:p>
          <a:p>
            <a:pPr>
              <a:spcBef>
                <a:spcPts val="0"/>
              </a:spcBef>
              <a:buNone/>
            </a:pPr>
            <a:r>
              <a:rPr lang="en-US" sz="5900" dirty="0" smtClean="0"/>
              <a:t>      </a:t>
            </a:r>
            <a:r>
              <a:rPr lang="en-US" sz="8000" dirty="0" smtClean="0"/>
              <a:t>…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8000" dirty="0" smtClean="0"/>
              <a:t>} // end class</a:t>
            </a:r>
            <a:endParaRPr lang="en-GB" sz="8000" dirty="0"/>
          </a:p>
        </p:txBody>
      </p:sp>
      <p:sp>
        <p:nvSpPr>
          <p:cNvPr id="4" name="Line Callout 1 3"/>
          <p:cNvSpPr/>
          <p:nvPr/>
        </p:nvSpPr>
        <p:spPr>
          <a:xfrm>
            <a:off x="5181600" y="5029200"/>
            <a:ext cx="3429000" cy="612648"/>
          </a:xfrm>
          <a:prstGeom prst="borderCallout1">
            <a:avLst>
              <a:gd name="adj1" fmla="val 54860"/>
              <a:gd name="adj2" fmla="val -4032"/>
              <a:gd name="adj3" fmla="val 51857"/>
              <a:gd name="adj4" fmla="val -6110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Assignment statement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181600" y="4187952"/>
            <a:ext cx="3429000" cy="612648"/>
          </a:xfrm>
          <a:prstGeom prst="borderCallout1">
            <a:avLst>
              <a:gd name="adj1" fmla="val 54860"/>
              <a:gd name="adj2" fmla="val -4032"/>
              <a:gd name="adj3" fmla="val 6578"/>
              <a:gd name="adj4" fmla="val -3833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Javadoc comment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048000"/>
            <a:ext cx="47244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Assignment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Values are stored into attributes (and other variables) via assignment statements:</a:t>
            </a:r>
          </a:p>
          <a:p>
            <a:pPr lvl="1" eaLnBrk="1" hangingPunct="1"/>
            <a:r>
              <a:rPr lang="en-US" i="1" dirty="0" smtClean="0"/>
              <a:t>variable = expression;</a:t>
            </a:r>
          </a:p>
          <a:p>
            <a:pPr lvl="1">
              <a:buNone/>
            </a:pPr>
            <a:r>
              <a:rPr lang="en-US" sz="3600" b="1" dirty="0" smtClean="0">
                <a:solidFill>
                  <a:srgbClr val="CC0000"/>
                </a:solidFill>
                <a:latin typeface="Courier New" pitchFamily="49" charset="0"/>
              </a:rPr>
              <a:t>        </a:t>
            </a:r>
            <a:r>
              <a:rPr lang="en-US" sz="3600" dirty="0" smtClean="0">
                <a:solidFill>
                  <a:srgbClr val="FF0000"/>
                </a:solidFill>
              </a:rPr>
              <a:t>count = 0 ;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A variable can only store a single value, so any previous value is overwritten.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2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066800"/>
            <a:ext cx="8229600" cy="5059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the constructor to your Counter class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Compile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Instantiate a Counter object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Check that the value of count has been set correctly (Hint: use inspect)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The methods defined in a class together implement the behaviour of objects &amp; prevent direct access to data.</a:t>
            </a:r>
          </a:p>
          <a:p>
            <a:r>
              <a:rPr lang="en-GB" sz="2400" dirty="0" smtClean="0"/>
              <a:t>Whilst it is useful to think of methods as accessors (queries) /mutators (commands)  there is no formal difference between the two types.</a:t>
            </a:r>
          </a:p>
          <a:p>
            <a:r>
              <a:rPr lang="en-GB" sz="2400" dirty="0" smtClean="0"/>
              <a:t>Methods have a structure consisting a header and a body.</a:t>
            </a:r>
            <a:endParaRPr lang="en-GB" sz="2000" i="1" dirty="0" smtClean="0"/>
          </a:p>
          <a:p>
            <a:pPr lvl="1"/>
            <a:r>
              <a:rPr lang="en-GB" sz="2000" dirty="0" smtClean="0"/>
              <a:t>The body encloses the method’s </a:t>
            </a:r>
            <a:r>
              <a:rPr lang="en-GB" sz="2000" b="1" i="1" dirty="0" smtClean="0">
                <a:solidFill>
                  <a:srgbClr val="9900CC"/>
                </a:solidFill>
              </a:rPr>
              <a:t>statement(s)</a:t>
            </a:r>
            <a:r>
              <a:rPr lang="en-GB" sz="2000" i="1" dirty="0" smtClean="0"/>
              <a:t>.</a:t>
            </a:r>
          </a:p>
          <a:p>
            <a:pPr lvl="1"/>
            <a:endParaRPr lang="en-GB" sz="2000" i="1" dirty="0" smtClean="0"/>
          </a:p>
          <a:p>
            <a:pPr lvl="1"/>
            <a:r>
              <a:rPr lang="en-GB" sz="2000" i="1" dirty="0" smtClean="0"/>
              <a:t/>
            </a:r>
            <a:br>
              <a:rPr lang="en-GB" sz="2000" i="1" dirty="0" smtClean="0"/>
            </a:br>
            <a:r>
              <a:rPr lang="en-GB" sz="2000" i="1" dirty="0" smtClean="0"/>
              <a:t/>
            </a:r>
            <a:br>
              <a:rPr lang="en-GB" sz="2000" i="1" dirty="0" smtClean="0"/>
            </a:br>
            <a:r>
              <a:rPr lang="en-GB" sz="2000" i="1" dirty="0" smtClean="0"/>
              <a:t/>
            </a:r>
            <a:br>
              <a:rPr lang="en-GB" sz="2000" i="1" dirty="0" smtClean="0"/>
            </a:br>
            <a:r>
              <a:rPr lang="en-GB" sz="2000" i="1" dirty="0" smtClean="0"/>
              <a:t/>
            </a:r>
            <a:br>
              <a:rPr lang="en-GB" sz="2000" i="1" dirty="0" smtClean="0"/>
            </a:br>
            <a:r>
              <a:rPr lang="en-GB" sz="2000" i="1" dirty="0" smtClean="0"/>
              <a:t/>
            </a:r>
            <a:br>
              <a:rPr lang="en-GB" sz="2000" i="1" dirty="0" smtClean="0"/>
            </a:br>
            <a:endParaRPr lang="en-GB" sz="2000" i="1" dirty="0" smtClean="0"/>
          </a:p>
          <a:p>
            <a:r>
              <a:rPr lang="en-GB" sz="2400" i="1" dirty="0" smtClean="0"/>
              <a:t>accessor / mutator methods are generally </a:t>
            </a:r>
            <a:r>
              <a:rPr lang="en-GB" sz="2400" b="1" dirty="0" smtClean="0">
                <a:solidFill>
                  <a:srgbClr val="FF0000"/>
                </a:solidFill>
              </a:rPr>
              <a:t>public </a:t>
            </a:r>
            <a:r>
              <a:rPr lang="en-GB" sz="2400" dirty="0" smtClean="0"/>
              <a:t>to allow access to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E8155-9E94-4E6C-92A5-738AD5B537FA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1188" y="3429000"/>
            <a:ext cx="7921625" cy="1944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GB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void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doSomething()</a:t>
            </a:r>
            <a:endParaRPr lang="en-GB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sz="2400" b="1" dirty="0">
                <a:solidFill>
                  <a:srgbClr val="9900CC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GB" sz="2400" b="1" dirty="0">
                <a:solidFill>
                  <a:srgbClr val="9900CC"/>
                </a:solidFill>
                <a:latin typeface="Arial" pitchFamily="34" charset="0"/>
                <a:cs typeface="Arial" pitchFamily="34" charset="0"/>
              </a:rPr>
              <a:t>    statement1;</a:t>
            </a:r>
          </a:p>
          <a:p>
            <a:pPr>
              <a:defRPr/>
            </a:pPr>
            <a:r>
              <a:rPr lang="en-GB" sz="2400" b="1" dirty="0">
                <a:solidFill>
                  <a:srgbClr val="9900CC"/>
                </a:solidFill>
                <a:latin typeface="Arial" pitchFamily="34" charset="0"/>
                <a:cs typeface="Arial" pitchFamily="34" charset="0"/>
              </a:rPr>
              <a:t>    statement2;</a:t>
            </a:r>
          </a:p>
          <a:p>
            <a:pPr>
              <a:defRPr/>
            </a:pPr>
            <a:r>
              <a:rPr lang="en-GB" sz="2400" b="1" dirty="0">
                <a:solidFill>
                  <a:srgbClr val="9900CC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9113" y="4160838"/>
            <a:ext cx="5329237" cy="79216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more than one, statements are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executed sequentially.</a:t>
            </a:r>
            <a:endParaRPr lang="en-GB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Terminology Note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Computing often uses different names for same thing:</a:t>
            </a:r>
          </a:p>
          <a:p>
            <a:pPr lvl="1"/>
            <a:r>
              <a:rPr lang="en-GB" dirty="0" smtClean="0"/>
              <a:t>query ~ a</a:t>
            </a:r>
            <a:r>
              <a:rPr lang="en-US" dirty="0" smtClean="0"/>
              <a:t>ccessor ~ getter</a:t>
            </a:r>
          </a:p>
          <a:p>
            <a:pPr lvl="1"/>
            <a:r>
              <a:rPr lang="en-US" dirty="0" smtClean="0"/>
              <a:t>command ~ mutator ~ setter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Main concepts covered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GB" dirty="0" smtClean="0"/>
              <a:t>fields (attributes)</a:t>
            </a:r>
          </a:p>
          <a:p>
            <a:r>
              <a:rPr lang="en-GB" dirty="0" smtClean="0"/>
              <a:t>constructors</a:t>
            </a:r>
          </a:p>
          <a:p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accessors (queries)</a:t>
            </a:r>
          </a:p>
          <a:p>
            <a:pPr lvl="1"/>
            <a:r>
              <a:rPr lang="en-GB" dirty="0" smtClean="0"/>
              <a:t>mutators (commands)</a:t>
            </a:r>
          </a:p>
          <a:p>
            <a:r>
              <a:rPr lang="en-GB" dirty="0" smtClean="0"/>
              <a:t>parameters</a:t>
            </a:r>
          </a:p>
          <a:p>
            <a:r>
              <a:rPr lang="en-GB" dirty="0" smtClean="0"/>
              <a:t>assignment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67C4-ADB6-45ED-95EE-29C9D0A8087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accessor methods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14400"/>
            <a:ext cx="8001000" cy="57912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800" dirty="0" smtClean="0"/>
              <a:t>accessors provide information about an object.</a:t>
            </a:r>
          </a:p>
          <a:p>
            <a:pPr eaLnBrk="1" hangingPunct="1"/>
            <a:r>
              <a:rPr lang="en-US" sz="2800" dirty="0" smtClean="0"/>
              <a:t>Methods have a structure consisting of a header and a body.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header</a:t>
            </a:r>
            <a:r>
              <a:rPr lang="en-US" sz="2800" dirty="0" smtClean="0"/>
              <a:t> defines the method’s </a:t>
            </a:r>
            <a:r>
              <a:rPr lang="en-US" sz="2800" b="1" i="1" dirty="0" smtClean="0">
                <a:solidFill>
                  <a:srgbClr val="0000CC"/>
                </a:solidFill>
              </a:rPr>
              <a:t>signature</a:t>
            </a:r>
            <a:r>
              <a:rPr lang="en-US" sz="2800" dirty="0" smtClean="0"/>
              <a:t>. 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dirty="0" smtClean="0"/>
              <a:t>The body encloses the method’s statements inside curly braces. { }</a:t>
            </a:r>
          </a:p>
          <a:p>
            <a:pPr eaLnBrk="1" hangingPunct="1"/>
            <a:r>
              <a:rPr lang="en-US" sz="2800" dirty="0" smtClean="0"/>
              <a:t>The method signature allows’ </a:t>
            </a:r>
            <a:r>
              <a:rPr lang="en-US" sz="2800" b="1" dirty="0" smtClean="0">
                <a:solidFill>
                  <a:srgbClr val="0033CC"/>
                </a:solidFill>
              </a:rPr>
              <a:t>method overloading </a:t>
            </a:r>
            <a:r>
              <a:rPr lang="en-US" sz="2800" dirty="0" smtClean="0"/>
              <a:t>(multiple methods with the same name but unique signatures). [Later]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2971800"/>
            <a:ext cx="71628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371600" y="1905000"/>
            <a:ext cx="6324600" cy="3047999"/>
            <a:chOff x="1371600" y="2514601"/>
            <a:chExt cx="6324600" cy="3047999"/>
          </a:xfrm>
        </p:grpSpPr>
        <p:sp>
          <p:nvSpPr>
            <p:cNvPr id="10" name="Left Brace 9"/>
            <p:cNvSpPr/>
            <p:nvPr/>
          </p:nvSpPr>
          <p:spPr>
            <a:xfrm rot="5400000">
              <a:off x="3276600" y="685800"/>
              <a:ext cx="838200" cy="4648200"/>
            </a:xfrm>
            <a:prstGeom prst="leftBrace">
              <a:avLst>
                <a:gd name="adj1" fmla="val 8333"/>
                <a:gd name="adj2" fmla="val 81685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4411435" y="1684565"/>
              <a:ext cx="778329" cy="2438401"/>
            </a:xfrm>
            <a:prstGeom prst="leftBrace">
              <a:avLst>
                <a:gd name="adj1" fmla="val 8333"/>
                <a:gd name="adj2" fmla="val 16655"/>
              </a:avLst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2971800"/>
              <a:ext cx="6324600" cy="259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4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public int getCount()</a:t>
              </a:r>
            </a:p>
            <a:p>
              <a:r>
                <a:rPr lang="en-GB" sz="4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{</a:t>
              </a:r>
            </a:p>
            <a:p>
              <a:r>
                <a:rPr lang="en-GB" sz="4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return count;</a:t>
              </a:r>
            </a:p>
            <a:p>
              <a:r>
                <a:rPr lang="en-GB" sz="4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}</a:t>
              </a:r>
            </a:p>
            <a:p>
              <a:endParaRPr lang="en-GB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Specifying a method for an accessor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</a:t>
            </a:r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  * Return  the value of the counter.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 *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  * @return current value of count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 int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getCount()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 return count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}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00600" y="3973948"/>
            <a:ext cx="40386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visibility / return type/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5105400"/>
            <a:ext cx="40386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return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971800"/>
            <a:ext cx="2590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what is returned</a:t>
            </a:r>
          </a:p>
        </p:txBody>
      </p:sp>
    </p:spTree>
    <p:extLst>
      <p:ext uri="{BB962C8B-B14F-4D97-AF65-F5344CB8AC3E}">
        <p14:creationId xmlns:p14="http://schemas.microsoft.com/office/powerpoint/2010/main" val="21158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Accessor methods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38200" y="2743200"/>
            <a:ext cx="418736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getCount()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count;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627313" y="1268413"/>
            <a:ext cx="2147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return type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16463" y="1746250"/>
            <a:ext cx="2373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method name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168900" y="3854450"/>
            <a:ext cx="3746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parameter list (</a:t>
            </a:r>
            <a:r>
              <a:rPr lang="en-US" sz="2800" dirty="0" smtClean="0">
                <a:solidFill>
                  <a:srgbClr val="006600"/>
                </a:solidFill>
                <a:latin typeface="Trebuchet MS" pitchFamily="34" charset="0"/>
              </a:rPr>
              <a:t>empty in this example)</a:t>
            </a:r>
            <a:endParaRPr lang="en-US" sz="2800" dirty="0">
              <a:solidFill>
                <a:srgbClr val="006600"/>
              </a:solidFill>
              <a:latin typeface="Trebuchet MS" pitchFamily="34" charset="0"/>
            </a:endParaRP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684213" y="3284538"/>
            <a:ext cx="792162" cy="1873250"/>
          </a:xfrm>
          <a:prstGeom prst="ellipse">
            <a:avLst/>
          </a:prstGeom>
          <a:noFill/>
          <a:ln w="9525">
            <a:solidFill>
              <a:srgbClr val="007E4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39750" y="5661025"/>
            <a:ext cx="4552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  <a:latin typeface="Trebuchet MS" pitchFamily="34" charset="0"/>
              </a:rPr>
              <a:t>start and end of method body (block)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743200" y="4953000"/>
            <a:ext cx="292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return statement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 flipV="1">
            <a:off x="1476375" y="4868863"/>
            <a:ext cx="647700" cy="7921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>
            <a:off x="2743200" y="1628774"/>
            <a:ext cx="965200" cy="11906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>
            <a:off x="4643438" y="2133600"/>
            <a:ext cx="538162" cy="5969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 flipV="1">
            <a:off x="4800600" y="3373438"/>
            <a:ext cx="381000" cy="8937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 flipV="1">
            <a:off x="2362200" y="4419600"/>
            <a:ext cx="990600" cy="50323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50825" y="1746250"/>
            <a:ext cx="2986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visibility modifier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1600200" y="2286000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ED466-EA32-47E3-80EA-4CFB1EC75D4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34000" y="2362200"/>
            <a:ext cx="32766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All methods have parentheses after their name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5105400"/>
            <a:ext cx="26670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Return an ‘</a:t>
            </a:r>
            <a:r>
              <a:rPr lang="en-GB" sz="3200" b="1" dirty="0" smtClean="0">
                <a:solidFill>
                  <a:srgbClr val="FF0000"/>
                </a:solidFill>
              </a:rPr>
              <a:t>int</a:t>
            </a:r>
            <a:r>
              <a:rPr lang="en-GB" sz="3200" dirty="0" smtClean="0">
                <a:solidFill>
                  <a:schemeClr val="tx1"/>
                </a:solidFill>
              </a:rPr>
              <a:t>’ value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 statement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Tells the computer to provide a particular value to a client</a:t>
            </a:r>
          </a:p>
          <a:p>
            <a:r>
              <a:rPr lang="en-GB" dirty="0" smtClean="0"/>
              <a:t>Final action when executing a method</a:t>
            </a:r>
          </a:p>
          <a:p>
            <a:r>
              <a:rPr lang="en-GB" dirty="0" smtClean="0"/>
              <a:t>Causes control to go back to the code that called it.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Syntax:</a:t>
            </a:r>
          </a:p>
          <a:p>
            <a:pPr lvl="1">
              <a:buFontTx/>
              <a:buNone/>
            </a:pPr>
            <a:r>
              <a:rPr lang="en-GB" b="1" dirty="0" smtClean="0">
                <a:solidFill>
                  <a:srgbClr val="CC0000"/>
                </a:solidFill>
              </a:rPr>
              <a:t>return </a:t>
            </a:r>
            <a:r>
              <a:rPr lang="en-GB" b="1" i="1" dirty="0" smtClean="0"/>
              <a:t> expression  </a:t>
            </a:r>
            <a:r>
              <a:rPr lang="en-GB" b="1" dirty="0" smtClean="0">
                <a:solidFill>
                  <a:srgbClr val="C00000"/>
                </a:solidFill>
              </a:rPr>
              <a:t>;</a:t>
            </a:r>
            <a:endParaRPr lang="en-GB" b="1" dirty="0" smtClean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3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GB" dirty="0" smtClean="0"/>
              <a:t>Add  getCount() to your class (don’t forget the javadoc comment.</a:t>
            </a:r>
          </a:p>
          <a:p>
            <a:r>
              <a:rPr lang="en-GB" dirty="0" smtClean="0"/>
              <a:t>Make sure it works correctly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2890157"/>
            <a:ext cx="4343400" cy="34126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581400" y="1524000"/>
            <a:ext cx="3048000" cy="3352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43400" y="1524000"/>
            <a:ext cx="2286000" cy="1676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846" y="3191328"/>
            <a:ext cx="3970679" cy="305707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705600" y="1524000"/>
            <a:ext cx="1524000" cy="1905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mutator methods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Have a similar method structure to accessors: header and body.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Used to </a:t>
            </a:r>
            <a:r>
              <a:rPr lang="en-US" i="1" dirty="0" smtClean="0"/>
              <a:t>mutate</a:t>
            </a:r>
            <a:r>
              <a:rPr lang="en-US" dirty="0" smtClean="0"/>
              <a:t> (change) an object’s state.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Achieved through changing the value of one or more fields.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Typically contain assignment statement(s).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Typically receive </a:t>
            </a:r>
            <a:r>
              <a:rPr lang="en-US" b="1" dirty="0" smtClean="0">
                <a:solidFill>
                  <a:srgbClr val="0070C0"/>
                </a:solidFill>
              </a:rPr>
              <a:t>parameters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 mutator method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09600" y="2472817"/>
            <a:ext cx="645477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incrementCount()</a:t>
            </a:r>
          </a:p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 count = count + 1;</a:t>
            </a:r>
          </a:p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}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133600" y="1745683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6600"/>
                </a:solidFill>
                <a:latin typeface="Trebuchet MS" pitchFamily="34" charset="0"/>
              </a:rPr>
              <a:t>void ‘return type’</a:t>
            </a:r>
            <a:endParaRPr lang="en-US" sz="2800" dirty="0">
              <a:solidFill>
                <a:srgbClr val="006600"/>
              </a:solidFill>
              <a:latin typeface="Trebuchet MS" pitchFamily="34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34000" y="1143000"/>
            <a:ext cx="237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method name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771774" y="2188595"/>
            <a:ext cx="1266825" cy="312737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5791200" y="1648904"/>
            <a:ext cx="762000" cy="920691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562600" y="3102995"/>
            <a:ext cx="2986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visibility modifier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 flipV="1">
            <a:off x="1600200" y="3026795"/>
            <a:ext cx="4038600" cy="38100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500563" y="5022283"/>
            <a:ext cx="3695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assignment statement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 flipV="1">
            <a:off x="3836987" y="3962400"/>
            <a:ext cx="1497013" cy="113608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5288" y="5094375"/>
            <a:ext cx="36375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field being </a:t>
            </a:r>
            <a:r>
              <a:rPr lang="en-US" sz="2800" dirty="0" smtClean="0">
                <a:solidFill>
                  <a:srgbClr val="006600"/>
                </a:solidFill>
                <a:latin typeface="Trebuchet MS" pitchFamily="34" charset="0"/>
              </a:rPr>
              <a:t>‘mutated’</a:t>
            </a:r>
            <a:endParaRPr lang="en-US" sz="2800" dirty="0">
              <a:solidFill>
                <a:srgbClr val="006600"/>
              </a:solidFill>
              <a:latin typeface="Trebuchet MS" pitchFamily="34" charset="0"/>
            </a:endParaRP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 flipV="1">
            <a:off x="1676398" y="4038600"/>
            <a:ext cx="15875" cy="1013844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838200"/>
            <a:ext cx="4572000" cy="1274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/**</a:t>
            </a:r>
          </a:p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* Add one to count</a:t>
            </a:r>
          </a:p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*/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5943600"/>
            <a:ext cx="83058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‘</a:t>
            </a:r>
            <a:r>
              <a:rPr lang="en-GB" sz="2800" b="1" dirty="0" smtClean="0">
                <a:solidFill>
                  <a:srgbClr val="0000CC"/>
                </a:solidFill>
              </a:rPr>
              <a:t>void</a:t>
            </a:r>
            <a:r>
              <a:rPr lang="en-GB" sz="2800" dirty="0" smtClean="0">
                <a:solidFill>
                  <a:schemeClr val="tx1"/>
                </a:solidFill>
              </a:rPr>
              <a:t>’ – method does not return a value of any type.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465887" y="1919287"/>
            <a:ext cx="24785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6600"/>
                </a:solidFill>
                <a:latin typeface="Trebuchet MS" pitchFamily="34" charset="0"/>
              </a:rPr>
              <a:t>parameter list</a:t>
            </a:r>
            <a:endParaRPr lang="en-US" sz="2800" dirty="0">
              <a:solidFill>
                <a:srgbClr val="006600"/>
              </a:solidFill>
              <a:latin typeface="Trebuchet MS" pitchFamily="34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H="1">
            <a:off x="6324600" y="2442506"/>
            <a:ext cx="1414462" cy="300693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Consider the assignment statement:</a:t>
            </a:r>
          </a:p>
          <a:p>
            <a:pPr eaLnBrk="1" hangingPunct="1"/>
            <a:endParaRPr lang="en-US" b="1" dirty="0" smtClean="0"/>
          </a:p>
          <a:p>
            <a:pPr algn="ctr" eaLnBrk="1" hangingPunct="1">
              <a:buFontTx/>
              <a:buNone/>
            </a:pPr>
            <a:r>
              <a:rPr lang="en-US" b="1" dirty="0" smtClean="0"/>
              <a:t>count = count + 1;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eaLnBrk="1" hangingPunct="1">
              <a:buFontTx/>
              <a:buNone/>
            </a:pPr>
            <a:endParaRPr lang="en-US" b="1" dirty="0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Explanation</a:t>
            </a:r>
            <a:endParaRPr lang="en-US" dirty="0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759200" y="3692525"/>
            <a:ext cx="21496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339933"/>
                </a:solidFill>
              </a:rPr>
              <a:t>existing value</a:t>
            </a:r>
            <a:endParaRPr lang="en-US" sz="2800" dirty="0">
              <a:solidFill>
                <a:srgbClr val="339933"/>
              </a:solidFill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500563" y="32845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600200" y="3671888"/>
            <a:ext cx="1746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339933"/>
                </a:solidFill>
              </a:rPr>
              <a:t>new value</a:t>
            </a:r>
            <a:endParaRPr lang="en-US" sz="2800" dirty="0">
              <a:solidFill>
                <a:srgbClr val="339933"/>
              </a:solidFill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2392363" y="3284538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4572000"/>
            <a:ext cx="7162800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Add ‘1’ to the existing value of count (using ‘+’ and then assign the result to count (using ‘=‘).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4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incrementCount() </a:t>
            </a:r>
            <a:r>
              <a:rPr lang="en-US" dirty="0" smtClean="0"/>
              <a:t>to your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incrementCount() </a:t>
            </a:r>
            <a:r>
              <a:rPr lang="en-US" dirty="0" smtClean="0"/>
              <a:t>to ensure it works.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a method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reset() </a:t>
            </a:r>
            <a:r>
              <a:rPr lang="en-GB" dirty="0" smtClean="0"/>
              <a:t>to the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Counter </a:t>
            </a:r>
            <a:r>
              <a:rPr lang="en-GB" dirty="0" smtClean="0"/>
              <a:t>class.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Compile your class.</a:t>
            </a:r>
          </a:p>
          <a:p>
            <a:pPr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5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Test Counter by :</a:t>
            </a:r>
          </a:p>
          <a:p>
            <a:pPr lvl="1"/>
            <a:r>
              <a:rPr lang="en-GB" dirty="0" smtClean="0"/>
              <a:t>creating a Counter object</a:t>
            </a:r>
          </a:p>
          <a:p>
            <a:pPr lvl="1"/>
            <a:r>
              <a:rPr lang="en-GB" dirty="0" smtClean="0"/>
              <a:t>check its value</a:t>
            </a:r>
          </a:p>
          <a:p>
            <a:pPr lvl="1"/>
            <a:r>
              <a:rPr lang="en-GB" dirty="0" smtClean="0"/>
              <a:t>increment count</a:t>
            </a:r>
          </a:p>
          <a:p>
            <a:pPr lvl="1"/>
            <a:r>
              <a:rPr lang="en-GB" dirty="0" smtClean="0"/>
              <a:t>check its value</a:t>
            </a:r>
          </a:p>
          <a:p>
            <a:pPr lvl="1"/>
            <a:r>
              <a:rPr lang="en-GB" dirty="0" smtClean="0"/>
              <a:t>increment count</a:t>
            </a:r>
          </a:p>
          <a:p>
            <a:pPr lvl="1"/>
            <a:r>
              <a:rPr lang="en-GB" dirty="0" smtClean="0"/>
              <a:t>check its value</a:t>
            </a:r>
          </a:p>
          <a:p>
            <a:pPr lvl="1"/>
            <a:r>
              <a:rPr lang="en-GB" dirty="0" smtClean="0"/>
              <a:t>reset count</a:t>
            </a:r>
          </a:p>
          <a:p>
            <a:pPr lvl="1"/>
            <a:r>
              <a:rPr lang="en-GB" dirty="0" smtClean="0"/>
              <a:t>check its value</a:t>
            </a:r>
          </a:p>
          <a:p>
            <a:pPr lvl="1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038600" y="3124200"/>
            <a:ext cx="4191000" cy="2514600"/>
          </a:xfrm>
          <a:prstGeom prst="wedgeEllipseCallout">
            <a:avLst>
              <a:gd name="adj1" fmla="val 56546"/>
              <a:gd name="adj2" fmla="val 7614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To check values you should use the inspect feature but remember to make sure getCount() works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</a:t>
            </a:r>
            <a:r>
              <a:rPr lang="en-AU" dirty="0" smtClean="0">
                <a:solidFill>
                  <a:srgbClr val="0070C0"/>
                </a:solidFill>
              </a:rPr>
              <a:t>Java program </a:t>
            </a:r>
            <a:r>
              <a:rPr lang="en-AU" dirty="0" smtClean="0"/>
              <a:t>is a set of cooperating classes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Classes</a:t>
            </a:r>
            <a:r>
              <a:rPr lang="en-AU" dirty="0" smtClean="0"/>
              <a:t> define what objects look like:</a:t>
            </a:r>
          </a:p>
          <a:p>
            <a:pPr lvl="1"/>
            <a:r>
              <a:rPr lang="en-AU" dirty="0" smtClean="0"/>
              <a:t> they define the methods and the data fields (attributes).</a:t>
            </a:r>
          </a:p>
          <a:p>
            <a:r>
              <a:rPr lang="en-AU" dirty="0" smtClean="0"/>
              <a:t>Classes are defined by Java </a:t>
            </a:r>
            <a:r>
              <a:rPr lang="en-AU" dirty="0" smtClean="0">
                <a:solidFill>
                  <a:srgbClr val="0070C0"/>
                </a:solidFill>
              </a:rPr>
              <a:t>source code.</a:t>
            </a:r>
          </a:p>
          <a:p>
            <a:r>
              <a:rPr lang="en-AU" dirty="0" smtClean="0"/>
              <a:t>OO Programming is writing class definitions.</a:t>
            </a:r>
          </a:p>
          <a:p>
            <a:endParaRPr lang="en-AU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 Diagram representing Counter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288340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Notes:  ‘-’ signifies private visibility</a:t>
            </a:r>
          </a:p>
          <a:p>
            <a:r>
              <a:rPr lang="en-GB" sz="3200" dirty="0" smtClean="0"/>
              <a:t>             ‘+’ signifies public visibility</a:t>
            </a:r>
            <a:endParaRPr lang="en-GB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524001"/>
            <a:ext cx="417040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572000" y="1600200"/>
            <a:ext cx="43434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class name</a:t>
            </a:r>
          </a:p>
          <a:p>
            <a:endParaRPr lang="en-GB" sz="2400" b="1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GB" sz="2400" b="1" dirty="0" smtClean="0">
                <a:solidFill>
                  <a:schemeClr val="tx1"/>
                </a:solidFill>
              </a:rPr>
              <a:t>attribute of type int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constructor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accessor - returns an int value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mutator– nothing returned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mutator– nothing returned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Notes on naming in Java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GB" sz="2800" b="1" dirty="0" smtClean="0"/>
              <a:t>Name of a class starts with a Capital letter</a:t>
            </a:r>
          </a:p>
          <a:p>
            <a:pPr>
              <a:spcBef>
                <a:spcPts val="2400"/>
              </a:spcBef>
            </a:pPr>
            <a:r>
              <a:rPr lang="en-GB" sz="2800" b="1" dirty="0" smtClean="0"/>
              <a:t>Name of an object starts with a lower case letter</a:t>
            </a:r>
          </a:p>
          <a:p>
            <a:pPr>
              <a:spcBef>
                <a:spcPts val="2400"/>
              </a:spcBef>
            </a:pPr>
            <a:r>
              <a:rPr lang="en-GB" sz="2800" b="1" dirty="0" smtClean="0"/>
              <a:t>Names of variables &amp; methods start with a lower case letter</a:t>
            </a:r>
          </a:p>
          <a:p>
            <a:pPr>
              <a:spcBef>
                <a:spcPts val="2400"/>
              </a:spcBef>
            </a:pPr>
            <a:r>
              <a:rPr lang="en-GB" sz="2800" b="1" dirty="0" smtClean="0"/>
              <a:t>When a name consists of several words the second, third,  etc. start with capitals, e.g.  makeVisible()</a:t>
            </a:r>
          </a:p>
          <a:p>
            <a:pPr lvl="1">
              <a:spcBef>
                <a:spcPts val="2400"/>
              </a:spcBef>
            </a:pPr>
            <a:r>
              <a:rPr lang="en-GB" b="1" dirty="0" smtClean="0">
                <a:solidFill>
                  <a:srgbClr val="FF0000"/>
                </a:solidFill>
              </a:rPr>
              <a:t>camelCase</a:t>
            </a:r>
          </a:p>
          <a:p>
            <a:pPr>
              <a:spcBef>
                <a:spcPts val="2400"/>
              </a:spcBef>
            </a:pPr>
            <a:r>
              <a:rPr lang="en-GB" sz="2800" b="1" dirty="0" smtClean="0"/>
              <a:t> </a:t>
            </a:r>
            <a:r>
              <a:rPr lang="en-GB" sz="2800" b="1" i="1" dirty="0" smtClean="0"/>
              <a:t>No spaces </a:t>
            </a:r>
            <a:r>
              <a:rPr lang="en-GB" sz="2800" b="1" dirty="0" smtClean="0"/>
              <a:t>to separate words</a:t>
            </a:r>
          </a:p>
          <a:p>
            <a:pPr>
              <a:spcBef>
                <a:spcPts val="2400"/>
              </a:spcBef>
            </a:pPr>
            <a:r>
              <a:rPr lang="en-GB" sz="2800" b="1" dirty="0" smtClean="0"/>
              <a:t>There will be a pair of parentheses straight after the name of a method, e.g. move()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Example: Naive ticket machine </a:t>
            </a:r>
            <a:br>
              <a:rPr lang="en-GB" dirty="0" smtClean="0"/>
            </a:br>
            <a:r>
              <a:rPr lang="en-GB" dirty="0" smtClean="0"/>
              <a:t>– an external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Look at the behaviour of a simple ticket machine</a:t>
            </a:r>
          </a:p>
          <a:p>
            <a:pPr lvl="1">
              <a:defRPr/>
            </a:pPr>
            <a:r>
              <a:rPr lang="en-GB" dirty="0" smtClean="0"/>
              <a:t>A machine supplies tickets at a fixed price:</a:t>
            </a:r>
          </a:p>
          <a:p>
            <a:pPr lvl="2">
              <a:defRPr/>
            </a:pPr>
            <a:r>
              <a:rPr lang="en-GB" dirty="0" smtClean="0"/>
              <a:t>How is that price determined?</a:t>
            </a:r>
          </a:p>
          <a:p>
            <a:pPr lvl="1">
              <a:defRPr/>
            </a:pPr>
            <a:r>
              <a:rPr lang="en-GB" dirty="0" smtClean="0"/>
              <a:t>How is money entered into the machine? 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defRPr/>
            </a:pPr>
            <a:r>
              <a:rPr lang="en-GB" dirty="0" smtClean="0"/>
              <a:t>How does the machine keep track of the money entered?</a:t>
            </a:r>
          </a:p>
          <a:p>
            <a:pPr lvl="1">
              <a:defRPr/>
            </a:pPr>
            <a:r>
              <a:rPr lang="en-GB" dirty="0" smtClean="0"/>
              <a:t>How does the machine print the ticket?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EAA77-471A-4FB4-AA73-861F066D9696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Ticket Machine – internal view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425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dirty="0" smtClean="0"/>
              <a:t>Interacting (interfacing) with an object gives us clues about its behaviour.</a:t>
            </a:r>
            <a:br>
              <a:rPr lang="en-GB" dirty="0" smtClean="0"/>
            </a:br>
            <a:endParaRPr lang="en-GB" dirty="0" smtClean="0"/>
          </a:p>
          <a:p>
            <a:pPr>
              <a:spcBef>
                <a:spcPct val="0"/>
              </a:spcBef>
            </a:pPr>
            <a:r>
              <a:rPr lang="en-GB" dirty="0" smtClean="0"/>
              <a:t>Looking ‘inside’ allows us to decide how that behaviour is provided or implemented.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642350" cy="5619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client specification for TicketMachine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GB" dirty="0" smtClean="0"/>
              <a:t>class: TicketMachine</a:t>
            </a:r>
          </a:p>
          <a:p>
            <a:r>
              <a:rPr lang="en-GB" dirty="0" smtClean="0"/>
              <a:t>Start by listing its responsibilities:</a:t>
            </a:r>
          </a:p>
          <a:p>
            <a:pPr lvl="1"/>
            <a:r>
              <a:rPr lang="en-GB" b="1" dirty="0" smtClean="0"/>
              <a:t>assessors:</a:t>
            </a:r>
          </a:p>
          <a:p>
            <a:pPr lvl="2"/>
            <a:r>
              <a:rPr lang="en-GB" sz="2400" dirty="0" smtClean="0"/>
              <a:t>getPrice		get the ticket price</a:t>
            </a:r>
          </a:p>
          <a:p>
            <a:pPr lvl="2"/>
            <a:r>
              <a:rPr lang="en-GB" sz="2400" dirty="0" smtClean="0"/>
              <a:t>getBalance		get the amount already paid</a:t>
            </a:r>
          </a:p>
          <a:p>
            <a:pPr lvl="2"/>
            <a:r>
              <a:rPr lang="en-GB" dirty="0" smtClean="0"/>
              <a:t>getTotal		get the total held in machine</a:t>
            </a:r>
            <a:endParaRPr lang="en-GB" sz="2400" dirty="0" smtClean="0"/>
          </a:p>
          <a:p>
            <a:pPr lvl="1"/>
            <a:r>
              <a:rPr lang="en-GB" b="1" dirty="0" err="1" smtClean="0"/>
              <a:t>mutators</a:t>
            </a:r>
            <a:endParaRPr lang="en-GB" b="1" dirty="0" smtClean="0"/>
          </a:p>
          <a:p>
            <a:pPr lvl="2"/>
            <a:r>
              <a:rPr lang="en-GB" sz="2400" dirty="0" smtClean="0"/>
              <a:t>insertMoney		receive an amount from client</a:t>
            </a:r>
          </a:p>
          <a:p>
            <a:pPr lvl="2"/>
            <a:r>
              <a:rPr lang="en-GB" sz="2400" dirty="0" smtClean="0"/>
              <a:t>printTicket		print the ticket -&gt; reset balance -&gt;			increment total for all tickets so far.</a:t>
            </a:r>
          </a:p>
          <a:p>
            <a:pPr lvl="1"/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7CEB7-3FFC-446C-8656-762C3B7CC274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496300" cy="11731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Defining TicketMachine class in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7058B-2C9F-466C-A392-7F46CB4EDCB9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533400" y="1724085"/>
            <a:ext cx="8137525" cy="4524315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/>
              <a:t>/**</a:t>
            </a:r>
          </a:p>
          <a:p>
            <a:pPr>
              <a:defRPr/>
            </a:pPr>
            <a:r>
              <a:rPr lang="en-GB" sz="2400" dirty="0"/>
              <a:t> * A simple ticket machine</a:t>
            </a:r>
          </a:p>
          <a:p>
            <a:pPr>
              <a:defRPr/>
            </a:pPr>
            <a:r>
              <a:rPr lang="en-GB" sz="2400" dirty="0"/>
              <a:t> * </a:t>
            </a:r>
            <a:r>
              <a:rPr lang="en-GB" sz="2400" dirty="0" smtClean="0"/>
              <a:t>@author ......</a:t>
            </a:r>
          </a:p>
          <a:p>
            <a:pPr>
              <a:defRPr/>
            </a:pPr>
            <a:r>
              <a:rPr lang="en-GB" sz="2400" dirty="0" smtClean="0"/>
              <a:t> * @version ......</a:t>
            </a:r>
            <a:endParaRPr lang="en-GB" sz="2400" dirty="0"/>
          </a:p>
          <a:p>
            <a:pPr>
              <a:defRPr/>
            </a:pPr>
            <a:r>
              <a:rPr lang="en-GB" sz="2400" dirty="0"/>
              <a:t> */</a:t>
            </a:r>
          </a:p>
          <a:p>
            <a:pPr>
              <a:defRPr/>
            </a:pPr>
            <a:r>
              <a:rPr lang="en-GB" sz="2400" dirty="0"/>
              <a:t>public class TicketMachine</a:t>
            </a:r>
          </a:p>
          <a:p>
            <a:pPr>
              <a:defRPr/>
            </a:pPr>
            <a:r>
              <a:rPr lang="en-GB" sz="2400" dirty="0"/>
              <a:t>{</a:t>
            </a:r>
          </a:p>
          <a:p>
            <a:pPr>
              <a:defRPr/>
            </a:pPr>
            <a:r>
              <a:rPr lang="en-GB" sz="2400" dirty="0"/>
              <a:t>    // Implementation details go here:</a:t>
            </a:r>
          </a:p>
          <a:p>
            <a:pPr>
              <a:defRPr/>
            </a:pPr>
            <a:r>
              <a:rPr lang="en-GB" sz="2400" dirty="0"/>
              <a:t>    // attribute declarations (instance variables)</a:t>
            </a:r>
          </a:p>
          <a:p>
            <a:pPr>
              <a:defRPr/>
            </a:pPr>
            <a:r>
              <a:rPr lang="en-GB" sz="2400" dirty="0"/>
              <a:t>    // constructor(s)</a:t>
            </a:r>
          </a:p>
          <a:p>
            <a:pPr>
              <a:defRPr/>
            </a:pPr>
            <a:r>
              <a:rPr lang="en-GB" sz="2400" dirty="0"/>
              <a:t>    // methods</a:t>
            </a:r>
          </a:p>
          <a:p>
            <a:pPr>
              <a:defRPr/>
            </a:pPr>
            <a:r>
              <a:rPr lang="en-GB" sz="2400" dirty="0"/>
              <a:t>} // end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600"/>
          </a:xfrm>
        </p:spPr>
        <p:txBody>
          <a:bodyPr/>
          <a:lstStyle/>
          <a:p>
            <a:r>
              <a:rPr lang="en-GB" dirty="0" smtClean="0"/>
              <a:t>TicketMachine attributes </a:t>
            </a:r>
            <a:br>
              <a:rPr lang="en-GB" dirty="0" smtClean="0"/>
            </a:br>
            <a:r>
              <a:rPr lang="en-GB" dirty="0" smtClean="0"/>
              <a:t>(instance variables)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421005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Attributes store values for an object.</a:t>
            </a:r>
          </a:p>
          <a:p>
            <a:r>
              <a:rPr lang="en-GB" dirty="0" smtClean="0"/>
              <a:t>They are also known as 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instance variables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Together attributes define the ‘state’ of an object</a:t>
            </a:r>
          </a:p>
          <a:p>
            <a:r>
              <a:rPr lang="en-GB" dirty="0" smtClean="0"/>
              <a:t>By considering the responsibilities we identified for TicketMachine objects we will need:</a:t>
            </a:r>
          </a:p>
          <a:p>
            <a:pPr lvl="1"/>
            <a:r>
              <a:rPr lang="en-GB" dirty="0" smtClean="0"/>
              <a:t>The price of the ticket.</a:t>
            </a:r>
          </a:p>
          <a:p>
            <a:pPr lvl="1"/>
            <a:r>
              <a:rPr lang="en-GB" dirty="0" smtClean="0"/>
              <a:t>The amount of money entered by the customer so far.</a:t>
            </a:r>
          </a:p>
          <a:p>
            <a:pPr lvl="1"/>
            <a:r>
              <a:rPr lang="en-GB" dirty="0" smtClean="0"/>
              <a:t>The total amount of money collected by this machine.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FF8364-1CE4-4EA4-898A-95B268788A3A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UML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03825"/>
            <a:ext cx="2133600" cy="365125"/>
          </a:xfrm>
        </p:spPr>
        <p:txBody>
          <a:bodyPr/>
          <a:lstStyle/>
          <a:p>
            <a:pPr>
              <a:defRPr/>
            </a:pPr>
            <a:fld id="{7BE3389C-A6D5-4676-8A9E-C09AE059F079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825" y="1341438"/>
            <a:ext cx="3600450" cy="3455987"/>
            <a:chOff x="3023828" y="3284538"/>
            <a:chExt cx="4068452" cy="3240806"/>
          </a:xfrm>
        </p:grpSpPr>
        <p:sp>
          <p:nvSpPr>
            <p:cNvPr id="6" name="Rectangle 5"/>
            <p:cNvSpPr/>
            <p:nvPr/>
          </p:nvSpPr>
          <p:spPr>
            <a:xfrm>
              <a:off x="3023828" y="3284538"/>
              <a:ext cx="4068452" cy="43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TicketMachine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3828" y="4724069"/>
              <a:ext cx="4068452" cy="180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+TicketMachine(ticketCost:int)</a:t>
              </a:r>
            </a:p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+getPrice():int</a:t>
              </a:r>
            </a:p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+getBalance():int</a:t>
              </a:r>
            </a:p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+getTotal():int</a:t>
              </a:r>
            </a:p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+insertMoney(amount:int):void</a:t>
              </a:r>
            </a:p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+printTicket():void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3828" y="3716249"/>
              <a:ext cx="4068452" cy="100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-price:int</a:t>
              </a:r>
            </a:p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-balance:int</a:t>
              </a:r>
            </a:p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-total:int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48038" y="1341438"/>
            <a:ext cx="5616575" cy="431800"/>
            <a:chOff x="3347864" y="2492896"/>
            <a:chExt cx="5616624" cy="432494"/>
          </a:xfrm>
        </p:grpSpPr>
        <p:sp>
          <p:nvSpPr>
            <p:cNvPr id="10" name="Rectangle 9"/>
            <p:cNvSpPr/>
            <p:nvPr/>
          </p:nvSpPr>
          <p:spPr>
            <a:xfrm>
              <a:off x="4140033" y="2492896"/>
              <a:ext cx="4824455" cy="4324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ClassName</a:t>
              </a: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347864" y="2709143"/>
              <a:ext cx="792169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348038" y="1989138"/>
            <a:ext cx="5616575" cy="720725"/>
            <a:chOff x="3347864" y="3141414"/>
            <a:chExt cx="5616624" cy="720080"/>
          </a:xfrm>
        </p:grpSpPr>
        <p:sp>
          <p:nvSpPr>
            <p:cNvPr id="13" name="Rectangle 12"/>
            <p:cNvSpPr/>
            <p:nvPr/>
          </p:nvSpPr>
          <p:spPr>
            <a:xfrm>
              <a:off x="4068595" y="3141414"/>
              <a:ext cx="4895893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2000" b="1" u="sng" dirty="0">
                  <a:solidFill>
                    <a:schemeClr val="tx1"/>
                  </a:solidFill>
                  <a:cs typeface="Arial" pitchFamily="34" charset="0"/>
                </a:rPr>
                <a:t>attributes</a:t>
              </a:r>
            </a:p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visibility attributeName ‘:’ dataType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47864" y="3501454"/>
              <a:ext cx="720731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323850" y="4581525"/>
            <a:ext cx="8640763" cy="1150938"/>
            <a:chOff x="323528" y="5517232"/>
            <a:chExt cx="8640960" cy="1152128"/>
          </a:xfrm>
        </p:grpSpPr>
        <p:sp>
          <p:nvSpPr>
            <p:cNvPr id="17" name="Rectangle 16"/>
            <p:cNvSpPr/>
            <p:nvPr/>
          </p:nvSpPr>
          <p:spPr>
            <a:xfrm>
              <a:off x="323528" y="5949478"/>
              <a:ext cx="8640960" cy="719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2000" b="1" u="sng" dirty="0">
                  <a:solidFill>
                    <a:schemeClr val="tx1"/>
                  </a:solidFill>
                  <a:cs typeface="Arial" pitchFamily="34" charset="0"/>
                </a:rPr>
                <a:t>methods</a:t>
              </a:r>
            </a:p>
            <a:p>
              <a:pPr>
                <a:defRPr/>
              </a:pPr>
              <a:r>
                <a:rPr lang="en-GB" sz="2000" b="1" dirty="0">
                  <a:solidFill>
                    <a:schemeClr val="tx1"/>
                  </a:solidFill>
                  <a:cs typeface="Arial" pitchFamily="34" charset="0"/>
                </a:rPr>
                <a:t>visibility methodName ‘(‘[comma-separated parameterList]’)’ ‘:’ returnType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987414" y="5517232"/>
              <a:ext cx="0" cy="432246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Declaring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43CC9-F221-451C-ACF3-FEC7E94EA570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835150" y="1052513"/>
            <a:ext cx="55276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public class TicketMachine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 // Declare attributes</a:t>
            </a:r>
          </a:p>
          <a:p>
            <a:r>
              <a:rPr lang="en-GB" sz="2400" dirty="0"/>
              <a:t>    private int price;</a:t>
            </a:r>
          </a:p>
          <a:p>
            <a:r>
              <a:rPr lang="en-GB" sz="2400" dirty="0"/>
              <a:t>    private int </a:t>
            </a:r>
            <a:r>
              <a:rPr lang="en-GB" sz="2400" dirty="0" smtClean="0"/>
              <a:t>balance;</a:t>
            </a:r>
            <a:endParaRPr lang="en-GB" sz="2400" dirty="0"/>
          </a:p>
          <a:p>
            <a:r>
              <a:rPr lang="en-GB" sz="2400" dirty="0"/>
              <a:t>    private int total;</a:t>
            </a:r>
          </a:p>
          <a:p>
            <a:r>
              <a:rPr lang="en-GB" sz="2400" dirty="0"/>
              <a:t>    </a:t>
            </a:r>
          </a:p>
          <a:p>
            <a:r>
              <a:rPr lang="en-GB" sz="2400" dirty="0"/>
              <a:t>    // More to come</a:t>
            </a:r>
          </a:p>
          <a:p>
            <a:r>
              <a:rPr lang="en-GB" sz="2400" dirty="0"/>
              <a:t>}</a:t>
            </a:r>
          </a:p>
        </p:txBody>
      </p:sp>
      <p:sp>
        <p:nvSpPr>
          <p:cNvPr id="7" name="Left Brace 6"/>
          <p:cNvSpPr/>
          <p:nvPr/>
        </p:nvSpPr>
        <p:spPr>
          <a:xfrm>
            <a:off x="1547813" y="1844675"/>
            <a:ext cx="341312" cy="2232025"/>
          </a:xfrm>
          <a:prstGeom prst="leftBrac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79388" y="1700213"/>
            <a:ext cx="1439862" cy="2520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 code between the braces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49513" y="5229225"/>
            <a:ext cx="4248150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private      int       price;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0825" y="5589588"/>
            <a:ext cx="4465638" cy="863600"/>
            <a:chOff x="251520" y="5589240"/>
            <a:chExt cx="4464496" cy="864096"/>
          </a:xfrm>
        </p:grpSpPr>
        <p:sp>
          <p:nvSpPr>
            <p:cNvPr id="10" name="Rectangle 9"/>
            <p:cNvSpPr/>
            <p:nvPr/>
          </p:nvSpPr>
          <p:spPr>
            <a:xfrm>
              <a:off x="251520" y="6092766"/>
              <a:ext cx="4464496" cy="360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0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data type (primitive or object type)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619595" y="5589240"/>
              <a:ext cx="2736150" cy="50352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084888" y="5661025"/>
            <a:ext cx="2087562" cy="792163"/>
            <a:chOff x="6084168" y="5661248"/>
            <a:chExt cx="2088232" cy="792088"/>
          </a:xfrm>
        </p:grpSpPr>
        <p:sp>
          <p:nvSpPr>
            <p:cNvPr id="11" name="Rectangle 10"/>
            <p:cNvSpPr/>
            <p:nvPr/>
          </p:nvSpPr>
          <p:spPr>
            <a:xfrm>
              <a:off x="6084168" y="6093007"/>
              <a:ext cx="2088232" cy="36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0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attributeName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>
              <a:off x="6155628" y="5661248"/>
              <a:ext cx="1009974" cy="4317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79388" y="4437063"/>
            <a:ext cx="6408737" cy="1008062"/>
            <a:chOff x="251520" y="4437112"/>
            <a:chExt cx="6408712" cy="1008112"/>
          </a:xfrm>
        </p:grpSpPr>
        <p:sp>
          <p:nvSpPr>
            <p:cNvPr id="12" name="Rectangle 11"/>
            <p:cNvSpPr/>
            <p:nvPr/>
          </p:nvSpPr>
          <p:spPr>
            <a:xfrm>
              <a:off x="251520" y="4437112"/>
              <a:ext cx="6408712" cy="360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0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Visibility modifier (attributes generally ‘</a:t>
              </a:r>
              <a:r>
                <a:rPr lang="en-GB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private</a:t>
              </a:r>
              <a:r>
                <a:rPr lang="en-GB" sz="20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’)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405627" y="4797492"/>
              <a:ext cx="1150934" cy="64773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651500" y="1800225"/>
            <a:ext cx="3384550" cy="504825"/>
            <a:chOff x="5436096" y="1800374"/>
            <a:chExt cx="3384376" cy="504056"/>
          </a:xfrm>
        </p:grpSpPr>
        <p:sp>
          <p:nvSpPr>
            <p:cNvPr id="27" name="Rectangle 26"/>
            <p:cNvSpPr/>
            <p:nvPr/>
          </p:nvSpPr>
          <p:spPr>
            <a:xfrm>
              <a:off x="6083763" y="1800374"/>
              <a:ext cx="2736709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0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Single line comment</a:t>
              </a:r>
            </a:p>
          </p:txBody>
        </p:sp>
        <p:cxnSp>
          <p:nvCxnSpPr>
            <p:cNvPr id="29" name="Straight Arrow Connector 28"/>
            <p:cNvCxnSpPr>
              <a:stCxn id="27" idx="1"/>
            </p:cNvCxnSpPr>
            <p:nvPr/>
          </p:nvCxnSpPr>
          <p:spPr>
            <a:xfrm rot="10800000" flipV="1">
              <a:off x="5436096" y="2052402"/>
              <a:ext cx="647667" cy="792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6443663" y="2420938"/>
            <a:ext cx="2592387" cy="2447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Multi line comment:</a:t>
            </a:r>
          </a:p>
          <a:p>
            <a:pPr>
              <a:defRPr/>
            </a:pPr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/*</a:t>
            </a:r>
          </a:p>
          <a:p>
            <a:pPr>
              <a:defRPr/>
            </a:pPr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from here</a:t>
            </a:r>
          </a:p>
          <a:p>
            <a:pPr>
              <a:defRPr/>
            </a:pPr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. . .</a:t>
            </a:r>
          </a:p>
          <a:p>
            <a:pPr>
              <a:defRPr/>
            </a:pPr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. . .</a:t>
            </a:r>
          </a:p>
          <a:p>
            <a:pPr>
              <a:defRPr/>
            </a:pPr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to here</a:t>
            </a:r>
          </a:p>
          <a:p>
            <a:pPr>
              <a:defRPr/>
            </a:pPr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*/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6659563" y="3141663"/>
            <a:ext cx="433387" cy="2159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6732588" y="4221163"/>
            <a:ext cx="431800" cy="2159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Comments and documentation (1)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Comments are inserted into the source code of a class to provide explanations for human readers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They have no effect on the functionality of the class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Single line Comments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 smtClean="0">
                <a:solidFill>
                  <a:srgbClr val="339933"/>
                </a:solidFill>
              </a:rPr>
              <a:t>// starts with two slashes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Multi-line Comments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 smtClean="0">
                <a:solidFill>
                  <a:srgbClr val="339933"/>
                </a:solidFill>
              </a:rPr>
              <a:t>/*  some words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 smtClean="0">
                <a:solidFill>
                  <a:srgbClr val="339933"/>
                </a:solidFill>
              </a:rPr>
              <a:t>*/</a:t>
            </a:r>
            <a:endParaRPr lang="en-US" dirty="0" smtClean="0">
              <a:solidFill>
                <a:srgbClr val="33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Recap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 smtClean="0">
                <a:solidFill>
                  <a:srgbClr val="0070C0"/>
                </a:solidFill>
              </a:rPr>
              <a:t>Objects</a:t>
            </a:r>
            <a:r>
              <a:rPr lang="en-AU" dirty="0" smtClean="0"/>
              <a:t> (instances) are created from classes which define the attributes / methods for objects of that type.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/>
              <a:t>Objects have </a:t>
            </a:r>
            <a:r>
              <a:rPr lang="en-AU" b="1" dirty="0">
                <a:solidFill>
                  <a:srgbClr val="0070C0"/>
                </a:solidFill>
              </a:rPr>
              <a:t>attributes</a:t>
            </a:r>
            <a:r>
              <a:rPr lang="en-AU" dirty="0"/>
              <a:t> that hold data. (instance variables)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Objects have </a:t>
            </a:r>
            <a:r>
              <a:rPr lang="en-AU" b="1" dirty="0" smtClean="0">
                <a:solidFill>
                  <a:srgbClr val="0070C0"/>
                </a:solidFill>
              </a:rPr>
              <a:t>methods</a:t>
            </a:r>
            <a:r>
              <a:rPr lang="en-AU" dirty="0" smtClean="0"/>
              <a:t> that can be invoked (called). (instance methods)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0" y="1131094"/>
            <a:ext cx="1265532" cy="930728"/>
          </a:xfrm>
          <a:prstGeom prst="wedgeEllipseCallout">
            <a:avLst>
              <a:gd name="adj1" fmla="val -23821"/>
              <a:gd name="adj2" fmla="val 10406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n-GB" sz="2100" dirty="0"/>
              <a:t>Note:  </a:t>
            </a:r>
            <a:r>
              <a:rPr lang="en-GB" sz="2100" b="1" dirty="0">
                <a:solidFill>
                  <a:srgbClr val="CC0000"/>
                </a:solidFill>
              </a:rPr>
              <a:t>/**</a:t>
            </a:r>
            <a:endParaRPr lang="en-US" sz="2100" b="1" dirty="0">
              <a:solidFill>
                <a:srgbClr val="CC0000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         Comments and </a:t>
            </a:r>
            <a:r>
              <a:rPr lang="en-GB" u="sng" dirty="0"/>
              <a:t>Documentation</a:t>
            </a:r>
            <a:r>
              <a:rPr lang="en-GB" dirty="0"/>
              <a:t> (2)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195" y="2226469"/>
            <a:ext cx="8680268" cy="326350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339933"/>
                </a:solidFill>
              </a:rPr>
              <a:t>   However there is also Javadoc which is used to create documentation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339933"/>
                </a:solidFill>
              </a:rPr>
              <a:t>    (as a set of HTML pages) for your class.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50" dirty="0">
                <a:solidFill>
                  <a:srgbClr val="339933"/>
                </a:solidFill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50" dirty="0">
                <a:solidFill>
                  <a:srgbClr val="339933"/>
                </a:solidFill>
              </a:rPr>
              <a:t> *  Create a ticket machine to issue tickets of a given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50" dirty="0">
                <a:solidFill>
                  <a:srgbClr val="339933"/>
                </a:solidFill>
              </a:rPr>
              <a:t> *  price which must be greater than zero.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50" dirty="0">
                <a:solidFill>
                  <a:srgbClr val="339933"/>
                </a:solidFill>
              </a:rPr>
              <a:t>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50" dirty="0">
                <a:solidFill>
                  <a:srgbClr val="339933"/>
                </a:solidFill>
              </a:rPr>
              <a:t> *  @param ticketCost the cost of a ticket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50" dirty="0">
                <a:solidFill>
                  <a:srgbClr val="339933"/>
                </a:solidFill>
              </a:rPr>
              <a:t>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50" dirty="0"/>
              <a:t>    public TicketMachine(int ticketCost)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50" dirty="0"/>
              <a:t>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50" dirty="0"/>
              <a:t>        ...</a:t>
            </a:r>
            <a:endParaRPr lang="en-US" sz="16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23940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611981"/>
          </a:xfrm>
        </p:spPr>
        <p:txBody>
          <a:bodyPr>
            <a:normAutofit fontScale="90000"/>
          </a:bodyPr>
          <a:lstStyle/>
          <a:p>
            <a:r>
              <a:rPr lang="en-GB" dirty="0"/>
              <a:t>Comments and </a:t>
            </a:r>
            <a:r>
              <a:rPr lang="en-GB" u="sng" dirty="0"/>
              <a:t>Documentation</a:t>
            </a:r>
            <a:r>
              <a:rPr lang="en-GB" dirty="0"/>
              <a:t> (3)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027" y="1447800"/>
            <a:ext cx="3917673" cy="52736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22418" y="1634836"/>
            <a:ext cx="1226127" cy="2701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8545" y="1447800"/>
            <a:ext cx="5097452" cy="52736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193972" y="1600200"/>
            <a:ext cx="1226127" cy="2701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14850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Constructors (recap)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8362950" cy="581342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Constructors are similar to methods and are used to create and initialize an object.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They have </a:t>
            </a:r>
            <a:r>
              <a:rPr lang="en-GB" u="sng" dirty="0" smtClean="0"/>
              <a:t>exactly</a:t>
            </a:r>
            <a:r>
              <a:rPr lang="en-GB" dirty="0" smtClean="0"/>
              <a:t> the same name as their class.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They exist only to create a new object of that type.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They often initialise attributes with starting values.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They often receive external parameter values for this.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There can be multiple constructors defined in a class (method </a:t>
            </a:r>
            <a:r>
              <a:rPr lang="en-GB" b="1" dirty="0" smtClean="0">
                <a:solidFill>
                  <a:srgbClr val="FF0000"/>
                </a:solidFill>
              </a:rPr>
              <a:t>overloading</a:t>
            </a:r>
            <a:r>
              <a:rPr lang="en-GB" dirty="0" smtClean="0"/>
              <a:t>).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Each must have a unique </a:t>
            </a:r>
            <a:r>
              <a:rPr lang="en-GB" i="1" dirty="0" smtClean="0"/>
              <a:t>signature</a:t>
            </a:r>
            <a:r>
              <a:rPr lang="en-GB" dirty="0" smtClean="0"/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a unique parameter list in terms of the number, dataTypes &amp; order of its parameters.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The one used is the one that matches this list.</a:t>
            </a:r>
          </a:p>
          <a:p>
            <a:pPr>
              <a:defRPr/>
            </a:pP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A626A-EB63-4547-85D0-4B5F91942962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051050" y="836613"/>
            <a:ext cx="6842125" cy="59400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/>
              <a:t>public class </a:t>
            </a:r>
            <a:r>
              <a:rPr lang="en-GB" sz="2000" b="1" dirty="0">
                <a:solidFill>
                  <a:srgbClr val="FF0000"/>
                </a:solidFill>
              </a:rPr>
              <a:t>TicketMachine</a:t>
            </a:r>
          </a:p>
          <a:p>
            <a:pPr>
              <a:defRPr/>
            </a:pPr>
            <a:r>
              <a:rPr lang="en-GB" sz="2000" dirty="0"/>
              <a:t>{</a:t>
            </a:r>
          </a:p>
          <a:p>
            <a:pPr>
              <a:defRPr/>
            </a:pPr>
            <a:r>
              <a:rPr lang="en-GB" sz="2000" dirty="0" smtClean="0"/>
              <a:t>    private </a:t>
            </a:r>
            <a:r>
              <a:rPr lang="en-GB" sz="2000" dirty="0"/>
              <a:t>int </a:t>
            </a:r>
            <a:r>
              <a:rPr lang="en-GB" sz="2000" b="1" dirty="0">
                <a:solidFill>
                  <a:srgbClr val="00B050"/>
                </a:solidFill>
              </a:rPr>
              <a:t>price</a:t>
            </a:r>
            <a:r>
              <a:rPr lang="en-GB" sz="2000" dirty="0"/>
              <a:t>;</a:t>
            </a:r>
          </a:p>
          <a:p>
            <a:pPr>
              <a:defRPr/>
            </a:pPr>
            <a:r>
              <a:rPr lang="en-GB" sz="2000" dirty="0"/>
              <a:t>    private int </a:t>
            </a:r>
            <a:r>
              <a:rPr lang="en-GB" sz="2000" b="1" dirty="0" smtClean="0">
                <a:solidFill>
                  <a:srgbClr val="9900CC"/>
                </a:solidFill>
              </a:rPr>
              <a:t>balance</a:t>
            </a:r>
            <a:r>
              <a:rPr lang="en-GB" sz="2000" dirty="0" smtClean="0"/>
              <a:t>;</a:t>
            </a:r>
            <a:endParaRPr lang="en-GB" sz="2000" dirty="0"/>
          </a:p>
          <a:p>
            <a:pPr>
              <a:defRPr/>
            </a:pPr>
            <a:r>
              <a:rPr lang="en-GB" sz="2000" dirty="0"/>
              <a:t>    private int </a:t>
            </a:r>
            <a:r>
              <a:rPr lang="en-GB" sz="2000" b="1" dirty="0">
                <a:solidFill>
                  <a:srgbClr val="996633"/>
                </a:solidFill>
              </a:rPr>
              <a:t>total</a:t>
            </a:r>
            <a:r>
              <a:rPr lang="en-GB" sz="2000" dirty="0"/>
              <a:t>;</a:t>
            </a:r>
          </a:p>
          <a:p>
            <a:pPr>
              <a:defRPr/>
            </a:pPr>
            <a:r>
              <a:rPr lang="en-GB" sz="2000" dirty="0"/>
              <a:t>    </a:t>
            </a:r>
          </a:p>
          <a:p>
            <a:pPr>
              <a:defRPr/>
            </a:pPr>
            <a:r>
              <a:rPr lang="en-GB" sz="2000" b="1" dirty="0"/>
              <a:t>    /**</a:t>
            </a:r>
          </a:p>
          <a:p>
            <a:pPr>
              <a:defRPr/>
            </a:pPr>
            <a:r>
              <a:rPr lang="en-GB" sz="2000" b="1" dirty="0"/>
              <a:t>     * Create a ticket machine to issue tickets of a</a:t>
            </a:r>
          </a:p>
          <a:p>
            <a:pPr>
              <a:defRPr/>
            </a:pPr>
            <a:r>
              <a:rPr lang="en-GB" sz="2000" b="1" dirty="0"/>
              <a:t>     * given price which must be greater than zero</a:t>
            </a:r>
            <a:r>
              <a:rPr lang="en-GB" sz="2000" b="1" dirty="0" smtClean="0"/>
              <a:t>.</a:t>
            </a:r>
          </a:p>
          <a:p>
            <a:pPr>
              <a:defRPr/>
            </a:pPr>
            <a:r>
              <a:rPr lang="en-GB" sz="2000" b="1" dirty="0"/>
              <a:t> </a:t>
            </a:r>
            <a:r>
              <a:rPr lang="en-GB" sz="2000" b="1" dirty="0" smtClean="0"/>
              <a:t>    *</a:t>
            </a:r>
          </a:p>
          <a:p>
            <a:pPr>
              <a:defRPr/>
            </a:pPr>
            <a:r>
              <a:rPr lang="en-GB" sz="2000" dirty="0" smtClean="0">
                <a:solidFill>
                  <a:srgbClr val="339933"/>
                </a:solidFill>
              </a:rPr>
              <a:t>     </a:t>
            </a:r>
            <a:r>
              <a:rPr lang="en-GB" sz="2000" b="1" dirty="0" smtClean="0"/>
              <a:t>* @</a:t>
            </a:r>
            <a:r>
              <a:rPr lang="en-GB" sz="2000" b="1" dirty="0"/>
              <a:t>param ticketCost the cost of a ticket </a:t>
            </a:r>
          </a:p>
          <a:p>
            <a:pPr>
              <a:defRPr/>
            </a:pPr>
            <a:r>
              <a:rPr lang="en-GB" sz="2000" b="1" dirty="0"/>
              <a:t>     */</a:t>
            </a:r>
          </a:p>
          <a:p>
            <a:pPr>
              <a:defRPr/>
            </a:pPr>
            <a:r>
              <a:rPr lang="en-GB" sz="2000" b="1" dirty="0"/>
              <a:t>    public </a:t>
            </a:r>
            <a:r>
              <a:rPr lang="en-GB" sz="2000" b="1" dirty="0">
                <a:solidFill>
                  <a:srgbClr val="FF0000"/>
                </a:solidFill>
              </a:rPr>
              <a:t>TicketMachine</a:t>
            </a:r>
            <a:r>
              <a:rPr lang="en-GB" sz="2000" b="1" dirty="0"/>
              <a:t>(int </a:t>
            </a:r>
            <a:r>
              <a:rPr lang="en-GB" sz="2000" b="1" dirty="0">
                <a:solidFill>
                  <a:srgbClr val="0033CC"/>
                </a:solidFill>
              </a:rPr>
              <a:t>ticketCost</a:t>
            </a:r>
            <a:r>
              <a:rPr lang="en-GB" sz="2000" b="1" dirty="0"/>
              <a:t>)</a:t>
            </a:r>
          </a:p>
          <a:p>
            <a:pPr>
              <a:defRPr/>
            </a:pPr>
            <a:r>
              <a:rPr lang="en-GB" sz="2000" b="1" dirty="0"/>
              <a:t>    {</a:t>
            </a:r>
          </a:p>
          <a:p>
            <a:pPr>
              <a:defRPr/>
            </a:pPr>
            <a:r>
              <a:rPr lang="en-GB" sz="2000" b="1" dirty="0"/>
              <a:t>        </a:t>
            </a:r>
            <a:r>
              <a:rPr lang="en-GB" sz="2000" b="1" dirty="0">
                <a:solidFill>
                  <a:srgbClr val="00B050"/>
                </a:solidFill>
              </a:rPr>
              <a:t>price</a:t>
            </a:r>
            <a:r>
              <a:rPr lang="en-GB" sz="2000" b="1" dirty="0"/>
              <a:t> = </a:t>
            </a:r>
            <a:r>
              <a:rPr lang="en-GB" sz="2000" b="1" dirty="0">
                <a:solidFill>
                  <a:srgbClr val="0033CC"/>
                </a:solidFill>
              </a:rPr>
              <a:t>ticketCost</a:t>
            </a:r>
            <a:r>
              <a:rPr lang="en-GB" sz="2000" b="1" dirty="0"/>
              <a:t>;</a:t>
            </a:r>
          </a:p>
          <a:p>
            <a:pPr>
              <a:defRPr/>
            </a:pPr>
            <a:r>
              <a:rPr lang="en-GB" sz="2000" b="1" dirty="0"/>
              <a:t>        </a:t>
            </a:r>
            <a:r>
              <a:rPr lang="en-GB" sz="2000" b="1" dirty="0" smtClean="0">
                <a:solidFill>
                  <a:srgbClr val="9900CC"/>
                </a:solidFill>
              </a:rPr>
              <a:t>balance </a:t>
            </a:r>
            <a:r>
              <a:rPr lang="en-GB" sz="2000" b="1" dirty="0" smtClean="0"/>
              <a:t>= </a:t>
            </a:r>
            <a:r>
              <a:rPr lang="en-GB" sz="2000" b="1" dirty="0"/>
              <a:t>0;</a:t>
            </a:r>
          </a:p>
          <a:p>
            <a:pPr>
              <a:defRPr/>
            </a:pPr>
            <a:r>
              <a:rPr lang="en-GB" sz="2000" b="1" dirty="0"/>
              <a:t>        </a:t>
            </a:r>
            <a:r>
              <a:rPr lang="en-GB" sz="2000" b="1" dirty="0">
                <a:solidFill>
                  <a:srgbClr val="996633"/>
                </a:solidFill>
              </a:rPr>
              <a:t>total</a:t>
            </a:r>
            <a:r>
              <a:rPr lang="en-GB" sz="2000" b="1" dirty="0"/>
              <a:t> = 0;</a:t>
            </a:r>
          </a:p>
          <a:p>
            <a:pPr>
              <a:defRPr/>
            </a:pPr>
            <a:r>
              <a:rPr lang="en-GB" sz="2000" b="1" dirty="0"/>
              <a:t>    } // end constructor</a:t>
            </a:r>
          </a:p>
          <a:p>
            <a:pPr>
              <a:defRPr/>
            </a:pPr>
            <a:r>
              <a:rPr lang="en-GB" sz="2000" dirty="0"/>
              <a:t>}// end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69773" y="2667000"/>
            <a:ext cx="6669427" cy="3733800"/>
          </a:xfrm>
          <a:prstGeom prst="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Constructors (2)</a:t>
            </a:r>
          </a:p>
        </p:txBody>
      </p:sp>
      <p:sp>
        <p:nvSpPr>
          <p:cNvPr id="11" name="Right Brace 10"/>
          <p:cNvSpPr/>
          <p:nvPr/>
        </p:nvSpPr>
        <p:spPr>
          <a:xfrm rot="16200000" flipV="1">
            <a:off x="5333206" y="3734595"/>
            <a:ext cx="142875" cy="1512887"/>
          </a:xfrm>
          <a:prstGeom prst="rightBrac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2" name="Line Callout 1 11"/>
          <p:cNvSpPr/>
          <p:nvPr/>
        </p:nvSpPr>
        <p:spPr>
          <a:xfrm>
            <a:off x="6664665" y="4064000"/>
            <a:ext cx="2174535" cy="431800"/>
          </a:xfrm>
          <a:prstGeom prst="borderCallout1">
            <a:avLst>
              <a:gd name="adj1" fmla="val 50717"/>
              <a:gd name="adj2" fmla="val 170"/>
              <a:gd name="adj3" fmla="val 76729"/>
              <a:gd name="adj4" fmla="val -5785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GB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GB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parameter’</a:t>
            </a:r>
            <a:endParaRPr lang="en-GB" sz="24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950" y="4005263"/>
            <a:ext cx="2160588" cy="86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return type</a:t>
            </a:r>
          </a:p>
          <a:p>
            <a:pPr algn="ctr">
              <a:defRPr/>
            </a:pPr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(not even ‘void’)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21427-ED3D-4A1E-86A0-D56453D9A3B4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486400" y="4953000"/>
            <a:ext cx="32766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signature: TicketMachine(int)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4033043" y="4952998"/>
            <a:ext cx="1453357" cy="419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3961606" y="3972717"/>
            <a:ext cx="142875" cy="1817687"/>
          </a:xfrm>
          <a:prstGeom prst="rightBrace">
            <a:avLst>
              <a:gd name="adj1" fmla="val 0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716463" y="115888"/>
            <a:ext cx="4176712" cy="1081087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Passing data </a:t>
            </a:r>
            <a:br>
              <a:rPr lang="en-GB" sz="4000" dirty="0" smtClean="0"/>
            </a:br>
            <a:r>
              <a:rPr lang="en-GB" sz="4000" dirty="0" smtClean="0"/>
              <a:t>via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BE0E1-5D3A-436A-921F-11F4D517FAFE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407670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4141805" y="1064662"/>
            <a:ext cx="4800600" cy="2796139"/>
            <a:chOff x="9982200" y="882651"/>
            <a:chExt cx="4800600" cy="2796139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098338" y="1592580"/>
              <a:ext cx="2684462" cy="2086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 bwMode="auto">
            <a:xfrm rot="16200000" flipH="1">
              <a:off x="9982200" y="882651"/>
              <a:ext cx="2016125" cy="2016125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4" name="TextBox 8"/>
            <p:cNvSpPr txBox="1">
              <a:spLocks noChangeArrowheads="1"/>
            </p:cNvSpPr>
            <p:nvPr/>
          </p:nvSpPr>
          <p:spPr bwMode="auto">
            <a:xfrm>
              <a:off x="13294593" y="2818439"/>
              <a:ext cx="575997" cy="36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b="1" dirty="0"/>
                <a:t>150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3500438"/>
            <a:ext cx="6300788" cy="2881312"/>
            <a:chOff x="0" y="3500438"/>
            <a:chExt cx="6300788" cy="2881312"/>
          </a:xfrm>
        </p:grpSpPr>
        <p:pic>
          <p:nvPicPr>
            <p:cNvPr id="16399" name="Picture 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33171"/>
              <a:ext cx="2828925" cy="2448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Straight Arrow Connector 17"/>
            <p:cNvCxnSpPr/>
            <p:nvPr/>
          </p:nvCxnSpPr>
          <p:spPr bwMode="auto">
            <a:xfrm flipH="1">
              <a:off x="685800" y="3500438"/>
              <a:ext cx="5614988" cy="2290762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900113" y="4276725"/>
            <a:ext cx="5111750" cy="2032000"/>
            <a:chOff x="899592" y="4277320"/>
            <a:chExt cx="5112271" cy="2032000"/>
          </a:xfrm>
        </p:grpSpPr>
        <p:sp>
          <p:nvSpPr>
            <p:cNvPr id="16397" name="Rectangle 12"/>
            <p:cNvSpPr>
              <a:spLocks noChangeArrowheads="1"/>
            </p:cNvSpPr>
            <p:nvPr/>
          </p:nvSpPr>
          <p:spPr bwMode="auto">
            <a:xfrm>
              <a:off x="2987675" y="4277320"/>
              <a:ext cx="3024188" cy="203200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dirty="0"/>
                <a:t>public </a:t>
              </a:r>
              <a:r>
                <a:rPr lang="en-GB" b="1" dirty="0"/>
                <a:t>TicketMachine</a:t>
              </a:r>
            </a:p>
            <a:p>
              <a:r>
                <a:rPr lang="en-GB" b="1" dirty="0"/>
                <a:t>                    </a:t>
              </a:r>
              <a:r>
                <a:rPr lang="en-GB" dirty="0"/>
                <a:t>(int </a:t>
              </a:r>
              <a:r>
                <a:rPr lang="en-GB" b="1" dirty="0"/>
                <a:t>ticketCost</a:t>
              </a:r>
              <a:r>
                <a:rPr lang="en-GB" dirty="0"/>
                <a:t>)</a:t>
              </a:r>
            </a:p>
            <a:p>
              <a:r>
                <a:rPr lang="en-GB" dirty="0"/>
                <a:t>{</a:t>
              </a:r>
            </a:p>
            <a:p>
              <a:r>
                <a:rPr lang="en-GB" dirty="0"/>
                <a:t>        </a:t>
              </a:r>
              <a:r>
                <a:rPr lang="en-GB" b="1" dirty="0"/>
                <a:t>price</a:t>
              </a:r>
              <a:r>
                <a:rPr lang="en-GB" dirty="0"/>
                <a:t> = </a:t>
              </a:r>
              <a:r>
                <a:rPr lang="en-GB" b="1" dirty="0"/>
                <a:t>ticketCost</a:t>
              </a:r>
              <a:r>
                <a:rPr lang="en-GB" dirty="0"/>
                <a:t>;</a:t>
              </a:r>
            </a:p>
            <a:p>
              <a:r>
                <a:rPr lang="en-GB" dirty="0"/>
                <a:t>        </a:t>
              </a:r>
              <a:r>
                <a:rPr lang="en-GB" b="1" dirty="0" smtClean="0"/>
                <a:t>balance </a:t>
              </a:r>
              <a:r>
                <a:rPr lang="en-GB" dirty="0" smtClean="0"/>
                <a:t>= </a:t>
              </a:r>
              <a:r>
                <a:rPr lang="en-GB" dirty="0"/>
                <a:t>0;</a:t>
              </a:r>
            </a:p>
            <a:p>
              <a:r>
                <a:rPr lang="en-GB" dirty="0"/>
                <a:t>        </a:t>
              </a:r>
              <a:r>
                <a:rPr lang="en-GB" b="1" dirty="0"/>
                <a:t>total</a:t>
              </a:r>
              <a:r>
                <a:rPr lang="en-GB" dirty="0"/>
                <a:t> = 0;</a:t>
              </a:r>
            </a:p>
            <a:p>
              <a:r>
                <a:rPr lang="en-GB" dirty="0"/>
                <a:t>} 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899592" y="4798020"/>
              <a:ext cx="3456339" cy="1150938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57800" y="4724400"/>
            <a:ext cx="3726281" cy="1736725"/>
            <a:chOff x="5257800" y="4724400"/>
            <a:chExt cx="3726281" cy="1736725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4724400"/>
              <a:ext cx="3040481" cy="173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5257800" y="5334000"/>
              <a:ext cx="76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Concepts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435975" cy="5145088"/>
          </a:xfrm>
        </p:spPr>
        <p:txBody>
          <a:bodyPr/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Scope</a:t>
            </a:r>
            <a:r>
              <a:rPr lang="en-GB" sz="2800" dirty="0" smtClean="0"/>
              <a:t>: the scope of a variable defines the section of the source code from which it can be accessed. e.g.</a:t>
            </a:r>
          </a:p>
          <a:p>
            <a:pPr lvl="2"/>
            <a:r>
              <a:rPr lang="en-GB" sz="2000" dirty="0" smtClean="0">
                <a:latin typeface="Arial Black" pitchFamily="34" charset="0"/>
              </a:rPr>
              <a:t>price</a:t>
            </a:r>
            <a:r>
              <a:rPr lang="en-GB" sz="2000" dirty="0" smtClean="0"/>
              <a:t> can be accessed anywhere in the class</a:t>
            </a:r>
          </a:p>
          <a:p>
            <a:pPr lvl="2"/>
            <a:r>
              <a:rPr lang="en-GB" sz="2000" b="1" dirty="0" smtClean="0">
                <a:latin typeface="Arial Black" pitchFamily="34" charset="0"/>
              </a:rPr>
              <a:t>ticketCost</a:t>
            </a:r>
            <a:r>
              <a:rPr lang="en-GB" sz="2000" dirty="0" smtClean="0"/>
              <a:t> can only  be accessed inside the constructor</a:t>
            </a:r>
          </a:p>
          <a:p>
            <a:r>
              <a:rPr lang="en-GB" sz="2800" b="1" dirty="0" smtClean="0">
                <a:solidFill>
                  <a:srgbClr val="FF0000"/>
                </a:solidFill>
              </a:rPr>
              <a:t>Lifetime</a:t>
            </a:r>
            <a:r>
              <a:rPr lang="en-GB" sz="2800" dirty="0" smtClean="0"/>
              <a:t>: How long a variable exists before destruction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0A55-EBF1-4997-AFC8-5E460D065E1F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312319" y="3227387"/>
            <a:ext cx="4967288" cy="3478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000" dirty="0"/>
              <a:t>public class </a:t>
            </a:r>
            <a:r>
              <a:rPr lang="en-GB" sz="2000" b="1" dirty="0">
                <a:solidFill>
                  <a:srgbClr val="FF0000"/>
                </a:solidFill>
              </a:rPr>
              <a:t>TicketMachine</a:t>
            </a:r>
          </a:p>
          <a:p>
            <a:pPr>
              <a:spcAft>
                <a:spcPts val="0"/>
              </a:spcAft>
              <a:defRPr/>
            </a:pPr>
            <a:r>
              <a:rPr lang="en-GB" sz="2000" dirty="0"/>
              <a:t>{</a:t>
            </a:r>
          </a:p>
          <a:p>
            <a:pPr>
              <a:spcAft>
                <a:spcPts val="0"/>
              </a:spcAft>
              <a:defRPr/>
            </a:pPr>
            <a:r>
              <a:rPr lang="en-GB" sz="2000" dirty="0"/>
              <a:t>    private int </a:t>
            </a:r>
            <a:r>
              <a:rPr lang="en-GB" sz="2000" b="1" dirty="0">
                <a:solidFill>
                  <a:srgbClr val="00B050"/>
                </a:solidFill>
              </a:rPr>
              <a:t>price</a:t>
            </a:r>
            <a:r>
              <a:rPr lang="en-GB" sz="2000" dirty="0"/>
              <a:t>;</a:t>
            </a:r>
          </a:p>
          <a:p>
            <a:pPr>
              <a:spcAft>
                <a:spcPts val="0"/>
              </a:spcAft>
              <a:defRPr/>
            </a:pPr>
            <a:r>
              <a:rPr lang="en-GB" sz="2000" dirty="0"/>
              <a:t>        </a:t>
            </a:r>
          </a:p>
          <a:p>
            <a:pPr>
              <a:spcAft>
                <a:spcPts val="0"/>
              </a:spcAft>
              <a:defRPr/>
            </a:pPr>
            <a:r>
              <a:rPr lang="en-GB" sz="2000" dirty="0"/>
              <a:t>    public </a:t>
            </a:r>
            <a:r>
              <a:rPr lang="en-GB" sz="2000" b="1" dirty="0">
                <a:solidFill>
                  <a:srgbClr val="FF0000"/>
                </a:solidFill>
              </a:rPr>
              <a:t>TicketMachine</a:t>
            </a:r>
            <a:r>
              <a:rPr lang="en-GB" sz="2000" dirty="0"/>
              <a:t>(int </a:t>
            </a:r>
            <a:r>
              <a:rPr lang="en-GB" sz="2000" b="1" dirty="0">
                <a:solidFill>
                  <a:srgbClr val="0033CC"/>
                </a:solidFill>
              </a:rPr>
              <a:t>ticketCost</a:t>
            </a:r>
            <a:r>
              <a:rPr lang="en-GB" sz="2000" dirty="0"/>
              <a:t>)</a:t>
            </a:r>
          </a:p>
          <a:p>
            <a:pPr>
              <a:spcAft>
                <a:spcPts val="0"/>
              </a:spcAft>
              <a:defRPr/>
            </a:pPr>
            <a:r>
              <a:rPr lang="en-GB" sz="2000" dirty="0"/>
              <a:t>    {</a:t>
            </a:r>
          </a:p>
          <a:p>
            <a:pPr>
              <a:spcAft>
                <a:spcPts val="0"/>
              </a:spcAft>
              <a:defRPr/>
            </a:pPr>
            <a:r>
              <a:rPr lang="en-GB" sz="2000" dirty="0"/>
              <a:t>        </a:t>
            </a:r>
            <a:r>
              <a:rPr lang="en-GB" sz="2000" b="1" dirty="0">
                <a:solidFill>
                  <a:srgbClr val="00B050"/>
                </a:solidFill>
              </a:rPr>
              <a:t>price</a:t>
            </a:r>
            <a:r>
              <a:rPr lang="en-GB" sz="2000" dirty="0"/>
              <a:t> = </a:t>
            </a:r>
            <a:r>
              <a:rPr lang="en-GB" sz="2000" b="1" dirty="0">
                <a:solidFill>
                  <a:srgbClr val="0033CC"/>
                </a:solidFill>
              </a:rPr>
              <a:t>ticketCost</a:t>
            </a:r>
            <a:r>
              <a:rPr lang="en-GB" sz="2000" dirty="0"/>
              <a:t>;</a:t>
            </a:r>
          </a:p>
          <a:p>
            <a:pPr>
              <a:spcAft>
                <a:spcPts val="0"/>
              </a:spcAft>
              <a:defRPr/>
            </a:pPr>
            <a:endParaRPr lang="en-GB" sz="2000" dirty="0"/>
          </a:p>
          <a:p>
            <a:pPr>
              <a:spcAft>
                <a:spcPts val="0"/>
              </a:spcAft>
              <a:defRPr/>
            </a:pPr>
            <a:r>
              <a:rPr lang="en-GB" sz="2000" dirty="0"/>
              <a:t>    } // end constructor</a:t>
            </a:r>
          </a:p>
          <a:p>
            <a:pPr>
              <a:spcAft>
                <a:spcPts val="0"/>
              </a:spcAft>
              <a:defRPr/>
            </a:pPr>
            <a:endParaRPr lang="en-GB" sz="2000" dirty="0"/>
          </a:p>
          <a:p>
            <a:pPr>
              <a:spcAft>
                <a:spcPts val="0"/>
              </a:spcAft>
              <a:defRPr/>
            </a:pPr>
            <a:r>
              <a:rPr lang="en-GB" sz="2000" dirty="0"/>
              <a:t>}// end class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348038" y="3860800"/>
            <a:ext cx="4895850" cy="2520950"/>
            <a:chOff x="3347864" y="3861048"/>
            <a:chExt cx="4896544" cy="2520280"/>
          </a:xfrm>
        </p:grpSpPr>
        <p:cxnSp>
          <p:nvCxnSpPr>
            <p:cNvPr id="8" name="Straight Arrow Connector 7"/>
            <p:cNvCxnSpPr/>
            <p:nvPr/>
          </p:nvCxnSpPr>
          <p:spPr bwMode="auto">
            <a:xfrm rot="5400000">
              <a:off x="2484582" y="5249742"/>
              <a:ext cx="2160013" cy="1587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347864" y="3861048"/>
              <a:ext cx="4896544" cy="252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1" y="4508500"/>
            <a:ext cx="4738688" cy="1246188"/>
            <a:chOff x="3635896" y="4509120"/>
            <a:chExt cx="4608512" cy="1245568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rot="5400000">
              <a:off x="3353640" y="5250114"/>
              <a:ext cx="1007561" cy="1587"/>
            </a:xfrm>
            <a:prstGeom prst="straightConnector1">
              <a:avLst/>
            </a:prstGeom>
            <a:ln w="444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635896" y="4509120"/>
              <a:ext cx="4608512" cy="12233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2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Specifying a method for an accessor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6600"/>
                </a:solidFill>
              </a:rPr>
              <a:t>   * Return the price of a ticket.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6600"/>
                </a:solidFill>
              </a:rPr>
              <a:t>   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6600"/>
                </a:solidFill>
              </a:rPr>
              <a:t>	*@return the price of a ticket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6600"/>
                </a:solidFill>
              </a:rPr>
              <a:t>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public int</a:t>
            </a:r>
            <a:r>
              <a:rPr lang="en-US" dirty="0" smtClean="0"/>
              <a:t> getPrice()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  	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 return</a:t>
            </a:r>
            <a:r>
              <a:rPr lang="en-US" b="1" dirty="0" smtClean="0">
                <a:latin typeface="Courier New" pitchFamily="49" charset="0"/>
              </a:rPr>
              <a:t> price;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     }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3048000"/>
            <a:ext cx="2590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what is returned</a:t>
            </a:r>
          </a:p>
        </p:txBody>
      </p:sp>
    </p:spTree>
    <p:extLst>
      <p:ext uri="{BB962C8B-B14F-4D97-AF65-F5344CB8AC3E}">
        <p14:creationId xmlns:p14="http://schemas.microsoft.com/office/powerpoint/2010/main" val="11294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>
                <a:solidFill>
                  <a:srgbClr val="996600"/>
                </a:solidFill>
              </a:rPr>
              <a:t>Exercise 6</a:t>
            </a:r>
            <a:endParaRPr lang="en-US" b="1" dirty="0" smtClean="0">
              <a:solidFill>
                <a:srgbClr val="9966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Create a new project, called TicketMachine;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Copy the file TicketMachine.java from Blackboard and add it to your project.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Compile your class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Make sure TicketMachine works correctly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996600"/>
                </a:solidFill>
              </a:rPr>
              <a:t>Exercise 7</a:t>
            </a:r>
            <a:endParaRPr lang="en-US" b="1" dirty="0" smtClean="0">
              <a:solidFill>
                <a:srgbClr val="9966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Define an accessor method, getTotal, that returns the value of the total field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Specifying a method for a mutator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8600" y="2057401"/>
            <a:ext cx="7611666" cy="339447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</a:t>
            </a:r>
            <a:r>
              <a:rPr lang="en-US" dirty="0">
                <a:solidFill>
                  <a:srgbClr val="006600"/>
                </a:solidFill>
              </a:rPr>
              <a:t>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6600"/>
                </a:solidFill>
              </a:rPr>
              <a:t>   * Receive an amount of money in pence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6600"/>
                </a:solidFill>
              </a:rPr>
              <a:t>   * from a customer and add to balance.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6600"/>
                </a:solidFill>
              </a:rPr>
              <a:t>  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6600"/>
                </a:solidFill>
              </a:rPr>
              <a:t>	* </a:t>
            </a:r>
            <a:r>
              <a:rPr lang="en-US" b="1" dirty="0">
                <a:solidFill>
                  <a:srgbClr val="006600"/>
                </a:solidFill>
              </a:rPr>
              <a:t>@param </a:t>
            </a:r>
            <a:r>
              <a:rPr lang="en-US" dirty="0">
                <a:solidFill>
                  <a:srgbClr val="006600"/>
                </a:solidFill>
              </a:rPr>
              <a:t>amount value of money entered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6600"/>
                </a:solidFill>
              </a:rPr>
              <a:t>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public void </a:t>
            </a:r>
            <a:r>
              <a:rPr lang="en-US" b="1" dirty="0">
                <a:latin typeface="Courier New" pitchFamily="49" charset="0"/>
              </a:rPr>
              <a:t>insertMoney(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amount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7196769" y="3051574"/>
            <a:ext cx="1751681" cy="1193363"/>
          </a:xfrm>
          <a:prstGeom prst="wedgeEllipseCallout">
            <a:avLst>
              <a:gd name="adj1" fmla="val -89109"/>
              <a:gd name="adj2" fmla="val 322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GB" dirty="0" smtClean="0">
                <a:solidFill>
                  <a:schemeClr val="tx1"/>
                </a:solidFill>
              </a:rPr>
              <a:t>omplete </a:t>
            </a:r>
            <a:r>
              <a:rPr lang="en-GB" dirty="0">
                <a:solidFill>
                  <a:schemeClr val="tx1"/>
                </a:solidFill>
              </a:rPr>
              <a:t>this method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766850" y="1407715"/>
            <a:ext cx="5181600" cy="914400"/>
          </a:xfrm>
          <a:prstGeom prst="borderCallout1">
            <a:avLst>
              <a:gd name="adj1" fmla="val 100757"/>
              <a:gd name="adj2" fmla="val 95672"/>
              <a:gd name="adj3" fmla="val 217046"/>
              <a:gd name="adj4" fmla="val 2259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The name of the parameter and what it represents (one per parameter)</a:t>
            </a:r>
          </a:p>
        </p:txBody>
      </p:sp>
    </p:spTree>
    <p:extLst>
      <p:ext uri="{BB962C8B-B14F-4D97-AF65-F5344CB8AC3E}">
        <p14:creationId xmlns:p14="http://schemas.microsoft.com/office/powerpoint/2010/main" val="19975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Recap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 has primitive types:</a:t>
            </a:r>
            <a:endParaRPr lang="en-US" dirty="0" smtClean="0"/>
          </a:p>
          <a:p>
            <a:pPr lvl="1" algn="just"/>
            <a:r>
              <a:rPr lang="en-US" b="1" dirty="0" smtClean="0"/>
              <a:t>byte</a:t>
            </a:r>
            <a:r>
              <a:rPr lang="en-US" dirty="0" smtClean="0"/>
              <a:t>, </a:t>
            </a:r>
            <a:r>
              <a:rPr lang="en-US" b="1" dirty="0" smtClean="0"/>
              <a:t>short</a:t>
            </a:r>
            <a:r>
              <a:rPr lang="en-US" dirty="0" smtClean="0"/>
              <a:t>, </a:t>
            </a:r>
            <a:r>
              <a:rPr lang="en-US" b="1" dirty="0" smtClean="0"/>
              <a:t>int</a:t>
            </a:r>
            <a:r>
              <a:rPr lang="en-US" dirty="0" smtClean="0"/>
              <a:t>, </a:t>
            </a:r>
            <a:r>
              <a:rPr lang="en-US" b="1" dirty="0" smtClean="0"/>
              <a:t>long</a:t>
            </a:r>
            <a:endParaRPr lang="en-US" dirty="0" smtClean="0"/>
          </a:p>
          <a:p>
            <a:pPr lvl="1" algn="just"/>
            <a:r>
              <a:rPr lang="en-US" b="1" dirty="0" smtClean="0"/>
              <a:t>float</a:t>
            </a:r>
            <a:r>
              <a:rPr lang="en-US" dirty="0" smtClean="0"/>
              <a:t>, </a:t>
            </a:r>
            <a:r>
              <a:rPr lang="en-US" b="1" dirty="0" smtClean="0"/>
              <a:t>double</a:t>
            </a:r>
            <a:endParaRPr lang="en-US" dirty="0" smtClean="0"/>
          </a:p>
          <a:p>
            <a:pPr lvl="1" algn="just"/>
            <a:r>
              <a:rPr lang="en-US" b="1" dirty="0" smtClean="0"/>
              <a:t>char</a:t>
            </a:r>
            <a:endParaRPr lang="en-US" dirty="0" smtClean="0"/>
          </a:p>
          <a:p>
            <a:pPr lvl="1" algn="just"/>
            <a:r>
              <a:rPr lang="en-US" b="1" dirty="0" smtClean="0"/>
              <a:t>boolean</a:t>
            </a:r>
            <a:r>
              <a:rPr lang="en-US" dirty="0" smtClean="0"/>
              <a:t>. </a:t>
            </a:r>
          </a:p>
          <a:p>
            <a:r>
              <a:rPr lang="en-GB" dirty="0" smtClean="0"/>
              <a:t>Java supports object types:</a:t>
            </a:r>
          </a:p>
          <a:p>
            <a:pPr lvl="1"/>
            <a:r>
              <a:rPr lang="en-GB" dirty="0" smtClean="0"/>
              <a:t>Predefined objects. e.g. String</a:t>
            </a:r>
          </a:p>
          <a:p>
            <a:pPr lvl="1"/>
            <a:r>
              <a:rPr lang="en-GB" dirty="0" smtClean="0"/>
              <a:t>Ones you will define. e.g. Rectangle, Student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2667000" y="5791200"/>
            <a:ext cx="41910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  <a:hlinkClick r:id="rId2" action="ppaction://hlinkfile"/>
              </a:rPr>
              <a:t>Rectangle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Define a method to set the ticket price:</a:t>
            </a:r>
          </a:p>
          <a:p>
            <a:pPr lvl="1" eaLnBrk="1" hangingPunct="1">
              <a:buFontTx/>
              <a:buNone/>
            </a:pPr>
            <a:r>
              <a:rPr lang="en-GB" dirty="0" smtClean="0"/>
              <a:t>public void setPrice( int ticketCost )</a:t>
            </a:r>
          </a:p>
          <a:p>
            <a:pPr eaLnBrk="1" hangingPunct="1">
              <a:buFontTx/>
              <a:buNone/>
            </a:pPr>
            <a:r>
              <a:rPr lang="en-GB" dirty="0" smtClean="0"/>
              <a:t>to set the ticket price.</a:t>
            </a:r>
            <a:endParaRPr lang="en-US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 smtClean="0">
                <a:solidFill>
                  <a:srgbClr val="996600"/>
                </a:solidFill>
              </a:rPr>
              <a:t>Exercise 8</a:t>
            </a:r>
            <a:endParaRPr lang="en-US" b="1" dirty="0" smtClean="0">
              <a:solidFill>
                <a:srgbClr val="996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Printing from methods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066087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public void printTicket()</a:t>
            </a:r>
          </a:p>
          <a:p>
            <a:r>
              <a:rPr lang="en-US" b="1" dirty="0">
                <a:latin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</a:rPr>
              <a:t>// Simulate the printing of a ticket.</a:t>
            </a:r>
          </a:p>
          <a:p>
            <a:r>
              <a:rPr lang="en-US" b="1" dirty="0">
                <a:latin typeface="Courier New" pitchFamily="49" charset="0"/>
              </a:rPr>
              <a:t>    System.out.println("##################");</a:t>
            </a:r>
          </a:p>
          <a:p>
            <a:r>
              <a:rPr lang="en-US" b="1" dirty="0">
                <a:latin typeface="Courier New" pitchFamily="49" charset="0"/>
              </a:rPr>
              <a:t>    System.out.println("# The BlueJ Line");</a:t>
            </a:r>
          </a:p>
          <a:p>
            <a:r>
              <a:rPr lang="en-US" b="1" dirty="0">
                <a:latin typeface="Courier New" pitchFamily="49" charset="0"/>
              </a:rPr>
              <a:t>    System.out.println("# Ticket");</a:t>
            </a:r>
          </a:p>
          <a:p>
            <a:r>
              <a:rPr lang="en-US" b="1" dirty="0">
                <a:latin typeface="Courier New" pitchFamily="49" charset="0"/>
              </a:rPr>
              <a:t>    System.out.println("# " + price + " </a:t>
            </a:r>
            <a:r>
              <a:rPr lang="en-US" b="1" dirty="0" smtClean="0">
                <a:latin typeface="Courier New" pitchFamily="49" charset="0"/>
              </a:rPr>
              <a:t>pence.");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  System.out.println("##################");</a:t>
            </a:r>
          </a:p>
          <a:p>
            <a:r>
              <a:rPr lang="en-US" b="1" dirty="0">
                <a:latin typeface="Courier New" pitchFamily="49" charset="0"/>
              </a:rPr>
              <a:t>    System.out.println();</a:t>
            </a:r>
          </a:p>
          <a:p>
            <a:r>
              <a:rPr lang="en-US" b="1" dirty="0">
                <a:latin typeface="Courier New" pitchFamily="49" charset="0"/>
              </a:rPr>
              <a:t> 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</a:rPr>
              <a:t>// Update the total collected with the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</a:rPr>
              <a:t>amount paid.</a:t>
            </a:r>
            <a:endParaRPr lang="en-US" b="1" dirty="0">
              <a:solidFill>
                <a:srgbClr val="339933"/>
              </a:solidFill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  total = total + balance;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</a:rPr>
              <a:t>// Clear the balance.</a:t>
            </a:r>
          </a:p>
          <a:p>
            <a:r>
              <a:rPr lang="en-US" b="1" dirty="0">
                <a:latin typeface="Courier New" pitchFamily="49" charset="0"/>
              </a:rPr>
              <a:t>    balance = 0;</a:t>
            </a:r>
          </a:p>
          <a:p>
            <a:r>
              <a:rPr lang="en-US" b="1" dirty="0">
                <a:latin typeface="Courier New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00400" y="5257800"/>
            <a:ext cx="54864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Code in this method calls a predefined Java method called </a:t>
            </a:r>
            <a:r>
              <a:rPr lang="en-GB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println() </a:t>
            </a:r>
            <a:r>
              <a:rPr lang="en-GB" sz="2400" dirty="0" smtClean="0">
                <a:solidFill>
                  <a:schemeClr val="tx1"/>
                </a:solidFill>
              </a:rPr>
              <a:t>six times</a:t>
            </a:r>
          </a:p>
        </p:txBody>
      </p:sp>
    </p:spTree>
    <p:extLst>
      <p:ext uri="{BB962C8B-B14F-4D97-AF65-F5344CB8AC3E}">
        <p14:creationId xmlns:p14="http://schemas.microsoft.com/office/powerpoint/2010/main" val="3112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Explanation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01050" cy="49720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The method </a:t>
            </a:r>
            <a:r>
              <a:rPr lang="en-GB" b="1" dirty="0" smtClean="0"/>
              <a:t>System.out.</a:t>
            </a:r>
            <a:r>
              <a:rPr lang="en-GB" b="1" dirty="0" smtClean="0">
                <a:solidFill>
                  <a:srgbClr val="CC0000"/>
                </a:solidFill>
              </a:rPr>
              <a:t>println()</a:t>
            </a:r>
            <a:r>
              <a:rPr lang="en-GB" dirty="0" smtClean="0">
                <a:solidFill>
                  <a:srgbClr val="CC0000"/>
                </a:solidFill>
              </a:rPr>
              <a:t> </a:t>
            </a:r>
            <a:r>
              <a:rPr lang="en-GB" dirty="0" smtClean="0"/>
              <a:t>prints its parameters to the terminal window and inserts a new line.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rgbClr val="CC0000"/>
                </a:solidFill>
              </a:rPr>
              <a:t>System.out.println</a:t>
            </a:r>
            <a:r>
              <a:rPr lang="en-US" sz="2800" dirty="0" smtClean="0"/>
              <a:t>("</a:t>
            </a:r>
            <a:r>
              <a:rPr lang="en-US" sz="2800" dirty="0" smtClean="0">
                <a:solidFill>
                  <a:srgbClr val="0000CC"/>
                </a:solidFill>
              </a:rPr>
              <a:t># The BlueJ Line</a:t>
            </a:r>
            <a:r>
              <a:rPr lang="en-US" sz="2800" dirty="0" smtClean="0"/>
              <a:t>"); </a:t>
            </a:r>
            <a:endParaRPr lang="en-GB" sz="2800" dirty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dirty="0" smtClean="0"/>
              <a:t>prints the String: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39933"/>
                </a:solidFill>
              </a:rPr>
              <a:t># The BlueJ Line</a:t>
            </a:r>
            <a:endParaRPr lang="en-GB" b="1" dirty="0" smtClean="0">
              <a:solidFill>
                <a:srgbClr val="33993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rgbClr val="CC0000"/>
                </a:solidFill>
              </a:rPr>
              <a:t>System.out.println</a:t>
            </a:r>
            <a:r>
              <a:rPr lang="en-US" sz="2800" dirty="0" smtClean="0"/>
              <a:t>("</a:t>
            </a:r>
            <a:r>
              <a:rPr lang="en-US" sz="2800" dirty="0" smtClean="0">
                <a:solidFill>
                  <a:srgbClr val="0000CC"/>
                </a:solidFill>
              </a:rPr>
              <a:t>#</a:t>
            </a:r>
            <a:r>
              <a:rPr lang="en-US" sz="2800" dirty="0" smtClean="0"/>
              <a:t> " </a:t>
            </a:r>
            <a:r>
              <a:rPr lang="en-US" sz="2800" dirty="0" smtClean="0">
                <a:solidFill>
                  <a:srgbClr val="C00000"/>
                </a:solidFill>
              </a:rPr>
              <a:t>+</a:t>
            </a:r>
            <a:r>
              <a:rPr lang="en-US" sz="2800" dirty="0" smtClean="0"/>
              <a:t> price </a:t>
            </a:r>
            <a:r>
              <a:rPr lang="en-US" sz="2800" dirty="0" smtClean="0">
                <a:solidFill>
                  <a:srgbClr val="C00000"/>
                </a:solidFill>
              </a:rPr>
              <a:t>+</a:t>
            </a:r>
            <a:r>
              <a:rPr lang="en-US" sz="2800" dirty="0" smtClean="0"/>
              <a:t> " </a:t>
            </a:r>
            <a:r>
              <a:rPr lang="en-US" sz="2800" dirty="0" smtClean="0">
                <a:solidFill>
                  <a:srgbClr val="0000CC"/>
                </a:solidFill>
              </a:rPr>
              <a:t>pence.</a:t>
            </a:r>
            <a:r>
              <a:rPr lang="en-US" sz="2800" dirty="0" smtClean="0"/>
              <a:t>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 smtClean="0"/>
              <a:t>prints a String consisting of: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 smtClean="0"/>
              <a:t> # </a:t>
            </a:r>
            <a:r>
              <a:rPr lang="en-GB" i="1" dirty="0">
                <a:solidFill>
                  <a:srgbClr val="339933"/>
                </a:solidFill>
              </a:rPr>
              <a:t>[v</a:t>
            </a:r>
            <a:r>
              <a:rPr lang="en-GB" i="1" dirty="0" smtClean="0">
                <a:solidFill>
                  <a:srgbClr val="339933"/>
                </a:solidFill>
              </a:rPr>
              <a:t>alue for price] </a:t>
            </a:r>
            <a:r>
              <a:rPr lang="en-GB" dirty="0" smtClean="0"/>
              <a:t>pence</a:t>
            </a:r>
            <a:r>
              <a:rPr lang="en-GB" i="1" dirty="0" smtClean="0"/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i="1" dirty="0" smtClean="0"/>
              <a:t>e.g.  </a:t>
            </a:r>
            <a:r>
              <a:rPr lang="en-GB" b="1" dirty="0" smtClean="0">
                <a:solidFill>
                  <a:srgbClr val="339933"/>
                </a:solidFill>
              </a:rPr>
              <a:t># 500 pence</a:t>
            </a:r>
            <a:endParaRPr lang="en-US" b="1" dirty="0" smtClean="0">
              <a:solidFill>
                <a:srgbClr val="33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162800" y="3048000"/>
            <a:ext cx="19177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//method call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86600" y="4495800"/>
            <a:ext cx="1905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//method call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2600" y="5562600"/>
            <a:ext cx="3276600" cy="914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Also </a:t>
            </a:r>
            <a:r>
              <a:rPr lang="en-GB" sz="2400" b="1" dirty="0" smtClean="0">
                <a:solidFill>
                  <a:srgbClr val="FF0000"/>
                </a:solidFill>
              </a:rPr>
              <a:t>System.out.print();</a:t>
            </a:r>
          </a:p>
        </p:txBody>
      </p:sp>
    </p:spTree>
    <p:extLst>
      <p:ext uri="{BB962C8B-B14F-4D97-AF65-F5344CB8AC3E}">
        <p14:creationId xmlns:p14="http://schemas.microsoft.com/office/powerpoint/2010/main" val="10735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 calls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GB" dirty="0" smtClean="0"/>
              <a:t>To call a method:</a:t>
            </a:r>
          </a:p>
          <a:p>
            <a:pPr lvl="1"/>
            <a:r>
              <a:rPr lang="en-GB" dirty="0" smtClean="0"/>
              <a:t>the method’s name, followed by:</a:t>
            </a:r>
          </a:p>
          <a:p>
            <a:pPr lvl="1"/>
            <a:r>
              <a:rPr lang="en-GB" dirty="0" smtClean="0"/>
              <a:t>parentheses, containing any parameter value(s) the method requires (if any), followed by:</a:t>
            </a:r>
          </a:p>
          <a:p>
            <a:pPr lvl="1"/>
            <a:r>
              <a:rPr lang="en-GB" dirty="0" smtClean="0"/>
              <a:t>a semi-colon (’;’)</a:t>
            </a:r>
          </a:p>
          <a:p>
            <a:r>
              <a:rPr lang="en-GB" sz="2800" dirty="0" smtClean="0"/>
              <a:t>If the method returns a value you will regularly require a variable to store it!</a:t>
            </a:r>
          </a:p>
          <a:p>
            <a:r>
              <a:rPr lang="en-GB" dirty="0" smtClean="0"/>
              <a:t>e.g.: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4387850"/>
            <a:ext cx="28194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incrementCount();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reset();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insertMoney(10);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endParaRPr lang="en-GB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4419600"/>
            <a:ext cx="32766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int value = 0;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int result = 0;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value =  getCount();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result = getBalance();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int another = getCount();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endParaRPr lang="en-GB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Concatenation 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used with strings the + means combine</a:t>
            </a:r>
          </a:p>
          <a:p>
            <a:r>
              <a:rPr lang="en-GB" dirty="0" smtClean="0"/>
              <a:t>Examples: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2000" y="2743201"/>
          <a:ext cx="7848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766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Original</a:t>
                      </a:r>
                      <a:endParaRPr lang="en-GB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Result</a:t>
                      </a:r>
                      <a:endParaRPr lang="en-GB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660">
                <a:tc>
                  <a:txBody>
                    <a:bodyPr/>
                    <a:lstStyle/>
                    <a:p>
                      <a:r>
                        <a:rPr lang="en-GB" dirty="0" smtClean="0"/>
                        <a:t>“hello“ + “world”</a:t>
                      </a:r>
                    </a:p>
                    <a:p>
                      <a:endParaRPr lang="en-GB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“helloworld”</a:t>
                      </a:r>
                      <a:endParaRPr lang="en-GB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6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“see</a:t>
                      </a:r>
                      <a:r>
                        <a:rPr lang="en-GB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“ + “you “ + “tomorrow”</a:t>
                      </a:r>
                    </a:p>
                    <a:p>
                      <a:r>
                        <a:rPr lang="en-GB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“see” + “ “ + “you” + “ “ + “tomorrow”</a:t>
                      </a:r>
                      <a:endParaRPr lang="en-GB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“see you tomorrow”</a:t>
                      </a:r>
                      <a:endParaRPr lang="en-GB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702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“value is “ + anInt</a:t>
                      </a:r>
                    </a:p>
                    <a:p>
                      <a:endParaRPr lang="en-GB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GB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(Assuming </a:t>
                      </a:r>
                      <a:r>
                        <a:rPr lang="en-GB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anInt</a:t>
                      </a:r>
                      <a:r>
                        <a:rPr lang="en-GB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has value 5)</a:t>
                      </a:r>
                      <a:endParaRPr lang="en-GB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“value is 5”</a:t>
                      </a:r>
                      <a:endParaRPr lang="en-GB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Exercise 9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 a showPrice method to the TicketMachine class. The method should print something like</a:t>
            </a:r>
          </a:p>
          <a:p>
            <a:pPr eaLnBrk="1" hangingPunct="1"/>
            <a:endParaRPr lang="en-GB" dirty="0" smtClean="0"/>
          </a:p>
          <a:p>
            <a:pPr lvl="1" eaLnBrk="1" hangingPunct="1">
              <a:buFontTx/>
              <a:buNone/>
            </a:pPr>
            <a:r>
              <a:rPr lang="en-GB" dirty="0" smtClean="0">
                <a:solidFill>
                  <a:srgbClr val="0000CC"/>
                </a:solidFill>
              </a:rPr>
              <a:t>The price of a ticket is </a:t>
            </a:r>
            <a:r>
              <a:rPr lang="en-GB" i="1" dirty="0" smtClean="0">
                <a:solidFill>
                  <a:srgbClr val="0000CC"/>
                </a:solidFill>
              </a:rPr>
              <a:t>xyz </a:t>
            </a:r>
            <a:r>
              <a:rPr lang="en-GB" dirty="0" smtClean="0">
                <a:solidFill>
                  <a:srgbClr val="0000CC"/>
                </a:solidFill>
              </a:rPr>
              <a:t>pence</a:t>
            </a:r>
          </a:p>
          <a:p>
            <a:pPr eaLnBrk="1" hangingPunct="1">
              <a:buFontTx/>
              <a:buNone/>
            </a:pPr>
            <a:endParaRPr lang="en-GB" dirty="0" smtClean="0"/>
          </a:p>
          <a:p>
            <a:pPr eaLnBrk="1" hangingPunct="1">
              <a:buFontTx/>
              <a:buNone/>
            </a:pPr>
            <a:r>
              <a:rPr lang="en-GB" dirty="0" smtClean="0"/>
              <a:t>where </a:t>
            </a:r>
            <a:r>
              <a:rPr lang="en-GB" i="1" dirty="0" smtClean="0"/>
              <a:t>xyz</a:t>
            </a:r>
            <a:r>
              <a:rPr lang="en-GB" dirty="0" smtClean="0"/>
              <a:t> will be the value held in price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80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Concepts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81000" y="1524000"/>
            <a:ext cx="3200400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Constructors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267200" y="609600"/>
            <a:ext cx="2502529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A Class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457200" y="3429000"/>
            <a:ext cx="2502529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objects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6172200" y="1981200"/>
            <a:ext cx="2502529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Methods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5791200" y="4419600"/>
            <a:ext cx="3035929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statements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11" name="Shape 10"/>
          <p:cNvCxnSpPr>
            <a:stCxn id="6" idx="2"/>
            <a:endCxn id="5" idx="3"/>
          </p:cNvCxnSpPr>
          <p:nvPr/>
        </p:nvCxnSpPr>
        <p:spPr>
          <a:xfrm rot="10800000" flipV="1">
            <a:off x="1981200" y="1101405"/>
            <a:ext cx="2293762" cy="47883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6" idx="0"/>
            <a:endCxn id="8" idx="3"/>
          </p:cNvCxnSpPr>
          <p:nvPr/>
        </p:nvCxnSpPr>
        <p:spPr>
          <a:xfrm>
            <a:off x="6767644" y="1101406"/>
            <a:ext cx="655821" cy="93603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5" idx="1"/>
            <a:endCxn id="7" idx="2"/>
          </p:cNvCxnSpPr>
          <p:nvPr/>
        </p:nvCxnSpPr>
        <p:spPr>
          <a:xfrm rot="5400000">
            <a:off x="515960" y="2455566"/>
            <a:ext cx="1414242" cy="1516238"/>
          </a:xfrm>
          <a:prstGeom prst="curvedConnector4">
            <a:avLst>
              <a:gd name="adj1" fmla="val 32575"/>
              <a:gd name="adj2" fmla="val 1150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6" idx="2"/>
            <a:endCxn id="7" idx="0"/>
          </p:cNvCxnSpPr>
          <p:nvPr/>
        </p:nvCxnSpPr>
        <p:spPr>
          <a:xfrm rot="10800000" flipV="1">
            <a:off x="2957644" y="1101406"/>
            <a:ext cx="1317318" cy="2819400"/>
          </a:xfrm>
          <a:prstGeom prst="curvedConnector3">
            <a:avLst>
              <a:gd name="adj1" fmla="val 276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8" idx="0"/>
            <a:endCxn id="9" idx="0"/>
          </p:cNvCxnSpPr>
          <p:nvPr/>
        </p:nvCxnSpPr>
        <p:spPr>
          <a:xfrm>
            <a:off x="8672644" y="2473006"/>
            <a:ext cx="151955" cy="2438400"/>
          </a:xfrm>
          <a:prstGeom prst="curvedConnector3">
            <a:avLst>
              <a:gd name="adj1" fmla="val 252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1143000"/>
            <a:ext cx="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itchFamily="66" charset="0"/>
              </a:rPr>
              <a:t>has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15200" y="9906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itchFamily="66" charset="0"/>
              </a:rPr>
              <a:t>may have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6200" y="2057400"/>
            <a:ext cx="172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itchFamily="66" charset="0"/>
              </a:rPr>
              <a:t>template for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00" y="3124200"/>
            <a:ext cx="1268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itchFamily="66" charset="0"/>
              </a:rPr>
              <a:t>named group 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2895600" y="3810000"/>
            <a:ext cx="2971800" cy="10598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attributes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38" name="Shape 37"/>
          <p:cNvCxnSpPr>
            <a:stCxn id="6" idx="1"/>
            <a:endCxn id="32" idx="0"/>
          </p:cNvCxnSpPr>
          <p:nvPr/>
        </p:nvCxnSpPr>
        <p:spPr>
          <a:xfrm rot="16200000" flipH="1">
            <a:off x="4317823" y="2792805"/>
            <a:ext cx="2747742" cy="346459"/>
          </a:xfrm>
          <a:prstGeom prst="curvedConnector4">
            <a:avLst>
              <a:gd name="adj1" fmla="val 40338"/>
              <a:gd name="adj2" fmla="val 27814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62600" y="29718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itchFamily="66" charset="0"/>
              </a:rPr>
              <a:t>may have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48" name="Cloud 47"/>
          <p:cNvSpPr/>
          <p:nvPr/>
        </p:nvSpPr>
        <p:spPr>
          <a:xfrm>
            <a:off x="1134027" y="5334000"/>
            <a:ext cx="2502529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type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53" name="Shape 52"/>
          <p:cNvCxnSpPr>
            <a:stCxn id="32" idx="1"/>
            <a:endCxn id="48" idx="3"/>
          </p:cNvCxnSpPr>
          <p:nvPr/>
        </p:nvCxnSpPr>
        <p:spPr>
          <a:xfrm rot="5400000">
            <a:off x="3122618" y="4131356"/>
            <a:ext cx="521557" cy="1996208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10000" y="5181600"/>
            <a:ext cx="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itchFamily="66" charset="0"/>
              </a:rPr>
              <a:t>have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800" y="2514600"/>
            <a:ext cx="172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itchFamily="66" charset="0"/>
              </a:rPr>
              <a:t>initialise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 class: Counter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Counter</a:t>
            </a:r>
            <a:r>
              <a:rPr lang="en-GB" dirty="0" smtClean="0"/>
              <a:t> will be a class representing a simple counter, i.e. a positive integer with an initial value of 0, which can be incremented by 1 and which can be reset to 0.</a:t>
            </a:r>
          </a:p>
          <a:p>
            <a:r>
              <a:rPr lang="en-GB" dirty="0" smtClean="0"/>
              <a:t>Start by defining the responsibilities of the class</a:t>
            </a:r>
          </a:p>
          <a:p>
            <a:pPr lvl="1"/>
            <a:r>
              <a:rPr lang="en-GB" dirty="0" smtClean="0"/>
              <a:t>We need to identify the queries  and commands (accessors and mutators) our class will provide.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Specification for Counter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2578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>
                <a:solidFill>
                  <a:srgbClr val="0070C0"/>
                </a:solidFill>
              </a:rPr>
              <a:t>Class: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7030A0"/>
                </a:solidFill>
              </a:rPr>
              <a:t>Counter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2800" dirty="0" smtClean="0">
                <a:solidFill>
                  <a:srgbClr val="0070C0"/>
                </a:solidFill>
              </a:rPr>
              <a:t>attributes:</a:t>
            </a:r>
          </a:p>
          <a:p>
            <a:pPr lvl="1">
              <a:spcAft>
                <a:spcPts val="300"/>
              </a:spcAft>
            </a:pPr>
            <a:r>
              <a:rPr lang="en-US" sz="2600" b="1" i="1" dirty="0" smtClean="0">
                <a:solidFill>
                  <a:srgbClr val="7030A0"/>
                </a:solidFill>
              </a:rPr>
              <a:t>count</a:t>
            </a:r>
            <a:r>
              <a:rPr lang="en-US" sz="2600" i="1" dirty="0" smtClean="0"/>
              <a:t> 	- </a:t>
            </a:r>
            <a:r>
              <a:rPr lang="en-US" sz="2600" dirty="0" smtClean="0"/>
              <a:t>an integer (</a:t>
            </a:r>
            <a:r>
              <a:rPr lang="en-US" sz="2600" b="1" dirty="0" smtClean="0">
                <a:solidFill>
                  <a:srgbClr val="FF0000"/>
                </a:solidFill>
              </a:rPr>
              <a:t>int</a:t>
            </a:r>
            <a:r>
              <a:rPr lang="en-US" sz="2600" dirty="0" smtClean="0"/>
              <a:t>) to hold the ‘count’</a:t>
            </a:r>
          </a:p>
          <a:p>
            <a:pPr>
              <a:spcAft>
                <a:spcPts val="300"/>
              </a:spcAft>
            </a:pPr>
            <a:r>
              <a:rPr lang="en-US" sz="2800" dirty="0" smtClean="0">
                <a:solidFill>
                  <a:srgbClr val="0070C0"/>
                </a:solidFill>
              </a:rPr>
              <a:t>queries: </a:t>
            </a:r>
            <a:r>
              <a:rPr lang="en-US" sz="2800" b="1" dirty="0" smtClean="0">
                <a:solidFill>
                  <a:srgbClr val="FF0000"/>
                </a:solidFill>
              </a:rPr>
              <a:t>accessor methods</a:t>
            </a:r>
          </a:p>
          <a:p>
            <a:pPr lvl="1">
              <a:spcAft>
                <a:spcPts val="300"/>
              </a:spcAft>
            </a:pPr>
            <a:r>
              <a:rPr lang="en-US" b="1" i="1" dirty="0" smtClean="0">
                <a:solidFill>
                  <a:srgbClr val="7030A0"/>
                </a:solidFill>
              </a:rPr>
              <a:t>currentCount</a:t>
            </a:r>
            <a:r>
              <a:rPr lang="en-US" sz="2600" i="1" dirty="0" smtClean="0"/>
              <a:t>	 - </a:t>
            </a:r>
            <a:r>
              <a:rPr lang="en-US" sz="2600" dirty="0" smtClean="0"/>
              <a:t>the current value of </a:t>
            </a:r>
            <a:r>
              <a:rPr lang="en-US" sz="2600" dirty="0" smtClean="0">
                <a:solidFill>
                  <a:srgbClr val="7030A0"/>
                </a:solidFill>
              </a:rPr>
              <a:t>count</a:t>
            </a:r>
            <a:r>
              <a:rPr lang="en-US" sz="2600" dirty="0" smtClean="0"/>
              <a:t>, a non-negative integer</a:t>
            </a:r>
          </a:p>
          <a:p>
            <a:pPr>
              <a:spcAft>
                <a:spcPts val="500"/>
              </a:spcAft>
            </a:pPr>
            <a:r>
              <a:rPr lang="en-US" sz="2800" dirty="0" smtClean="0">
                <a:solidFill>
                  <a:srgbClr val="0070C0"/>
                </a:solidFill>
              </a:rPr>
              <a:t>commands: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mutator methods</a:t>
            </a:r>
          </a:p>
          <a:p>
            <a:pPr lvl="1">
              <a:spcAft>
                <a:spcPts val="500"/>
              </a:spcAft>
            </a:pPr>
            <a:r>
              <a:rPr lang="en-US" b="1" i="1" dirty="0" smtClean="0">
                <a:solidFill>
                  <a:srgbClr val="7030A0"/>
                </a:solidFill>
              </a:rPr>
              <a:t>incrementCount</a:t>
            </a:r>
            <a:r>
              <a:rPr lang="en-US" i="1" dirty="0" smtClean="0"/>
              <a:t>  </a:t>
            </a:r>
            <a:r>
              <a:rPr lang="en-US" sz="2600" i="1" dirty="0" smtClean="0"/>
              <a:t>- </a:t>
            </a:r>
            <a:r>
              <a:rPr lang="en-US" sz="2600" dirty="0" smtClean="0"/>
              <a:t>increment the value of count by 1</a:t>
            </a:r>
          </a:p>
          <a:p>
            <a:pPr lvl="1">
              <a:spcAft>
                <a:spcPts val="500"/>
              </a:spcAft>
            </a:pPr>
            <a:r>
              <a:rPr lang="en-US" b="1" i="1" dirty="0" smtClean="0">
                <a:solidFill>
                  <a:srgbClr val="7030A0"/>
                </a:solidFill>
              </a:rPr>
              <a:t>reset</a:t>
            </a:r>
            <a:r>
              <a:rPr lang="en-US" sz="2600" i="1" dirty="0" smtClean="0"/>
              <a:t> - </a:t>
            </a:r>
            <a:r>
              <a:rPr lang="en-US" sz="2600" dirty="0" smtClean="0"/>
              <a:t>set the value of count to 0</a:t>
            </a:r>
          </a:p>
          <a:p>
            <a:pPr lvl="1">
              <a:spcAft>
                <a:spcPts val="500"/>
              </a:spcAft>
            </a:pP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class Counter in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/**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 * A simple Counter</a:t>
            </a:r>
          </a:p>
          <a:p>
            <a:pPr>
              <a:lnSpc>
                <a:spcPct val="90000"/>
              </a:lnSpc>
              <a:buNone/>
            </a:pPr>
            <a:r>
              <a:rPr lang="en-GB" dirty="0" smtClean="0">
                <a:solidFill>
                  <a:srgbClr val="008000"/>
                </a:solidFill>
              </a:rPr>
              <a:t> * @author [Author’s name]</a:t>
            </a:r>
          </a:p>
          <a:p>
            <a:pPr>
              <a:lnSpc>
                <a:spcPct val="90000"/>
              </a:lnSpc>
              <a:buNone/>
            </a:pPr>
            <a:r>
              <a:rPr lang="en-GB" dirty="0" smtClean="0">
                <a:solidFill>
                  <a:srgbClr val="008000"/>
                </a:solidFill>
              </a:rPr>
              <a:t> * @version 1.0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public class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9900CC"/>
                </a:solidFill>
              </a:rPr>
              <a:t>Counter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sz="2800" b="1" i="1" dirty="0" smtClean="0"/>
              <a:t>// attributes</a:t>
            </a:r>
          </a:p>
          <a:p>
            <a:pPr lvl="2">
              <a:buNone/>
            </a:pPr>
            <a:r>
              <a:rPr lang="en-US" sz="2800" b="1" i="1" dirty="0" smtClean="0"/>
              <a:t>// constructor(s)</a:t>
            </a:r>
          </a:p>
          <a:p>
            <a:pPr lvl="2">
              <a:buNone/>
            </a:pPr>
            <a:r>
              <a:rPr lang="en-US" sz="2800" b="1" i="1" dirty="0" smtClean="0"/>
              <a:t>// methods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}</a:t>
            </a:r>
            <a:endParaRPr lang="en-GB" dirty="0"/>
          </a:p>
        </p:txBody>
      </p:sp>
      <p:sp>
        <p:nvSpPr>
          <p:cNvPr id="4" name="Line Callout 1 3"/>
          <p:cNvSpPr/>
          <p:nvPr/>
        </p:nvSpPr>
        <p:spPr>
          <a:xfrm>
            <a:off x="6248400" y="3124200"/>
            <a:ext cx="2667000" cy="1752600"/>
          </a:xfrm>
          <a:prstGeom prst="borderCallout1">
            <a:avLst>
              <a:gd name="adj1" fmla="val 45207"/>
              <a:gd name="adj2" fmla="val -2894"/>
              <a:gd name="adj3" fmla="val 40668"/>
              <a:gd name="adj4" fmla="val -7731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u="sng" dirty="0" smtClean="0">
                <a:solidFill>
                  <a:schemeClr val="tx1"/>
                </a:solidFill>
                <a:latin typeface="Comic Sans MS" pitchFamily="66" charset="0"/>
              </a:rPr>
              <a:t>Java Convention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name of a class starts with a Capital letter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6172200" y="1447800"/>
            <a:ext cx="2362200" cy="1447800"/>
          </a:xfrm>
          <a:prstGeom prst="borderCallout1">
            <a:avLst>
              <a:gd name="adj1" fmla="val 47638"/>
              <a:gd name="adj2" fmla="val -4186"/>
              <a:gd name="adj3" fmla="val 83321"/>
              <a:gd name="adj4" fmla="val -8283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Comic Sans MS" pitchFamily="66" charset="0"/>
              </a:rPr>
              <a:t>Javadoc Comment</a:t>
            </a:r>
          </a:p>
          <a:p>
            <a:pPr algn="ctr"/>
            <a:r>
              <a:rPr lang="en-GB" sz="2800" dirty="0" smtClean="0">
                <a:solidFill>
                  <a:schemeClr val="tx1"/>
                </a:solidFill>
                <a:latin typeface="Comic Sans MS" pitchFamily="66" charset="0"/>
              </a:rPr>
              <a:t>(see guide)</a:t>
            </a:r>
            <a:endParaRPr lang="en-GB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5257800"/>
            <a:ext cx="322464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Comic Sans MS" pitchFamily="66" charset="0"/>
              </a:rPr>
              <a:t>Java Keywords</a:t>
            </a:r>
          </a:p>
          <a:p>
            <a:r>
              <a:rPr lang="en-GB" sz="2400" dirty="0" smtClean="0">
                <a:latin typeface="Comic Sans MS" pitchFamily="66" charset="0"/>
              </a:rPr>
              <a:t>public</a:t>
            </a:r>
          </a:p>
          <a:p>
            <a:r>
              <a:rPr lang="en-GB" sz="2400" dirty="0" smtClean="0">
                <a:latin typeface="Comic Sans MS" pitchFamily="66" charset="0"/>
              </a:rPr>
              <a:t>class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public class </a:t>
            </a:r>
            <a:r>
              <a:rPr lang="en-US" dirty="0" smtClean="0"/>
              <a:t>Counter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02275"/>
          </a:xfrm>
        </p:spPr>
        <p:txBody>
          <a:bodyPr/>
          <a:lstStyle/>
          <a:p>
            <a:r>
              <a:rPr lang="en-GB" sz="4400" b="1" dirty="0" smtClean="0">
                <a:solidFill>
                  <a:srgbClr val="FF0000"/>
                </a:solidFill>
                <a:latin typeface="Arial Black" pitchFamily="34" charset="0"/>
                <a:ea typeface="+mj-ea"/>
                <a:cs typeface="+mj-cs"/>
              </a:rPr>
              <a:t>public</a:t>
            </a:r>
          </a:p>
          <a:p>
            <a:pPr lvl="1"/>
            <a:r>
              <a:rPr lang="en-GB" dirty="0" smtClean="0"/>
              <a:t>public ‘</a:t>
            </a:r>
            <a:r>
              <a:rPr lang="en-GB" b="1" i="1" dirty="0" smtClean="0">
                <a:solidFill>
                  <a:srgbClr val="0070C0"/>
                </a:solidFill>
              </a:rPr>
              <a:t>visibility</a:t>
            </a:r>
            <a:r>
              <a:rPr lang="en-GB" dirty="0" smtClean="0"/>
              <a:t>’ - available for the world to use</a:t>
            </a:r>
          </a:p>
          <a:p>
            <a:r>
              <a:rPr lang="en-GB" sz="4400" b="1" dirty="0" smtClean="0">
                <a:solidFill>
                  <a:srgbClr val="FF0000"/>
                </a:solidFill>
                <a:latin typeface="Arial Black" pitchFamily="34" charset="0"/>
                <a:ea typeface="+mj-ea"/>
                <a:cs typeface="+mj-cs"/>
              </a:rPr>
              <a:t>class</a:t>
            </a:r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reserved</a:t>
            </a:r>
            <a:r>
              <a:rPr lang="en-GB" dirty="0" smtClean="0"/>
              <a:t> Java word</a:t>
            </a:r>
          </a:p>
          <a:p>
            <a:r>
              <a:rPr lang="en-GB" sz="4400" dirty="0" smtClean="0">
                <a:solidFill>
                  <a:srgbClr val="9900CC"/>
                </a:solidFill>
                <a:latin typeface="Arial Black" pitchFamily="34" charset="0"/>
                <a:ea typeface="+mj-ea"/>
                <a:cs typeface="+mj-cs"/>
              </a:rPr>
              <a:t>Counter</a:t>
            </a:r>
          </a:p>
          <a:p>
            <a:pPr lvl="1"/>
            <a:r>
              <a:rPr lang="en-GB" dirty="0" smtClean="0"/>
              <a:t>the name we make up for this class</a:t>
            </a:r>
          </a:p>
          <a:p>
            <a:pPr lvl="1"/>
            <a:r>
              <a:rPr lang="en-GB" u="sng" dirty="0" smtClean="0"/>
              <a:t>expected</a:t>
            </a:r>
            <a:r>
              <a:rPr lang="en-GB" dirty="0" smtClean="0"/>
              <a:t> to start with a capital letter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5715000"/>
            <a:ext cx="73914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Note: Java is case sensitive: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C</a:t>
            </a:r>
            <a:r>
              <a:rPr lang="en-GB" sz="2400" dirty="0" smtClean="0">
                <a:solidFill>
                  <a:schemeClr val="tx1"/>
                </a:solidFill>
              </a:rPr>
              <a:t>ounter and </a:t>
            </a:r>
            <a:r>
              <a:rPr lang="en-GB" sz="2400" b="1" dirty="0" smtClean="0">
                <a:solidFill>
                  <a:schemeClr val="tx1"/>
                </a:solidFill>
              </a:rPr>
              <a:t>c</a:t>
            </a:r>
            <a:r>
              <a:rPr lang="en-GB" sz="2400" dirty="0" smtClean="0">
                <a:solidFill>
                  <a:schemeClr val="tx1"/>
                </a:solidFill>
              </a:rPr>
              <a:t>ounter </a:t>
            </a:r>
            <a:r>
              <a:rPr lang="en-GB" sz="2400" u="sng" dirty="0" smtClean="0">
                <a:solidFill>
                  <a:schemeClr val="tx1"/>
                </a:solidFill>
              </a:rPr>
              <a:t>are not the same!</a:t>
            </a:r>
            <a:endParaRPr lang="en-GB" sz="2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2844</Words>
  <Application>Microsoft Office PowerPoint</Application>
  <PresentationFormat>On-screen Show (4:3)</PresentationFormat>
  <Paragraphs>678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Black</vt:lpstr>
      <vt:lpstr>Arial Rounded MT Bold</vt:lpstr>
      <vt:lpstr>Calibri</vt:lpstr>
      <vt:lpstr>Comic Sans MS</vt:lpstr>
      <vt:lpstr>Courier New</vt:lpstr>
      <vt:lpstr>Trebuchet MS</vt:lpstr>
      <vt:lpstr>Office Theme</vt:lpstr>
      <vt:lpstr>KV4000 Programming 1</vt:lpstr>
      <vt:lpstr>Main concepts covered</vt:lpstr>
      <vt:lpstr>Recap</vt:lpstr>
      <vt:lpstr>Recap continued</vt:lpstr>
      <vt:lpstr>Recap continued</vt:lpstr>
      <vt:lpstr>Defining a class: Counter</vt:lpstr>
      <vt:lpstr>Specification for Counter</vt:lpstr>
      <vt:lpstr>Defining class Counter in Java</vt:lpstr>
      <vt:lpstr>public class Counter</vt:lpstr>
      <vt:lpstr>Declaring Attributes</vt:lpstr>
      <vt:lpstr>Counter Attributes</vt:lpstr>
      <vt:lpstr>Defining class Counter in Java</vt:lpstr>
      <vt:lpstr>Exercise 1</vt:lpstr>
      <vt:lpstr>Constructors</vt:lpstr>
      <vt:lpstr>A Constructor for Count</vt:lpstr>
      <vt:lpstr>Assignment</vt:lpstr>
      <vt:lpstr>Exercise 2</vt:lpstr>
      <vt:lpstr>Methods</vt:lpstr>
      <vt:lpstr>Terminology Note</vt:lpstr>
      <vt:lpstr>accessor methods</vt:lpstr>
      <vt:lpstr>Specifying a method for an accessor</vt:lpstr>
      <vt:lpstr>Accessor methods</vt:lpstr>
      <vt:lpstr>Return statement</vt:lpstr>
      <vt:lpstr>Exercise 3</vt:lpstr>
      <vt:lpstr>mutator methods</vt:lpstr>
      <vt:lpstr>A mutator method</vt:lpstr>
      <vt:lpstr>Explanation</vt:lpstr>
      <vt:lpstr>Exercise 4</vt:lpstr>
      <vt:lpstr>Exercise 5</vt:lpstr>
      <vt:lpstr>Class Diagram representing Counter</vt:lpstr>
      <vt:lpstr>Notes on naming in Java</vt:lpstr>
      <vt:lpstr>Example: Naive ticket machine  – an external view</vt:lpstr>
      <vt:lpstr>Ticket Machine – internal view</vt:lpstr>
      <vt:lpstr>client specification for TicketMachine</vt:lpstr>
      <vt:lpstr>Defining TicketMachine class in Java</vt:lpstr>
      <vt:lpstr>TicketMachine attributes  (instance variables)</vt:lpstr>
      <vt:lpstr>UML Class Diagram</vt:lpstr>
      <vt:lpstr>Declaring attributes</vt:lpstr>
      <vt:lpstr>Comments and documentation (1)</vt:lpstr>
      <vt:lpstr>         Comments and Documentation (2)</vt:lpstr>
      <vt:lpstr>Comments and Documentation (3)</vt:lpstr>
      <vt:lpstr>Constructors (recap)</vt:lpstr>
      <vt:lpstr>Constructors (2)</vt:lpstr>
      <vt:lpstr>Passing data  via parameters</vt:lpstr>
      <vt:lpstr>Concepts</vt:lpstr>
      <vt:lpstr>Specifying a method for an accessor</vt:lpstr>
      <vt:lpstr>Exercise 6</vt:lpstr>
      <vt:lpstr>Exercise 7</vt:lpstr>
      <vt:lpstr>Specifying a method for a mutator</vt:lpstr>
      <vt:lpstr>Exercise 8</vt:lpstr>
      <vt:lpstr>Printing from methods</vt:lpstr>
      <vt:lpstr>Explanation</vt:lpstr>
      <vt:lpstr>method calls</vt:lpstr>
      <vt:lpstr>String Concatenation +</vt:lpstr>
      <vt:lpstr>Exercise 9</vt:lpstr>
      <vt:lpstr>PowerPoint Presentation</vt:lpstr>
      <vt:lpstr>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CM0047</dc:title>
  <dc:creator>ian</dc:creator>
  <cp:lastModifiedBy>Alan Maughan</cp:lastModifiedBy>
  <cp:revision>455</cp:revision>
  <cp:lastPrinted>2017-09-13T10:17:07Z</cp:lastPrinted>
  <dcterms:created xsi:type="dcterms:W3CDTF">2006-08-16T00:00:00Z</dcterms:created>
  <dcterms:modified xsi:type="dcterms:W3CDTF">2018-09-11T10:34:52Z</dcterms:modified>
</cp:coreProperties>
</file>