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384" r:id="rId2"/>
    <p:sldId id="38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41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0" r:id="rId49"/>
    <p:sldId id="440" r:id="rId50"/>
    <p:sldId id="431" r:id="rId51"/>
    <p:sldId id="432" r:id="rId52"/>
    <p:sldId id="433" r:id="rId53"/>
    <p:sldId id="434" r:id="rId54"/>
    <p:sldId id="438" r:id="rId55"/>
    <p:sldId id="439" r:id="rId56"/>
  </p:sldIdLst>
  <p:sldSz cx="9144000" cy="6858000" type="screen4x3"/>
  <p:notesSz cx="6808788" cy="9940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9900CC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71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3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5C1AF5-306B-4BBF-89EC-06C7E19626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1"/>
            <a:ext cx="2951005" cy="498640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56AC5-97D0-424A-A910-B2AE822ADB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194" y="1"/>
            <a:ext cx="2951005" cy="498640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6208A38A-344F-4A83-B401-27FA2E8E7624}" type="datetimeFigureOut">
              <a:rPr lang="en-GB" smtClean="0"/>
              <a:t>15/10/2018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5B372-7A30-41AC-97A1-C700CE7D79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9442287"/>
            <a:ext cx="2951005" cy="498639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47C7E-522B-4AEF-8C7B-4A8655B476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194" y="9442287"/>
            <a:ext cx="2951005" cy="498639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CF683F66-5EEB-4D03-8A94-F23A6BE22F2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2042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475" cy="497046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9" y="1"/>
            <a:ext cx="2950475" cy="497046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CA5B75B0-DBF8-43FA-A1B4-A211934130F8}" type="datetimeFigureOut">
              <a:rPr lang="en-GB" smtClean="0"/>
              <a:pPr/>
              <a:t>15/10/2018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70462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</p:spPr>
        <p:txBody>
          <a:bodyPr vert="horz" lIns="91705" tIns="45853" rIns="91705" bIns="4585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9" y="9442154"/>
            <a:ext cx="2950475" cy="497046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C0F98F4A-4BA2-4A97-AD19-2855772EC6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546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9900CC"/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9900CC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BB5-FE56-4ABB-BA69-7ACB1185711F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D56-463F-4FC9-97D3-EB9925B9AC0F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16D9-4B0C-4489-8A1F-61A0101FE1E5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CFAA8F8-79A1-4D6A-9B67-BF9E07ADA6BD}" type="datetime1">
              <a:rPr lang="en-US" smtClean="0"/>
              <a:pPr/>
              <a:t>10/15/2018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Week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64527D6-0ECE-423D-A0E1-A7C25D2D4219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17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B7863BB-38A8-4BA7-963E-37B97E3E9048}" type="datetime1">
              <a:rPr lang="en-US" smtClean="0"/>
              <a:pPr/>
              <a:t>10/15/2018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Week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4D11D5B-2CA2-41A4-8AC4-A7666A4F9FEC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97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9900C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C877-0EC9-4355-AB3B-5B3CED98B277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148A-7689-4A68-9DA3-23B89D406B3B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900C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21B1-2E8D-4D59-A35D-EF7F63221D39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27C6-E5C8-4E89-8070-9ACDE9692A89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985D-F54F-4F1B-B34C-299BFF051077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5AB9-E50C-4959-B910-CF691558B45F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3E1A-1FC4-46A8-A3DD-646D8819C810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87C2-5CD9-4CF5-BF43-CCB3F247A9FE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2071B-429C-4D8C-89AB-FF40904614FB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KV4000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Week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3886200"/>
            <a:ext cx="3048000" cy="1752600"/>
          </a:xfrm>
        </p:spPr>
        <p:txBody>
          <a:bodyPr>
            <a:normAutofit fontScale="92500" lnSpcReduction="20000"/>
          </a:bodyPr>
          <a:lstStyle/>
          <a:p>
            <a:r>
              <a:rPr lang="en-GB" sz="7200" dirty="0">
                <a:solidFill>
                  <a:srgbClr val="9900CC"/>
                </a:solidFill>
                <a:latin typeface="+mn-lt"/>
              </a:rPr>
              <a:t>if … else</a:t>
            </a:r>
            <a:endParaRPr lang="en-US" sz="7200" dirty="0">
              <a:solidFill>
                <a:srgbClr val="9900CC"/>
              </a:solidFill>
              <a:latin typeface="+mn-lt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3128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/>
              <a:t>public void </a:t>
            </a:r>
            <a:r>
              <a:rPr lang="en-GB" dirty="0" err="1"/>
              <a:t>decrementCount</a:t>
            </a:r>
            <a:r>
              <a:rPr lang="en-GB" dirty="0"/>
              <a:t>()  // Version 2</a:t>
            </a:r>
          </a:p>
          <a:p>
            <a:pPr>
              <a:buNone/>
            </a:pPr>
            <a:r>
              <a:rPr lang="en-GB" dirty="0"/>
              <a:t>{</a:t>
            </a:r>
          </a:p>
          <a:p>
            <a:pPr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GB" b="1" dirty="0">
                <a:solidFill>
                  <a:srgbClr val="0070C0"/>
                </a:solidFill>
              </a:rPr>
              <a:t>if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b="1" dirty="0">
                <a:solidFill>
                  <a:srgbClr val="7030A0"/>
                </a:solidFill>
              </a:rPr>
              <a:t>(count &gt; 0 )</a:t>
            </a:r>
          </a:p>
          <a:p>
            <a:pPr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GB" dirty="0">
                <a:solidFill>
                  <a:srgbClr val="0070C0"/>
                </a:solidFill>
              </a:rPr>
              <a:t>{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	    </a:t>
            </a:r>
            <a:r>
              <a:rPr lang="en-GB" dirty="0"/>
              <a:t>count = count – 1;</a:t>
            </a:r>
          </a:p>
          <a:p>
            <a:pPr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GB" dirty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GB" b="1" dirty="0">
                <a:solidFill>
                  <a:srgbClr val="0070C0"/>
                </a:solidFill>
              </a:rPr>
              <a:t>else</a:t>
            </a:r>
          </a:p>
          <a:p>
            <a:pPr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GB" dirty="0">
                <a:solidFill>
                  <a:srgbClr val="0070C0"/>
                </a:solidFill>
              </a:rPr>
              <a:t>{</a:t>
            </a:r>
          </a:p>
          <a:p>
            <a:pPr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GB" dirty="0"/>
              <a:t>    System.out.println(“Error: count is already 0”);</a:t>
            </a:r>
          </a:p>
          <a:p>
            <a:pPr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GB" dirty="0">
                <a:solidFill>
                  <a:srgbClr val="0070C0"/>
                </a:solidFill>
              </a:rPr>
              <a:t>}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GB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133483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Modify your copy of decrementCount() so it looks like the one on the previous slide.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Compile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Test the method by:</a:t>
            </a:r>
          </a:p>
          <a:p>
            <a:pPr lvl="1"/>
            <a:r>
              <a:rPr lang="en-GB" dirty="0"/>
              <a:t>creating a Counter object</a:t>
            </a:r>
          </a:p>
          <a:p>
            <a:pPr lvl="1"/>
            <a:r>
              <a:rPr lang="en-GB" dirty="0"/>
              <a:t>Test 1</a:t>
            </a:r>
          </a:p>
          <a:p>
            <a:pPr lvl="2"/>
            <a:r>
              <a:rPr lang="en-GB" dirty="0"/>
              <a:t>try to decrement count</a:t>
            </a:r>
          </a:p>
          <a:p>
            <a:pPr lvl="1"/>
            <a:r>
              <a:rPr lang="en-GB" dirty="0"/>
              <a:t>Test 2</a:t>
            </a:r>
          </a:p>
          <a:p>
            <a:pPr lvl="2"/>
            <a:r>
              <a:rPr lang="en-GB" dirty="0"/>
              <a:t>increment count</a:t>
            </a:r>
          </a:p>
          <a:p>
            <a:pPr lvl="2"/>
            <a:r>
              <a:rPr lang="en-GB" dirty="0"/>
              <a:t>decrement count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3024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Selection is making a choice between two or more pathways.</a:t>
            </a:r>
          </a:p>
          <a:p>
            <a:r>
              <a:rPr lang="en-US" dirty="0"/>
              <a:t>In English we might write:</a:t>
            </a:r>
          </a:p>
          <a:p>
            <a:endParaRPr lang="en-US" dirty="0"/>
          </a:p>
          <a:p>
            <a:pPr lvl="1">
              <a:buFont typeface="Monotype Sorts" pitchFamily="2" charset="2"/>
              <a:buNone/>
            </a:pPr>
            <a:r>
              <a:rPr lang="en-US" dirty="0"/>
              <a:t>	</a:t>
            </a:r>
            <a:r>
              <a:rPr lang="en-US" sz="3800" b="1" dirty="0">
                <a:solidFill>
                  <a:srgbClr val="7030A0"/>
                </a:solidFill>
              </a:rPr>
              <a:t>if</a:t>
            </a:r>
            <a:r>
              <a:rPr lang="en-US" sz="3800" dirty="0">
                <a:solidFill>
                  <a:srgbClr val="7030A0"/>
                </a:solidFill>
              </a:rPr>
              <a:t> it is raining </a:t>
            </a:r>
          </a:p>
          <a:p>
            <a:pPr lvl="1">
              <a:buFont typeface="Monotype Sorts" pitchFamily="2" charset="2"/>
              <a:buNone/>
            </a:pPr>
            <a:r>
              <a:rPr lang="en-US" sz="3800" b="1" dirty="0">
                <a:solidFill>
                  <a:srgbClr val="7030A0"/>
                </a:solidFill>
              </a:rPr>
              <a:t>	then</a:t>
            </a:r>
            <a:r>
              <a:rPr lang="en-US" sz="3800" dirty="0">
                <a:solidFill>
                  <a:srgbClr val="7030A0"/>
                </a:solidFill>
              </a:rPr>
              <a:t> I will stay at home </a:t>
            </a:r>
          </a:p>
          <a:p>
            <a:pPr lvl="1">
              <a:buFont typeface="Monotype Sorts" pitchFamily="2" charset="2"/>
              <a:buNone/>
            </a:pPr>
            <a:r>
              <a:rPr lang="en-US" sz="3800" b="1" dirty="0">
                <a:solidFill>
                  <a:srgbClr val="7030A0"/>
                </a:solidFill>
              </a:rPr>
              <a:t>	otherwise</a:t>
            </a:r>
            <a:r>
              <a:rPr lang="en-US" sz="3800" dirty="0">
                <a:solidFill>
                  <a:srgbClr val="7030A0"/>
                </a:solidFill>
              </a:rPr>
              <a:t> I will go for a walk.</a:t>
            </a:r>
          </a:p>
          <a:p>
            <a:pPr lvl="1">
              <a:buFont typeface="Monotype Sorts" pitchFamily="2" charset="2"/>
              <a:buNone/>
            </a:pPr>
            <a:endParaRPr lang="en-US" dirty="0"/>
          </a:p>
          <a:p>
            <a:r>
              <a:rPr lang="en-US" dirty="0"/>
              <a:t>“is it raining ” is the question we ask to determine what to do.</a:t>
            </a:r>
          </a:p>
          <a:p>
            <a:r>
              <a:rPr lang="en-US" dirty="0"/>
              <a:t>“I will stay at home” is what we do if the answer is </a:t>
            </a:r>
            <a:r>
              <a:rPr lang="en-US" b="1" dirty="0"/>
              <a:t>true</a:t>
            </a:r>
            <a:r>
              <a:rPr lang="en-US" dirty="0"/>
              <a:t>.</a:t>
            </a:r>
          </a:p>
          <a:p>
            <a:r>
              <a:rPr lang="en-US" dirty="0"/>
              <a:t>“I will go for a walk” is what we do if the answer is </a:t>
            </a:r>
            <a:r>
              <a:rPr lang="en-US" b="1" dirty="0"/>
              <a:t>false</a:t>
            </a:r>
            <a:r>
              <a:rPr lang="en-US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34923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Making choices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50825" y="1785938"/>
            <a:ext cx="8713788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Comic Sans MS" pitchFamily="66" charset="0"/>
              </a:rPr>
              <a:t>if </a:t>
            </a:r>
            <a:r>
              <a:rPr lang="en-US" sz="3200" b="1" dirty="0">
                <a:solidFill>
                  <a:srgbClr val="CC0000"/>
                </a:solidFill>
                <a:latin typeface="Comic Sans MS" pitchFamily="66" charset="0"/>
              </a:rPr>
              <a:t>( </a:t>
            </a:r>
            <a:r>
              <a:rPr lang="en-US" sz="3200" dirty="0">
                <a:latin typeface="Comic Sans MS" pitchFamily="66" charset="0"/>
              </a:rPr>
              <a:t>it is raining  </a:t>
            </a:r>
            <a:r>
              <a:rPr lang="en-US" sz="3200" b="1" dirty="0">
                <a:solidFill>
                  <a:srgbClr val="CC0000"/>
                </a:solidFill>
                <a:latin typeface="Comic Sans MS" pitchFamily="66" charset="0"/>
              </a:rPr>
              <a:t>)       //if this is true</a:t>
            </a:r>
          </a:p>
          <a:p>
            <a:r>
              <a:rPr lang="en-US" sz="3200" b="1" dirty="0">
                <a:solidFill>
                  <a:srgbClr val="CC0000"/>
                </a:solidFill>
                <a:latin typeface="Comic Sans MS" pitchFamily="66" charset="0"/>
              </a:rPr>
              <a:t>{</a:t>
            </a:r>
          </a:p>
          <a:p>
            <a:r>
              <a:rPr lang="en-US" sz="3200" b="1" dirty="0">
                <a:latin typeface="Comic Sans MS" pitchFamily="66" charset="0"/>
              </a:rPr>
              <a:t>   </a:t>
            </a:r>
            <a:r>
              <a:rPr lang="en-US" sz="3200" dirty="0">
                <a:latin typeface="Comic Sans MS" pitchFamily="66" charset="0"/>
              </a:rPr>
              <a:t>I will stay at home</a:t>
            </a:r>
            <a:endParaRPr lang="en-US" sz="3200" b="1" dirty="0">
              <a:solidFill>
                <a:srgbClr val="339933"/>
              </a:solidFill>
              <a:latin typeface="Comic Sans MS" pitchFamily="66" charset="0"/>
            </a:endParaRPr>
          </a:p>
          <a:p>
            <a:r>
              <a:rPr lang="en-US" sz="3200" b="1" dirty="0">
                <a:solidFill>
                  <a:srgbClr val="CC0000"/>
                </a:solidFill>
                <a:latin typeface="Comic Sans MS" pitchFamily="66" charset="0"/>
              </a:rPr>
              <a:t>}</a:t>
            </a:r>
          </a:p>
          <a:p>
            <a:r>
              <a:rPr lang="en-US" sz="3200" b="1" dirty="0">
                <a:solidFill>
                  <a:srgbClr val="0000CC"/>
                </a:solidFill>
                <a:latin typeface="Comic Sans MS" pitchFamily="66" charset="0"/>
              </a:rPr>
              <a:t>else</a:t>
            </a:r>
            <a:r>
              <a:rPr lang="en-US" sz="3200" b="1" dirty="0">
                <a:solidFill>
                  <a:srgbClr val="CC0000"/>
                </a:solidFill>
                <a:latin typeface="Comic Sans MS" pitchFamily="66" charset="0"/>
              </a:rPr>
              <a:t> 				//if it was false</a:t>
            </a:r>
          </a:p>
          <a:p>
            <a:r>
              <a:rPr lang="en-US" sz="3200" b="1" dirty="0">
                <a:solidFill>
                  <a:srgbClr val="CC0000"/>
                </a:solidFill>
                <a:latin typeface="Comic Sans MS" pitchFamily="66" charset="0"/>
              </a:rPr>
              <a:t>{</a:t>
            </a:r>
          </a:p>
          <a:p>
            <a:r>
              <a:rPr lang="en-US" sz="3200" b="1" dirty="0">
                <a:latin typeface="Comic Sans MS" pitchFamily="66" charset="0"/>
              </a:rPr>
              <a:t>   </a:t>
            </a:r>
            <a:r>
              <a:rPr lang="en-US" sz="3200" dirty="0">
                <a:latin typeface="Comic Sans MS" pitchFamily="66" charset="0"/>
              </a:rPr>
              <a:t>I will go for a walk</a:t>
            </a:r>
            <a:endParaRPr lang="en-US" sz="3200" b="1" dirty="0">
              <a:solidFill>
                <a:srgbClr val="339933"/>
              </a:solidFill>
              <a:latin typeface="Comic Sans MS" pitchFamily="66" charset="0"/>
            </a:endParaRPr>
          </a:p>
          <a:p>
            <a:r>
              <a:rPr lang="en-US" sz="3200" b="1" dirty="0">
                <a:solidFill>
                  <a:srgbClr val="CC0000"/>
                </a:solidFill>
                <a:latin typeface="Comic Sans MS" pitchFamily="66" charset="0"/>
              </a:rPr>
              <a:t>}</a:t>
            </a:r>
            <a:r>
              <a:rPr lang="en-US" sz="3200" b="1" dirty="0">
                <a:latin typeface="Comic Sans MS" pitchFamily="66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400067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if-else statement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50825" y="1785938"/>
            <a:ext cx="8713788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Courier New" pitchFamily="49" charset="0"/>
              </a:rPr>
              <a:t>if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</a:rPr>
              <a:t>( </a:t>
            </a:r>
            <a:r>
              <a:rPr lang="en-US" sz="2800" b="1" i="1" dirty="0">
                <a:latin typeface="Courier New" pitchFamily="49" charset="0"/>
              </a:rPr>
              <a:t>perform some boolean test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</a:rPr>
              <a:t>) </a:t>
            </a:r>
          </a:p>
          <a:p>
            <a:r>
              <a:rPr lang="en-US" sz="2800" b="1" dirty="0">
                <a:solidFill>
                  <a:srgbClr val="CC0000"/>
                </a:solidFill>
                <a:latin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</a:rPr>
              <a:t>    </a:t>
            </a:r>
            <a:r>
              <a:rPr lang="en-US" sz="2400" b="1" i="1" dirty="0">
                <a:solidFill>
                  <a:srgbClr val="7030A0"/>
                </a:solidFill>
                <a:latin typeface="Courier New" pitchFamily="49" charset="0"/>
              </a:rPr>
              <a:t>Do these statement(s) if the test gave a true result</a:t>
            </a:r>
            <a:endParaRPr lang="en-US" b="1" dirty="0">
              <a:solidFill>
                <a:srgbClr val="7030A0"/>
              </a:solidFill>
              <a:latin typeface="Courier New" pitchFamily="49" charset="0"/>
            </a:endParaRPr>
          </a:p>
          <a:p>
            <a:r>
              <a:rPr lang="en-US" sz="2800" b="1" dirty="0">
                <a:solidFill>
                  <a:srgbClr val="CC0000"/>
                </a:solidFill>
                <a:latin typeface="Courier New" pitchFamily="49" charset="0"/>
              </a:rPr>
              <a:t>}</a:t>
            </a:r>
          </a:p>
          <a:p>
            <a:r>
              <a:rPr lang="en-US" sz="3200" b="1" dirty="0">
                <a:solidFill>
                  <a:srgbClr val="0000CC"/>
                </a:solidFill>
                <a:latin typeface="Courier New" pitchFamily="49" charset="0"/>
              </a:rPr>
              <a:t>else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</a:rPr>
              <a:t> </a:t>
            </a:r>
          </a:p>
          <a:p>
            <a:r>
              <a:rPr lang="en-US" sz="2800" b="1" dirty="0">
                <a:solidFill>
                  <a:srgbClr val="CC0000"/>
                </a:solidFill>
                <a:latin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</a:rPr>
              <a:t>    </a:t>
            </a:r>
            <a:r>
              <a:rPr lang="en-US" sz="2400" b="1" i="1" dirty="0">
                <a:solidFill>
                  <a:srgbClr val="7030A0"/>
                </a:solidFill>
                <a:latin typeface="Courier New" pitchFamily="49" charset="0"/>
              </a:rPr>
              <a:t>else do these statement(s) if the test gave a false result</a:t>
            </a:r>
            <a:endParaRPr lang="en-US" b="1" dirty="0">
              <a:solidFill>
                <a:srgbClr val="7030A0"/>
              </a:solidFill>
              <a:latin typeface="Courier New" pitchFamily="49" charset="0"/>
            </a:endParaRPr>
          </a:p>
          <a:p>
            <a:r>
              <a:rPr lang="en-US" sz="2400" b="1" dirty="0">
                <a:solidFill>
                  <a:srgbClr val="CC0000"/>
                </a:solidFill>
                <a:latin typeface="Courier New" pitchFamily="49" charset="0"/>
              </a:rPr>
              <a:t>}</a:t>
            </a:r>
            <a:r>
              <a:rPr lang="en-US" b="1" dirty="0">
                <a:latin typeface="Courier New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205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Explanation</a:t>
            </a:r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words </a:t>
            </a:r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else</a:t>
            </a:r>
            <a:r>
              <a:rPr lang="en-US" dirty="0"/>
              <a:t> are markers that divide the decision into two sections.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else</a:t>
            </a:r>
            <a:r>
              <a:rPr lang="en-US" dirty="0"/>
              <a:t> divides the </a:t>
            </a:r>
            <a:r>
              <a:rPr lang="en-US" b="1" dirty="0">
                <a:solidFill>
                  <a:srgbClr val="FF0000"/>
                </a:solidFill>
              </a:rPr>
              <a:t>true</a:t>
            </a:r>
            <a:r>
              <a:rPr lang="en-US" dirty="0"/>
              <a:t> branch from the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 branch.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/>
              <a:t> is followed by a question enclosed in parentheses. </a:t>
            </a:r>
          </a:p>
          <a:p>
            <a:pPr lvl="1"/>
            <a:r>
              <a:rPr lang="en-US" dirty="0"/>
              <a:t>The expression </a:t>
            </a:r>
            <a:r>
              <a:rPr lang="en-US" sz="3200" b="1" dirty="0">
                <a:solidFill>
                  <a:srgbClr val="7030A0"/>
                </a:solidFill>
              </a:rPr>
              <a:t>count &gt; 0</a:t>
            </a:r>
            <a:r>
              <a:rPr lang="en-US" sz="3200" dirty="0"/>
              <a:t> </a:t>
            </a:r>
            <a:r>
              <a:rPr lang="en-US" dirty="0"/>
              <a:t>asks if the value in count is greater than zero.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14464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explanation</a:t>
            </a: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/>
              <a:t> statement always asks a question to evaluate (often about a variable.) </a:t>
            </a:r>
          </a:p>
          <a:p>
            <a:pPr>
              <a:lnSpc>
                <a:spcPct val="90000"/>
              </a:lnSpc>
            </a:pPr>
            <a:r>
              <a:rPr lang="en-US" dirty="0"/>
              <a:t>If the answer is </a:t>
            </a:r>
            <a:r>
              <a:rPr lang="en-US" b="1" i="1" dirty="0">
                <a:solidFill>
                  <a:srgbClr val="FF0000"/>
                </a:solidFill>
              </a:rPr>
              <a:t>true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u="sng" dirty="0"/>
              <a:t>only the true-branch </a:t>
            </a:r>
            <a:r>
              <a:rPr lang="en-US" dirty="0"/>
              <a:t>is executed. </a:t>
            </a:r>
          </a:p>
          <a:p>
            <a:pPr>
              <a:lnSpc>
                <a:spcPct val="90000"/>
              </a:lnSpc>
            </a:pPr>
            <a:r>
              <a:rPr lang="en-US" dirty="0"/>
              <a:t>If the answer is </a:t>
            </a:r>
            <a:r>
              <a:rPr lang="en-US" b="1" i="1" dirty="0">
                <a:solidFill>
                  <a:srgbClr val="FF0000"/>
                </a:solidFill>
              </a:rPr>
              <a:t>false</a:t>
            </a:r>
            <a:r>
              <a:rPr lang="en-US" dirty="0"/>
              <a:t> </a:t>
            </a:r>
            <a:r>
              <a:rPr lang="en-US" u="sng" dirty="0"/>
              <a:t>only the false-branch </a:t>
            </a:r>
            <a:r>
              <a:rPr lang="en-US" dirty="0"/>
              <a:t>is executed. </a:t>
            </a:r>
          </a:p>
          <a:p>
            <a:pPr>
              <a:lnSpc>
                <a:spcPct val="90000"/>
              </a:lnSpc>
            </a:pPr>
            <a:r>
              <a:rPr lang="en-US" dirty="0"/>
              <a:t>No matter which branch is chosen, execution continues with the statement following the false-branch. 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5083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3276600" y="2362200"/>
            <a:ext cx="2590800" cy="10668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boolean test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990600" y="3429000"/>
            <a:ext cx="1219200" cy="838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S1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6934200" y="3429000"/>
            <a:ext cx="1219200" cy="838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S2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190206" y="1981200"/>
            <a:ext cx="762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4" idx="3"/>
            <a:endCxn id="6" idx="0"/>
          </p:cNvCxnSpPr>
          <p:nvPr/>
        </p:nvCxnSpPr>
        <p:spPr>
          <a:xfrm>
            <a:off x="5867400" y="2895600"/>
            <a:ext cx="1676400" cy="5334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4" idx="1"/>
            <a:endCxn id="5" idx="0"/>
          </p:cNvCxnSpPr>
          <p:nvPr/>
        </p:nvCxnSpPr>
        <p:spPr>
          <a:xfrm rot="10800000" flipV="1">
            <a:off x="1600200" y="2895600"/>
            <a:ext cx="1676400" cy="5334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572000" y="48006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hape 24"/>
          <p:cNvCxnSpPr>
            <a:stCxn id="6" idx="2"/>
            <a:endCxn id="23" idx="6"/>
          </p:cNvCxnSpPr>
          <p:nvPr/>
        </p:nvCxnSpPr>
        <p:spPr>
          <a:xfrm rot="5400000">
            <a:off x="5795010" y="3089910"/>
            <a:ext cx="571500" cy="292608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5" idx="2"/>
            <a:endCxn id="23" idx="2"/>
          </p:cNvCxnSpPr>
          <p:nvPr/>
        </p:nvCxnSpPr>
        <p:spPr>
          <a:xfrm rot="16200000" flipH="1">
            <a:off x="2800350" y="3067050"/>
            <a:ext cx="571500" cy="29718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1"/>
          </p:cNvCxnSpPr>
          <p:nvPr/>
        </p:nvCxnSpPr>
        <p:spPr>
          <a:xfrm rot="16200000" flipH="1" flipV="1">
            <a:off x="4085627" y="5298131"/>
            <a:ext cx="979441" cy="66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09800" y="2286000"/>
            <a:ext cx="8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true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91200" y="21336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false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19253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dirty="0">
                <a:solidFill>
                  <a:schemeClr val="tx1"/>
                </a:solidFill>
              </a:rPr>
              <a:t>perform some test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Tests tend to use </a:t>
            </a:r>
            <a:r>
              <a:rPr lang="en-GB" b="1" dirty="0">
                <a:solidFill>
                  <a:srgbClr val="0000CC"/>
                </a:solidFill>
              </a:rPr>
              <a:t>relational operators</a:t>
            </a:r>
          </a:p>
          <a:p>
            <a:pPr eaLnBrk="1" hangingPunct="1"/>
            <a:r>
              <a:rPr lang="en-GB" dirty="0"/>
              <a:t>Java’s relational operators :</a:t>
            </a:r>
          </a:p>
          <a:p>
            <a:pPr lvl="1" eaLnBrk="1" hangingPunct="1"/>
            <a:r>
              <a:rPr lang="en-GB" dirty="0"/>
              <a:t>equal to				</a:t>
            </a:r>
            <a:r>
              <a:rPr lang="en-GB" b="1" dirty="0">
                <a:solidFill>
                  <a:srgbClr val="0000CC"/>
                </a:solidFill>
              </a:rPr>
              <a:t>==</a:t>
            </a:r>
            <a:endParaRPr lang="en-GB" dirty="0"/>
          </a:p>
          <a:p>
            <a:pPr lvl="1" eaLnBrk="1" hangingPunct="1"/>
            <a:r>
              <a:rPr lang="en-GB" dirty="0"/>
              <a:t>not equal to				</a:t>
            </a:r>
            <a:r>
              <a:rPr lang="en-GB" b="1" dirty="0">
                <a:solidFill>
                  <a:srgbClr val="0000CC"/>
                </a:solidFill>
              </a:rPr>
              <a:t>!=</a:t>
            </a:r>
            <a:endParaRPr lang="en-GB" dirty="0"/>
          </a:p>
          <a:p>
            <a:pPr lvl="1" eaLnBrk="1" hangingPunct="1"/>
            <a:r>
              <a:rPr lang="en-GB" dirty="0"/>
              <a:t>less than				</a:t>
            </a:r>
            <a:r>
              <a:rPr lang="en-GB" b="1" dirty="0">
                <a:solidFill>
                  <a:srgbClr val="0000CC"/>
                </a:solidFill>
              </a:rPr>
              <a:t>&lt;</a:t>
            </a:r>
            <a:endParaRPr lang="en-GB" dirty="0"/>
          </a:p>
          <a:p>
            <a:pPr lvl="1" eaLnBrk="1" hangingPunct="1"/>
            <a:r>
              <a:rPr lang="en-GB" dirty="0"/>
              <a:t>less than or equal to		</a:t>
            </a:r>
            <a:r>
              <a:rPr lang="en-GB" b="1" dirty="0">
                <a:solidFill>
                  <a:srgbClr val="0000CC"/>
                </a:solidFill>
              </a:rPr>
              <a:t>&lt;=</a:t>
            </a:r>
            <a:endParaRPr lang="en-GB" dirty="0"/>
          </a:p>
          <a:p>
            <a:pPr lvl="1" eaLnBrk="1" hangingPunct="1"/>
            <a:r>
              <a:rPr lang="en-GB" dirty="0"/>
              <a:t>greater than				</a:t>
            </a:r>
            <a:r>
              <a:rPr lang="en-GB" b="1" dirty="0">
                <a:solidFill>
                  <a:srgbClr val="0000CC"/>
                </a:solidFill>
              </a:rPr>
              <a:t>&gt;</a:t>
            </a:r>
            <a:endParaRPr lang="en-GB" dirty="0"/>
          </a:p>
          <a:p>
            <a:pPr lvl="1" eaLnBrk="1" hangingPunct="1"/>
            <a:r>
              <a:rPr lang="en-GB" dirty="0"/>
              <a:t>greater than or equal to		</a:t>
            </a:r>
            <a:r>
              <a:rPr lang="en-GB" b="1" dirty="0">
                <a:solidFill>
                  <a:srgbClr val="0000CC"/>
                </a:solidFill>
              </a:rPr>
              <a:t>&gt;=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3132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 </a:t>
            </a:r>
          </a:p>
        </p:txBody>
      </p:sp>
      <p:graphicFrame>
        <p:nvGraphicFramePr>
          <p:cNvPr id="134198" name="Group 5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895491071"/>
              </p:ext>
            </p:extLst>
          </p:nvPr>
        </p:nvGraphicFramePr>
        <p:xfrm>
          <a:off x="457200" y="1600200"/>
          <a:ext cx="8229600" cy="4340544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Relational Operators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Meaning in English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A ==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is A equal to B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A &lt;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is A less than B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A &lt;=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is A less than or equal to B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A &gt;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is A Greater than B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A &gt;=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is A Greater than or equal to B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A !=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is A not equal to B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27D6-0ECE-423D-A0E1-A7C25D2D4219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78064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/**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 * A simple Counter</a:t>
            </a:r>
          </a:p>
          <a:p>
            <a:pPr>
              <a:lnSpc>
                <a:spcPct val="90000"/>
              </a:lnSpc>
              <a:buNone/>
            </a:pPr>
            <a:r>
              <a:rPr lang="en-GB" dirty="0">
                <a:solidFill>
                  <a:srgbClr val="008000"/>
                </a:solidFill>
              </a:rPr>
              <a:t> * @author [Author’s name(s) here]</a:t>
            </a:r>
          </a:p>
          <a:p>
            <a:pPr>
              <a:lnSpc>
                <a:spcPct val="90000"/>
              </a:lnSpc>
              <a:buNone/>
            </a:pPr>
            <a:r>
              <a:rPr lang="en-GB" dirty="0">
                <a:solidFill>
                  <a:srgbClr val="008000"/>
                </a:solidFill>
              </a:rPr>
              <a:t> * @version [version number or date here]</a:t>
            </a:r>
            <a:endParaRPr lang="en-US" dirty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 */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chemeClr val="accent2"/>
                </a:solidFill>
              </a:rPr>
              <a:t>public class</a:t>
            </a:r>
            <a:r>
              <a:rPr lang="en-US" b="1" dirty="0"/>
              <a:t> </a:t>
            </a:r>
            <a:r>
              <a:rPr lang="en-US" dirty="0"/>
              <a:t>Counter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{</a:t>
            </a:r>
          </a:p>
          <a:p>
            <a:pPr lvl="2">
              <a:buNone/>
            </a:pPr>
            <a:r>
              <a:rPr lang="en-US" sz="3800" b="1" i="1" dirty="0">
                <a:latin typeface="Courier New" pitchFamily="49" charset="0"/>
              </a:rPr>
              <a:t>attributes</a:t>
            </a:r>
          </a:p>
          <a:p>
            <a:pPr lvl="2">
              <a:buNone/>
            </a:pPr>
            <a:r>
              <a:rPr lang="en-US" sz="3800" b="1" i="1" dirty="0">
                <a:latin typeface="Courier New" pitchFamily="49" charset="0"/>
              </a:rPr>
              <a:t>constructors</a:t>
            </a:r>
          </a:p>
          <a:p>
            <a:pPr lvl="2">
              <a:buNone/>
            </a:pPr>
            <a:r>
              <a:rPr lang="en-US" sz="3800" b="1" i="1" dirty="0">
                <a:latin typeface="Courier New" pitchFamily="49" charset="0"/>
              </a:rPr>
              <a:t>methods</a:t>
            </a:r>
            <a:endParaRPr lang="en-US" sz="2800" b="1" i="1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}</a:t>
            </a:r>
            <a:endParaRPr lang="en-GB" dirty="0"/>
          </a:p>
          <a:p>
            <a:endParaRPr lang="en-AU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0220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More than one Statement per Branch 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Whilst you do not need to use them if there is only a single statement, to include more than one statement in a branch, the statements must be contained inside braces -  </a:t>
            </a:r>
            <a:r>
              <a:rPr lang="en-US" sz="2400" b="1" dirty="0">
                <a:solidFill>
                  <a:srgbClr val="FF0000"/>
                </a:solidFill>
              </a:rPr>
              <a:t>{</a:t>
            </a:r>
            <a:r>
              <a:rPr lang="en-US" sz="2400" dirty="0"/>
              <a:t> and</a:t>
            </a:r>
            <a:r>
              <a:rPr lang="en-US" sz="2400" b="1" dirty="0">
                <a:solidFill>
                  <a:srgbClr val="FF0000"/>
                </a:solidFill>
              </a:rPr>
              <a:t> }</a:t>
            </a:r>
            <a:r>
              <a:rPr lang="en-US" sz="2400" dirty="0"/>
              <a:t>. 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A group of statements grouped together like this is called a </a:t>
            </a:r>
            <a:r>
              <a:rPr lang="en-US" sz="2400" b="1" dirty="0">
                <a:solidFill>
                  <a:srgbClr val="FF0000"/>
                </a:solidFill>
              </a:rPr>
              <a:t>block statement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There can be as many statements as you need in a block.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block can go any place a single statement can go.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All the statements in the </a:t>
            </a:r>
            <a:r>
              <a:rPr lang="en-US" sz="2400" i="1" dirty="0"/>
              <a:t>true block</a:t>
            </a:r>
            <a:r>
              <a:rPr lang="en-US" sz="2400" dirty="0"/>
              <a:t> are executed when the answer to the question is </a:t>
            </a:r>
            <a:r>
              <a:rPr lang="en-US" sz="2400" i="1" dirty="0"/>
              <a:t>true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All the statements in the </a:t>
            </a:r>
            <a:r>
              <a:rPr lang="en-US" sz="2400" i="1" dirty="0"/>
              <a:t>false block</a:t>
            </a:r>
            <a:r>
              <a:rPr lang="en-US" sz="2400" dirty="0"/>
              <a:t> are executed when the answer to the question is </a:t>
            </a:r>
            <a:r>
              <a:rPr lang="en-US" sz="2400" i="1" dirty="0"/>
              <a:t>false</a:t>
            </a:r>
            <a:r>
              <a:rPr lang="en-US" sz="24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4095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Braces are your friend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Braces { } are not required for one statement (but are always good).</a:t>
            </a:r>
          </a:p>
          <a:p>
            <a:r>
              <a:rPr lang="en-GB" b="1" dirty="0"/>
              <a:t>Always include braces</a:t>
            </a:r>
          </a:p>
          <a:p>
            <a:pPr lvl="1"/>
            <a:r>
              <a:rPr lang="en-GB" b="1" dirty="0"/>
              <a:t>It’s good programming practice</a:t>
            </a:r>
          </a:p>
          <a:p>
            <a:pPr lvl="1"/>
            <a:r>
              <a:rPr lang="en-GB" b="1" dirty="0"/>
              <a:t>It makes your code easier to read and maintain</a:t>
            </a:r>
          </a:p>
          <a:p>
            <a:pPr lvl="1"/>
            <a:r>
              <a:rPr lang="en-GB" b="1" dirty="0"/>
              <a:t>It prevents accidental errors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10733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GB" dirty="0">
                <a:solidFill>
                  <a:srgbClr val="996600"/>
                </a:solidFill>
              </a:rPr>
              <a:t>Question?</a:t>
            </a:r>
            <a:endParaRPr lang="en-US" dirty="0">
              <a:solidFill>
                <a:srgbClr val="996600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91600" cy="50593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the following section of a program correct?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sz="2600" dirty="0"/>
          </a:p>
          <a:p>
            <a:pPr>
              <a:buFontTx/>
              <a:buNone/>
            </a:pPr>
            <a:r>
              <a:rPr lang="en-US" sz="2600" b="1" dirty="0"/>
              <a:t>if ( num &lt; 0 ) </a:t>
            </a:r>
          </a:p>
          <a:p>
            <a:pPr>
              <a:buFontTx/>
              <a:buNone/>
            </a:pPr>
            <a:r>
              <a:rPr lang="en-US" sz="2600" b="1" dirty="0"/>
              <a:t>     System.out.println("The number " + num + " is negative"); </a:t>
            </a:r>
          </a:p>
          <a:p>
            <a:pPr>
              <a:buFontTx/>
              <a:buNone/>
            </a:pPr>
            <a:r>
              <a:rPr lang="en-US" sz="2600" b="1" dirty="0"/>
              <a:t>else </a:t>
            </a:r>
          </a:p>
          <a:p>
            <a:pPr>
              <a:buFontTx/>
              <a:buNone/>
            </a:pPr>
            <a:r>
              <a:rPr lang="en-US" sz="2600" b="1" dirty="0"/>
              <a:t>     System.out.print ("positive numbers are greater "); </a:t>
            </a:r>
          </a:p>
          <a:p>
            <a:pPr>
              <a:buFontTx/>
              <a:buNone/>
            </a:pPr>
            <a:r>
              <a:rPr lang="en-US" sz="2600" b="1" dirty="0"/>
              <a:t>     System.out.println("than zero ");</a:t>
            </a:r>
          </a:p>
          <a:p>
            <a:pPr>
              <a:buFontTx/>
              <a:buNone/>
            </a:pPr>
            <a:r>
              <a:rPr lang="en-US" sz="2600" b="1" dirty="0"/>
              <a:t>     System.out.println("The number " + num + " is positive");</a:t>
            </a:r>
          </a:p>
          <a:p>
            <a:pPr>
              <a:buFontTx/>
              <a:buNone/>
            </a:pPr>
            <a:r>
              <a:rPr lang="en-US" sz="2600" b="1" dirty="0"/>
              <a:t>     System.out.println("Good-bye for now");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11883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Answer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Week 3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27D6-0ECE-423D-A0E1-A7C25D2D4219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90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if … else - summary</a:t>
            </a:r>
            <a:endParaRPr lang="en-US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The </a:t>
            </a:r>
            <a:r>
              <a:rPr lang="en-US" sz="2400" b="1" i="1" dirty="0">
                <a:solidFill>
                  <a:srgbClr val="002060"/>
                </a:solidFill>
              </a:rPr>
              <a:t>condition</a:t>
            </a:r>
            <a:r>
              <a:rPr lang="en-US" sz="2400" b="1" dirty="0"/>
              <a:t> </a:t>
            </a:r>
            <a:r>
              <a:rPr lang="en-US" sz="2400" dirty="0"/>
              <a:t>evaluates to </a:t>
            </a:r>
            <a:r>
              <a:rPr lang="en-US" sz="2400" b="1" i="1" dirty="0">
                <a:solidFill>
                  <a:srgbClr val="002060"/>
                </a:solidFill>
              </a:rPr>
              <a:t>true</a:t>
            </a:r>
            <a:r>
              <a:rPr lang="en-US" sz="2400" dirty="0"/>
              <a:t> or </a:t>
            </a:r>
            <a:r>
              <a:rPr lang="en-US" sz="2400" b="1" i="1" dirty="0">
                <a:solidFill>
                  <a:srgbClr val="002060"/>
                </a:solidFill>
              </a:rPr>
              <a:t>false</a:t>
            </a:r>
            <a:r>
              <a:rPr lang="en-US" sz="2400" dirty="0"/>
              <a:t>, often by comparing variables and values.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</a:t>
            </a:r>
            <a:r>
              <a:rPr lang="en-US" sz="2400" b="1" i="1" dirty="0">
                <a:solidFill>
                  <a:srgbClr val="002060"/>
                </a:solidFill>
              </a:rPr>
              <a:t>else</a:t>
            </a:r>
            <a:r>
              <a:rPr lang="en-US" sz="2400" dirty="0"/>
              <a:t> divides the true branch from the false branch.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statements after the false branch are always executed.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002060"/>
                </a:solidFill>
              </a:rPr>
              <a:t>block</a:t>
            </a:r>
            <a:r>
              <a:rPr lang="en-US" sz="2400" dirty="0"/>
              <a:t> consists of several statements inside a pair of braces, </a:t>
            </a:r>
            <a:r>
              <a:rPr lang="en-US" sz="2400" dirty="0" smtClean="0"/>
              <a:t> { </a:t>
            </a:r>
            <a:r>
              <a:rPr lang="en-US" sz="2400" dirty="0"/>
              <a:t>and }.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true branch can be a block.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false branch can be a block.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There can be as many statements in a block as you need.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When a block is chosen for execution, the statements in it are executed one by one. 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18236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96600"/>
                </a:solidFill>
              </a:rPr>
              <a:t>Practice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a cinema a person less than age 18 is charged the "child rate". Otherwise a person is charged "adult rate." </a:t>
            </a:r>
          </a:p>
          <a:p>
            <a:r>
              <a:rPr lang="en-US" dirty="0"/>
              <a:t>On the next slide is a partially complete section of code</a:t>
            </a:r>
          </a:p>
          <a:p>
            <a:r>
              <a:rPr lang="en-US" dirty="0"/>
              <a:t>Fill in the blank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9973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9278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solidFill>
                  <a:srgbClr val="7030A0"/>
                </a:solidFill>
              </a:rPr>
              <a:t>Assume you have an int variable called </a:t>
            </a: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en-US" sz="3600" dirty="0">
                <a:solidFill>
                  <a:srgbClr val="7030A0"/>
                </a:solidFill>
              </a:rPr>
              <a:t> representing the person’s age.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36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200" dirty="0"/>
              <a:t>if </a:t>
            </a:r>
            <a:r>
              <a:rPr lang="en-US" sz="3200" dirty="0" smtClean="0"/>
              <a:t>(age &lt; 18) </a:t>
            </a:r>
            <a:endParaRPr lang="en-US" sz="32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200" dirty="0"/>
              <a:t>{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200" dirty="0"/>
              <a:t>      System.out.println("Child rate.");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200" dirty="0"/>
              <a:t>}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200" dirty="0"/>
              <a:t>else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200" dirty="0"/>
              <a:t>{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200" dirty="0"/>
              <a:t>      System.out.println("Adult rate.");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200" dirty="0"/>
              <a:t>}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200" dirty="0"/>
              <a:t>System.out.println("Enjoy the show.");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115629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</a:t>
            </a:r>
            <a:r>
              <a:rPr lang="en-GB" u="sng" dirty="0"/>
              <a:t>return</a:t>
            </a:r>
            <a:r>
              <a:rPr lang="en-GB" dirty="0"/>
              <a:t> statement</a:t>
            </a:r>
          </a:p>
        </p:txBody>
      </p:sp>
      <p:sp>
        <p:nvSpPr>
          <p:cNvPr id="2662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Tells the computer to provide a particular value to a client.</a:t>
            </a:r>
          </a:p>
          <a:p>
            <a:r>
              <a:rPr lang="en-GB" dirty="0"/>
              <a:t>Final action when executing a method.</a:t>
            </a:r>
          </a:p>
          <a:p>
            <a:r>
              <a:rPr lang="en-GB" dirty="0"/>
              <a:t>Causes control to go back to the client.</a:t>
            </a:r>
          </a:p>
          <a:p>
            <a:r>
              <a:rPr lang="en-GB" dirty="0">
                <a:solidFill>
                  <a:srgbClr val="0000CC"/>
                </a:solidFill>
              </a:rPr>
              <a:t>Syntax:</a:t>
            </a:r>
          </a:p>
          <a:p>
            <a:pPr lvl="1">
              <a:buFontTx/>
              <a:buNone/>
            </a:pPr>
            <a:r>
              <a:rPr lang="en-GB" b="1" dirty="0">
                <a:solidFill>
                  <a:srgbClr val="CC0000"/>
                </a:solidFill>
              </a:rPr>
              <a:t>return </a:t>
            </a:r>
            <a:r>
              <a:rPr lang="en-GB" b="1" i="1" dirty="0"/>
              <a:t> expression  </a:t>
            </a:r>
            <a:r>
              <a:rPr lang="en-GB" b="1" dirty="0">
                <a:solidFill>
                  <a:srgbClr val="C00000"/>
                </a:solidFill>
              </a:rPr>
              <a:t>;</a:t>
            </a:r>
          </a:p>
          <a:p>
            <a:r>
              <a:rPr lang="en-GB" b="1" dirty="0">
                <a:solidFill>
                  <a:srgbClr val="C00000"/>
                </a:solidFill>
              </a:rPr>
              <a:t>May have more than one in a method!</a:t>
            </a:r>
            <a:endParaRPr lang="en-GB" b="1" dirty="0">
              <a:solidFill>
                <a:srgbClr val="CC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16105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return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Could have</a:t>
            </a:r>
          </a:p>
          <a:p>
            <a:pPr lvl="1">
              <a:buNone/>
            </a:pPr>
            <a:r>
              <a:rPr lang="en-US" sz="3600" b="1" dirty="0">
                <a:solidFill>
                  <a:srgbClr val="0000CC"/>
                </a:solidFill>
                <a:latin typeface="Courier New" pitchFamily="49" charset="0"/>
              </a:rPr>
              <a:t>if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( </a:t>
            </a:r>
            <a:r>
              <a:rPr lang="en-US" b="1" i="1" dirty="0">
                <a:latin typeface="Courier New" pitchFamily="49" charset="0"/>
              </a:rPr>
              <a:t>perform some boolean test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) </a:t>
            </a:r>
          </a:p>
          <a:p>
            <a:pPr lvl="1"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i="1" dirty="0">
                <a:solidFill>
                  <a:srgbClr val="339933"/>
                </a:solidFill>
                <a:latin typeface="Courier New" pitchFamily="49" charset="0"/>
              </a:rPr>
              <a:t>…</a:t>
            </a:r>
          </a:p>
          <a:p>
            <a:pPr lvl="1">
              <a:buNone/>
            </a:pPr>
            <a:r>
              <a:rPr lang="en-US" b="1" i="1" dirty="0">
                <a:solidFill>
                  <a:srgbClr val="339933"/>
                </a:solidFill>
                <a:latin typeface="Courier New" pitchFamily="49" charset="0"/>
              </a:rPr>
              <a:t>	  </a:t>
            </a:r>
            <a:r>
              <a:rPr lang="en-US" b="1" i="1" dirty="0">
                <a:latin typeface="Courier New" pitchFamily="49" charset="0"/>
              </a:rPr>
              <a:t>return someExpression;</a:t>
            </a:r>
            <a:endParaRPr lang="en-US" b="1" dirty="0">
              <a:latin typeface="Courier New" pitchFamily="49" charset="0"/>
            </a:endParaRPr>
          </a:p>
          <a:p>
            <a:pPr lvl="1"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3600" b="1" dirty="0">
                <a:solidFill>
                  <a:srgbClr val="0000CC"/>
                </a:solidFill>
                <a:latin typeface="Courier New" pitchFamily="49" charset="0"/>
              </a:rPr>
              <a:t>else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i="1" dirty="0">
                <a:solidFill>
                  <a:srgbClr val="339933"/>
                </a:solidFill>
                <a:latin typeface="Courier New" pitchFamily="49" charset="0"/>
              </a:rPr>
              <a:t>…</a:t>
            </a:r>
          </a:p>
          <a:p>
            <a:pPr lvl="1">
              <a:buNone/>
            </a:pPr>
            <a:r>
              <a:rPr lang="en-US" b="1" i="1" dirty="0">
                <a:solidFill>
                  <a:srgbClr val="339933"/>
                </a:solidFill>
                <a:latin typeface="Courier New" pitchFamily="49" charset="0"/>
              </a:rPr>
              <a:t>	  </a:t>
            </a:r>
            <a:r>
              <a:rPr lang="en-US" b="1" i="1" dirty="0">
                <a:latin typeface="Courier New" pitchFamily="49" charset="0"/>
              </a:rPr>
              <a:t>return someOtherExpression;</a:t>
            </a:r>
            <a:endParaRPr lang="en-US" b="1" dirty="0">
              <a:latin typeface="Courier New" pitchFamily="49" charset="0"/>
            </a:endParaRPr>
          </a:p>
          <a:p>
            <a:pPr lvl="1"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}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195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 decrementCount()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it useful to print out the error message when count is already 0?</a:t>
            </a:r>
            <a:br>
              <a:rPr lang="en-GB" dirty="0"/>
            </a:br>
            <a:endParaRPr lang="en-GB" dirty="0"/>
          </a:p>
          <a:p>
            <a:r>
              <a:rPr lang="en-GB" dirty="0"/>
              <a:t>If the method was being used by another part of the program it might be better to send a signal to the calling code to say something has gone wrong.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03610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GB" dirty="0"/>
              <a:t>Recap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Syntax for declaring an attribute</a:t>
            </a:r>
          </a:p>
          <a:p>
            <a:pPr algn="ctr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private </a:t>
            </a:r>
            <a:r>
              <a:rPr lang="en-US" b="1" i="1" dirty="0"/>
              <a:t>variableType variableName ;</a:t>
            </a:r>
            <a:br>
              <a:rPr lang="en-US" b="1" i="1" dirty="0"/>
            </a:b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Constructors initialize an object.</a:t>
            </a:r>
          </a:p>
          <a:p>
            <a:pPr lvl="1"/>
            <a:r>
              <a:rPr lang="en-US" dirty="0"/>
              <a:t>They have exactly the same name as their class</a:t>
            </a:r>
          </a:p>
          <a:p>
            <a:pPr lvl="1"/>
            <a:r>
              <a:rPr lang="en-US" dirty="0"/>
              <a:t>They have no return type (not even void)</a:t>
            </a:r>
            <a:br>
              <a:rPr lang="en-US" dirty="0"/>
            </a:br>
            <a:endParaRPr lang="en-US" dirty="0"/>
          </a:p>
          <a:p>
            <a:pPr lvl="2">
              <a:buNone/>
            </a:pPr>
            <a:r>
              <a:rPr lang="en-US" sz="2800" b="1" dirty="0"/>
              <a:t>public</a:t>
            </a:r>
            <a:r>
              <a:rPr lang="en-US" sz="2800" dirty="0"/>
              <a:t> Counter () </a:t>
            </a:r>
          </a:p>
          <a:p>
            <a:pPr lvl="2">
              <a:buNone/>
            </a:pPr>
            <a:r>
              <a:rPr lang="en-US" sz="2800" dirty="0"/>
              <a:t>{</a:t>
            </a:r>
          </a:p>
          <a:p>
            <a:pPr lvl="2">
              <a:buNone/>
            </a:pPr>
            <a:r>
              <a:rPr lang="en-US" sz="2800" dirty="0"/>
              <a:t>		</a:t>
            </a:r>
            <a:r>
              <a:rPr lang="en-US" sz="2800" b="1" i="1" dirty="0"/>
              <a:t>Statement(s) used to initialize attribute(s)</a:t>
            </a:r>
            <a:endParaRPr lang="en-US" sz="2800" dirty="0"/>
          </a:p>
          <a:p>
            <a:pPr lvl="2">
              <a:spcAft>
                <a:spcPts val="800"/>
              </a:spcAft>
              <a:buNone/>
            </a:pPr>
            <a:r>
              <a:rPr lang="en-US" sz="2800" dirty="0"/>
              <a:t>}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2883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Alternative decrementCount()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648200" cy="4906963"/>
          </a:xfrm>
          <a:solidFill>
            <a:srgbClr val="FFFF99"/>
          </a:solidFill>
          <a:ln w="25400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sz="3800" dirty="0"/>
              <a:t>public </a:t>
            </a:r>
            <a:r>
              <a:rPr lang="en-GB" sz="3800" b="1" dirty="0">
                <a:solidFill>
                  <a:srgbClr val="002060"/>
                </a:solidFill>
              </a:rPr>
              <a:t>boolean</a:t>
            </a:r>
            <a:r>
              <a:rPr lang="en-GB" sz="3800" dirty="0"/>
              <a:t> decrementCount()</a:t>
            </a:r>
          </a:p>
          <a:p>
            <a:pPr>
              <a:buNone/>
            </a:pPr>
            <a:r>
              <a:rPr lang="en-GB" sz="3800" dirty="0"/>
              <a:t>{</a:t>
            </a:r>
          </a:p>
          <a:p>
            <a:pPr>
              <a:buNone/>
            </a:pPr>
            <a:r>
              <a:rPr lang="en-GB" sz="38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GB" sz="3800" b="1" dirty="0">
                <a:solidFill>
                  <a:srgbClr val="0070C0"/>
                </a:solidFill>
              </a:rPr>
              <a:t>if</a:t>
            </a:r>
            <a:r>
              <a:rPr lang="en-GB" sz="3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3800" dirty="0"/>
              <a:t>(count &gt; 0 )</a:t>
            </a:r>
          </a:p>
          <a:p>
            <a:pPr>
              <a:buNone/>
            </a:pPr>
            <a:r>
              <a:rPr lang="en-GB" sz="38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GB" sz="3800" dirty="0">
                <a:solidFill>
                  <a:srgbClr val="0070C0"/>
                </a:solidFill>
              </a:rPr>
              <a:t>{</a:t>
            </a:r>
            <a:r>
              <a:rPr lang="en-GB" sz="3800" dirty="0">
                <a:solidFill>
                  <a:schemeClr val="accent6">
                    <a:lumMod val="50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GB" sz="3800" dirty="0">
                <a:solidFill>
                  <a:schemeClr val="accent6">
                    <a:lumMod val="50000"/>
                  </a:schemeClr>
                </a:solidFill>
              </a:rPr>
              <a:t>	    </a:t>
            </a:r>
            <a:r>
              <a:rPr lang="en-GB" sz="3800" dirty="0"/>
              <a:t>count = count – 1;</a:t>
            </a:r>
          </a:p>
          <a:p>
            <a:pPr>
              <a:buNone/>
            </a:pPr>
            <a:r>
              <a:rPr lang="en-GB" sz="3800" dirty="0">
                <a:solidFill>
                  <a:schemeClr val="accent6">
                    <a:lumMod val="50000"/>
                  </a:schemeClr>
                </a:solidFill>
              </a:rPr>
              <a:t>	    </a:t>
            </a:r>
            <a:r>
              <a:rPr lang="en-GB" sz="3800" b="1" dirty="0">
                <a:solidFill>
                  <a:srgbClr val="002060"/>
                </a:solidFill>
              </a:rPr>
              <a:t>return true;</a:t>
            </a:r>
          </a:p>
          <a:p>
            <a:pPr>
              <a:buNone/>
            </a:pPr>
            <a:r>
              <a:rPr lang="en-GB" sz="38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GB" sz="3800" dirty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GB" sz="38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GB" sz="3800" b="1" dirty="0">
                <a:solidFill>
                  <a:srgbClr val="0070C0"/>
                </a:solidFill>
              </a:rPr>
              <a:t>else</a:t>
            </a:r>
          </a:p>
          <a:p>
            <a:pPr>
              <a:buNone/>
            </a:pPr>
            <a:r>
              <a:rPr lang="en-GB" sz="38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GB" sz="3800" dirty="0">
                <a:solidFill>
                  <a:srgbClr val="0070C0"/>
                </a:solidFill>
              </a:rPr>
              <a:t>{</a:t>
            </a:r>
          </a:p>
          <a:p>
            <a:pPr>
              <a:buNone/>
            </a:pPr>
            <a:r>
              <a:rPr lang="en-GB" sz="38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GB" sz="3800" b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GB" sz="3800" b="1" dirty="0">
                <a:solidFill>
                  <a:srgbClr val="002060"/>
                </a:solidFill>
              </a:rPr>
              <a:t>return false;</a:t>
            </a:r>
          </a:p>
          <a:p>
            <a:pPr>
              <a:buNone/>
            </a:pPr>
            <a:r>
              <a:rPr lang="en-GB" sz="38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GB" sz="3800" dirty="0">
                <a:solidFill>
                  <a:srgbClr val="0070C0"/>
                </a:solidFill>
              </a:rPr>
              <a:t>}</a:t>
            </a:r>
            <a:r>
              <a:rPr lang="en-GB" sz="3800" dirty="0">
                <a:solidFill>
                  <a:schemeClr val="accent6">
                    <a:lumMod val="50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GB" sz="3800" dirty="0"/>
              <a:t>}</a:t>
            </a:r>
          </a:p>
          <a:p>
            <a:endParaRPr lang="en-GB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886200" y="1981200"/>
            <a:ext cx="4800600" cy="3733800"/>
          </a:xfrm>
          <a:prstGeom prst="wedgeRoundRectCallout">
            <a:avLst>
              <a:gd name="adj1" fmla="val 54005"/>
              <a:gd name="adj2" fmla="val 7918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  <a:latin typeface="Comic Sans MS" pitchFamily="66" charset="0"/>
              </a:rPr>
              <a:t>We can now let the caller check by looking at the return value.</a:t>
            </a:r>
          </a:p>
          <a:p>
            <a:endParaRPr lang="en-GB" sz="2800" dirty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GB" sz="2800" i="1" dirty="0">
                <a:solidFill>
                  <a:schemeClr val="tx1"/>
                </a:solidFill>
                <a:latin typeface="Comic Sans MS" pitchFamily="66" charset="0"/>
              </a:rPr>
              <a:t>(NOTE: there are better ways to do this but you will have to wait until </a:t>
            </a:r>
            <a:r>
              <a:rPr lang="en-GB" sz="2800" i="1" dirty="0" smtClean="0">
                <a:solidFill>
                  <a:schemeClr val="tx1"/>
                </a:solidFill>
                <a:latin typeface="Comic Sans MS" pitchFamily="66" charset="0"/>
              </a:rPr>
              <a:t>KV4001)</a:t>
            </a:r>
            <a:endParaRPr lang="en-GB" sz="2800" i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8071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testDecrementCount()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2400" y="2174875"/>
            <a:ext cx="4876800" cy="3951288"/>
          </a:xfrm>
          <a:ln w="25400"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public void testDecrementCount()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</a:t>
            </a:r>
            <a:r>
              <a:rPr lang="en-GB" b="1" dirty="0">
                <a:solidFill>
                  <a:srgbClr val="FF0000"/>
                </a:solidFill>
              </a:rPr>
              <a:t>boolean isTrue </a:t>
            </a:r>
            <a:r>
              <a:rPr lang="en-GB" dirty="0"/>
              <a:t>= decrementCount();</a:t>
            </a:r>
          </a:p>
          <a:p>
            <a:pPr marL="0" indent="0">
              <a:buNone/>
            </a:pPr>
            <a:r>
              <a:rPr lang="en-GB" dirty="0"/>
              <a:t>    if (isTrue)</a:t>
            </a:r>
          </a:p>
          <a:p>
            <a:pPr marL="0" indent="0">
              <a:buNone/>
            </a:pPr>
            <a:r>
              <a:rPr lang="en-GB" dirty="0"/>
              <a:t>    {</a:t>
            </a:r>
          </a:p>
          <a:p>
            <a:pPr marL="0" indent="0">
              <a:buNone/>
            </a:pPr>
            <a:r>
              <a:rPr lang="en-GB" dirty="0"/>
              <a:t>        System.out.println(“success");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    else</a:t>
            </a:r>
          </a:p>
          <a:p>
            <a:pPr marL="0" indent="0">
              <a:buNone/>
            </a:pPr>
            <a:r>
              <a:rPr lang="en-GB" dirty="0"/>
              <a:t>    {</a:t>
            </a:r>
          </a:p>
          <a:p>
            <a:pPr marL="0" indent="0">
              <a:buNone/>
            </a:pPr>
            <a:r>
              <a:rPr lang="en-GB" dirty="0"/>
              <a:t>            System.out.println(“failed");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105400" y="2174875"/>
            <a:ext cx="3886200" cy="3951288"/>
          </a:xfrm>
          <a:ln w="25400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public boolean decrementCount()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    if (count &gt; 0 )</a:t>
            </a:r>
          </a:p>
          <a:p>
            <a:pPr marL="0" indent="0">
              <a:buNone/>
            </a:pPr>
            <a:r>
              <a:rPr lang="en-GB" dirty="0"/>
              <a:t>        {  </a:t>
            </a:r>
          </a:p>
          <a:p>
            <a:pPr marL="0" indent="0">
              <a:buNone/>
            </a:pPr>
            <a:r>
              <a:rPr lang="en-GB" dirty="0"/>
              <a:t>            count = count - 1;</a:t>
            </a:r>
          </a:p>
          <a:p>
            <a:pPr marL="0" indent="0">
              <a:buNone/>
            </a:pPr>
            <a:r>
              <a:rPr lang="en-GB" dirty="0"/>
              <a:t>            return true;</a:t>
            </a:r>
          </a:p>
          <a:p>
            <a:pPr marL="0" indent="0">
              <a:buNone/>
            </a:pPr>
            <a:r>
              <a:rPr lang="en-GB" dirty="0"/>
              <a:t>        }</a:t>
            </a:r>
          </a:p>
          <a:p>
            <a:pPr marL="0" indent="0">
              <a:buNone/>
            </a:pPr>
            <a:r>
              <a:rPr lang="en-GB" dirty="0"/>
              <a:t>        else</a:t>
            </a:r>
          </a:p>
          <a:p>
            <a:pPr marL="0" indent="0">
              <a:buNone/>
            </a:pPr>
            <a:r>
              <a:rPr lang="en-GB" dirty="0"/>
              <a:t>        {</a:t>
            </a:r>
          </a:p>
          <a:p>
            <a:pPr marL="0" indent="0">
              <a:buNone/>
            </a:pPr>
            <a:r>
              <a:rPr lang="en-GB" dirty="0"/>
              <a:t>             return false;</a:t>
            </a:r>
          </a:p>
          <a:p>
            <a:pPr marL="0" indent="0">
              <a:buNone/>
            </a:pPr>
            <a:r>
              <a:rPr lang="en-GB" dirty="0"/>
              <a:t>        }</a:t>
            </a:r>
          </a:p>
          <a:p>
            <a:pPr marL="0" indent="0">
              <a:buNone/>
            </a:pPr>
            <a:r>
              <a:rPr lang="en-GB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91000" y="2362200"/>
            <a:ext cx="990600" cy="6096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83200" y="2819400"/>
            <a:ext cx="0" cy="27432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209800" y="3048000"/>
            <a:ext cx="2971800" cy="25146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947F6D-0B84-447F-97F1-2126D932E739}"/>
              </a:ext>
            </a:extLst>
          </p:cNvPr>
          <p:cNvCxnSpPr>
            <a:cxnSpLocks/>
          </p:cNvCxnSpPr>
          <p:nvPr/>
        </p:nvCxnSpPr>
        <p:spPr>
          <a:xfrm flipH="1">
            <a:off x="5257800" y="3886200"/>
            <a:ext cx="5334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A84135-24B4-4936-B038-854CB983B774}"/>
              </a:ext>
            </a:extLst>
          </p:cNvPr>
          <p:cNvCxnSpPr>
            <a:cxnSpLocks/>
          </p:cNvCxnSpPr>
          <p:nvPr/>
        </p:nvCxnSpPr>
        <p:spPr>
          <a:xfrm flipH="1">
            <a:off x="5257800" y="5105400"/>
            <a:ext cx="5334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42705D-9D1F-4D0D-BE6F-95197BB467C6}"/>
              </a:ext>
            </a:extLst>
          </p:cNvPr>
          <p:cNvSpPr/>
          <p:nvPr/>
        </p:nvSpPr>
        <p:spPr>
          <a:xfrm>
            <a:off x="838200" y="2514600"/>
            <a:ext cx="25146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Local variable</a:t>
            </a:r>
          </a:p>
        </p:txBody>
      </p:sp>
    </p:spTree>
    <p:extLst>
      <p:ext uri="{BB962C8B-B14F-4D97-AF65-F5344CB8AC3E}">
        <p14:creationId xmlns:p14="http://schemas.microsoft.com/office/powerpoint/2010/main" val="36928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96600"/>
                </a:solidFill>
              </a:rPr>
              <a:t>Exercise 3</a:t>
            </a:r>
            <a:endParaRPr lang="en-US" dirty="0">
              <a:solidFill>
                <a:srgbClr val="996600"/>
              </a:solidFill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 clothing store wants a program that calculates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the tax on an item. Clothing that costs £100 or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more has a 5% tax. Clothing that costs less than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£100 is tax free.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Write a method with the price as a parameter, that returns the value of the tax on the item of clothing.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solidFill>
                  <a:srgbClr val="996600"/>
                </a:solidFill>
              </a:rPr>
              <a:t> </a:t>
            </a:r>
            <a:endParaRPr lang="en-US" dirty="0"/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3419475" y="5734050"/>
            <a:ext cx="540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60366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Exercise 3 : answer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double</a:t>
            </a:r>
            <a:r>
              <a:rPr lang="en-GB" dirty="0" smtClean="0"/>
              <a:t> price;</a:t>
            </a:r>
          </a:p>
          <a:p>
            <a:pPr marL="0" indent="0">
              <a:buNone/>
            </a:pPr>
            <a:r>
              <a:rPr lang="en-GB" dirty="0" smtClean="0"/>
              <a:t>Public double </a:t>
            </a:r>
            <a:r>
              <a:rPr lang="en-GB" dirty="0" err="1" smtClean="0"/>
              <a:t>checkTax</a:t>
            </a:r>
            <a:r>
              <a:rPr lang="en-GB" dirty="0" smtClean="0"/>
              <a:t>(double price)</a:t>
            </a:r>
          </a:p>
          <a:p>
            <a:pPr marL="0" indent="0">
              <a:buNone/>
            </a:pPr>
            <a:r>
              <a:rPr lang="en-GB" dirty="0" smtClean="0"/>
              <a:t>	{</a:t>
            </a:r>
          </a:p>
          <a:p>
            <a:pPr marL="0" indent="0">
              <a:buNone/>
            </a:pPr>
            <a:r>
              <a:rPr lang="en-GB" dirty="0" smtClean="0"/>
              <a:t>		If (price &gt;= 100)</a:t>
            </a:r>
          </a:p>
          <a:p>
            <a:pPr marL="0" indent="0">
              <a:buNone/>
            </a:pPr>
            <a:r>
              <a:rPr lang="en-GB" dirty="0" smtClean="0"/>
              <a:t>			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return price *0.05</a:t>
            </a:r>
          </a:p>
          <a:p>
            <a:pPr marL="0" indent="0">
              <a:buNone/>
            </a:pPr>
            <a:r>
              <a:rPr lang="en-GB" dirty="0" smtClean="0"/>
              <a:t>			}</a:t>
            </a:r>
          </a:p>
          <a:p>
            <a:pPr marL="0" indent="0">
              <a:buNone/>
            </a:pPr>
            <a:r>
              <a:rPr lang="en-GB" dirty="0" smtClean="0"/>
              <a:t>	Return 0;</a:t>
            </a:r>
          </a:p>
          <a:p>
            <a:pPr marL="0" indent="0">
              <a:buNone/>
            </a:pPr>
            <a:r>
              <a:rPr lang="en-GB" dirty="0" smtClean="0"/>
              <a:t>	}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2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'else' Not Required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Sometimes you only want to do something if a condition is true.</a:t>
            </a:r>
          </a:p>
          <a:p>
            <a:r>
              <a:rPr lang="en-GB" dirty="0"/>
              <a:t>It is not always necessary to have the 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GB" dirty="0"/>
              <a:t> part of an 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dirty="0"/>
              <a:t> statement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dirty="0"/>
              <a:t> statement without an else has this form: </a:t>
            </a:r>
          </a:p>
          <a:p>
            <a:pPr lvl="2">
              <a:buNone/>
            </a:pPr>
            <a:r>
              <a:rPr lang="en-GB" sz="2800" b="1" dirty="0">
                <a:solidFill>
                  <a:srgbClr val="002060"/>
                </a:solidFill>
              </a:rPr>
              <a:t>if (</a:t>
            </a:r>
            <a:r>
              <a:rPr lang="en-GB" sz="2800" b="1" i="1" dirty="0">
                <a:solidFill>
                  <a:srgbClr val="002060"/>
                </a:solidFill>
              </a:rPr>
              <a:t>condition</a:t>
            </a:r>
            <a:r>
              <a:rPr lang="en-GB" sz="2800" b="1" dirty="0">
                <a:solidFill>
                  <a:srgbClr val="002060"/>
                </a:solidFill>
              </a:rPr>
              <a:t>) </a:t>
            </a:r>
          </a:p>
          <a:p>
            <a:pPr lvl="2">
              <a:buNone/>
            </a:pPr>
            <a:r>
              <a:rPr lang="en-GB" sz="2800" b="1" dirty="0">
                <a:solidFill>
                  <a:srgbClr val="002060"/>
                </a:solidFill>
              </a:rPr>
              <a:t>{ </a:t>
            </a:r>
          </a:p>
          <a:p>
            <a:pPr lvl="2">
              <a:buNone/>
            </a:pPr>
            <a:r>
              <a:rPr lang="en-GB" sz="2800" b="1" i="1" dirty="0">
                <a:solidFill>
                  <a:srgbClr val="002060"/>
                </a:solidFill>
              </a:rPr>
              <a:t>   </a:t>
            </a:r>
            <a:r>
              <a:rPr lang="en-GB" sz="2800" b="1" i="1" dirty="0">
                <a:solidFill>
                  <a:srgbClr val="009900"/>
                </a:solidFill>
              </a:rPr>
              <a:t>do this only if the condition is true</a:t>
            </a:r>
            <a:r>
              <a:rPr lang="en-GB" sz="2800" b="1" dirty="0">
                <a:solidFill>
                  <a:srgbClr val="009900"/>
                </a:solidFill>
              </a:rPr>
              <a:t> </a:t>
            </a:r>
          </a:p>
          <a:p>
            <a:pPr lvl="2">
              <a:buNone/>
            </a:pPr>
            <a:r>
              <a:rPr lang="en-GB" sz="2800" b="1" dirty="0">
                <a:solidFill>
                  <a:srgbClr val="002060"/>
                </a:solidFill>
              </a:rPr>
              <a:t>}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40002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Single-block if Statements </a:t>
            </a: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44390" name="Picture 6" descr="cooki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3" y="1557338"/>
            <a:ext cx="4170362" cy="4608512"/>
          </a:xfrm>
          <a:prstGeom prst="rect">
            <a:avLst/>
          </a:prstGeom>
          <a:noFill/>
        </p:spPr>
      </p:pic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179388" y="1295400"/>
            <a:ext cx="467995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omic Sans MS" pitchFamily="66" charset="0"/>
              </a:rPr>
              <a:t>If the answer is </a:t>
            </a:r>
            <a:r>
              <a:rPr lang="en-US" sz="2400" i="1" dirty="0">
                <a:latin typeface="Comic Sans MS" pitchFamily="66" charset="0"/>
              </a:rPr>
              <a:t>true</a:t>
            </a:r>
            <a:r>
              <a:rPr lang="en-US" sz="2400" dirty="0">
                <a:latin typeface="Comic Sans MS" pitchFamily="66" charset="0"/>
              </a:rPr>
              <a:t>: </a:t>
            </a:r>
            <a:br>
              <a:rPr lang="en-US" sz="2400" dirty="0">
                <a:latin typeface="Comic Sans MS" pitchFamily="66" charset="0"/>
              </a:rPr>
            </a:br>
            <a:r>
              <a:rPr lang="en-US" sz="2400" dirty="0">
                <a:latin typeface="Comic Sans MS" pitchFamily="66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 follow the line labeled </a:t>
            </a:r>
            <a:r>
              <a:rPr lang="en-US" sz="2400" i="1" dirty="0">
                <a:solidFill>
                  <a:srgbClr val="FF0000"/>
                </a:solidFill>
                <a:latin typeface="Comic Sans MS" pitchFamily="66" charset="0"/>
              </a:rPr>
              <a:t>true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,</a:t>
            </a:r>
            <a:br>
              <a:rPr lang="en-US" sz="2400" dirty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  do the directions in the box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  follow the line to "done".</a:t>
            </a:r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/>
            </a:r>
            <a:b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sz="2400" dirty="0">
                <a:latin typeface="Comic Sans MS" pitchFamily="66" charset="0"/>
              </a:rPr>
              <a:t>If the answer is </a:t>
            </a:r>
            <a:r>
              <a:rPr lang="en-US" sz="2400" i="1" dirty="0">
                <a:latin typeface="Comic Sans MS" pitchFamily="66" charset="0"/>
              </a:rPr>
              <a:t>false</a:t>
            </a:r>
            <a:r>
              <a:rPr lang="en-US" sz="2400" dirty="0">
                <a:latin typeface="Comic Sans MS" pitchFamily="66" charset="0"/>
              </a:rPr>
              <a:t/>
            </a:r>
            <a:br>
              <a:rPr lang="en-US" sz="2400" dirty="0">
                <a:latin typeface="Comic Sans MS" pitchFamily="66" charset="0"/>
              </a:rPr>
            </a:br>
            <a:r>
              <a:rPr lang="en-US" sz="2400" dirty="0">
                <a:latin typeface="Comic Sans MS" pitchFamily="66" charset="0"/>
              </a:rPr>
              <a:t>     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follow the line to "done".</a:t>
            </a:r>
            <a:r>
              <a:rPr lang="en-US" dirty="0">
                <a:solidFill>
                  <a:srgbClr val="CC0000"/>
                </a:solidFill>
              </a:rPr>
              <a:t/>
            </a:r>
            <a:br>
              <a:rPr lang="en-US" dirty="0">
                <a:solidFill>
                  <a:srgbClr val="CC0000"/>
                </a:solidFill>
              </a:rPr>
            </a:b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18112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public void buyCookies( boolean hungry)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    if (</a:t>
            </a:r>
            <a:r>
              <a:rPr lang="en-US" b="1" dirty="0">
                <a:solidFill>
                  <a:srgbClr val="0070C0"/>
                </a:solidFill>
              </a:rPr>
              <a:t>hungry</a:t>
            </a:r>
            <a:r>
              <a:rPr lang="en-US" sz="2800" b="1" dirty="0"/>
              <a:t>)</a:t>
            </a:r>
            <a:r>
              <a:rPr lang="en-US" sz="20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   </a:t>
            </a:r>
            <a:r>
              <a:rPr lang="en-US" sz="2800" b="1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        System.out.println("Buy cookies!"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    System.out.println("Continue shopping.");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400" y="5257800"/>
            <a:ext cx="502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Note:</a:t>
            </a:r>
            <a:r>
              <a:rPr lang="en-GB" sz="3200" b="1" dirty="0">
                <a:solidFill>
                  <a:srgbClr val="0070C0"/>
                </a:solidFill>
              </a:rPr>
              <a:t> if ( hungry) </a:t>
            </a:r>
            <a:r>
              <a:rPr lang="en-GB" sz="3200" b="1" dirty="0"/>
              <a:t>is same as </a:t>
            </a:r>
          </a:p>
          <a:p>
            <a:r>
              <a:rPr lang="en-GB" sz="3200" b="1" dirty="0">
                <a:solidFill>
                  <a:srgbClr val="0070C0"/>
                </a:solidFill>
              </a:rPr>
              <a:t>           if ( hungry == true)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12022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nested '</a:t>
            </a:r>
            <a:r>
              <a:rPr lang="en-GB" dirty="0">
                <a:solidFill>
                  <a:srgbClr val="FF0000"/>
                </a:solidFill>
              </a:rPr>
              <a:t>if</a:t>
            </a:r>
            <a:r>
              <a:rPr lang="en-GB" b="1" dirty="0"/>
              <a:t>' Statement </a:t>
            </a:r>
            <a:br>
              <a:rPr lang="en-GB" b="1" dirty="0"/>
            </a:br>
            <a:r>
              <a:rPr lang="en-GB" b="1" dirty="0"/>
              <a:t>- </a:t>
            </a:r>
            <a:r>
              <a:rPr lang="en-GB" b="1" dirty="0">
                <a:solidFill>
                  <a:srgbClr val="FF0000"/>
                </a:solidFill>
              </a:rPr>
              <a:t>if</a:t>
            </a:r>
            <a:r>
              <a:rPr lang="en-GB" b="1" dirty="0"/>
              <a:t> inside </a:t>
            </a:r>
            <a:r>
              <a:rPr lang="en-GB" b="1" dirty="0">
                <a:solidFill>
                  <a:srgbClr val="FF0000"/>
                </a:solidFill>
              </a:rPr>
              <a:t>if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/>
              <a:t> statement makes only binary (two-way) decisions (true / false). </a:t>
            </a:r>
          </a:p>
          <a:p>
            <a:r>
              <a:rPr lang="en-US" dirty="0"/>
              <a:t>How do you deal with the case when you must sometimes pick from more than just two branches?</a:t>
            </a:r>
          </a:p>
          <a:p>
            <a:r>
              <a:rPr lang="en-GB" dirty="0"/>
              <a:t>You can put an </a:t>
            </a:r>
            <a:r>
              <a:rPr lang="en-GB" b="1" dirty="0">
                <a:solidFill>
                  <a:srgbClr val="FF0000"/>
                </a:solidFill>
              </a:rPr>
              <a:t>if</a:t>
            </a:r>
            <a:r>
              <a:rPr lang="en-GB" dirty="0"/>
              <a:t> statement inside another </a:t>
            </a:r>
            <a:r>
              <a:rPr lang="en-GB" b="1" dirty="0">
                <a:solidFill>
                  <a:srgbClr val="FF0000"/>
                </a:solidFill>
              </a:rPr>
              <a:t>if</a:t>
            </a:r>
            <a:r>
              <a:rPr lang="en-GB" dirty="0"/>
              <a:t> statement. 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15981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US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GB" dirty="0"/>
              <a:t>We want a method that will print out one of the following strings, depending on the value of the parameter:</a:t>
            </a:r>
          </a:p>
          <a:p>
            <a:pPr lvl="1"/>
            <a:r>
              <a:rPr lang="en-GB" dirty="0"/>
              <a:t>“negative”</a:t>
            </a:r>
          </a:p>
          <a:p>
            <a:pPr lvl="1"/>
            <a:r>
              <a:rPr lang="en-GB" dirty="0"/>
              <a:t>“zero”</a:t>
            </a:r>
          </a:p>
          <a:p>
            <a:pPr lvl="1"/>
            <a:r>
              <a:rPr lang="en-GB" dirty="0"/>
              <a:t>“positive”</a:t>
            </a:r>
          </a:p>
          <a:p>
            <a:r>
              <a:rPr lang="en-GB" dirty="0"/>
              <a:t>We want the program logic to distinguish between negative, zero and positive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28749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  <a:endParaRPr 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First divide the integers into two groups (using a two-way decision):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 </a:t>
            </a:r>
            <a:r>
              <a:rPr lang="en-US" sz="2800" b="1" dirty="0"/>
              <a:t>if negative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</a:t>
            </a:r>
            <a:r>
              <a:rPr lang="en-US" sz="2800" b="1" dirty="0"/>
              <a:t>else </a:t>
            </a:r>
            <a:r>
              <a:rPr lang="en-US" sz="2800" dirty="0"/>
              <a:t>positive or zero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Then further divide the second group (by using another two-way decision):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negative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positive / zero: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			 </a:t>
            </a:r>
            <a:r>
              <a:rPr lang="en-US" sz="2400" b="1" dirty="0"/>
              <a:t>if positive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			neither positive or negative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			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9803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implement the behavior of objects.</a:t>
            </a:r>
            <a:endParaRPr lang="en-GB" dirty="0"/>
          </a:p>
          <a:p>
            <a:r>
              <a:rPr lang="en-GB" dirty="0"/>
              <a:t>It is useful to classify methods as:</a:t>
            </a:r>
          </a:p>
          <a:p>
            <a:pPr lvl="1"/>
            <a:r>
              <a:rPr lang="en-GB" dirty="0"/>
              <a:t> accessor </a:t>
            </a:r>
            <a:r>
              <a:rPr lang="en-US" dirty="0"/>
              <a:t>methods</a:t>
            </a:r>
          </a:p>
          <a:p>
            <a:pPr lvl="2"/>
            <a:r>
              <a:rPr lang="en-US" dirty="0"/>
              <a:t>accessors provide information about an object.</a:t>
            </a:r>
          </a:p>
          <a:p>
            <a:pPr lvl="1"/>
            <a:r>
              <a:rPr lang="en-US" dirty="0"/>
              <a:t>mutator methods</a:t>
            </a:r>
          </a:p>
          <a:p>
            <a:pPr lvl="2"/>
            <a:r>
              <a:rPr lang="en-US" dirty="0"/>
              <a:t>Used to change an object’s state.</a:t>
            </a:r>
          </a:p>
          <a:p>
            <a:r>
              <a:rPr lang="en-US" dirty="0"/>
              <a:t>Parameters are used to pass information into a method.</a:t>
            </a:r>
          </a:p>
          <a:p>
            <a:pPr lvl="2"/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12125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895600"/>
            <a:ext cx="4343400" cy="2362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2341" name="Picture 5" descr="three way decis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60350"/>
            <a:ext cx="5627687" cy="659765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181600" y="152400"/>
            <a:ext cx="12954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4770" y="228600"/>
            <a:ext cx="5146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996600"/>
                </a:solidFill>
              </a:rPr>
              <a:t>Write a new method with the header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public void numVal (int num)</a:t>
            </a:r>
          </a:p>
          <a:p>
            <a:pPr algn="ctr"/>
            <a:r>
              <a:rPr lang="en-GB" sz="2400" b="1" dirty="0">
                <a:solidFill>
                  <a:srgbClr val="996600"/>
                </a:solidFill>
              </a:rPr>
              <a:t>represented by the flow chart.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0" y="274638"/>
            <a:ext cx="3352800" cy="792162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Flow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Public void numValue2(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num</a:t>
            </a:r>
            <a:r>
              <a:rPr lang="en-GB" dirty="0" smtClean="0"/>
              <a:t>)</a:t>
            </a:r>
          </a:p>
          <a:p>
            <a:r>
              <a:rPr lang="en-GB" dirty="0" smtClean="0"/>
              <a:t>If(</a:t>
            </a:r>
            <a:r>
              <a:rPr lang="en-GB" dirty="0" err="1" smtClean="0"/>
              <a:t>num</a:t>
            </a:r>
            <a:r>
              <a:rPr lang="en-GB" dirty="0" smtClean="0"/>
              <a:t> &lt;0)</a:t>
            </a:r>
            <a:endParaRPr lang="en-GB" dirty="0" smtClean="0"/>
          </a:p>
          <a:p>
            <a:r>
              <a:rPr lang="en-GB" dirty="0" smtClean="0"/>
              <a:t>{ </a:t>
            </a:r>
            <a:r>
              <a:rPr lang="en-GB" dirty="0" err="1" smtClean="0"/>
              <a:t>System.out.println</a:t>
            </a:r>
            <a:r>
              <a:rPr lang="en-GB" dirty="0" smtClean="0"/>
              <a:t>(“negative”); </a:t>
            </a:r>
            <a:r>
              <a:rPr lang="en-GB" dirty="0" smtClean="0"/>
              <a:t>}</a:t>
            </a:r>
          </a:p>
          <a:p>
            <a:r>
              <a:rPr lang="en-GB" dirty="0" smtClean="0"/>
              <a:t>Else if(</a:t>
            </a:r>
            <a:r>
              <a:rPr lang="en-GB" dirty="0" err="1" smtClean="0"/>
              <a:t>num</a:t>
            </a:r>
            <a:r>
              <a:rPr lang="en-GB" dirty="0" smtClean="0"/>
              <a:t> &gt; 0)</a:t>
            </a:r>
          </a:p>
          <a:p>
            <a:r>
              <a:rPr lang="en-GB" dirty="0" smtClean="0"/>
              <a:t>{ </a:t>
            </a:r>
            <a:r>
              <a:rPr lang="en-GB" dirty="0" err="1" smtClean="0"/>
              <a:t>System.out.println</a:t>
            </a:r>
            <a:r>
              <a:rPr lang="en-GB" dirty="0" smtClean="0"/>
              <a:t>(“positive”); }</a:t>
            </a:r>
          </a:p>
          <a:p>
            <a:r>
              <a:rPr lang="en-GB" dirty="0" smtClean="0"/>
              <a:t>Else </a:t>
            </a:r>
          </a:p>
          <a:p>
            <a:r>
              <a:rPr lang="en-GB" dirty="0" smtClean="0"/>
              <a:t>{ </a:t>
            </a:r>
            <a:r>
              <a:rPr lang="en-GB" dirty="0" err="1" smtClean="0"/>
              <a:t>System.out.println</a:t>
            </a:r>
            <a:r>
              <a:rPr lang="en-GB" dirty="0" smtClean="0"/>
              <a:t>(“zero”);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74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274638"/>
            <a:ext cx="4191000" cy="2925762"/>
          </a:xfrm>
        </p:spPr>
        <p:txBody>
          <a:bodyPr>
            <a:normAutofit/>
          </a:bodyPr>
          <a:lstStyle/>
          <a:p>
            <a:r>
              <a:rPr lang="en-GB" dirty="0"/>
              <a:t>What happens when we compile a class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4114800" cy="6553200"/>
          </a:xfrm>
          <a:ln w="254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private int value = 0;</a:t>
            </a:r>
          </a:p>
          <a:p>
            <a:pPr marL="0" indent="0" algn="just">
              <a:buNone/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 algn="just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public String testReturn()</a:t>
            </a:r>
          </a:p>
          <a:p>
            <a:pPr marL="0" indent="0" algn="just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{                </a:t>
            </a:r>
          </a:p>
          <a:p>
            <a:pPr marL="0" indent="0" algn="just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if (value &lt; 0)</a:t>
            </a:r>
          </a:p>
          <a:p>
            <a:pPr marL="0" indent="0" algn="just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{ </a:t>
            </a:r>
          </a:p>
          <a:p>
            <a:pPr marL="0" indent="0" algn="just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return “negative";</a:t>
            </a:r>
          </a:p>
          <a:p>
            <a:pPr marL="0" indent="0" algn="just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marL="0" indent="0" algn="just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else if(value &gt; 0)</a:t>
            </a:r>
          </a:p>
          <a:p>
            <a:pPr marL="0" indent="0" algn="just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marL="0" indent="0" algn="just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return “positive";</a:t>
            </a:r>
          </a:p>
          <a:p>
            <a:pPr marL="0" indent="0" algn="just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marL="0" indent="0" algn="just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else if(value == 0)</a:t>
            </a:r>
          </a:p>
          <a:p>
            <a:pPr marL="0" indent="0" algn="just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marL="0" indent="0" algn="just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return “zero";</a:t>
            </a:r>
          </a:p>
          <a:p>
            <a:pPr marL="0" indent="0" algn="just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}        </a:t>
            </a:r>
          </a:p>
          <a:p>
            <a:pPr marL="0" indent="0" algn="just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2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the Right Question 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Boolean expressions are always </a:t>
            </a:r>
            <a:r>
              <a:rPr lang="en-US" i="1" dirty="0"/>
              <a:t>true</a:t>
            </a:r>
            <a:r>
              <a:rPr lang="en-US" dirty="0"/>
              <a:t> or </a:t>
            </a:r>
            <a:r>
              <a:rPr lang="en-US" i="1" dirty="0"/>
              <a:t>false</a:t>
            </a:r>
            <a:r>
              <a:rPr lang="en-US" dirty="0"/>
              <a:t>. </a:t>
            </a:r>
          </a:p>
          <a:p>
            <a:pPr>
              <a:lnSpc>
                <a:spcPct val="90000"/>
              </a:lnSpc>
            </a:pPr>
            <a:r>
              <a:rPr lang="en-US" dirty="0"/>
              <a:t>By using the correct relational operator (==, &gt;, &lt;, &gt;=, &lt;=, != ) you ask a question that is </a:t>
            </a:r>
            <a:r>
              <a:rPr lang="en-US" i="1" dirty="0"/>
              <a:t>true</a:t>
            </a:r>
            <a:r>
              <a:rPr lang="en-US" dirty="0"/>
              <a:t> when you want the </a:t>
            </a:r>
            <a:r>
              <a:rPr lang="en-US" i="1" dirty="0"/>
              <a:t>true branch</a:t>
            </a:r>
            <a:r>
              <a:rPr lang="en-US" dirty="0"/>
              <a:t> to be executed. </a:t>
            </a:r>
          </a:p>
          <a:p>
            <a:pPr>
              <a:lnSpc>
                <a:spcPct val="90000"/>
              </a:lnSpc>
            </a:pPr>
            <a:r>
              <a:rPr lang="en-US" dirty="0"/>
              <a:t>If the statements inside of the two branches are reversed </a:t>
            </a:r>
            <a:r>
              <a:rPr lang="en-US" i="1" dirty="0">
                <a:solidFill>
                  <a:srgbClr val="CC0000"/>
                </a:solidFill>
              </a:rPr>
              <a:t>you must change the relational operator for the program</a:t>
            </a:r>
            <a:r>
              <a:rPr lang="en-US" dirty="0"/>
              <a:t> to do the same thing as before.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10889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Opposites 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Assume that in program A, the boolean expression is: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  if ( cash &gt;= price 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because we wanted the </a:t>
            </a:r>
            <a:r>
              <a:rPr lang="en-US" sz="2400" i="1" dirty="0"/>
              <a:t>true</a:t>
            </a:r>
            <a:r>
              <a:rPr lang="en-US" sz="2400" dirty="0"/>
              <a:t> branch to execute when the user had enough money.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 program B , the boolean expression would be: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   if ( cash &lt; price 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because we wanted the </a:t>
            </a:r>
            <a:r>
              <a:rPr lang="en-US" sz="2400" i="1" dirty="0"/>
              <a:t>false</a:t>
            </a:r>
            <a:r>
              <a:rPr lang="en-US" sz="2400" dirty="0"/>
              <a:t> branch to execute when the user had enough money.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Notice that the first operator includes the "equals" case, and that the second one does not.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6901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96600"/>
                </a:solidFill>
              </a:rPr>
              <a:t>Question</a:t>
            </a:r>
            <a:endParaRPr lang="en-US" dirty="0">
              <a:solidFill>
                <a:srgbClr val="996600"/>
              </a:solidFill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800" dirty="0">
                <a:solidFill>
                  <a:srgbClr val="996600"/>
                </a:solidFill>
              </a:rPr>
              <a:t>What is the opposite of each of the following?</a:t>
            </a:r>
          </a:p>
          <a:p>
            <a:endParaRPr lang="en-US" sz="2800" dirty="0">
              <a:solidFill>
                <a:srgbClr val="996600"/>
              </a:solidFill>
            </a:endParaRPr>
          </a:p>
        </p:txBody>
      </p:sp>
      <p:graphicFrame>
        <p:nvGraphicFramePr>
          <p:cNvPr id="151582" name="Group 3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84486786"/>
              </p:ext>
            </p:extLst>
          </p:nvPr>
        </p:nvGraphicFramePr>
        <p:xfrm>
          <a:off x="4067175" y="2636838"/>
          <a:ext cx="4038600" cy="3558223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==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==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&lt;=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&gt;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&lt;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&gt;=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&gt;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&lt;=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&gt;=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&lt;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!=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==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1D5B-2CA2-41A4-8AC4-A7666A4F9FEC}" type="slidenum">
              <a:rPr lang="en-GB" smtClean="0"/>
              <a:pPr/>
              <a:t>45</a:t>
            </a:fld>
            <a:endParaRPr lang="en-GB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44158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Reflecting on the ticket machine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behavior is inadequate in several ways:</a:t>
            </a:r>
          </a:p>
          <a:p>
            <a:pPr lvl="1" eaLnBrk="1" hangingPunct="1"/>
            <a:r>
              <a:rPr lang="en-US" dirty="0"/>
              <a:t>No checks on the amounts entered. (Could insert money forever).</a:t>
            </a:r>
          </a:p>
          <a:p>
            <a:pPr lvl="1" eaLnBrk="1" hangingPunct="1"/>
            <a:r>
              <a:rPr lang="en-US" dirty="0"/>
              <a:t>No refunds of any overpayment.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How can we do better?</a:t>
            </a:r>
          </a:p>
          <a:p>
            <a:pPr lvl="1" eaLnBrk="1" hangingPunct="1"/>
            <a:r>
              <a:rPr lang="en-US" dirty="0"/>
              <a:t>We need more sophisticated 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96966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 better Ticket Machine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We need to check on the amount entered</a:t>
            </a:r>
          </a:p>
          <a:p>
            <a:pPr lvl="1" eaLnBrk="1" hangingPunct="1"/>
            <a:r>
              <a:rPr lang="en-GB" dirty="0"/>
              <a:t>If enough has been entered:</a:t>
            </a:r>
          </a:p>
          <a:p>
            <a:pPr lvl="2"/>
            <a:r>
              <a:rPr lang="en-GB" dirty="0"/>
              <a:t>Display a message to the customer that the ticket is being </a:t>
            </a:r>
            <a:r>
              <a:rPr lang="en-GB" dirty="0" smtClean="0"/>
              <a:t>printed.</a:t>
            </a:r>
            <a:endParaRPr lang="en-GB" dirty="0"/>
          </a:p>
          <a:p>
            <a:pPr lvl="2"/>
            <a:r>
              <a:rPr lang="en-GB" dirty="0"/>
              <a:t>Print the ticket</a:t>
            </a:r>
          </a:p>
          <a:p>
            <a:pPr lvl="1" eaLnBrk="1" hangingPunct="1"/>
            <a:r>
              <a:rPr lang="en-GB" dirty="0"/>
              <a:t>else display a message showing the amount still to be paid.</a:t>
            </a:r>
          </a:p>
          <a:p>
            <a:pPr eaLnBrk="1" hangingPunct="1"/>
            <a:r>
              <a:rPr lang="en-GB" dirty="0"/>
              <a:t>We also need to check for and process any overpayment.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7267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534400" cy="5715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Create a new project called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BetterTicketMachine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Add the original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TicketMachine.java</a:t>
            </a:r>
            <a:r>
              <a:rPr lang="en-GB" sz="2400" dirty="0"/>
              <a:t> to the project. (A copy is on BlackBoard).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Modify </a:t>
            </a:r>
            <a:r>
              <a:rPr lang="en-GB" sz="2400" b="1" dirty="0">
                <a:latin typeface="Arial" pitchFamily="34" charset="0"/>
                <a:cs typeface="Arial" pitchFamily="34" charset="0"/>
              </a:rPr>
              <a:t>insertMoney( int amount) </a:t>
            </a:r>
            <a:r>
              <a:rPr lang="en-GB" sz="2400" dirty="0"/>
              <a:t>so that:</a:t>
            </a:r>
          </a:p>
          <a:p>
            <a:r>
              <a:rPr lang="en-GB" sz="2400" dirty="0"/>
              <a:t> </a:t>
            </a:r>
            <a:r>
              <a:rPr lang="en-GB" sz="2400" b="1" dirty="0">
                <a:solidFill>
                  <a:srgbClr val="FF0000"/>
                </a:solidFill>
              </a:rPr>
              <a:t>if</a:t>
            </a:r>
            <a:r>
              <a:rPr lang="en-GB" sz="2400" dirty="0"/>
              <a:t> the amount entered takes the balance to the ticket price (or higher):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2000" dirty="0"/>
              <a:t>A ‘printing ticket’ message is displayed (</a:t>
            </a:r>
            <a:r>
              <a:rPr lang="en-GB" sz="2000" dirty="0" err="1" smtClean="0"/>
              <a:t>System.out.println</a:t>
            </a:r>
            <a:r>
              <a:rPr lang="en-GB" sz="2000" dirty="0" smtClean="0"/>
              <a:t>(…);)</a:t>
            </a:r>
            <a:endParaRPr lang="en-GB" sz="2000" dirty="0"/>
          </a:p>
          <a:p>
            <a:pPr marL="914400" lvl="1" indent="-514350">
              <a:buFont typeface="+mj-lt"/>
              <a:buAutoNum type="arabicPeriod"/>
            </a:pPr>
            <a:r>
              <a:rPr lang="en-GB" sz="2000" dirty="0"/>
              <a:t>The printTicket() method is called.</a:t>
            </a:r>
          </a:p>
          <a:p>
            <a:pPr marL="514350" indent="-514350"/>
            <a:r>
              <a:rPr lang="en-GB" sz="2400" b="1" dirty="0">
                <a:solidFill>
                  <a:srgbClr val="FF0000"/>
                </a:solidFill>
              </a:rPr>
              <a:t>else</a:t>
            </a:r>
            <a:r>
              <a:rPr lang="en-GB" sz="2400" dirty="0"/>
              <a:t> it should display a message showing the remaining amount to pay.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661B8C-7427-4524-9340-9EFE771FC7A9}"/>
              </a:ext>
            </a:extLst>
          </p:cNvPr>
          <p:cNvSpPr/>
          <p:nvPr/>
        </p:nvSpPr>
        <p:spPr>
          <a:xfrm>
            <a:off x="152400" y="4876799"/>
            <a:ext cx="8839200" cy="18446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u="sng" dirty="0">
                <a:solidFill>
                  <a:schemeClr val="tx1"/>
                </a:solidFill>
              </a:rPr>
              <a:t>Remember</a:t>
            </a:r>
            <a:r>
              <a:rPr lang="en-GB" sz="2400" dirty="0">
                <a:solidFill>
                  <a:schemeClr val="tx1"/>
                </a:solidFill>
              </a:rPr>
              <a:t> You call a method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Stating its name (including parentheses)and a semicolon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Supplying any parameter values – if there are any</a:t>
            </a: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CEB505-986A-4D28-8C4F-EC1FD8F6940B}"/>
              </a:ext>
            </a:extLst>
          </p:cNvPr>
          <p:cNvSpPr/>
          <p:nvPr/>
        </p:nvSpPr>
        <p:spPr>
          <a:xfrm>
            <a:off x="2514600" y="6096000"/>
            <a:ext cx="4038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printTicket();</a:t>
            </a: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B944B9-1853-44B9-AE61-1643B70DF77F}"/>
              </a:ext>
            </a:extLst>
          </p:cNvPr>
          <p:cNvCxnSpPr/>
          <p:nvPr/>
        </p:nvCxnSpPr>
        <p:spPr>
          <a:xfrm flipH="1">
            <a:off x="5578808" y="6048984"/>
            <a:ext cx="685800" cy="336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7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AB0A-B316-47E4-B1BF-CC337415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</a:rPr>
              <a:t>Exercise 4 Solution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FCE5E-07BE-4761-B7AD-1215DE2D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36A3F-5886-4EFE-8241-6D1CF9E2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 the Counter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are going to modify </a:t>
            </a:r>
            <a:r>
              <a:rPr lang="en-GB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Counter</a:t>
            </a:r>
            <a:r>
              <a:rPr lang="en-GB" dirty="0"/>
              <a:t> by giving it an extra responsibility:</a:t>
            </a:r>
          </a:p>
          <a:p>
            <a:pPr lvl="1"/>
            <a:r>
              <a:rPr lang="en-GB" dirty="0"/>
              <a:t>we want to be able to decrement count, i.e. subtract 1 from its current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05422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printTicket()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GB" dirty="0"/>
              <a:t>Look at the code for the method printTicket().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/>
              <a:t>The method now also needs to process an overpayment where one exists.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/>
              <a:t>A method should be responsible for a single function. If it needs to be responsible for more than this it should call other method(s) to carry out to perform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1664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1"/>
            <a:ext cx="8229600" cy="63690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public void printTicket()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Simulate the printing of a ticket.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System.out.println("##################");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System.out.println("# The BlueJ Line");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System.out.println("# Ticket");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System.out.println("# " + price + " pence.");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System.out.println("##################");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System.out.println();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If an overpayment exists calculate and process it.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if(balance &gt; price) 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refundBalance();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b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Update the total collected with the price for a ticket.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total = total + price;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b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Clear the </a:t>
            </a:r>
            <a:r>
              <a:rPr lang="en-US" sz="2400" b="1" dirty="0" smtClean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 ready for next customer.</a:t>
            </a:r>
            <a:endParaRPr lang="en-US" sz="2400" b="1" dirty="0">
              <a:solidFill>
                <a:srgbClr val="3399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balance = 0;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D0B18B-1A0F-44C7-9C87-514F8A04371E}"/>
              </a:ext>
            </a:extLst>
          </p:cNvPr>
          <p:cNvSpPr/>
          <p:nvPr/>
        </p:nvSpPr>
        <p:spPr>
          <a:xfrm>
            <a:off x="3962400" y="3962400"/>
            <a:ext cx="47244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Call a method to deal 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with the overpayment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8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Local variables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Attributes are one sort of variable.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They store values through the life of an object.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They are accessible throughout the class.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Methods can include shorter-lived variables.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 dirty="0">
                <a:solidFill>
                  <a:srgbClr val="CC0000"/>
                </a:solidFill>
              </a:rPr>
              <a:t>They exist only as long as the method is being executed.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 dirty="0">
                <a:solidFill>
                  <a:srgbClr val="CC0000"/>
                </a:solidFill>
              </a:rPr>
              <a:t>They are only accessible from within the method.</a:t>
            </a:r>
          </a:p>
          <a:p>
            <a:pPr lvl="1" eaLnBrk="1" hangingPunct="1">
              <a:lnSpc>
                <a:spcPct val="90000"/>
              </a:lnSpc>
            </a:pPr>
            <a:endParaRPr lang="en-US" sz="2400" b="1" i="1" dirty="0">
              <a:solidFill>
                <a:srgbClr val="CC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72369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Local variables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539750" y="2708275"/>
            <a:ext cx="80645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public void refundBalance()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2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amountToRefund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  amountToRefund = balance - price;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  processOverpayment (amountToRefund);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092950" y="1989138"/>
            <a:ext cx="14700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6600"/>
                </a:solidFill>
                <a:latin typeface="Trebuchet MS" pitchFamily="34" charset="0"/>
              </a:rPr>
              <a:t>A local </a:t>
            </a:r>
          </a:p>
          <a:p>
            <a:r>
              <a:rPr lang="en-US" sz="2800" dirty="0">
                <a:solidFill>
                  <a:srgbClr val="006600"/>
                </a:solidFill>
                <a:latin typeface="Trebuchet MS" pitchFamily="34" charset="0"/>
              </a:rPr>
              <a:t>variable</a:t>
            </a: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 flipH="1">
            <a:off x="5105400" y="28194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48134" name="Text Box 7"/>
          <p:cNvSpPr txBox="1">
            <a:spLocks noChangeArrowheads="1"/>
          </p:cNvSpPr>
          <p:nvPr/>
        </p:nvSpPr>
        <p:spPr bwMode="auto">
          <a:xfrm>
            <a:off x="1403350" y="5876925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6600"/>
                </a:solidFill>
                <a:latin typeface="Trebuchet MS" pitchFamily="34" charset="0"/>
              </a:rPr>
              <a:t>No visibility modifier</a:t>
            </a:r>
          </a:p>
        </p:txBody>
      </p:sp>
      <p:sp>
        <p:nvSpPr>
          <p:cNvPr id="48135" name="Freeform 11"/>
          <p:cNvSpPr>
            <a:spLocks/>
          </p:cNvSpPr>
          <p:nvPr/>
        </p:nvSpPr>
        <p:spPr bwMode="auto">
          <a:xfrm>
            <a:off x="539750" y="3933825"/>
            <a:ext cx="863600" cy="2159000"/>
          </a:xfrm>
          <a:custGeom>
            <a:avLst/>
            <a:gdLst>
              <a:gd name="T0" fmla="*/ 2147483647 w 544"/>
              <a:gd name="T1" fmla="*/ 2147483647 h 1360"/>
              <a:gd name="T2" fmla="*/ 0 w 544"/>
              <a:gd name="T3" fmla="*/ 2147483647 h 1360"/>
              <a:gd name="T4" fmla="*/ 2147483647 w 544"/>
              <a:gd name="T5" fmla="*/ 0 h 1360"/>
              <a:gd name="T6" fmla="*/ 0 60000 65536"/>
              <a:gd name="T7" fmla="*/ 0 60000 65536"/>
              <a:gd name="T8" fmla="*/ 0 60000 65536"/>
              <a:gd name="T9" fmla="*/ 0 w 544"/>
              <a:gd name="T10" fmla="*/ 0 h 1360"/>
              <a:gd name="T11" fmla="*/ 544 w 544"/>
              <a:gd name="T12" fmla="*/ 1360 h 13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1360">
                <a:moveTo>
                  <a:pt x="544" y="1360"/>
                </a:moveTo>
                <a:cubicBezTo>
                  <a:pt x="272" y="974"/>
                  <a:pt x="0" y="589"/>
                  <a:pt x="0" y="362"/>
                </a:cubicBezTo>
                <a:cubicBezTo>
                  <a:pt x="0" y="135"/>
                  <a:pt x="453" y="60"/>
                  <a:pt x="544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B39B19-BE72-484E-9159-01A9EA56BDD9}"/>
              </a:ext>
            </a:extLst>
          </p:cNvPr>
          <p:cNvSpPr/>
          <p:nvPr/>
        </p:nvSpPr>
        <p:spPr>
          <a:xfrm>
            <a:off x="1981200" y="5105400"/>
            <a:ext cx="64770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Call processOverpayment to finish refund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3BF6DB-F5F1-4E69-9100-993CC358CC45}"/>
              </a:ext>
            </a:extLst>
          </p:cNvPr>
          <p:cNvSpPr/>
          <p:nvPr/>
        </p:nvSpPr>
        <p:spPr>
          <a:xfrm>
            <a:off x="5638800" y="3581400"/>
            <a:ext cx="31242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Store refund amount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2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990600"/>
            <a:ext cx="4040188" cy="5135563"/>
          </a:xfrm>
        </p:spPr>
        <p:txBody>
          <a:bodyPr>
            <a:normAutofit fontScale="92500"/>
          </a:bodyPr>
          <a:lstStyle/>
          <a:p>
            <a:pPr algn="just">
              <a:spcAft>
                <a:spcPts val="300"/>
              </a:spcAft>
              <a:buFontTx/>
              <a:buChar char="•"/>
            </a:pPr>
            <a:r>
              <a:rPr lang="en-US" dirty="0"/>
              <a:t>Defined inside a method.</a:t>
            </a:r>
            <a:endParaRPr lang="en-US" b="1" i="1" dirty="0"/>
          </a:p>
          <a:p>
            <a:pPr algn="just">
              <a:spcAft>
                <a:spcPts val="300"/>
              </a:spcAft>
              <a:buFontTx/>
              <a:buChar char="•"/>
            </a:pPr>
            <a:r>
              <a:rPr lang="en-US" dirty="0"/>
              <a:t>Exists while method executes.</a:t>
            </a:r>
            <a:endParaRPr lang="en-US" b="1" i="1" dirty="0"/>
          </a:p>
          <a:p>
            <a:pPr algn="just">
              <a:spcAft>
                <a:spcPts val="300"/>
              </a:spcAft>
              <a:buFontTx/>
              <a:buChar char="•"/>
            </a:pPr>
            <a:r>
              <a:rPr lang="en-US" dirty="0"/>
              <a:t>Must be initialized before used. otherwise, compiler error.</a:t>
            </a:r>
            <a:endParaRPr lang="en-US" b="1" i="1" dirty="0"/>
          </a:p>
          <a:p>
            <a:pPr algn="just">
              <a:spcAft>
                <a:spcPts val="300"/>
              </a:spcAft>
              <a:buFontTx/>
              <a:buChar char="•"/>
            </a:pPr>
            <a:r>
              <a:rPr lang="en-US" dirty="0"/>
              <a:t>Accessed only from the method.</a:t>
            </a:r>
            <a:endParaRPr lang="en-US" b="1" i="1" dirty="0"/>
          </a:p>
          <a:p>
            <a:pPr>
              <a:spcAft>
                <a:spcPts val="300"/>
              </a:spcAft>
              <a:buFontTx/>
              <a:buChar char="•"/>
            </a:pPr>
            <a:r>
              <a:rPr lang="en-US" dirty="0"/>
              <a:t>Meaningful only during method execution.</a:t>
            </a:r>
            <a:endParaRPr lang="en-US" b="1" i="1" dirty="0"/>
          </a:p>
          <a:p>
            <a:pPr algn="just">
              <a:spcAft>
                <a:spcPts val="300"/>
              </a:spcAft>
              <a:buFontTx/>
              <a:buChar char="•"/>
            </a:pPr>
            <a:r>
              <a:rPr lang="en-US" dirty="0"/>
              <a:t>Contains some intermediate value needed only during execution of method; value is not part of object’s state.</a:t>
            </a:r>
            <a:endParaRPr lang="en-US" b="1" i="1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0" y="228600"/>
            <a:ext cx="4041775" cy="639762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Class Attribute</a:t>
            </a:r>
          </a:p>
        </p:txBody>
      </p:sp>
      <p:sp>
        <p:nvSpPr>
          <p:cNvPr id="10" name="Title 3"/>
          <p:cNvSpPr>
            <a:spLocks noGrp="1"/>
          </p:cNvSpPr>
          <p:nvPr>
            <p:ph sz="quarter" idx="4"/>
          </p:nvPr>
        </p:nvSpPr>
        <p:spPr>
          <a:xfrm>
            <a:off x="4648200" y="990600"/>
            <a:ext cx="4041775" cy="4724400"/>
          </a:xfrm>
        </p:spPr>
        <p:txBody>
          <a:bodyPr>
            <a:normAutofit fontScale="92500" lnSpcReduction="10000"/>
          </a:bodyPr>
          <a:lstStyle/>
          <a:p>
            <a:pPr algn="just">
              <a:spcAft>
                <a:spcPts val="300"/>
              </a:spcAft>
              <a:buFontTx/>
              <a:buChar char="•"/>
            </a:pPr>
            <a:r>
              <a:rPr lang="en-US" dirty="0"/>
              <a:t>Defined outside any method.</a:t>
            </a:r>
            <a:endParaRPr lang="en-US" b="1" i="1" dirty="0"/>
          </a:p>
          <a:p>
            <a:pPr algn="just">
              <a:spcAft>
                <a:spcPts val="300"/>
              </a:spcAft>
              <a:buFontTx/>
              <a:buChar char="•"/>
            </a:pPr>
            <a:r>
              <a:rPr lang="en-US" dirty="0"/>
              <a:t>Exists as long as the object exists.</a:t>
            </a:r>
            <a:endParaRPr lang="en-US" b="1" i="1" dirty="0"/>
          </a:p>
          <a:p>
            <a:pPr algn="just">
              <a:spcAft>
                <a:spcPts val="300"/>
              </a:spcAft>
              <a:buFontTx/>
              <a:buChar char="•"/>
            </a:pPr>
            <a:r>
              <a:rPr lang="en-US" dirty="0"/>
              <a:t>Initialized in a constructor.</a:t>
            </a:r>
            <a:endParaRPr lang="en-US" b="1" i="1" dirty="0"/>
          </a:p>
          <a:p>
            <a:pPr algn="just">
              <a:spcAft>
                <a:spcPts val="300"/>
              </a:spcAft>
              <a:buFontTx/>
              <a:buChar char="•"/>
            </a:pPr>
            <a:r>
              <a:rPr lang="en-US" dirty="0"/>
              <a:t>Accessed from any class method.</a:t>
            </a:r>
            <a:endParaRPr lang="en-US" b="1" i="1" dirty="0"/>
          </a:p>
          <a:p>
            <a:pPr>
              <a:spcAft>
                <a:spcPts val="300"/>
              </a:spcAft>
              <a:buFontTx/>
              <a:buChar char="•"/>
            </a:pPr>
            <a:r>
              <a:rPr lang="en-US" dirty="0"/>
              <a:t>Has meaningful value during life of object, whether or not object is actively doing something.</a:t>
            </a:r>
            <a:endParaRPr lang="en-US" b="1" i="1" dirty="0"/>
          </a:p>
          <a:p>
            <a:pPr algn="just">
              <a:spcAft>
                <a:spcPts val="300"/>
              </a:spcAft>
              <a:buFontTx/>
              <a:buChar char="•"/>
            </a:pPr>
            <a:r>
              <a:rPr lang="en-US" dirty="0"/>
              <a:t>Represents an object’s property; its value is part of object’s state.</a:t>
            </a:r>
            <a:endParaRPr lang="en-GB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457200" y="228600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Local Variable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4007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48000" cy="11430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Concepts</a:t>
            </a:r>
          </a:p>
        </p:txBody>
      </p:sp>
      <p:sp>
        <p:nvSpPr>
          <p:cNvPr id="6" name="Cloud 5"/>
          <p:cNvSpPr/>
          <p:nvPr/>
        </p:nvSpPr>
        <p:spPr>
          <a:xfrm>
            <a:off x="1905000" y="2514600"/>
            <a:ext cx="2819400" cy="98361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omic Sans MS" pitchFamily="66" charset="0"/>
              </a:rPr>
              <a:t>if-else statement</a:t>
            </a:r>
          </a:p>
        </p:txBody>
      </p:sp>
      <p:sp>
        <p:nvSpPr>
          <p:cNvPr id="8" name="Cloud 7"/>
          <p:cNvSpPr/>
          <p:nvPr/>
        </p:nvSpPr>
        <p:spPr>
          <a:xfrm>
            <a:off x="228600" y="1143000"/>
            <a:ext cx="2667000" cy="98361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omic Sans MS" pitchFamily="66" charset="0"/>
              </a:rPr>
              <a:t>if statement</a:t>
            </a:r>
          </a:p>
        </p:txBody>
      </p:sp>
      <p:sp>
        <p:nvSpPr>
          <p:cNvPr id="9" name="Cloud 8"/>
          <p:cNvSpPr/>
          <p:nvPr/>
        </p:nvSpPr>
        <p:spPr>
          <a:xfrm>
            <a:off x="4114800" y="381000"/>
            <a:ext cx="3035929" cy="98361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omic Sans MS" pitchFamily="66" charset="0"/>
              </a:rPr>
              <a:t>statement</a:t>
            </a:r>
          </a:p>
        </p:txBody>
      </p:sp>
      <p:cxnSp>
        <p:nvCxnSpPr>
          <p:cNvPr id="12" name="Shape 11"/>
          <p:cNvCxnSpPr>
            <a:stCxn id="8" idx="2"/>
            <a:endCxn id="6" idx="2"/>
          </p:cNvCxnSpPr>
          <p:nvPr/>
        </p:nvCxnSpPr>
        <p:spPr>
          <a:xfrm rot="10800000" flipH="1" flipV="1">
            <a:off x="236873" y="1634806"/>
            <a:ext cx="1676872" cy="1371600"/>
          </a:xfrm>
          <a:prstGeom prst="curvedConnector3">
            <a:avLst>
              <a:gd name="adj1" fmla="val 170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6" idx="3"/>
            <a:endCxn id="9" idx="2"/>
          </p:cNvCxnSpPr>
          <p:nvPr/>
        </p:nvCxnSpPr>
        <p:spPr>
          <a:xfrm rot="5400000" flipH="1" flipV="1">
            <a:off x="2870442" y="1317065"/>
            <a:ext cx="1698033" cy="809517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81400" y="1371600"/>
            <a:ext cx="877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omic Sans MS" pitchFamily="66" charset="0"/>
              </a:rPr>
              <a:t>is 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7200" y="2209800"/>
            <a:ext cx="1258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omic Sans MS" pitchFamily="66" charset="0"/>
              </a:rPr>
              <a:t>special</a:t>
            </a:r>
          </a:p>
        </p:txBody>
      </p:sp>
      <p:sp>
        <p:nvSpPr>
          <p:cNvPr id="57" name="Cloud 56"/>
          <p:cNvSpPr/>
          <p:nvPr/>
        </p:nvSpPr>
        <p:spPr>
          <a:xfrm>
            <a:off x="457200" y="4191000"/>
            <a:ext cx="3035929" cy="98361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omic Sans MS" pitchFamily="66" charset="0"/>
              </a:rPr>
              <a:t>boolean expression</a:t>
            </a:r>
          </a:p>
        </p:txBody>
      </p:sp>
      <p:cxnSp>
        <p:nvCxnSpPr>
          <p:cNvPr id="58" name="Shape 57"/>
          <p:cNvCxnSpPr>
            <a:stCxn id="57" idx="3"/>
            <a:endCxn id="6" idx="1"/>
          </p:cNvCxnSpPr>
          <p:nvPr/>
        </p:nvCxnSpPr>
        <p:spPr>
          <a:xfrm rot="5400000" flipH="1" flipV="1">
            <a:off x="2269895" y="3202435"/>
            <a:ext cx="750075" cy="1339535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90600" y="3429000"/>
            <a:ext cx="1258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omic Sans MS" pitchFamily="66" charset="0"/>
              </a:rPr>
              <a:t>control</a:t>
            </a:r>
          </a:p>
        </p:txBody>
      </p:sp>
      <p:sp>
        <p:nvSpPr>
          <p:cNvPr id="66" name="Cloud 65"/>
          <p:cNvSpPr/>
          <p:nvPr/>
        </p:nvSpPr>
        <p:spPr>
          <a:xfrm>
            <a:off x="381000" y="5715000"/>
            <a:ext cx="3035929" cy="98361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omic Sans MS" pitchFamily="66" charset="0"/>
              </a:rPr>
              <a:t>true / false</a:t>
            </a:r>
          </a:p>
        </p:txBody>
      </p:sp>
      <p:cxnSp>
        <p:nvCxnSpPr>
          <p:cNvPr id="67" name="Shape 57"/>
          <p:cNvCxnSpPr>
            <a:stCxn id="57" idx="2"/>
            <a:endCxn id="66" idx="3"/>
          </p:cNvCxnSpPr>
          <p:nvPr/>
        </p:nvCxnSpPr>
        <p:spPr>
          <a:xfrm rot="10800000" flipH="1" flipV="1">
            <a:off x="466617" y="4682805"/>
            <a:ext cx="1432348" cy="1088433"/>
          </a:xfrm>
          <a:prstGeom prst="curvedConnector4">
            <a:avLst>
              <a:gd name="adj1" fmla="val -15960"/>
              <a:gd name="adj2" fmla="val 7000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86000" y="5029201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omic Sans MS" pitchFamily="66" charset="0"/>
              </a:rPr>
              <a:t>evaluate to</a:t>
            </a:r>
          </a:p>
        </p:txBody>
      </p:sp>
      <p:sp>
        <p:nvSpPr>
          <p:cNvPr id="73" name="Cloud 72"/>
          <p:cNvSpPr/>
          <p:nvPr/>
        </p:nvSpPr>
        <p:spPr>
          <a:xfrm>
            <a:off x="5715000" y="4495800"/>
            <a:ext cx="3035929" cy="98361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omic Sans MS" pitchFamily="66" charset="0"/>
              </a:rPr>
              <a:t> block statement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15200" y="259080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omic Sans MS" pitchFamily="66" charset="0"/>
              </a:rPr>
              <a:t>set of</a:t>
            </a:r>
          </a:p>
          <a:p>
            <a:r>
              <a:rPr lang="en-GB" sz="2400" b="1" dirty="0">
                <a:latin typeface="Comic Sans MS" pitchFamily="66" charset="0"/>
              </a:rPr>
              <a:t>in { }</a:t>
            </a:r>
          </a:p>
        </p:txBody>
      </p:sp>
      <p:cxnSp>
        <p:nvCxnSpPr>
          <p:cNvPr id="92" name="Shape 91"/>
          <p:cNvCxnSpPr>
            <a:stCxn id="73" idx="3"/>
            <a:endCxn id="9" idx="0"/>
          </p:cNvCxnSpPr>
          <p:nvPr/>
        </p:nvCxnSpPr>
        <p:spPr>
          <a:xfrm rot="16200000" flipV="1">
            <a:off x="5350966" y="2670040"/>
            <a:ext cx="3679233" cy="84766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94"/>
          <p:cNvCxnSpPr>
            <a:stCxn id="6" idx="0"/>
            <a:endCxn id="73" idx="2"/>
          </p:cNvCxnSpPr>
          <p:nvPr/>
        </p:nvCxnSpPr>
        <p:spPr>
          <a:xfrm>
            <a:off x="4722051" y="3006406"/>
            <a:ext cx="1002366" cy="1981200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114800" y="3581400"/>
            <a:ext cx="1258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omic Sans MS" pitchFamily="66" charset="0"/>
              </a:rPr>
              <a:t>has 2</a:t>
            </a:r>
          </a:p>
        </p:txBody>
      </p:sp>
      <p:cxnSp>
        <p:nvCxnSpPr>
          <p:cNvPr id="116" name="Shape 115"/>
          <p:cNvCxnSpPr>
            <a:stCxn id="73" idx="3"/>
            <a:endCxn id="6" idx="3"/>
          </p:cNvCxnSpPr>
          <p:nvPr/>
        </p:nvCxnSpPr>
        <p:spPr>
          <a:xfrm rot="16200000" flipV="1">
            <a:off x="4283233" y="1602306"/>
            <a:ext cx="1981200" cy="3918265"/>
          </a:xfrm>
          <a:prstGeom prst="curvedConnector3">
            <a:avLst>
              <a:gd name="adj1" fmla="val 11437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638800" y="28194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omic Sans MS" pitchFamily="66" charset="0"/>
              </a:rPr>
              <a:t>may contain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41451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 for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7030A0"/>
                </a:solidFill>
              </a:rPr>
              <a:t>Class</a:t>
            </a:r>
            <a:r>
              <a:rPr lang="en-US" dirty="0"/>
              <a:t>: </a:t>
            </a:r>
            <a:r>
              <a:rPr lang="en-US" i="1" dirty="0"/>
              <a:t>Counter</a:t>
            </a:r>
            <a:endParaRPr lang="en-US" dirty="0"/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rgbClr val="7030A0"/>
                </a:solidFill>
              </a:rPr>
              <a:t>accessors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>
              <a:spcAft>
                <a:spcPts val="300"/>
              </a:spcAft>
            </a:pPr>
            <a:r>
              <a:rPr lang="en-US" i="1" dirty="0"/>
              <a:t>currentCount	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the current value of count, a non-negative integer</a:t>
            </a:r>
          </a:p>
          <a:p>
            <a:pPr>
              <a:spcAft>
                <a:spcPts val="500"/>
              </a:spcAft>
            </a:pPr>
            <a:r>
              <a:rPr lang="en-US" dirty="0">
                <a:solidFill>
                  <a:srgbClr val="7030A0"/>
                </a:solidFill>
              </a:rPr>
              <a:t>mutators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>
              <a:spcAft>
                <a:spcPts val="500"/>
              </a:spcAft>
            </a:pPr>
            <a:r>
              <a:rPr lang="en-US" i="1" dirty="0"/>
              <a:t>incrementCount  </a:t>
            </a:r>
          </a:p>
          <a:p>
            <a:pPr lvl="2">
              <a:spcAft>
                <a:spcPts val="500"/>
              </a:spcAft>
            </a:pPr>
            <a:r>
              <a:rPr lang="en-US" dirty="0"/>
              <a:t>increment the value of count by 1</a:t>
            </a:r>
          </a:p>
          <a:p>
            <a:pPr lvl="1">
              <a:spcAft>
                <a:spcPts val="500"/>
              </a:spcAft>
            </a:pPr>
            <a:r>
              <a:rPr lang="en-US" b="1" i="1" dirty="0">
                <a:solidFill>
                  <a:srgbClr val="FF0000"/>
                </a:solidFill>
              </a:rPr>
              <a:t>decrementCount</a:t>
            </a:r>
          </a:p>
          <a:p>
            <a:pPr lvl="2">
              <a:spcAft>
                <a:spcPts val="500"/>
              </a:spcAft>
            </a:pPr>
            <a:r>
              <a:rPr lang="en-US" b="1" i="1" dirty="0">
                <a:solidFill>
                  <a:srgbClr val="FF0000"/>
                </a:solidFill>
              </a:rPr>
              <a:t>subtract 1 from the value of count</a:t>
            </a:r>
          </a:p>
          <a:p>
            <a:pPr lvl="1">
              <a:spcAft>
                <a:spcPts val="500"/>
              </a:spcAft>
            </a:pPr>
            <a:r>
              <a:rPr lang="en-US" i="1" dirty="0"/>
              <a:t>reset	</a:t>
            </a:r>
          </a:p>
          <a:p>
            <a:pPr lvl="2">
              <a:spcAft>
                <a:spcPts val="500"/>
              </a:spcAft>
            </a:pPr>
            <a:r>
              <a:rPr lang="en-US" dirty="0"/>
              <a:t>set the value of count to 0</a:t>
            </a:r>
          </a:p>
          <a:p>
            <a:pPr lvl="1">
              <a:spcAft>
                <a:spcPts val="500"/>
              </a:spcAft>
            </a:pP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153158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Create a new project called Counter2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Add a copy of your existing Counter.java to the new project (there is a copy on Blackboard)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Add the new method decrementCount() to Counter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Compile and test your new version of Counter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2726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decrementCount()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public void decrementCount()</a:t>
            </a:r>
          </a:p>
          <a:p>
            <a:pPr>
              <a:buNone/>
            </a:pPr>
            <a:r>
              <a:rPr lang="en-GB" dirty="0"/>
              <a:t>{</a:t>
            </a:r>
          </a:p>
          <a:p>
            <a:pPr>
              <a:buNone/>
            </a:pPr>
            <a:r>
              <a:rPr lang="en-GB" dirty="0"/>
              <a:t>	count = count – 1;</a:t>
            </a:r>
          </a:p>
          <a:p>
            <a:pPr>
              <a:buNone/>
            </a:pPr>
            <a:r>
              <a:rPr lang="en-GB" dirty="0"/>
              <a:t>}</a:t>
            </a:r>
          </a:p>
          <a:p>
            <a:pPr>
              <a:buNone/>
            </a:pP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8400" y="1447800"/>
            <a:ext cx="914400" cy="472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2755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want count to be positive or zero</a:t>
            </a:r>
          </a:p>
          <a:p>
            <a:r>
              <a:rPr lang="en-GB" dirty="0"/>
              <a:t>If it goes negative something is wrong!</a:t>
            </a:r>
          </a:p>
          <a:p>
            <a:r>
              <a:rPr lang="en-GB" dirty="0"/>
              <a:t>So really want we need our code to say is:</a:t>
            </a:r>
          </a:p>
          <a:p>
            <a:pPr lvl="1"/>
            <a:r>
              <a:rPr lang="en-GB" dirty="0"/>
              <a:t>decrement count provided count is not 0</a:t>
            </a:r>
          </a:p>
          <a:p>
            <a:r>
              <a:rPr lang="en-GB" dirty="0"/>
              <a:t>What should we do if count is zero?</a:t>
            </a:r>
          </a:p>
          <a:p>
            <a:pPr lvl="1"/>
            <a:r>
              <a:rPr lang="en-GB" dirty="0"/>
              <a:t>we will print out an error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6895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4892</TotalTime>
  <Words>2411</Words>
  <Application>Microsoft Office PowerPoint</Application>
  <PresentationFormat>On-screen Show (4:3)</PresentationFormat>
  <Paragraphs>595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Arial Black</vt:lpstr>
      <vt:lpstr>Calibri</vt:lpstr>
      <vt:lpstr>Comic Sans MS</vt:lpstr>
      <vt:lpstr>Courier New</vt:lpstr>
      <vt:lpstr>Monotype Sorts</vt:lpstr>
      <vt:lpstr>Trebuchet MS</vt:lpstr>
      <vt:lpstr>Office Theme</vt:lpstr>
      <vt:lpstr>KV4000 Week 3</vt:lpstr>
      <vt:lpstr>Recap</vt:lpstr>
      <vt:lpstr>Recap continued</vt:lpstr>
      <vt:lpstr>Recap continued</vt:lpstr>
      <vt:lpstr>Revisit the Counter class</vt:lpstr>
      <vt:lpstr>Specification for Counter</vt:lpstr>
      <vt:lpstr>Exercise 1</vt:lpstr>
      <vt:lpstr>decrementCount()</vt:lpstr>
      <vt:lpstr>The problem</vt:lpstr>
      <vt:lpstr>Making choices</vt:lpstr>
      <vt:lpstr>Exercise 2</vt:lpstr>
      <vt:lpstr>Selection</vt:lpstr>
      <vt:lpstr>Making choices</vt:lpstr>
      <vt:lpstr>The if-else statement</vt:lpstr>
      <vt:lpstr>Explanation</vt:lpstr>
      <vt:lpstr>explanation</vt:lpstr>
      <vt:lpstr>Flowchart</vt:lpstr>
      <vt:lpstr>perform some test</vt:lpstr>
      <vt:lpstr>Relational Operators </vt:lpstr>
      <vt:lpstr>More than one Statement per Branch </vt:lpstr>
      <vt:lpstr>Braces are your friend</vt:lpstr>
      <vt:lpstr>Question?</vt:lpstr>
      <vt:lpstr>Answer</vt:lpstr>
      <vt:lpstr>if … else - summary</vt:lpstr>
      <vt:lpstr>Practice</vt:lpstr>
      <vt:lpstr>PowerPoint Presentation</vt:lpstr>
      <vt:lpstr>Review return statement</vt:lpstr>
      <vt:lpstr>Review return statement</vt:lpstr>
      <vt:lpstr>Revisit decrementCount()</vt:lpstr>
      <vt:lpstr>Alternative decrementCount()</vt:lpstr>
      <vt:lpstr>testDecrementCount()</vt:lpstr>
      <vt:lpstr>Exercise 3</vt:lpstr>
      <vt:lpstr>Exercise 3 : answer</vt:lpstr>
      <vt:lpstr>'else' Not Required</vt:lpstr>
      <vt:lpstr>Single-block if Statements </vt:lpstr>
      <vt:lpstr>Example</vt:lpstr>
      <vt:lpstr>nested 'if' Statement  - if inside if</vt:lpstr>
      <vt:lpstr>Example</vt:lpstr>
      <vt:lpstr>Solution</vt:lpstr>
      <vt:lpstr>Flow chart</vt:lpstr>
      <vt:lpstr>PowerPoint Presentation</vt:lpstr>
      <vt:lpstr>What happens when we compile a class with this code?</vt:lpstr>
      <vt:lpstr>Asking the Right Question </vt:lpstr>
      <vt:lpstr>Opposites </vt:lpstr>
      <vt:lpstr>Question</vt:lpstr>
      <vt:lpstr>Reflecting on the ticket machine</vt:lpstr>
      <vt:lpstr>A better Ticket Machine</vt:lpstr>
      <vt:lpstr>Exercise 4</vt:lpstr>
      <vt:lpstr>Exercise 4 Solution </vt:lpstr>
      <vt:lpstr>printTicket()</vt:lpstr>
      <vt:lpstr>PowerPoint Presentation</vt:lpstr>
      <vt:lpstr>Local variables</vt:lpstr>
      <vt:lpstr>Local variables</vt:lpstr>
      <vt:lpstr>PowerPoint Presentation</vt:lpstr>
      <vt:lpstr>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CM0047</dc:title>
  <dc:creator>ian</dc:creator>
  <cp:lastModifiedBy>grant.allenby</cp:lastModifiedBy>
  <cp:revision>454</cp:revision>
  <cp:lastPrinted>2018-09-09T11:30:45Z</cp:lastPrinted>
  <dcterms:created xsi:type="dcterms:W3CDTF">2006-08-16T00:00:00Z</dcterms:created>
  <dcterms:modified xsi:type="dcterms:W3CDTF">2018-10-15T16:24:16Z</dcterms:modified>
</cp:coreProperties>
</file>