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63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83" r:id="rId23"/>
    <p:sldId id="282" r:id="rId24"/>
    <p:sldId id="284" r:id="rId25"/>
    <p:sldId id="287" r:id="rId26"/>
    <p:sldId id="288" r:id="rId27"/>
  </p:sldIdLst>
  <p:sldSz cx="9144000" cy="6858000" type="screen4x3"/>
  <p:notesSz cx="6858000" cy="10052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FF99"/>
    <a:srgbClr val="9900CC"/>
    <a:srgbClr val="996633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0"/>
    <p:restoredTop sz="99882" autoAdjust="0"/>
  </p:normalViewPr>
  <p:slideViewPr>
    <p:cSldViewPr showGuides="1">
      <p:cViewPr varScale="1">
        <p:scale>
          <a:sx n="93" d="100"/>
          <a:sy n="93" d="100"/>
        </p:scale>
        <p:origin x="-120" y="-210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r">
              <a:defRPr sz="1200"/>
            </a:lvl1pPr>
          </a:lstStyle>
          <a:p>
            <a:pPr>
              <a:defRPr/>
            </a:pPr>
            <a:fld id="{2183D35C-FEB7-4DD6-B01D-0D58CB5BBF29}" type="datetimeFigureOut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47225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47225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r">
              <a:defRPr sz="1200"/>
            </a:lvl1pPr>
          </a:lstStyle>
          <a:p>
            <a:pPr>
              <a:defRPr/>
            </a:pPr>
            <a:fld id="{38DA60B6-5E8C-4468-99EE-450D390CF6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F0761D-5196-4611-A64A-061C9B1038DA}" type="datetimeFigureOut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5024438" cy="3770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57" tIns="46429" rIns="92857" bIns="46429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3613"/>
            <a:ext cx="5486400" cy="4525962"/>
          </a:xfrm>
          <a:prstGeom prst="rect">
            <a:avLst/>
          </a:prstGeom>
        </p:spPr>
        <p:txBody>
          <a:bodyPr vert="horz" lIns="92857" tIns="46429" rIns="92857" bIns="4642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47225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47225"/>
            <a:ext cx="2971800" cy="503238"/>
          </a:xfrm>
          <a:prstGeom prst="rect">
            <a:avLst/>
          </a:prstGeom>
        </p:spPr>
        <p:txBody>
          <a:bodyPr vert="horz" lIns="92857" tIns="46429" rIns="92857" bIns="464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FFDC3C-7A7C-4E08-8180-A699CD92FC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00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5C18-8D07-4A66-B1DE-F9776946D2B3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A2457-5AD7-4E6E-9D4D-7D298EDFA9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30FF-E7D0-42B7-9642-CC72344782F2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7130-943B-40F9-B7C2-310E811CF72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A251-13DE-4308-9F1C-B8676C863E20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DE5FA-E6F5-48A1-962D-62355BE3E08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3D3C-BFA1-4286-A0F9-5E9B376D3704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C9E8-311E-46E5-AAAC-26DD835AB2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BD49C-D8EB-4EA6-899C-74404681435C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EE1B-863B-4F8E-A83F-D4DA866BE33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0BD71-B814-4E26-BC1A-835DF7CF65A4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48378-E674-4872-8846-07E98884DFF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290D1-5D9E-400F-AE89-3F5467BBCD42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EE46C-87E2-4282-8011-F1A1D163E8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CEC85-910C-4634-AAE4-CBD50804EBF2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0B556-7278-4CB3-99E0-13DA403503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A2C9-A748-4C6A-92C6-373C9C88A7D8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5BBB3-F449-40BD-8D9B-80F02BF41EE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E4356-D894-465F-A7EB-DDCF3A4E9F8A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DE6A3-39C4-48A0-BEED-2EEF36EC8C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B98B5-1582-4A47-B75D-E7626634D350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E34CD-EF6B-4F7B-BD16-18EBF0D3BCF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87B3A2-317E-4B41-94BB-1BC8F1A319BA}" type="datetime1">
              <a:rPr lang="en-GB"/>
              <a:pPr>
                <a:defRPr/>
              </a:pPr>
              <a:t>14/10/2012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CM0667 OOP -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6B071D-B060-4B9D-A0A4-FF12906D14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lockDisplay.do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Object </a:t>
            </a:r>
            <a:r>
              <a:rPr lang="en-GB" dirty="0" smtClean="0"/>
              <a:t>interaction</a:t>
            </a:r>
          </a:p>
          <a:p>
            <a:pPr eaLnBrk="1" hangingPunct="1"/>
            <a:r>
              <a:rPr lang="en-GB" dirty="0" smtClean="0"/>
              <a:t>Creating co-operating </a:t>
            </a:r>
            <a:r>
              <a:rPr lang="en-GB" dirty="0" smtClean="0"/>
              <a:t>objects</a:t>
            </a:r>
          </a:p>
          <a:p>
            <a:pPr eaLnBrk="1" hangingPunct="1"/>
            <a:r>
              <a:rPr lang="en-GB" dirty="0" smtClean="0"/>
              <a:t>Clock Display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1661C-38C1-4617-8858-9435E2BA8705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435975" cy="5616575"/>
          </a:xfrm>
        </p:spPr>
        <p:txBody>
          <a:bodyPr/>
          <a:lstStyle/>
          <a:p>
            <a:r>
              <a:rPr lang="en-GB" smtClean="0"/>
              <a:t>Variables are generally declared </a:t>
            </a:r>
            <a:r>
              <a:rPr lang="en-GB" b="1" i="1" smtClean="0"/>
              <a:t>private</a:t>
            </a:r>
            <a:r>
              <a:rPr lang="en-GB" smtClean="0"/>
              <a:t> to protect the data.</a:t>
            </a:r>
          </a:p>
          <a:p>
            <a:r>
              <a:rPr lang="en-GB" smtClean="0"/>
              <a:t>Access to the values of variables is therefore usually through </a:t>
            </a:r>
            <a:r>
              <a:rPr lang="en-GB" b="1" i="1" smtClean="0"/>
              <a:t>public</a:t>
            </a:r>
            <a:r>
              <a:rPr lang="en-GB" smtClean="0"/>
              <a:t> methods where appropriate validation can be applied.</a:t>
            </a:r>
          </a:p>
          <a:p>
            <a:r>
              <a:rPr lang="en-GB" b="1" smtClean="0">
                <a:latin typeface="Arial" charset="0"/>
                <a:cs typeface="Arial" charset="0"/>
              </a:rPr>
              <a:t>getValue</a:t>
            </a:r>
            <a:r>
              <a:rPr lang="en-GB" smtClean="0"/>
              <a:t> is a simple accessor method to return the content of </a:t>
            </a:r>
            <a:r>
              <a:rPr lang="en-GB" b="1" smtClean="0">
                <a:latin typeface="Arial" charset="0"/>
                <a:cs typeface="Arial" charset="0"/>
              </a:rPr>
              <a:t>value</a:t>
            </a:r>
            <a:r>
              <a:rPr lang="en-GB" smtClean="0"/>
              <a:t> so that it is available to other objects.</a:t>
            </a:r>
          </a:p>
          <a:p>
            <a:pPr lvl="1"/>
            <a:endParaRPr lang="en-GB" smtClean="0"/>
          </a:p>
          <a:p>
            <a:pPr lvl="1">
              <a:buFont typeface="Arial" charset="0"/>
              <a:buNone/>
            </a:pPr>
            <a:endParaRPr lang="en-GB" smtClean="0"/>
          </a:p>
          <a:p>
            <a:endParaRPr lang="en-GB" smtClean="0"/>
          </a:p>
        </p:txBody>
      </p:sp>
      <p:sp>
        <p:nvSpPr>
          <p:cNvPr id="9" name="Rectangle 8"/>
          <p:cNvSpPr/>
          <p:nvPr/>
        </p:nvSpPr>
        <p:spPr>
          <a:xfrm>
            <a:off x="395288" y="4652963"/>
            <a:ext cx="4537075" cy="151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int getValue()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return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435975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accessor method: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getValue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4D219-B2C2-4D0B-A03A-8A01004423B3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388" y="2492375"/>
            <a:ext cx="4537075" cy="410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435975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accessor method: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getDisplayValue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435975" cy="5616575"/>
          </a:xfrm>
        </p:spPr>
        <p:txBody>
          <a:bodyPr/>
          <a:lstStyle/>
          <a:p>
            <a:r>
              <a:rPr lang="en-GB" smtClean="0"/>
              <a:t>Want to return display as two digits (e.g. 00, 01 ... 59).</a:t>
            </a:r>
          </a:p>
          <a:p>
            <a:r>
              <a:rPr lang="en-GB" smtClean="0"/>
              <a:t>Do not want to return ‘1’ when ’01’ is required so need to consider two cases: value &lt;10 and value &gt;=10.</a:t>
            </a:r>
          </a:p>
          <a:p>
            <a:pPr lvl="1"/>
            <a:endParaRPr lang="en-GB" smtClean="0"/>
          </a:p>
          <a:p>
            <a:pPr lvl="1">
              <a:buFont typeface="Arial" charset="0"/>
              <a:buNone/>
            </a:pPr>
            <a:endParaRPr lang="en-GB" smtClean="0"/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30F28-597C-4709-AACF-0194397FF133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50825" y="2420938"/>
            <a:ext cx="4572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public String getDisplayValue()</a:t>
            </a:r>
          </a:p>
          <a:p>
            <a:r>
              <a:rPr lang="en-GB" sz="2400"/>
              <a:t>{</a:t>
            </a:r>
          </a:p>
          <a:p>
            <a:r>
              <a:rPr lang="en-GB" sz="2400"/>
              <a:t>      if(value &lt; 10)</a:t>
            </a:r>
          </a:p>
          <a:p>
            <a:r>
              <a:rPr lang="en-GB" sz="2400"/>
              <a:t>      {</a:t>
            </a:r>
          </a:p>
          <a:p>
            <a:r>
              <a:rPr lang="en-GB" sz="2400"/>
              <a:t>          </a:t>
            </a:r>
            <a:r>
              <a:rPr lang="en-GB" sz="2400" b="1">
                <a:solidFill>
                  <a:srgbClr val="0033CC"/>
                </a:solidFill>
              </a:rPr>
              <a:t>return</a:t>
            </a:r>
            <a:r>
              <a:rPr lang="en-GB" sz="2400"/>
              <a:t> </a:t>
            </a:r>
            <a:r>
              <a:rPr lang="en-GB" sz="2400" b="1">
                <a:solidFill>
                  <a:srgbClr val="FF0000"/>
                </a:solidFill>
              </a:rPr>
              <a:t>"0" + value</a:t>
            </a:r>
            <a:r>
              <a:rPr lang="en-GB" sz="2400"/>
              <a:t>;</a:t>
            </a:r>
          </a:p>
          <a:p>
            <a:r>
              <a:rPr lang="en-GB" sz="2400"/>
              <a:t>      }</a:t>
            </a:r>
          </a:p>
          <a:p>
            <a:r>
              <a:rPr lang="en-GB" sz="2400"/>
              <a:t>      else</a:t>
            </a:r>
          </a:p>
          <a:p>
            <a:r>
              <a:rPr lang="en-GB" sz="2400"/>
              <a:t>      {</a:t>
            </a:r>
          </a:p>
          <a:p>
            <a:r>
              <a:rPr lang="en-GB" sz="2400"/>
              <a:t>          </a:t>
            </a:r>
            <a:r>
              <a:rPr lang="en-GB" sz="2400" b="1">
                <a:solidFill>
                  <a:srgbClr val="0033CC"/>
                </a:solidFill>
              </a:rPr>
              <a:t>return</a:t>
            </a:r>
            <a:r>
              <a:rPr lang="en-GB" sz="2400"/>
              <a:t> </a:t>
            </a:r>
            <a:r>
              <a:rPr lang="en-GB" sz="2400" b="1">
                <a:solidFill>
                  <a:srgbClr val="FF0000"/>
                </a:solidFill>
              </a:rPr>
              <a:t>"" + value</a:t>
            </a:r>
            <a:r>
              <a:rPr lang="en-GB" sz="2400"/>
              <a:t>;</a:t>
            </a:r>
          </a:p>
          <a:p>
            <a:r>
              <a:rPr lang="en-GB" sz="2400"/>
              <a:t>      }</a:t>
            </a:r>
          </a:p>
          <a:p>
            <a:r>
              <a:rPr lang="en-GB" sz="240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275" y="2924175"/>
            <a:ext cx="5113338" cy="1584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Note the 2 return statements.</a:t>
            </a:r>
          </a:p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Must not be able to reach last ‘}’ without passing a ‘return’. </a:t>
            </a:r>
          </a:p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‘Missing return statement’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275" y="5084763"/>
            <a:ext cx="5113338" cy="1584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“0”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value   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“”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value     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String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  </a:t>
            </a:r>
          </a:p>
          <a:p>
            <a:pPr>
              <a:defRPr/>
            </a:pP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‘+’ 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String concatenation</a:t>
            </a:r>
          </a:p>
          <a:p>
            <a:pPr>
              <a:defRPr/>
            </a:pP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String concatenation: ‘+’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7" cy="4857750"/>
          </a:xfrm>
        </p:spPr>
        <p:txBody>
          <a:bodyPr/>
          <a:lstStyle/>
          <a:p>
            <a:r>
              <a:rPr lang="en-GB" smtClean="0"/>
              <a:t>+ operator has several meanings:</a:t>
            </a:r>
          </a:p>
          <a:p>
            <a:pPr lvl="1"/>
            <a:r>
              <a:rPr lang="en-GB" smtClean="0"/>
              <a:t>arithmetic operator: numeric + numeric (data types or literals)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pPr lvl="1"/>
            <a:r>
              <a:rPr lang="en-GB" smtClean="0"/>
              <a:t>String concatenation: String (data type or literal) + String or numeric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pPr lvl="1"/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A5E18-9336-4944-AE65-B38EE74C5531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42988" y="2276475"/>
            <a:ext cx="6697662" cy="1223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+ 2 			       // gives 3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a = 2; int b = 3;       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+ b                               // gives 5             </a:t>
            </a:r>
          </a:p>
          <a:p>
            <a:pPr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13" y="4437063"/>
            <a:ext cx="8207375" cy="122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“Fred” + ”Bloggs”	             // gives “FredBloggs”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“Fred” + “ “ +”Bloggs”	  // gives “Fred Bloggs”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“answer is “ + a + b	  // gives “answer is 23”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mutators: 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increment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5073650"/>
          </a:xfrm>
        </p:spPr>
        <p:txBody>
          <a:bodyPr/>
          <a:lstStyle/>
          <a:p>
            <a:r>
              <a:rPr lang="en-GB" smtClean="0"/>
              <a:t>increment</a:t>
            </a:r>
          </a:p>
          <a:p>
            <a:pPr lvl="1"/>
            <a:r>
              <a:rPr lang="en-GB" smtClean="0"/>
              <a:t>Must ensure rollover when limit reached: 59 -&gt; 00 (not 60!)</a:t>
            </a:r>
          </a:p>
          <a:p>
            <a:pPr lvl="1"/>
            <a:r>
              <a:rPr lang="en-GB" smtClean="0"/>
              <a:t>Need to use % (modulo) operator which calculates the remainder of an integer division </a:t>
            </a:r>
          </a:p>
          <a:p>
            <a:pPr lvl="2"/>
            <a:r>
              <a:rPr lang="en-GB" smtClean="0"/>
              <a:t>27 / 4 gives 6     // integer division ignores any remainder</a:t>
            </a:r>
          </a:p>
          <a:p>
            <a:pPr lvl="2"/>
            <a:r>
              <a:rPr lang="en-GB" smtClean="0"/>
              <a:t>27 % 4 gives 3    // modulo gives the remainder from integer division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266BD-3B86-4603-B71E-AC11C710E912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59113" y="2781300"/>
            <a:ext cx="5905500" cy="792163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363" y="4090988"/>
            <a:ext cx="4572000" cy="157003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public void increment()</a:t>
            </a:r>
          </a:p>
          <a:p>
            <a:pPr>
              <a:defRPr/>
            </a:pPr>
            <a:r>
              <a:rPr lang="en-GB" sz="2400" dirty="0"/>
              <a:t>{</a:t>
            </a:r>
          </a:p>
          <a:p>
            <a:pPr>
              <a:defRPr/>
            </a:pPr>
            <a:r>
              <a:rPr lang="en-GB" sz="2400" dirty="0"/>
              <a:t>    value = (value + 1) % limit;</a:t>
            </a:r>
          </a:p>
          <a:p>
            <a:pPr>
              <a:defRPr/>
            </a:pPr>
            <a:r>
              <a:rPr lang="en-GB" sz="2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4525" y="3716338"/>
            <a:ext cx="3240088" cy="2862262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 // example using Code Pad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 int limit = 60;      //minutes</a:t>
            </a:r>
          </a:p>
          <a:p>
            <a:pPr>
              <a:defRPr/>
            </a:pPr>
            <a:r>
              <a:rPr lang="en-GB" dirty="0"/>
              <a:t> int value = 58;</a:t>
            </a:r>
          </a:p>
          <a:p>
            <a:pPr>
              <a:defRPr/>
            </a:pPr>
            <a:r>
              <a:rPr lang="en-GB" dirty="0"/>
              <a:t> value = (value + 1) % limit</a:t>
            </a:r>
          </a:p>
          <a:p>
            <a:pPr>
              <a:defRPr/>
            </a:pPr>
            <a:r>
              <a:rPr lang="en-GB" dirty="0"/>
              <a:t> 59   (int)</a:t>
            </a:r>
          </a:p>
          <a:p>
            <a:pPr>
              <a:defRPr/>
            </a:pPr>
            <a:r>
              <a:rPr lang="en-GB" dirty="0"/>
              <a:t> value = (value + 1) % limit</a:t>
            </a:r>
          </a:p>
          <a:p>
            <a:pPr>
              <a:defRPr/>
            </a:pPr>
            <a:r>
              <a:rPr lang="en-GB" dirty="0"/>
              <a:t> 0   (int)</a:t>
            </a:r>
          </a:p>
          <a:p>
            <a:pPr>
              <a:defRPr/>
            </a:pPr>
            <a:r>
              <a:rPr lang="en-GB" dirty="0"/>
              <a:t> value = (value + 1) % limit</a:t>
            </a:r>
          </a:p>
          <a:p>
            <a:pPr>
              <a:defRPr/>
            </a:pPr>
            <a:r>
              <a:rPr lang="en-GB" dirty="0"/>
              <a:t> 1   (int)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Logical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&amp;&amp;</a:t>
                      </a:r>
                      <a:endParaRPr lang="en-GB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‘and’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33CC"/>
                          </a:solidFill>
                        </a:rPr>
                        <a:t>((condition1) </a:t>
                      </a:r>
                      <a:r>
                        <a:rPr lang="en-GB" sz="2000" b="1" dirty="0" smtClean="0">
                          <a:solidFill>
                            <a:srgbClr val="0033CC"/>
                          </a:solidFill>
                        </a:rPr>
                        <a:t>&amp;&amp; </a:t>
                      </a:r>
                      <a:r>
                        <a:rPr lang="en-GB" sz="2000" dirty="0" smtClean="0">
                          <a:solidFill>
                            <a:srgbClr val="0033CC"/>
                          </a:solidFill>
                        </a:rPr>
                        <a:t>(condition2))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sz="2000" dirty="0" smtClean="0"/>
                        <a:t>true only when </a:t>
                      </a:r>
                      <a:r>
                        <a:rPr lang="en-GB" sz="2000" b="1" dirty="0" smtClean="0"/>
                        <a:t>both</a:t>
                      </a:r>
                      <a:r>
                        <a:rPr lang="en-GB" sz="2000" dirty="0" smtClean="0"/>
                        <a:t> conditions are true, otherwise false.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||</a:t>
                      </a:r>
                      <a:endParaRPr lang="en-GB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‘or’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rgbClr val="0033CC"/>
                          </a:solidFill>
                        </a:rPr>
                        <a:t>((condition1) </a:t>
                      </a:r>
                      <a:r>
                        <a:rPr lang="en-GB" sz="2000" b="1" dirty="0" smtClean="0">
                          <a:solidFill>
                            <a:srgbClr val="0033CC"/>
                          </a:solidFill>
                        </a:rPr>
                        <a:t>|| </a:t>
                      </a:r>
                      <a:r>
                        <a:rPr lang="en-GB" sz="2000" dirty="0" smtClean="0">
                          <a:solidFill>
                            <a:srgbClr val="0033CC"/>
                          </a:solidFill>
                        </a:rPr>
                        <a:t>(condition2))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true when </a:t>
                      </a:r>
                      <a:r>
                        <a:rPr lang="en-GB" sz="2000" b="1" dirty="0" smtClean="0"/>
                        <a:t>at least one </a:t>
                      </a:r>
                      <a:r>
                        <a:rPr lang="en-GB" sz="2000" dirty="0" smtClean="0"/>
                        <a:t>condition is true, false if both are 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!</a:t>
                      </a:r>
                      <a:endParaRPr lang="en-GB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‘not’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 </a:t>
                      </a:r>
                      <a:r>
                        <a:rPr lang="en-GB" sz="2000" dirty="0" smtClean="0">
                          <a:solidFill>
                            <a:srgbClr val="0033CC"/>
                          </a:solidFill>
                        </a:rPr>
                        <a:t>!(condition1)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true when condition1 is false, false when it is true.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04479-4B6B-43EA-9EF3-864F4040E40F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313" y="4383088"/>
          <a:ext cx="820891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664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!(4 &lt; 5)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false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!(false)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true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(34 != 33) &amp;&amp; !(false)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true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(2 &gt; 2) || ((4 == 4) &amp;&amp; (1 &lt; 0))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false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(2 &gt; 2) || (4 == 4) &amp;&amp; (1 &lt; 0)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false</a:t>
                      </a:r>
                      <a:endParaRPr lang="en-GB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0825" y="3573463"/>
            <a:ext cx="8642350" cy="5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Exercise: Which of the following expressions return </a:t>
            </a: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3663" y="4365625"/>
            <a:ext cx="2232025" cy="201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mutators: </a:t>
            </a: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setValue</a:t>
            </a:r>
            <a:endParaRPr lang="en-GB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507413" cy="4929187"/>
          </a:xfrm>
        </p:spPr>
        <p:txBody>
          <a:bodyPr/>
          <a:lstStyle/>
          <a:p>
            <a:r>
              <a:rPr lang="en-GB" smtClean="0"/>
              <a:t>setValue</a:t>
            </a:r>
          </a:p>
          <a:p>
            <a:pPr lvl="1"/>
            <a:r>
              <a:rPr lang="en-GB" smtClean="0"/>
              <a:t>Set the value of the display to the new value.</a:t>
            </a:r>
          </a:p>
          <a:p>
            <a:pPr lvl="1"/>
            <a:r>
              <a:rPr lang="en-GB" smtClean="0"/>
              <a:t>If the new value is &lt;0 or &gt;limit, do nothing.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9ED2A-BAF7-43D9-A4A3-4F60E6345470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250825" y="3068638"/>
            <a:ext cx="8569325" cy="3097212"/>
            <a:chOff x="251520" y="3068960"/>
            <a:chExt cx="8569325" cy="3096890"/>
          </a:xfrm>
        </p:grpSpPr>
        <p:sp>
          <p:nvSpPr>
            <p:cNvPr id="6" name="Rectangle 5"/>
            <p:cNvSpPr/>
            <p:nvPr/>
          </p:nvSpPr>
          <p:spPr bwMode="auto">
            <a:xfrm>
              <a:off x="251520" y="3068960"/>
              <a:ext cx="8569325" cy="2677834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public void setValue(int replacementValue)</a:t>
              </a:r>
            </a:p>
            <a:p>
              <a:pPr>
                <a:defRPr/>
              </a:pPr>
              <a:r>
                <a:rPr lang="en-GB" sz="2400" dirty="0"/>
                <a:t>{</a:t>
              </a:r>
            </a:p>
            <a:p>
              <a:pPr>
                <a:defRPr/>
              </a:pPr>
              <a:r>
                <a:rPr lang="en-GB" sz="2400" dirty="0"/>
                <a:t>    if((replacementValue &gt;=0) </a:t>
              </a:r>
              <a:r>
                <a:rPr lang="en-GB" sz="2400" b="1" dirty="0"/>
                <a:t>&amp;&amp;</a:t>
              </a:r>
              <a:r>
                <a:rPr lang="en-GB" sz="2400" dirty="0"/>
                <a:t> (replacementValue &lt; limit))</a:t>
              </a:r>
            </a:p>
            <a:p>
              <a:pPr>
                <a:defRPr/>
              </a:pPr>
              <a:r>
                <a:rPr lang="en-GB" sz="2400" dirty="0"/>
                <a:t>    {</a:t>
              </a:r>
            </a:p>
            <a:p>
              <a:pPr>
                <a:defRPr/>
              </a:pPr>
              <a:r>
                <a:rPr lang="en-GB" sz="2400" dirty="0"/>
                <a:t>        value = replacementValue;</a:t>
              </a:r>
            </a:p>
            <a:p>
              <a:pPr>
                <a:defRPr/>
              </a:pPr>
              <a:r>
                <a:rPr lang="en-GB" sz="2400" dirty="0"/>
                <a:t>     }</a:t>
              </a:r>
            </a:p>
            <a:p>
              <a:pPr>
                <a:defRPr/>
              </a:pPr>
              <a:r>
                <a:rPr lang="en-GB" sz="2400" dirty="0"/>
                <a:t>}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16200000" flipV="1">
              <a:off x="4644972" y="4330056"/>
              <a:ext cx="863510" cy="79216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5041008" y="4726138"/>
              <a:ext cx="3600450" cy="14397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 logical operator:</a:t>
              </a:r>
            </a:p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&amp;&amp; (and), || (or), ! (not)</a:t>
              </a:r>
            </a:p>
            <a:p>
              <a:pPr algn="ctr"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79388" y="6309320"/>
            <a:ext cx="7632972" cy="3597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Now look at </a:t>
            </a:r>
            <a:r>
              <a:rPr lang="en-GB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NumberDisplay</a:t>
            </a:r>
            <a:r>
              <a:rPr lang="en-GB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code</a:t>
            </a: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Responsibilities for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smtClean="0"/>
              <a:t>Knows:</a:t>
            </a:r>
          </a:p>
          <a:p>
            <a:pPr lvl="1"/>
            <a:r>
              <a:rPr lang="en-GB" smtClean="0"/>
              <a:t>hours</a:t>
            </a:r>
          </a:p>
          <a:p>
            <a:pPr lvl="1"/>
            <a:r>
              <a:rPr lang="en-GB" smtClean="0"/>
              <a:t>minutes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Does:</a:t>
            </a:r>
          </a:p>
          <a:p>
            <a:pPr lvl="1"/>
            <a:r>
              <a:rPr lang="en-GB" smtClean="0"/>
              <a:t>gets the time				(accessor)</a:t>
            </a:r>
          </a:p>
          <a:p>
            <a:pPr lvl="1"/>
            <a:r>
              <a:rPr lang="en-GB" smtClean="0"/>
              <a:t>advances time every minute		(mutator)</a:t>
            </a:r>
          </a:p>
          <a:p>
            <a:pPr lvl="1"/>
            <a:r>
              <a:rPr lang="en-GB" smtClean="0"/>
              <a:t>sets the time 				(mutator)</a:t>
            </a:r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A540-6C28-42EB-9620-CB368DB07B31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Implementation -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66686-E6AB-4CAF-8C02-5E83C50E447F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11188" y="1196975"/>
            <a:ext cx="5256212" cy="30464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public class ClockDisplay</a:t>
            </a:r>
          </a:p>
          <a:p>
            <a:r>
              <a:rPr lang="en-GB" sz="2400"/>
              <a:t>{</a:t>
            </a:r>
          </a:p>
          <a:p>
            <a:r>
              <a:rPr lang="en-GB" sz="2400"/>
              <a:t>    private </a:t>
            </a:r>
            <a:r>
              <a:rPr lang="en-GB" sz="2400" b="1">
                <a:solidFill>
                  <a:srgbClr val="0033CC"/>
                </a:solidFill>
              </a:rPr>
              <a:t>NumberDisplay</a:t>
            </a:r>
            <a:r>
              <a:rPr lang="en-GB" sz="2400"/>
              <a:t> hours;     </a:t>
            </a:r>
          </a:p>
          <a:p>
            <a:r>
              <a:rPr lang="en-GB" sz="2400"/>
              <a:t>    private </a:t>
            </a:r>
            <a:r>
              <a:rPr lang="en-GB" sz="2400" b="1">
                <a:solidFill>
                  <a:srgbClr val="0033CC"/>
                </a:solidFill>
              </a:rPr>
              <a:t>NumberDisplay</a:t>
            </a:r>
            <a:r>
              <a:rPr lang="en-GB" sz="2400"/>
              <a:t> minutes;</a:t>
            </a:r>
          </a:p>
          <a:p>
            <a:r>
              <a:rPr lang="en-GB" sz="2400"/>
              <a:t>    private </a:t>
            </a:r>
            <a:r>
              <a:rPr lang="en-GB" sz="2400" b="1"/>
              <a:t>String</a:t>
            </a:r>
            <a:r>
              <a:rPr lang="en-GB" sz="2400"/>
              <a:t> displayString;  </a:t>
            </a:r>
          </a:p>
          <a:p>
            <a:endParaRPr lang="en-GB" sz="2400"/>
          </a:p>
          <a:p>
            <a:r>
              <a:rPr lang="en-GB" sz="2400"/>
              <a:t>    // other code</a:t>
            </a:r>
            <a:endParaRPr lang="en-GB" sz="3600"/>
          </a:p>
          <a:p>
            <a:r>
              <a:rPr lang="en-GB" sz="2400"/>
              <a:t>}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08625" y="1989138"/>
            <a:ext cx="3455988" cy="647700"/>
            <a:chOff x="5508625" y="1989138"/>
            <a:chExt cx="3455988" cy="647700"/>
          </a:xfrm>
        </p:grpSpPr>
        <p:sp>
          <p:nvSpPr>
            <p:cNvPr id="6" name="Rectangle 5"/>
            <p:cNvSpPr/>
            <p:nvPr/>
          </p:nvSpPr>
          <p:spPr>
            <a:xfrm>
              <a:off x="6084888" y="1989138"/>
              <a:ext cx="2879725" cy="6477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attributes of type </a:t>
              </a:r>
              <a:r>
                <a:rPr lang="en-GB" sz="24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NumberDisplay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5508625" y="2565400"/>
              <a:ext cx="576263" cy="158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5508625" y="2205038"/>
              <a:ext cx="576263" cy="1587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508625" y="2781300"/>
            <a:ext cx="3455988" cy="647700"/>
            <a:chOff x="5508625" y="2781300"/>
            <a:chExt cx="3455988" cy="647700"/>
          </a:xfrm>
        </p:grpSpPr>
        <p:sp>
          <p:nvSpPr>
            <p:cNvPr id="14" name="Rectangle 13"/>
            <p:cNvSpPr/>
            <p:nvPr/>
          </p:nvSpPr>
          <p:spPr>
            <a:xfrm>
              <a:off x="6084888" y="2781300"/>
              <a:ext cx="2879725" cy="6477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attribute </a:t>
              </a:r>
            </a:p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of type String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5508625" y="2922588"/>
              <a:ext cx="576263" cy="1587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11188" y="4437063"/>
            <a:ext cx="7273925" cy="1295400"/>
            <a:chOff x="611188" y="4437063"/>
            <a:chExt cx="7273925" cy="1295400"/>
          </a:xfrm>
        </p:grpSpPr>
        <p:sp>
          <p:nvSpPr>
            <p:cNvPr id="12" name="Rectangle 11"/>
            <p:cNvSpPr/>
            <p:nvPr/>
          </p:nvSpPr>
          <p:spPr>
            <a:xfrm>
              <a:off x="1042988" y="4868863"/>
              <a:ext cx="2449512" cy="86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ClockDisplay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5600" y="4868863"/>
              <a:ext cx="2449513" cy="86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NumberDisplay</a:t>
              </a:r>
            </a:p>
          </p:txBody>
        </p:sp>
        <p:cxnSp>
          <p:nvCxnSpPr>
            <p:cNvPr id="17" name="Straight Arrow Connector 16"/>
            <p:cNvCxnSpPr>
              <a:stCxn id="12" idx="3"/>
              <a:endCxn id="13" idx="1"/>
            </p:cNvCxnSpPr>
            <p:nvPr/>
          </p:nvCxnSpPr>
          <p:spPr>
            <a:xfrm>
              <a:off x="3492500" y="5300663"/>
              <a:ext cx="1943100" cy="1587"/>
            </a:xfrm>
            <a:prstGeom prst="straightConnector1">
              <a:avLst/>
            </a:prstGeom>
            <a:ln w="349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TextBox 17"/>
            <p:cNvSpPr txBox="1">
              <a:spLocks noChangeArrowheads="1"/>
            </p:cNvSpPr>
            <p:nvPr/>
          </p:nvSpPr>
          <p:spPr bwMode="auto">
            <a:xfrm>
              <a:off x="611188" y="4437063"/>
              <a:ext cx="1081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/>
                <a:t>UML: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Object Creation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50825" y="947738"/>
            <a:ext cx="8435975" cy="5145087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Syntax</a:t>
            </a:r>
            <a:r>
              <a:rPr lang="en-GB" dirty="0" smtClean="0">
                <a:solidFill>
                  <a:srgbClr val="0033CC"/>
                </a:solidFill>
              </a:rPr>
              <a:t>:       </a:t>
            </a:r>
            <a:r>
              <a:rPr lang="en-GB" b="1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 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= new </a:t>
            </a:r>
            <a:r>
              <a:rPr lang="en-GB" b="1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ClassName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 [parameter list]);</a:t>
            </a:r>
          </a:p>
          <a:p>
            <a:pPr>
              <a:defRPr/>
            </a:pPr>
            <a:r>
              <a:rPr lang="en-GB" dirty="0" smtClean="0">
                <a:cs typeface="Arial" charset="0"/>
              </a:rPr>
              <a:t>Note: can have multiple constructors but each must have a unique </a:t>
            </a:r>
            <a:r>
              <a:rPr lang="en-GB" b="1" i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signature</a:t>
            </a:r>
            <a:r>
              <a:rPr lang="en-GB" dirty="0" smtClean="0">
                <a:cs typeface="Arial" charset="0"/>
              </a:rPr>
              <a:t>. e.g.</a:t>
            </a:r>
          </a:p>
          <a:p>
            <a:pPr lvl="2">
              <a:defRPr/>
            </a:pPr>
            <a:r>
              <a:rPr lang="en-GB" b="1" dirty="0" err="1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ClockDisplay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()</a:t>
            </a:r>
          </a:p>
          <a:p>
            <a:pPr lvl="2">
              <a:defRPr/>
            </a:pPr>
            <a:r>
              <a:rPr lang="en-GB" b="1" dirty="0" err="1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ClockDisplay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</a:t>
            </a:r>
            <a:r>
              <a:rPr lang="en-GB" b="1" dirty="0" err="1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int</a:t>
            </a:r>
            <a:r>
              <a:rPr lang="en-GB" dirty="0" smtClean="0">
                <a:cs typeface="Arial" charset="0"/>
              </a:rPr>
              <a:t> hour, </a:t>
            </a:r>
            <a:r>
              <a:rPr lang="en-GB" b="1" dirty="0" err="1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int</a:t>
            </a:r>
            <a:r>
              <a:rPr lang="en-GB" dirty="0" smtClean="0">
                <a:cs typeface="Arial" charset="0"/>
              </a:rPr>
              <a:t> minute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)</a:t>
            </a:r>
          </a:p>
          <a:p>
            <a:pPr>
              <a:defRPr/>
            </a:pPr>
            <a:r>
              <a:rPr lang="en-GB" dirty="0" smtClean="0">
                <a:cs typeface="Arial" charset="0"/>
              </a:rPr>
              <a:t>Objects creating objects:</a:t>
            </a:r>
          </a:p>
          <a:p>
            <a:pPr lvl="1">
              <a:defRPr/>
            </a:pPr>
            <a:r>
              <a:rPr lang="en-GB" dirty="0" smtClean="0">
                <a:cs typeface="Arial" charset="0"/>
              </a:rPr>
              <a:t>in class </a:t>
            </a:r>
            <a:r>
              <a:rPr lang="en-GB" b="1" dirty="0" err="1" smtClean="0">
                <a:solidFill>
                  <a:srgbClr val="0033CC"/>
                </a:solidFill>
                <a:cs typeface="Arial" charset="0"/>
              </a:rPr>
              <a:t>NumberDisplay</a:t>
            </a:r>
            <a:r>
              <a:rPr lang="en-GB" dirty="0" smtClean="0">
                <a:cs typeface="Arial" charset="0"/>
              </a:rPr>
              <a:t> (the Constructor):</a:t>
            </a:r>
            <a:br>
              <a:rPr lang="en-GB" dirty="0" smtClean="0">
                <a:cs typeface="Arial" charset="0"/>
              </a:rPr>
            </a:br>
            <a:r>
              <a:rPr lang="en-GB" dirty="0" smtClean="0">
                <a:cs typeface="Arial" charset="0"/>
              </a:rPr>
              <a:t/>
            </a:r>
            <a:br>
              <a:rPr lang="en-GB" dirty="0" smtClean="0">
                <a:cs typeface="Arial" charset="0"/>
              </a:rPr>
            </a:br>
            <a:endParaRPr lang="en-GB" dirty="0" smtClean="0">
              <a:cs typeface="Arial" charset="0"/>
            </a:endParaRPr>
          </a:p>
          <a:p>
            <a:pPr lvl="1">
              <a:defRPr/>
            </a:pPr>
            <a:r>
              <a:rPr lang="en-GB" dirty="0" smtClean="0">
                <a:cs typeface="Arial" charset="0"/>
              </a:rPr>
              <a:t>in class </a:t>
            </a:r>
            <a:r>
              <a:rPr lang="en-GB" b="1" dirty="0" err="1" smtClean="0">
                <a:solidFill>
                  <a:srgbClr val="006600"/>
                </a:solidFill>
                <a:cs typeface="Arial" charset="0"/>
              </a:rPr>
              <a:t>ClockDisplay</a:t>
            </a:r>
            <a:r>
              <a:rPr lang="en-GB" dirty="0" smtClean="0">
                <a:cs typeface="Arial" charset="0"/>
              </a:rPr>
              <a:t>:</a:t>
            </a:r>
          </a:p>
          <a:p>
            <a:pPr lvl="2">
              <a:defRPr/>
            </a:pPr>
            <a:r>
              <a:rPr lang="en-GB" dirty="0" smtClean="0">
                <a:cs typeface="Arial" charset="0"/>
              </a:rPr>
              <a:t>declare the attribute:</a:t>
            </a:r>
            <a:br>
              <a:rPr lang="en-GB" dirty="0" smtClean="0">
                <a:cs typeface="Arial" charset="0"/>
              </a:rPr>
            </a:br>
            <a:endParaRPr lang="en-GB" dirty="0" smtClean="0">
              <a:cs typeface="Arial" charset="0"/>
            </a:endParaRPr>
          </a:p>
          <a:p>
            <a:pPr lvl="2">
              <a:defRPr/>
            </a:pPr>
            <a:r>
              <a:rPr lang="en-GB" dirty="0" smtClean="0">
                <a:cs typeface="Arial" charset="0"/>
              </a:rPr>
              <a:t>then instantiate it:</a:t>
            </a:r>
          </a:p>
          <a:p>
            <a:pPr lvl="2">
              <a:buFont typeface="Arial" charset="0"/>
              <a:buNone/>
              <a:defRPr/>
            </a:pPr>
            <a:r>
              <a:rPr lang="en-GB" dirty="0" smtClean="0">
                <a:cs typeface="Arial" charset="0"/>
              </a:rPr>
              <a:t>     (in constructor)</a:t>
            </a:r>
          </a:p>
          <a:p>
            <a:pPr lvl="2">
              <a:defRPr/>
            </a:pPr>
            <a:endParaRPr lang="en-GB" dirty="0" smtClean="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6413" y="4149725"/>
            <a:ext cx="7129462" cy="50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public NumberDisplay (int rolloverLimit) {...}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8888" y="5084763"/>
            <a:ext cx="5113337" cy="1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private NumberDisplay hours;</a:t>
            </a:r>
          </a:p>
          <a:p>
            <a:pPr>
              <a:defRPr/>
            </a:pPr>
            <a:r>
              <a:rPr lang="en-GB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  <a:p>
            <a:pPr>
              <a:defRPr/>
            </a:pP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hours = new NumberDisplay (24);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3DF9-2F69-48DF-BD60-2CFB1B970E5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6984206" y="4617244"/>
            <a:ext cx="1512888" cy="1295400"/>
          </a:xfrm>
          <a:prstGeom prst="bentConnector3">
            <a:avLst>
              <a:gd name="adj1" fmla="val 21205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995738" y="4508500"/>
            <a:ext cx="2376487" cy="576263"/>
            <a:chOff x="3995936" y="4509120"/>
            <a:chExt cx="2376289" cy="5756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019746" y="4509120"/>
              <a:ext cx="0" cy="359975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95936" y="4869095"/>
              <a:ext cx="237628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346827" y="4869095"/>
              <a:ext cx="1588" cy="21566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A note about Constructors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r>
              <a:rPr lang="en-GB" smtClean="0"/>
              <a:t>A constructor is called when a new object of that type is created.</a:t>
            </a:r>
          </a:p>
          <a:p>
            <a:r>
              <a:rPr lang="en-GB" smtClean="0"/>
              <a:t>If no constructors are defined for a class then Java will create a </a:t>
            </a:r>
            <a:r>
              <a:rPr lang="en-GB" b="1" smtClean="0"/>
              <a:t>‘</a:t>
            </a:r>
            <a:r>
              <a:rPr lang="en-GB" b="1" smtClean="0">
                <a:solidFill>
                  <a:srgbClr val="FF0000"/>
                </a:solidFill>
              </a:rPr>
              <a:t>default constructor</a:t>
            </a:r>
            <a:r>
              <a:rPr lang="en-GB" b="1" smtClean="0"/>
              <a:t>’</a:t>
            </a:r>
            <a:r>
              <a:rPr lang="en-GB" b="1" smtClean="0">
                <a:solidFill>
                  <a:srgbClr val="FF0000"/>
                </a:solidFill>
              </a:rPr>
              <a:t> </a:t>
            </a:r>
            <a:r>
              <a:rPr lang="en-GB" smtClean="0"/>
              <a:t>in the background which it will use to create objects of that type. </a:t>
            </a:r>
          </a:p>
          <a:p>
            <a:r>
              <a:rPr lang="en-GB" smtClean="0"/>
              <a:t>It will do </a:t>
            </a:r>
            <a:r>
              <a:rPr lang="en-GB" u="sng" smtClean="0"/>
              <a:t>nothing else</a:t>
            </a:r>
            <a:r>
              <a:rPr lang="en-GB" smtClean="0"/>
              <a:t> (e.g. initialize variables) but create the object.</a:t>
            </a:r>
          </a:p>
          <a:p>
            <a:r>
              <a:rPr lang="en-GB" smtClean="0"/>
              <a:t>A class may contain several constructors, each with a unique signature.</a:t>
            </a:r>
          </a:p>
          <a:p>
            <a:r>
              <a:rPr lang="en-GB" smtClean="0"/>
              <a:t>If you define one (or more) constructors then you must define all that are required. Java will not create a default constructor.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F9809-1E89-4987-99F8-5D37F61E7B1D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Designing with objects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435975" cy="4857750"/>
          </a:xfrm>
        </p:spPr>
        <p:txBody>
          <a:bodyPr/>
          <a:lstStyle/>
          <a:p>
            <a:r>
              <a:rPr lang="en-GB" smtClean="0"/>
              <a:t>Two questions when we design an OO system:</a:t>
            </a:r>
          </a:p>
          <a:p>
            <a:pPr lvl="1"/>
            <a:r>
              <a:rPr lang="en-GB" smtClean="0"/>
              <a:t>what are the objects?</a:t>
            </a:r>
          </a:p>
          <a:p>
            <a:pPr lvl="1"/>
            <a:r>
              <a:rPr lang="en-GB" smtClean="0"/>
              <a:t>what features should these objects have?</a:t>
            </a:r>
            <a:br>
              <a:rPr lang="en-GB" smtClean="0"/>
            </a:br>
            <a:endParaRPr lang="en-GB" smtClean="0"/>
          </a:p>
          <a:p>
            <a:pPr eaLnBrk="1" hangingPunct="1">
              <a:buClr>
                <a:schemeClr val="tx2"/>
              </a:buClr>
            </a:pPr>
            <a:r>
              <a:rPr kumimoji="1" lang="en-US" smtClean="0"/>
              <a:t>Objects are designed to support  system functionality.</a:t>
            </a:r>
            <a:br>
              <a:rPr kumimoji="1" lang="en-US" smtClean="0"/>
            </a:br>
            <a:endParaRPr kumimoji="1" lang="en-US" smtClean="0"/>
          </a:p>
          <a:p>
            <a:pPr eaLnBrk="1" hangingPunct="1">
              <a:buClr>
                <a:schemeClr val="tx2"/>
              </a:buClr>
            </a:pPr>
            <a:r>
              <a:rPr kumimoji="1" lang="en-US" smtClean="0"/>
              <a:t>A system specification is distributed as </a:t>
            </a:r>
            <a:r>
              <a:rPr kumimoji="1" lang="en-US" i="1" smtClean="0">
                <a:solidFill>
                  <a:srgbClr val="FF0000"/>
                </a:solidFill>
              </a:rPr>
              <a:t>responsibilities</a:t>
            </a:r>
            <a:r>
              <a:rPr kumimoji="1" lang="en-US" smtClean="0"/>
              <a:t> to the objects identified.</a:t>
            </a:r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C6E92-042A-44B0-A5DF-770760B094F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Constructors: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GB" smtClean="0"/>
              <a:t>We need two constructors for ClockDisplay: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EF034-8526-403D-AA32-9DB43202AE12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2263" y="1628775"/>
            <a:ext cx="6626225" cy="45243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/>
              <a:t>public </a:t>
            </a:r>
            <a:r>
              <a:rPr lang="en-GB" sz="2400" b="1" dirty="0">
                <a:solidFill>
                  <a:srgbClr val="00B050"/>
                </a:solidFill>
              </a:rPr>
              <a:t>ClockDisplay()</a:t>
            </a:r>
          </a:p>
          <a:p>
            <a:pPr>
              <a:defRPr/>
            </a:pPr>
            <a:r>
              <a:rPr lang="en-GB" sz="2400" dirty="0"/>
              <a:t>{</a:t>
            </a:r>
          </a:p>
          <a:p>
            <a:pPr>
              <a:defRPr/>
            </a:pPr>
            <a:r>
              <a:rPr lang="en-GB" sz="2400" dirty="0"/>
              <a:t>    hours = </a:t>
            </a:r>
            <a:r>
              <a:rPr lang="en-GB" sz="2400" b="1" dirty="0">
                <a:solidFill>
                  <a:srgbClr val="0033CC"/>
                </a:solidFill>
              </a:rPr>
              <a:t>new NumberDisplay(24);</a:t>
            </a:r>
          </a:p>
          <a:p>
            <a:pPr>
              <a:defRPr/>
            </a:pPr>
            <a:r>
              <a:rPr lang="en-GB" sz="2400" dirty="0"/>
              <a:t>    minutes = </a:t>
            </a:r>
            <a:r>
              <a:rPr lang="en-GB" sz="2400" b="1" dirty="0">
                <a:solidFill>
                  <a:srgbClr val="0033CC"/>
                </a:solidFill>
              </a:rPr>
              <a:t>new NumberDisplay(60);</a:t>
            </a:r>
          </a:p>
          <a:p>
            <a:pPr>
              <a:defRPr/>
            </a:pPr>
            <a:r>
              <a:rPr lang="en-GB" sz="2400" b="1" dirty="0">
                <a:solidFill>
                  <a:srgbClr val="FF0000"/>
                </a:solidFill>
              </a:rPr>
              <a:t>    updateDisplay();</a:t>
            </a:r>
          </a:p>
          <a:p>
            <a:pPr>
              <a:defRPr/>
            </a:pPr>
            <a:r>
              <a:rPr lang="en-GB" sz="2400" dirty="0"/>
              <a:t>}  </a:t>
            </a:r>
          </a:p>
          <a:p>
            <a:pPr>
              <a:defRPr/>
            </a:pPr>
            <a:r>
              <a:rPr lang="en-GB" sz="2400" b="1" dirty="0"/>
              <a:t>public </a:t>
            </a:r>
            <a:r>
              <a:rPr lang="en-GB" sz="2400" b="1" dirty="0">
                <a:solidFill>
                  <a:srgbClr val="00B050"/>
                </a:solidFill>
              </a:rPr>
              <a:t>ClockDisplay(int hour, int minute)</a:t>
            </a:r>
          </a:p>
          <a:p>
            <a:pPr>
              <a:defRPr/>
            </a:pPr>
            <a:r>
              <a:rPr lang="en-GB" sz="2400" dirty="0"/>
              <a:t>{</a:t>
            </a:r>
          </a:p>
          <a:p>
            <a:pPr>
              <a:defRPr/>
            </a:pPr>
            <a:r>
              <a:rPr lang="en-GB" sz="2400" dirty="0"/>
              <a:t>    hours = </a:t>
            </a:r>
            <a:r>
              <a:rPr lang="en-GB" sz="2400" b="1" dirty="0">
                <a:solidFill>
                  <a:srgbClr val="0033CC"/>
                </a:solidFill>
              </a:rPr>
              <a:t>new NumberDisplay(24);</a:t>
            </a:r>
          </a:p>
          <a:p>
            <a:pPr>
              <a:defRPr/>
            </a:pPr>
            <a:r>
              <a:rPr lang="en-GB" sz="2400" dirty="0"/>
              <a:t>    minutes = </a:t>
            </a:r>
            <a:r>
              <a:rPr lang="en-GB" sz="2400" b="1" dirty="0">
                <a:solidFill>
                  <a:srgbClr val="0033CC"/>
                </a:solidFill>
              </a:rPr>
              <a:t>new NumberDisplay(60);</a:t>
            </a:r>
          </a:p>
          <a:p>
            <a:pPr>
              <a:defRPr/>
            </a:pPr>
            <a:r>
              <a:rPr lang="en-GB" sz="2400" dirty="0"/>
              <a:t>    </a:t>
            </a:r>
            <a:r>
              <a:rPr lang="en-GB" sz="2400" b="1" dirty="0">
                <a:solidFill>
                  <a:srgbClr val="FF0000"/>
                </a:solidFill>
              </a:rPr>
              <a:t>setTime(hour, minute);</a:t>
            </a:r>
          </a:p>
          <a:p>
            <a:pPr>
              <a:defRPr/>
            </a:pPr>
            <a:r>
              <a:rPr lang="en-GB" sz="2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838" y="1484313"/>
            <a:ext cx="5256212" cy="865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Creates a new </a:t>
            </a:r>
            <a:r>
              <a:rPr lang="en-GB" sz="2000" b="1" dirty="0">
                <a:solidFill>
                  <a:srgbClr val="00B050"/>
                </a:solidFill>
              </a:rPr>
              <a:t>ClockDisplay</a:t>
            </a:r>
            <a:r>
              <a:rPr lang="en-GB" sz="2000" dirty="0">
                <a:solidFill>
                  <a:schemeClr val="tx1"/>
                </a:solidFill>
              </a:rPr>
              <a:t> object set at 00:00. Known as a ‘</a:t>
            </a:r>
            <a:r>
              <a:rPr lang="en-GB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no-arg’</a:t>
            </a:r>
            <a:r>
              <a:rPr lang="en-GB" sz="2000" b="1" dirty="0">
                <a:solidFill>
                  <a:schemeClr val="tx1"/>
                </a:solidFill>
              </a:rPr>
              <a:t> constructor</a:t>
            </a: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3663" y="2924175"/>
            <a:ext cx="2555875" cy="2017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Creates a new </a:t>
            </a:r>
            <a:r>
              <a:rPr lang="en-GB" sz="2000" b="1" dirty="0">
                <a:solidFill>
                  <a:srgbClr val="00B050"/>
                </a:solidFill>
              </a:rPr>
              <a:t>ClockDisplay </a:t>
            </a: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object at a time set by its parameter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825" y="981075"/>
            <a:ext cx="4752975" cy="5688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ClockDisplay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minutes;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String displayString;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ClockDisplay()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hours = new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NumberDisplay(</a:t>
            </a: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minutes = new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NumberDisplay(</a:t>
            </a: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updateDisplay();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ClockDisplay(int hour, int minute)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hours = new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NumberDisplay(</a:t>
            </a: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minutes = new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NumberDisplay(</a:t>
            </a: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setTime(hour, minute);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561975"/>
          </a:xfrm>
        </p:spPr>
        <p:txBody>
          <a:bodyPr/>
          <a:lstStyle/>
          <a:p>
            <a:pPr>
              <a:defRPr/>
            </a:pPr>
            <a:r>
              <a:rPr lang="en-GB" sz="3600" dirty="0" smtClean="0"/>
              <a:t>Constructors: </a:t>
            </a:r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  <a:r>
              <a:rPr lang="en-GB" sz="3600" dirty="0" smtClean="0"/>
              <a:t> &amp; </a:t>
            </a:r>
            <a:r>
              <a:rPr lang="en-GB" sz="3600" b="1" dirty="0" smtClean="0">
                <a:solidFill>
                  <a:srgbClr val="0033CC"/>
                </a:solidFill>
              </a:rPr>
              <a:t>NumberDisplay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CCA80-6029-4684-A2FF-620B34BBE27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19700" y="1196975"/>
            <a:ext cx="3529013" cy="504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private int limit;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private int value;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public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NumberDisplay(</a:t>
            </a: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   </a:t>
            </a:r>
          </a:p>
          <a:p>
            <a:pPr>
              <a:defRPr/>
            </a:pPr>
            <a: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rolloverLimit</a:t>
            </a: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limit = rolloverLimit;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value = 0;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...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5650" y="4868863"/>
            <a:ext cx="8064500" cy="1800225"/>
            <a:chOff x="755650" y="4868863"/>
            <a:chExt cx="8064500" cy="1800225"/>
          </a:xfrm>
        </p:grpSpPr>
        <p:sp>
          <p:nvSpPr>
            <p:cNvPr id="8" name="Rectangle 7"/>
            <p:cNvSpPr/>
            <p:nvPr/>
          </p:nvSpPr>
          <p:spPr>
            <a:xfrm>
              <a:off x="755650" y="4868863"/>
              <a:ext cx="7561263" cy="1800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public void setValue(int replacementValue)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      if((replacementValue &gt;=0) &amp;&amp; (replacementValue &lt; limit))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                  value = replacementValue;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72225" y="4868863"/>
              <a:ext cx="2447925" cy="5762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NumberDisplay</a:t>
              </a:r>
            </a:p>
          </p:txBody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1075"/>
            <a:ext cx="8856663" cy="5145088"/>
          </a:xfrm>
        </p:spPr>
        <p:txBody>
          <a:bodyPr/>
          <a:lstStyle/>
          <a:p>
            <a:r>
              <a:rPr lang="en-GB" smtClean="0"/>
              <a:t>An object can call methods:</a:t>
            </a:r>
          </a:p>
          <a:p>
            <a:pPr lvl="1"/>
            <a:r>
              <a:rPr lang="en-GB" smtClean="0"/>
              <a:t>of the same class by invoking their method name.</a:t>
            </a:r>
          </a:p>
          <a:p>
            <a:pPr lvl="1"/>
            <a:r>
              <a:rPr lang="en-GB" smtClean="0"/>
              <a:t>of other objects if visible (public) by using the </a:t>
            </a:r>
            <a:r>
              <a:rPr lang="en-GB" b="1" smtClean="0"/>
              <a:t>dot (.) notation</a:t>
            </a:r>
            <a:r>
              <a:rPr lang="en-GB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810F3-4984-4571-A99F-0E7D97EE0FE5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00113" y="1522413"/>
            <a:ext cx="7920037" cy="360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0113" y="1993900"/>
            <a:ext cx="7920037" cy="355600"/>
          </a:xfrm>
          <a:prstGeom prst="rect">
            <a:avLst/>
          </a:prstGeom>
          <a:noFill/>
          <a:ln w="508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76375" y="3141663"/>
            <a:ext cx="1150938" cy="43180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4438" y="3141663"/>
            <a:ext cx="1150937" cy="43180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2500" y="3141663"/>
            <a:ext cx="1150938" cy="43180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27088" y="2781300"/>
            <a:ext cx="7993062" cy="1727200"/>
            <a:chOff x="827088" y="2781300"/>
            <a:chExt cx="7993062" cy="1727200"/>
          </a:xfrm>
        </p:grpSpPr>
        <p:sp>
          <p:nvSpPr>
            <p:cNvPr id="6" name="Rectangle 5"/>
            <p:cNvSpPr/>
            <p:nvPr/>
          </p:nvSpPr>
          <p:spPr>
            <a:xfrm>
              <a:off x="827088" y="2781300"/>
              <a:ext cx="7561262" cy="172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setTime(hour, minute);</a:t>
              </a:r>
            </a:p>
            <a:p>
              <a:pPr>
                <a:defRPr/>
              </a:pPr>
              <a:r>
                <a:rPr lang="en-GB" sz="28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...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public void setTime(int hour, int minute)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{    hours.</a:t>
              </a: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setValue(hour)</a:t>
              </a: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;  minutes.</a:t>
              </a:r>
              <a:r>
                <a:rPr lang="en-GB" sz="2000" b="1" dirty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setValue(minute)</a:t>
              </a: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;</a:t>
              </a:r>
            </a:p>
            <a:p>
              <a:pPr>
                <a:defRPr/>
              </a:pPr>
              <a:r>
                <a:rPr lang="en-GB" sz="20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}</a:t>
              </a:r>
            </a:p>
            <a:p>
              <a:pPr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2225" y="2781300"/>
              <a:ext cx="2447925" cy="5762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ClockDisplay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31913" y="4149725"/>
            <a:ext cx="2592387" cy="792163"/>
            <a:chOff x="1331640" y="4149080"/>
            <a:chExt cx="2592288" cy="7928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052337" y="4149080"/>
              <a:ext cx="863567" cy="792808"/>
            </a:xfrm>
            <a:prstGeom prst="straightConnector1">
              <a:avLst/>
            </a:prstGeom>
            <a:ln w="5080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31640" y="4149080"/>
              <a:ext cx="2592288" cy="0"/>
            </a:xfrm>
            <a:prstGeom prst="line">
              <a:avLst/>
            </a:prstGeom>
            <a:ln w="50800">
              <a:solidFill>
                <a:srgbClr val="00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059113" y="4149725"/>
            <a:ext cx="4176712" cy="719138"/>
            <a:chOff x="3059113" y="4149080"/>
            <a:chExt cx="4177183" cy="719783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059113" y="4149080"/>
              <a:ext cx="2232277" cy="719783"/>
            </a:xfrm>
            <a:prstGeom prst="straightConnector1">
              <a:avLst/>
            </a:prstGeom>
            <a:ln w="5080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140322" y="4149080"/>
              <a:ext cx="3095974" cy="0"/>
            </a:xfrm>
            <a:prstGeom prst="line">
              <a:avLst/>
            </a:prstGeom>
            <a:ln w="50800">
              <a:solidFill>
                <a:srgbClr val="00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712200" cy="5635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methods: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E5686-B0F9-4268-8EEF-685C50E068FA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0825" y="1292225"/>
            <a:ext cx="5329238" cy="50165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</a:rPr>
              <a:t>public void timeTick()</a:t>
            </a:r>
            <a:endParaRPr lang="en-GB" sz="44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{</a:t>
            </a:r>
          </a:p>
          <a:p>
            <a:pPr>
              <a:defRPr/>
            </a:pPr>
            <a:r>
              <a:rPr lang="en-GB" sz="2000" b="1" dirty="0">
                <a:solidFill>
                  <a:srgbClr val="0033CC"/>
                </a:solidFill>
              </a:rPr>
              <a:t>      </a:t>
            </a:r>
            <a:r>
              <a:rPr lang="en-GB" sz="2000" b="1" dirty="0">
                <a:solidFill>
                  <a:srgbClr val="00B050"/>
                </a:solidFill>
              </a:rPr>
              <a:t>minutes</a:t>
            </a:r>
            <a:r>
              <a:rPr lang="en-GB" sz="2000" b="1" dirty="0">
                <a:solidFill>
                  <a:srgbClr val="0033CC"/>
                </a:solidFill>
              </a:rPr>
              <a:t>.increment();</a:t>
            </a:r>
          </a:p>
          <a:p>
            <a:pPr>
              <a:defRPr/>
            </a:pPr>
            <a:r>
              <a:rPr lang="en-GB" sz="2000" b="1" dirty="0"/>
              <a:t>      </a:t>
            </a:r>
            <a:r>
              <a:rPr lang="en-GB" sz="2000" b="1" dirty="0">
                <a:solidFill>
                  <a:srgbClr val="00B050"/>
                </a:solidFill>
              </a:rPr>
              <a:t>if(minutes</a:t>
            </a:r>
            <a:r>
              <a:rPr lang="en-GB" sz="2000" b="1" dirty="0">
                <a:solidFill>
                  <a:srgbClr val="0033CC"/>
                </a:solidFill>
              </a:rPr>
              <a:t>.getValue() </a:t>
            </a:r>
            <a:r>
              <a:rPr lang="en-GB" sz="2000" b="1" dirty="0">
                <a:solidFill>
                  <a:srgbClr val="00B050"/>
                </a:solidFill>
              </a:rPr>
              <a:t>== 0)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    {</a:t>
            </a:r>
          </a:p>
          <a:p>
            <a:pPr>
              <a:defRPr/>
            </a:pPr>
            <a:r>
              <a:rPr lang="en-GB" sz="2000" b="1" dirty="0"/>
              <a:t>          </a:t>
            </a:r>
            <a:r>
              <a:rPr lang="en-GB" sz="2000" b="1" dirty="0">
                <a:solidFill>
                  <a:srgbClr val="00B050"/>
                </a:solidFill>
              </a:rPr>
              <a:t>hours</a:t>
            </a:r>
            <a:r>
              <a:rPr lang="en-GB" sz="2000" b="1" dirty="0">
                <a:solidFill>
                  <a:srgbClr val="0033CC"/>
                </a:solidFill>
              </a:rPr>
              <a:t>.increment();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    }</a:t>
            </a:r>
          </a:p>
          <a:p>
            <a:pPr>
              <a:defRPr/>
            </a:pPr>
            <a:r>
              <a:rPr lang="en-GB" sz="2000" b="1" dirty="0">
                <a:solidFill>
                  <a:srgbClr val="FF0000"/>
                </a:solidFill>
              </a:rPr>
              <a:t>      </a:t>
            </a:r>
            <a:r>
              <a:rPr lang="en-GB" sz="2000" b="1" dirty="0">
                <a:solidFill>
                  <a:srgbClr val="00B050"/>
                </a:solidFill>
              </a:rPr>
              <a:t>updateDisplay();</a:t>
            </a:r>
          </a:p>
          <a:p>
            <a:pPr>
              <a:defRPr/>
            </a:pPr>
            <a:r>
              <a:rPr lang="en-GB" sz="2000" b="1" dirty="0"/>
              <a:t>  </a:t>
            </a:r>
            <a:r>
              <a:rPr lang="en-GB" sz="2000" b="1" dirty="0">
                <a:solidFill>
                  <a:srgbClr val="00B050"/>
                </a:solidFill>
              </a:rPr>
              <a:t>}</a:t>
            </a:r>
          </a:p>
          <a:p>
            <a:pPr>
              <a:defRPr/>
            </a:pPr>
            <a:r>
              <a:rPr lang="en-GB" sz="2000" b="1" dirty="0"/>
              <a:t>    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public void setTime(int hour, int minute)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{</a:t>
            </a:r>
          </a:p>
          <a:p>
            <a:pPr>
              <a:defRPr/>
            </a:pPr>
            <a:r>
              <a:rPr lang="en-GB" sz="2000" b="1" dirty="0"/>
              <a:t>      </a:t>
            </a:r>
            <a:r>
              <a:rPr lang="en-GB" sz="2000" b="1" dirty="0">
                <a:solidFill>
                  <a:srgbClr val="00B050"/>
                </a:solidFill>
              </a:rPr>
              <a:t>hours</a:t>
            </a:r>
            <a:r>
              <a:rPr lang="en-GB" sz="2000" b="1" dirty="0">
                <a:solidFill>
                  <a:srgbClr val="0033CC"/>
                </a:solidFill>
              </a:rPr>
              <a:t>.setValue(hour);</a:t>
            </a:r>
          </a:p>
          <a:p>
            <a:pPr>
              <a:defRPr/>
            </a:pPr>
            <a:r>
              <a:rPr lang="en-GB" sz="2000" b="1" dirty="0">
                <a:solidFill>
                  <a:srgbClr val="0033CC"/>
                </a:solidFill>
              </a:rPr>
              <a:t>      </a:t>
            </a:r>
            <a:r>
              <a:rPr lang="en-GB" sz="2000" b="1" dirty="0">
                <a:solidFill>
                  <a:srgbClr val="00B050"/>
                </a:solidFill>
              </a:rPr>
              <a:t>minutes</a:t>
            </a:r>
            <a:r>
              <a:rPr lang="en-GB" sz="2000" b="1" dirty="0">
                <a:solidFill>
                  <a:srgbClr val="0033CC"/>
                </a:solidFill>
              </a:rPr>
              <a:t>.setValue(minute);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    updateDisplay();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</a:rPr>
              <a:t>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1268413"/>
            <a:ext cx="3168650" cy="172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public String getTime()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return displayString;</a:t>
            </a:r>
          </a:p>
          <a:p>
            <a:pPr>
              <a:defRPr/>
            </a:pPr>
            <a:r>
              <a:rPr lang="en-GB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0425" y="3573463"/>
            <a:ext cx="3024188" cy="27352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Methods can call other methods.</a:t>
            </a:r>
          </a:p>
          <a:p>
            <a:pPr algn="ctr">
              <a:defRPr/>
            </a:pPr>
            <a:endParaRPr lang="en-GB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 the 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Scope of methods: helper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GB" sz="2400" smtClean="0"/>
              <a:t>Generally methods are declared public to allow access by objects of other collaborating classes.</a:t>
            </a:r>
          </a:p>
          <a:p>
            <a:r>
              <a:rPr lang="en-GB" sz="2400" smtClean="0"/>
              <a:t>BUT there are times when we write a method that is only for use inside the class it is declared in.</a:t>
            </a:r>
          </a:p>
          <a:p>
            <a:r>
              <a:rPr lang="en-GB" sz="2400" smtClean="0"/>
              <a:t>We can then declare it private as there is no need to make it known to users of the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88" y="3500438"/>
            <a:ext cx="8785225" cy="316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/**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*  Update the internal string that represents the display.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*/</a:t>
            </a:r>
          </a:p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void updateDisplay()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displayString = hours.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getDisplayValue()</a:t>
            </a: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+ “:” 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                   + minutes.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getDisplayValue()</a:t>
            </a: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8FB3-D3F3-4814-A741-E94B5BA976AE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1763688" y="6308725"/>
            <a:ext cx="5573340" cy="4778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Now look at </a:t>
            </a:r>
            <a:r>
              <a:rPr lang="en-GB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ClockDisplay</a:t>
            </a:r>
            <a:r>
              <a:rPr lang="en-GB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Code</a:t>
            </a: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object creation and the </a:t>
            </a:r>
            <a:r>
              <a:rPr lang="en-GB" b="1" smtClean="0">
                <a:solidFill>
                  <a:srgbClr val="FF0000"/>
                </a:solidFill>
                <a:latin typeface="Arial" charset="0"/>
                <a:cs typeface="Arial" charset="0"/>
              </a:rPr>
              <a:t>null</a:t>
            </a:r>
            <a:r>
              <a:rPr lang="en-GB" smtClean="0"/>
              <a:t> value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en-GB" sz="2400" smtClean="0"/>
              <a:t>Objects creation is a 2-stage process using the operator ‘</a:t>
            </a:r>
            <a:r>
              <a:rPr lang="en-GB" sz="2400" b="1" smtClean="0">
                <a:solidFill>
                  <a:srgbClr val="0033CC"/>
                </a:solidFill>
                <a:latin typeface="Arial" charset="0"/>
                <a:cs typeface="Arial" charset="0"/>
              </a:rPr>
              <a:t>new</a:t>
            </a:r>
            <a:r>
              <a:rPr lang="en-GB" sz="2400" smtClean="0"/>
              <a:t>’. </a:t>
            </a:r>
          </a:p>
          <a:p>
            <a:r>
              <a:rPr lang="en-GB" sz="2400" smtClean="0"/>
              <a:t>When an object reference is first created it is given a special value </a:t>
            </a:r>
            <a:r>
              <a:rPr lang="en-GB" sz="2400" b="1" smtClean="0">
                <a:solidFill>
                  <a:srgbClr val="FF0000"/>
                </a:solidFill>
              </a:rPr>
              <a:t>null</a:t>
            </a:r>
            <a:r>
              <a:rPr lang="en-GB" sz="2400" smtClean="0"/>
              <a:t>. (NOTE: Not “null”)</a:t>
            </a:r>
          </a:p>
          <a:p>
            <a:r>
              <a:rPr lang="en-GB" sz="2400" smtClean="0"/>
              <a:t>A </a:t>
            </a:r>
            <a:r>
              <a:rPr lang="en-GB" sz="2400" b="1" smtClean="0">
                <a:solidFill>
                  <a:srgbClr val="FF0000"/>
                </a:solidFill>
              </a:rPr>
              <a:t>null</a:t>
            </a:r>
            <a:r>
              <a:rPr lang="en-GB" sz="2400" smtClean="0"/>
              <a:t> value indicates that no storage has been allocated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419725"/>
            <a:ext cx="2133600" cy="365125"/>
          </a:xfrm>
        </p:spPr>
        <p:txBody>
          <a:bodyPr/>
          <a:lstStyle/>
          <a:p>
            <a:pPr>
              <a:defRPr/>
            </a:pPr>
            <a:fld id="{C6157B61-DB91-41B6-8F7A-5736F858831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0825" y="3141663"/>
            <a:ext cx="4105275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NumberDisplay hours;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708275"/>
            <a:ext cx="4464050" cy="151288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Just declares a variable of type NumberDisplay. No memory allocated to hold values.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 has the value </a:t>
            </a:r>
            <a:r>
              <a:rPr lang="en-GB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825" y="4437063"/>
            <a:ext cx="5905500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 = </a:t>
            </a:r>
            <a:r>
              <a:rPr lang="en-GB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NumberDisplay(limit);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138" y="4968875"/>
            <a:ext cx="5903912" cy="76358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Space allocated for </a:t>
            </a:r>
            <a:r>
              <a: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cs typeface="Arial" pitchFamily="34" charset="0"/>
              </a:rPr>
              <a:t>rolloverLimit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 set to ‘</a:t>
            </a:r>
            <a:r>
              <a:rPr lang="en-GB" sz="2400" b="1" dirty="0">
                <a:solidFill>
                  <a:schemeClr val="tx1"/>
                </a:solidFill>
                <a:cs typeface="Arial" pitchFamily="34" charset="0"/>
              </a:rPr>
              <a:t>limit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’ and ‘</a:t>
            </a:r>
            <a:r>
              <a:rPr lang="en-GB" sz="2400" b="1" dirty="0">
                <a:solidFill>
                  <a:schemeClr val="tx1"/>
                </a:solidFill>
                <a:cs typeface="Arial" pitchFamily="34" charset="0"/>
              </a:rPr>
              <a:t>value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’ set to ‘</a:t>
            </a:r>
            <a:r>
              <a:rPr lang="en-GB" sz="2400" b="1" dirty="0">
                <a:solidFill>
                  <a:schemeClr val="tx1"/>
                </a:solidFill>
                <a:cs typeface="Arial" pitchFamily="34" charset="0"/>
              </a:rPr>
              <a:t>0</a:t>
            </a:r>
            <a:r>
              <a:rPr lang="en-GB" sz="2400" b="1" dirty="0">
                <a:solidFill>
                  <a:schemeClr val="tx2"/>
                </a:solidFill>
                <a:cs typeface="Arial" pitchFamily="34" charset="0"/>
              </a:rPr>
              <a:t>’.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2275" y="6021388"/>
            <a:ext cx="5759450" cy="72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(hours == null)</a:t>
            </a:r>
          </a:p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System.out.println (“No storage allocated”);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‘</a:t>
            </a:r>
            <a:r>
              <a:rPr lang="en-GB" b="1" smtClean="0">
                <a:solidFill>
                  <a:srgbClr val="FF0000"/>
                </a:solidFill>
              </a:rPr>
              <a:t>this</a:t>
            </a:r>
            <a:r>
              <a:rPr lang="en-GB" smtClean="0"/>
              <a:t>’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r>
              <a:rPr lang="en-GB" smtClean="0"/>
              <a:t>Sometimes we find that we have a variable with the same name as a parameter. e.g.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We can make it clear which is the parameter &amp; which is the variable by using ‘</a:t>
            </a:r>
            <a:r>
              <a:rPr lang="en-GB" b="1" smtClean="0">
                <a:solidFill>
                  <a:srgbClr val="FF0000"/>
                </a:solidFill>
                <a:latin typeface="Arial" charset="0"/>
                <a:cs typeface="Arial" charset="0"/>
              </a:rPr>
              <a:t>this</a:t>
            </a:r>
            <a:r>
              <a:rPr lang="en-GB" smtClean="0"/>
              <a:t>’: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Using this is often a matter of personal preference.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EBCDF-02A7-4803-8668-4DA60E0E8005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79725" y="4292600"/>
            <a:ext cx="3421063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this.radius = radius;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0338" y="2133600"/>
            <a:ext cx="3671887" cy="1223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radius;</a:t>
            </a:r>
            <a:endParaRPr lang="en-GB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public Circle(int radius)</a:t>
            </a:r>
          </a:p>
          <a:p>
            <a:pPr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{ ...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9250" y="5108575"/>
            <a:ext cx="2736850" cy="431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9338" y="5108575"/>
            <a:ext cx="2736850" cy="431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parameter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851275" y="4883150"/>
            <a:ext cx="431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088732" y="4885531"/>
            <a:ext cx="431800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Object responsibilities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/>
            <a:r>
              <a:rPr lang="en-US" smtClean="0"/>
              <a:t>Think in terms of: </a:t>
            </a:r>
          </a:p>
          <a:p>
            <a:pPr lvl="1" algn="just" eaLnBrk="1" hangingPunct="1"/>
            <a:r>
              <a:rPr lang="en-US" smtClean="0"/>
              <a:t>what the object must </a:t>
            </a:r>
            <a:r>
              <a:rPr lang="en-US" b="1" i="1" smtClean="0"/>
              <a:t>know</a:t>
            </a:r>
            <a:r>
              <a:rPr lang="en-US" smtClean="0"/>
              <a:t>.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400" smtClean="0"/>
              <a:t>the properties of the entity (thing) that the object is modeling;</a:t>
            </a:r>
          </a:p>
          <a:p>
            <a:pPr lvl="2" algn="just">
              <a:spcAft>
                <a:spcPts val="300"/>
              </a:spcAft>
            </a:pPr>
            <a:r>
              <a:rPr lang="en-US" sz="2400" smtClean="0"/>
              <a:t>about other objects with which it needs to cooperate.</a:t>
            </a:r>
          </a:p>
          <a:p>
            <a:pPr lvl="1" algn="just" eaLnBrk="1" hangingPunct="1"/>
            <a:r>
              <a:rPr lang="en-US" smtClean="0"/>
              <a:t>what object must </a:t>
            </a:r>
            <a:r>
              <a:rPr lang="en-US" b="1" i="1" smtClean="0"/>
              <a:t>do</a:t>
            </a:r>
            <a:r>
              <a:rPr lang="en-US" smtClean="0"/>
              <a:t>.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400" smtClean="0"/>
              <a:t>compute particular values;</a:t>
            </a:r>
          </a:p>
          <a:p>
            <a:pPr lvl="2" algn="just">
              <a:spcAft>
                <a:spcPts val="300"/>
              </a:spcAft>
            </a:pPr>
            <a:r>
              <a:rPr lang="en-US" sz="2400" smtClean="0"/>
              <a:t>perform actions that modify its state;</a:t>
            </a:r>
          </a:p>
          <a:p>
            <a:pPr lvl="2" algn="just">
              <a:spcAft>
                <a:spcPts val="300"/>
              </a:spcAft>
            </a:pPr>
            <a:r>
              <a:rPr lang="en-US" sz="2400" smtClean="0"/>
              <a:t>create and initialize other objects;</a:t>
            </a:r>
          </a:p>
          <a:p>
            <a:pPr lvl="2" algn="just">
              <a:spcAft>
                <a:spcPts val="300"/>
              </a:spcAft>
            </a:pPr>
            <a:r>
              <a:rPr lang="en-US" sz="2400" smtClean="0"/>
              <a:t>control and coordinate activities of other objects.</a:t>
            </a:r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EB57F-CA4E-40CB-929E-2D40650479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sz="4000" smtClean="0"/>
              <a:t>From responsibilities to class features</a:t>
            </a:r>
            <a:endParaRPr lang="en-GB" sz="400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850" y="908050"/>
            <a:ext cx="84963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To design a class first determine an object’s responsibilities.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class them as </a:t>
            </a:r>
            <a:r>
              <a:rPr lang="en-US" b="1" i="1" smtClean="0"/>
              <a:t>knowing</a:t>
            </a:r>
            <a:r>
              <a:rPr lang="en-US" smtClean="0"/>
              <a:t> or </a:t>
            </a:r>
            <a:r>
              <a:rPr lang="en-US" b="1" i="1" smtClean="0"/>
              <a:t>doing</a:t>
            </a:r>
            <a:r>
              <a:rPr lang="en-US" smtClean="0"/>
              <a:t> responsibilities.</a:t>
            </a:r>
            <a:br>
              <a:rPr lang="en-US" smtClean="0"/>
            </a:br>
            <a:endParaRPr lang="en-US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“</a:t>
            </a:r>
            <a:r>
              <a:rPr lang="en-US" sz="2400" b="1" smtClean="0"/>
              <a:t>Knowing</a:t>
            </a:r>
            <a:r>
              <a:rPr lang="en-US" sz="2400" smtClean="0"/>
              <a:t> responsibilities”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translate into the data the object must maintain in attributes.</a:t>
            </a:r>
            <a:br>
              <a:rPr lang="en-US" smtClean="0"/>
            </a:br>
            <a:endParaRPr lang="en-US" smtClean="0"/>
          </a:p>
          <a:p>
            <a:pPr algn="just">
              <a:lnSpc>
                <a:spcPct val="90000"/>
              </a:lnSpc>
            </a:pPr>
            <a:r>
              <a:rPr lang="en-US" sz="2400" smtClean="0"/>
              <a:t>“</a:t>
            </a:r>
            <a:r>
              <a:rPr lang="en-US" sz="2400" b="1" smtClean="0"/>
              <a:t>Doing</a:t>
            </a:r>
            <a:r>
              <a:rPr lang="en-US" sz="2400" smtClean="0"/>
              <a:t> responsibilities”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translate into accessor (query) / mutator (command) methods.</a:t>
            </a:r>
            <a:br>
              <a:rPr lang="en-US" smtClean="0"/>
            </a:br>
            <a:endParaRPr lang="en-US" smtClean="0"/>
          </a:p>
          <a:p>
            <a:r>
              <a:rPr lang="en-GB" sz="2400" smtClean="0"/>
              <a:t>A Java program will generally consist of several classes. These classes (and their objects) must communicate with each other.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4AECF-8878-4E4F-BB8C-CD85D289730A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Example: A digital clock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smtClean="0"/>
              <a:t>Going to look at the design of a digital clock </a:t>
            </a:r>
            <a:r>
              <a:rPr lang="en-GB" i="1" u="sng" smtClean="0"/>
              <a:t>display.</a:t>
            </a:r>
          </a:p>
          <a:p>
            <a:pPr lvl="1"/>
            <a:r>
              <a:rPr lang="en-GB" smtClean="0"/>
              <a:t>NOT the clock itself!</a:t>
            </a:r>
          </a:p>
          <a:p>
            <a:r>
              <a:rPr lang="en-GB" smtClean="0"/>
              <a:t>Display shows hours and minutes separated by a colon.</a:t>
            </a:r>
          </a:p>
          <a:p>
            <a:r>
              <a:rPr lang="en-GB" smtClean="0"/>
              <a:t>24 hour display.</a:t>
            </a:r>
          </a:p>
          <a:p>
            <a:r>
              <a:rPr lang="en-GB" smtClean="0"/>
              <a:t>Time from 00:00 (midnight) to 23:59.</a:t>
            </a:r>
          </a:p>
          <a:p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00F78-04FA-4982-AA44-4FD646443A6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08413" y="4437063"/>
            <a:ext cx="1512887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11:03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Modularising the clock display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r>
              <a:rPr lang="en-GB" smtClean="0"/>
              <a:t>Need to consider ways different ways of clock display to make implementing it easy.</a:t>
            </a:r>
          </a:p>
          <a:p>
            <a:r>
              <a:rPr lang="en-GB" smtClean="0"/>
              <a:t>Choices:</a:t>
            </a:r>
          </a:p>
          <a:p>
            <a:pPr lvl="1"/>
            <a:r>
              <a:rPr lang="en-GB" smtClean="0"/>
              <a:t>One 4-digit display?</a:t>
            </a:r>
            <a:br>
              <a:rPr lang="en-GB" smtClean="0"/>
            </a:br>
            <a:endParaRPr lang="en-GB" smtClean="0"/>
          </a:p>
          <a:p>
            <a:pPr lvl="1"/>
            <a:r>
              <a:rPr lang="en-GB" smtClean="0"/>
              <a:t>Two 2-digit displays?</a:t>
            </a:r>
          </a:p>
          <a:p>
            <a:r>
              <a:rPr lang="en-GB" smtClean="0"/>
              <a:t>Design decision:</a:t>
            </a:r>
          </a:p>
          <a:p>
            <a:pPr lvl="1"/>
            <a:r>
              <a:rPr lang="en-GB" smtClean="0"/>
              <a:t>Two 2-digit displays:</a:t>
            </a:r>
          </a:p>
          <a:p>
            <a:pPr lvl="2"/>
            <a:r>
              <a:rPr lang="en-GB" smtClean="0"/>
              <a:t>if we need to add a seconds display later it will be easier</a:t>
            </a:r>
          </a:p>
          <a:p>
            <a:pPr lvl="2"/>
            <a:r>
              <a:rPr lang="en-GB" smtClean="0"/>
              <a:t>always try and think of possible changes / reuse of components</a:t>
            </a:r>
          </a:p>
          <a:p>
            <a:pPr lvl="1"/>
            <a:r>
              <a:rPr lang="en-GB" smtClean="0"/>
              <a:t>The digits will increment until a limit is reached &amp; then roll back to zero:</a:t>
            </a:r>
          </a:p>
          <a:p>
            <a:pPr lvl="2"/>
            <a:r>
              <a:rPr lang="en-GB" smtClean="0"/>
              <a:t>hours: 00 to 23		minutes: 00 - 59</a:t>
            </a:r>
          </a:p>
          <a:p>
            <a:pPr lvl="2">
              <a:buFont typeface="Arial" charset="0"/>
              <a:buNone/>
            </a:pPr>
            <a:endParaRPr lang="en-GB" smtClean="0"/>
          </a:p>
          <a:p>
            <a:pPr lvl="1"/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465FB-876C-4F46-BD73-442868871C6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72000" y="2349500"/>
            <a:ext cx="1800225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11:03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2925" y="3141663"/>
            <a:ext cx="749300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3141663"/>
            <a:ext cx="792163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GB" smtClean="0"/>
              <a:t>Objects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Two types of object needed, therefore two classes:</a:t>
            </a:r>
          </a:p>
          <a:p>
            <a:pPr lvl="1">
              <a:defRPr/>
            </a:pPr>
            <a:r>
              <a:rPr lang="en-GB" b="1" dirty="0" smtClean="0">
                <a:solidFill>
                  <a:srgbClr val="0033CC"/>
                </a:solidFill>
              </a:rPr>
              <a:t>NumberDisplay</a:t>
            </a:r>
          </a:p>
          <a:p>
            <a:pPr lvl="2">
              <a:defRPr/>
            </a:pPr>
            <a:r>
              <a:rPr lang="en-GB" dirty="0" smtClean="0"/>
              <a:t>models a two-digit display</a:t>
            </a:r>
          </a:p>
          <a:p>
            <a:pPr lvl="2">
              <a:defRPr/>
            </a:pPr>
            <a:r>
              <a:rPr lang="en-GB" dirty="0" smtClean="0"/>
              <a:t>once the class is defined we can create </a:t>
            </a:r>
            <a:r>
              <a:rPr lang="en-GB" b="1" i="1" dirty="0" smtClean="0"/>
              <a:t>two objects </a:t>
            </a:r>
            <a:r>
              <a:rPr lang="en-GB" dirty="0" smtClean="0"/>
              <a:t>with different limits (representing hours and minutes) and use these to construct the clock display.</a:t>
            </a:r>
          </a:p>
          <a:p>
            <a:pPr lvl="1">
              <a:defRPr/>
            </a:pP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ClockDisplay</a:t>
            </a:r>
          </a:p>
          <a:p>
            <a:pPr lvl="2">
              <a:defRPr/>
            </a:pPr>
            <a:r>
              <a:rPr lang="en-GB" dirty="0" smtClean="0"/>
              <a:t>models the clock display itself</a:t>
            </a:r>
          </a:p>
          <a:p>
            <a:pPr lvl="2">
              <a:buFont typeface="Arial" charset="0"/>
              <a:buNone/>
              <a:defRPr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defRPr/>
            </a:pPr>
            <a:r>
              <a:rPr lang="en-GB" dirty="0" smtClean="0"/>
              <a:t>Need to identify the responsibilities of each object.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90486-6DEF-4B60-91D1-5D220CE31A5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Responsibilities for </a:t>
            </a:r>
            <a:r>
              <a:rPr lang="en-GB" dirty="0" smtClean="0">
                <a:solidFill>
                  <a:srgbClr val="0033CC"/>
                </a:solidFill>
              </a:rPr>
              <a:t>NumberDisplay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7" cy="4857750"/>
          </a:xfrm>
        </p:spPr>
        <p:txBody>
          <a:bodyPr/>
          <a:lstStyle/>
          <a:p>
            <a:r>
              <a:rPr lang="en-GB" smtClean="0"/>
              <a:t>Knows:</a:t>
            </a:r>
          </a:p>
          <a:p>
            <a:pPr lvl="1"/>
            <a:r>
              <a:rPr lang="en-GB" smtClean="0"/>
              <a:t>current value</a:t>
            </a:r>
          </a:p>
          <a:p>
            <a:pPr lvl="1"/>
            <a:r>
              <a:rPr lang="en-GB" smtClean="0"/>
              <a:t>rollover limit: 60 for minutes / 24 for hours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Does:</a:t>
            </a:r>
          </a:p>
          <a:p>
            <a:pPr lvl="1"/>
            <a:r>
              <a:rPr lang="en-GB" smtClean="0"/>
              <a:t>return the value 			           (accessor method)</a:t>
            </a:r>
          </a:p>
          <a:p>
            <a:pPr lvl="1"/>
            <a:r>
              <a:rPr lang="en-GB" smtClean="0"/>
              <a:t>return the display value as a 2-digit number </a:t>
            </a:r>
            <a:br>
              <a:rPr lang="en-GB" smtClean="0"/>
            </a:br>
            <a:r>
              <a:rPr lang="en-GB" smtClean="0"/>
              <a:t>(e.g. display 01 rather than 1)		           (accessor method)</a:t>
            </a:r>
          </a:p>
          <a:p>
            <a:pPr lvl="1"/>
            <a:r>
              <a:rPr lang="en-GB" smtClean="0"/>
              <a:t>increment the display value 		          (mutator method)</a:t>
            </a:r>
          </a:p>
          <a:p>
            <a:pPr lvl="1"/>
            <a:r>
              <a:rPr lang="en-GB" smtClean="0"/>
              <a:t>set the display value			          (mutator method)</a:t>
            </a:r>
          </a:p>
          <a:p>
            <a:pPr lvl="1"/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C7EE8-ED3A-478C-B5B9-FD61BEF75BA1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EF7A-B168-48A7-AC63-5DF8FB440C2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0244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GB" dirty="0" smtClean="0"/>
              <a:t>Implementation – </a:t>
            </a:r>
            <a:r>
              <a:rPr lang="en-GB" dirty="0" smtClean="0">
                <a:solidFill>
                  <a:srgbClr val="0033CC"/>
                </a:solidFill>
              </a:rPr>
              <a:t>NumberDisplay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68313" y="976313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public class NumberDisplay</a:t>
            </a:r>
          </a:p>
          <a:p>
            <a:r>
              <a:rPr lang="en-GB" sz="2400"/>
              <a:t>{</a:t>
            </a:r>
          </a:p>
          <a:p>
            <a:r>
              <a:rPr lang="en-GB" sz="2400"/>
              <a:t>    private int limit;</a:t>
            </a:r>
          </a:p>
          <a:p>
            <a:r>
              <a:rPr lang="en-GB" sz="2400"/>
              <a:t>    private int value;</a:t>
            </a:r>
          </a:p>
          <a:p>
            <a:r>
              <a:rPr lang="en-GB" sz="2400"/>
              <a:t>  </a:t>
            </a:r>
          </a:p>
          <a:p>
            <a:r>
              <a:rPr lang="en-GB" sz="2400"/>
              <a:t>    // constructor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r>
              <a:rPr lang="en-GB" sz="2400"/>
              <a:t>} // end class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827088" y="3284538"/>
            <a:ext cx="5905500" cy="1939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public NumberDisplay(int rolloverLimit)</a:t>
            </a:r>
          </a:p>
          <a:p>
            <a:r>
              <a:rPr lang="en-GB" sz="2400"/>
              <a:t>{</a:t>
            </a:r>
          </a:p>
          <a:p>
            <a:r>
              <a:rPr lang="en-GB" sz="2400"/>
              <a:t>      limit = rolloverLimit;</a:t>
            </a:r>
          </a:p>
          <a:p>
            <a:r>
              <a:rPr lang="en-GB" sz="2400"/>
              <a:t>      value = 0;</a:t>
            </a:r>
          </a:p>
          <a:p>
            <a:r>
              <a:rPr lang="en-GB" sz="240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388" y="981075"/>
            <a:ext cx="6696075" cy="532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47" name="Group 10"/>
          <p:cNvGrpSpPr>
            <a:grpSpLocks/>
          </p:cNvGrpSpPr>
          <p:nvPr/>
        </p:nvGrpSpPr>
        <p:grpSpPr bwMode="auto">
          <a:xfrm>
            <a:off x="3059113" y="1752600"/>
            <a:ext cx="5473700" cy="431800"/>
            <a:chOff x="3059832" y="1700808"/>
            <a:chExt cx="5472608" cy="432048"/>
          </a:xfrm>
        </p:grpSpPr>
        <p:sp>
          <p:nvSpPr>
            <p:cNvPr id="8" name="Rectangle 7"/>
            <p:cNvSpPr/>
            <p:nvPr/>
          </p:nvSpPr>
          <p:spPr>
            <a:xfrm>
              <a:off x="4140703" y="1700808"/>
              <a:ext cx="4391737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type </a:t>
              </a:r>
              <a:r>
                <a:rPr lang="en-GB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GB" sz="2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for easy arithmetic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3059832" y="1916832"/>
              <a:ext cx="1080871" cy="158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>
          <a:buNone/>
          <a:defRPr sz="2400" b="1" dirty="0" smtClean="0">
            <a:solidFill>
              <a:schemeClr val="tx2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1731</Words>
  <Application>Microsoft Office PowerPoint</Application>
  <PresentationFormat>On-screen Show (4:3)</PresentationFormat>
  <Paragraphs>384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Designing with objects</vt:lpstr>
      <vt:lpstr>Object responsibilities</vt:lpstr>
      <vt:lpstr>From responsibilities to class features</vt:lpstr>
      <vt:lpstr>Example: A digital clock</vt:lpstr>
      <vt:lpstr>Modularising the clock display</vt:lpstr>
      <vt:lpstr>Objects</vt:lpstr>
      <vt:lpstr>Responsibilities for NumberDisplay</vt:lpstr>
      <vt:lpstr>Implementation – NumberDisplay</vt:lpstr>
      <vt:lpstr>accessor method: getValue</vt:lpstr>
      <vt:lpstr>accessor method: getDisplayValue</vt:lpstr>
      <vt:lpstr>String concatenation: ‘+’</vt:lpstr>
      <vt:lpstr>mutators: increment</vt:lpstr>
      <vt:lpstr>Logical operators</vt:lpstr>
      <vt:lpstr>mutators: setValue</vt:lpstr>
      <vt:lpstr>Responsibilities for ClockDisplay</vt:lpstr>
      <vt:lpstr>Implementation - ClockDisplay</vt:lpstr>
      <vt:lpstr>Object Creation</vt:lpstr>
      <vt:lpstr>A note about Constructors</vt:lpstr>
      <vt:lpstr>Constructors: ClockDisplay</vt:lpstr>
      <vt:lpstr>Constructors: ClockDisplay &amp; NumberDisplay</vt:lpstr>
      <vt:lpstr>Calling methods</vt:lpstr>
      <vt:lpstr>methods: ClockDisplay</vt:lpstr>
      <vt:lpstr>Scope of methods: helper methods</vt:lpstr>
      <vt:lpstr>object creation and the null value</vt:lpstr>
      <vt:lpstr>‘this’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CM0667: Object-oriented and Web Programming</dc:title>
  <dc:creator>Alan</dc:creator>
  <cp:lastModifiedBy>izam1</cp:lastModifiedBy>
  <cp:revision>326</cp:revision>
  <dcterms:created xsi:type="dcterms:W3CDTF">2011-07-27T10:57:02Z</dcterms:created>
  <dcterms:modified xsi:type="dcterms:W3CDTF">2012-10-14T11:50:25Z</dcterms:modified>
</cp:coreProperties>
</file>