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403" r:id="rId3"/>
    <p:sldId id="404" r:id="rId4"/>
    <p:sldId id="405" r:id="rId5"/>
    <p:sldId id="406" r:id="rId6"/>
    <p:sldId id="321" r:id="rId7"/>
    <p:sldId id="392" r:id="rId8"/>
    <p:sldId id="393" r:id="rId9"/>
    <p:sldId id="394" r:id="rId10"/>
    <p:sldId id="395" r:id="rId11"/>
    <p:sldId id="396" r:id="rId12"/>
    <p:sldId id="388" r:id="rId13"/>
    <p:sldId id="444" r:id="rId14"/>
    <p:sldId id="324" r:id="rId15"/>
    <p:sldId id="389" r:id="rId16"/>
    <p:sldId id="446" r:id="rId17"/>
    <p:sldId id="397" r:id="rId18"/>
    <p:sldId id="398" r:id="rId19"/>
    <p:sldId id="401" r:id="rId20"/>
    <p:sldId id="400" r:id="rId21"/>
    <p:sldId id="399" r:id="rId22"/>
    <p:sldId id="402" r:id="rId23"/>
    <p:sldId id="317" r:id="rId24"/>
    <p:sldId id="407" r:id="rId25"/>
    <p:sldId id="408" r:id="rId26"/>
    <p:sldId id="409" r:id="rId27"/>
    <p:sldId id="410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41" r:id="rId41"/>
    <p:sldId id="426" r:id="rId42"/>
    <p:sldId id="427" r:id="rId43"/>
    <p:sldId id="428" r:id="rId44"/>
    <p:sldId id="429" r:id="rId45"/>
    <p:sldId id="432" r:id="rId46"/>
    <p:sldId id="433" r:id="rId47"/>
    <p:sldId id="434" r:id="rId48"/>
    <p:sldId id="442" r:id="rId49"/>
    <p:sldId id="437" r:id="rId50"/>
    <p:sldId id="443" r:id="rId51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FFCC99"/>
    <a:srgbClr val="FFFFCC"/>
    <a:srgbClr val="3366CC"/>
    <a:srgbClr val="008000"/>
    <a:srgbClr val="9900CC"/>
    <a:srgbClr val="996633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22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41" y="1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A147CF-90D5-4728-8FD8-8B7D21DD3BFA}" type="datetimeFigureOut">
              <a:rPr lang="en-US" smtClean="0"/>
              <a:pPr/>
              <a:t>10/30/2018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41" y="9442154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8121578D-45EF-4044-96AA-B0CF62E673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781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741" y="1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80" y="4721940"/>
            <a:ext cx="5447030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154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741" y="9442154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5333AC-5887-443D-83BA-756F9A418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4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103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2D0E96-E2CF-4FAB-8289-DDE5C001B1E3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333AC-5887-443D-83BA-756F9A418DF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333AC-5887-443D-83BA-756F9A418DF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omic Sans MS" pitchFamily="66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A16B7-949A-45C6-A833-6618B07599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B1CD-4115-40E0-AFD2-43578F65C5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DC8A5-7922-4AAD-8843-66BF2EEB64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3A3-D8A6-4854-87CB-0ED56B71F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30773-639E-4B85-8A11-7C30CAB043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E7A5D-3C2B-479B-831E-6C8EC80B54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17B8-2746-450C-BF77-218A6F5FF3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60CB6-1C51-4C78-988F-C2A565D599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CDCAE-146F-4EDE-B8D3-C1130FBC0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65A1-5D46-4691-8EA8-C4E5BF904A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8588B-FF15-4846-B2C4-460CD26AE7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400">
                <a:latin typeface="Calibri" pitchFamily="34" charset="0"/>
                <a:cs typeface="Calibri" pitchFamily="34" charset="0"/>
              </a:defRPr>
            </a:lvl3pPr>
            <a:lvl4pPr>
              <a:defRPr sz="20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F5D7F-B022-4814-BDC3-949D345EE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4FEDB-0D56-45EC-8682-E25592511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CG0047 Week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51CC79B0-FD5E-4D45-8610-AED92295FB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 Black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/>
          <a:lstStyle/>
          <a:p>
            <a:pPr eaLnBrk="1" hangingPunct="1"/>
            <a:r>
              <a:rPr lang="en-GB" sz="5400" dirty="0" smtClean="0">
                <a:solidFill>
                  <a:srgbClr val="7030A0"/>
                </a:solidFill>
                <a:latin typeface="Arial Black" pitchFamily="34" charset="0"/>
              </a:rPr>
              <a:t>KV4000</a:t>
            </a:r>
            <a:r>
              <a:rPr lang="en-GB" sz="5400" dirty="0">
                <a:solidFill>
                  <a:srgbClr val="7030A0"/>
                </a:solidFill>
                <a:latin typeface="Arial Black" pitchFamily="34" charset="0"/>
              </a:rPr>
              <a:t/>
            </a:r>
            <a:br>
              <a:rPr lang="en-GB" sz="5400" dirty="0">
                <a:solidFill>
                  <a:srgbClr val="7030A0"/>
                </a:solidFill>
                <a:latin typeface="Arial Black" pitchFamily="34" charset="0"/>
              </a:rPr>
            </a:br>
            <a:r>
              <a:rPr lang="en-GB" sz="5400" dirty="0">
                <a:solidFill>
                  <a:srgbClr val="7030A0"/>
                </a:solidFill>
                <a:latin typeface="Arial Black" pitchFamily="34" charset="0"/>
              </a:rPr>
              <a:t>Week </a:t>
            </a:r>
            <a:r>
              <a:rPr lang="en-GB" sz="5400" dirty="0" smtClean="0">
                <a:solidFill>
                  <a:srgbClr val="7030A0"/>
                </a:solidFill>
                <a:latin typeface="Arial Black" pitchFamily="34" charset="0"/>
              </a:rPr>
              <a:t>5</a:t>
            </a:r>
            <a:endParaRPr lang="en-US" sz="5400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Keyboard IO</a:t>
            </a:r>
          </a:p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while…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A16B7-949A-45C6-A833-6618B07599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81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2800" dirty="0"/>
              <a:t>Again invoke demo1() but this time enter q.</a:t>
            </a:r>
          </a:p>
          <a:p>
            <a:pPr>
              <a:spcBef>
                <a:spcPts val="0"/>
              </a:spcBef>
            </a:pPr>
            <a:r>
              <a:rPr lang="en-GB" sz="2800" dirty="0"/>
              <a:t>You should see the following:</a:t>
            </a:r>
          </a:p>
          <a:p>
            <a:endParaRPr lang="en-GB" dirty="0">
              <a:solidFill>
                <a:srgbClr val="996633"/>
              </a:solidFill>
            </a:endParaRPr>
          </a:p>
          <a:p>
            <a:pPr>
              <a:buNone/>
            </a:pPr>
            <a:endParaRPr lang="en-GB" dirty="0">
              <a:solidFill>
                <a:srgbClr val="996633"/>
              </a:solidFill>
            </a:endParaRPr>
          </a:p>
          <a:p>
            <a:endParaRPr lang="en-GB" dirty="0">
              <a:solidFill>
                <a:srgbClr val="9966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9388" y="4876800"/>
            <a:ext cx="8812212" cy="18653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</a:rPr>
              <a:t>If a value that is not an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is entered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nextInt() </a:t>
            </a:r>
            <a:r>
              <a:rPr lang="en-GB" sz="2400" dirty="0">
                <a:solidFill>
                  <a:schemeClr val="tx1"/>
                </a:solidFill>
                <a:cs typeface="Arial" pitchFamily="34" charset="0"/>
              </a:rPr>
              <a:t>cannot </a:t>
            </a:r>
            <a:r>
              <a:rPr lang="en-GB" sz="2400" dirty="0">
                <a:solidFill>
                  <a:schemeClr val="tx1"/>
                </a:solidFill>
              </a:rPr>
              <a:t>process it, and will </a:t>
            </a:r>
            <a:r>
              <a:rPr lang="en-GB" sz="2400" b="1" i="1" dirty="0">
                <a:solidFill>
                  <a:schemeClr val="tx1"/>
                </a:solidFill>
              </a:rPr>
              <a:t>throw an ‘</a:t>
            </a:r>
            <a:r>
              <a:rPr lang="en-GB" sz="2400" b="1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en-GB" sz="2400" b="1" i="1" dirty="0">
                <a:solidFill>
                  <a:schemeClr val="tx1"/>
                </a:solidFill>
              </a:rPr>
              <a:t>’ - </a:t>
            </a:r>
            <a:r>
              <a:rPr lang="en-GB" sz="2400" dirty="0">
                <a:solidFill>
                  <a:schemeClr val="tx1"/>
                </a:solidFill>
              </a:rPr>
              <a:t>passed from the program to the Java system, which stopped the program and wrote the error messages.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1979612"/>
            <a:ext cx="5976938" cy="2592388"/>
            <a:chOff x="1403350" y="2209800"/>
            <a:chExt cx="5976938" cy="259238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983" t="1834" r="62793" b="68767"/>
            <a:stretch>
              <a:fillRect/>
            </a:stretch>
          </p:blipFill>
          <p:spPr bwMode="auto">
            <a:xfrm>
              <a:off x="1700213" y="2209800"/>
              <a:ext cx="5680075" cy="25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403350" y="2857500"/>
              <a:ext cx="936625" cy="360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InputMismatchException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value that is not an int is entered, the nextInt() method will not be able to scan the characters as an integer. </a:t>
            </a:r>
          </a:p>
          <a:p>
            <a:r>
              <a:rPr lang="en-GB" dirty="0"/>
              <a:t>It will throw an </a:t>
            </a:r>
            <a:r>
              <a:rPr lang="en-GB" b="1" i="1" dirty="0">
                <a:solidFill>
                  <a:srgbClr val="3366CC"/>
                </a:solidFill>
              </a:rPr>
              <a:t>exception</a:t>
            </a:r>
            <a:r>
              <a:rPr lang="en-GB" dirty="0"/>
              <a:t> – in this case </a:t>
            </a:r>
            <a:r>
              <a:rPr lang="en-GB" b="1" dirty="0">
                <a:solidFill>
                  <a:srgbClr val="3366CC"/>
                </a:solidFill>
              </a:rPr>
              <a:t>InputMismatchException</a:t>
            </a:r>
            <a:r>
              <a:rPr lang="en-GB" dirty="0"/>
              <a:t>.</a:t>
            </a:r>
          </a:p>
          <a:p>
            <a:r>
              <a:rPr lang="en-GB" dirty="0"/>
              <a:t>This </a:t>
            </a:r>
            <a:r>
              <a:rPr lang="en-GB" i="1" dirty="0"/>
              <a:t>exception</a:t>
            </a:r>
            <a:r>
              <a:rPr lang="en-GB" dirty="0"/>
              <a:t> was passed from the running program to the Java system, which stopped the program and wrote the error messages. </a:t>
            </a:r>
          </a:p>
          <a:p>
            <a:r>
              <a:rPr lang="en-GB" dirty="0"/>
              <a:t>We will look at exception handling in </a:t>
            </a:r>
            <a:r>
              <a:rPr lang="en-GB" dirty="0" smtClean="0"/>
              <a:t>KV4000.</a:t>
            </a:r>
            <a:endParaRPr lang="en-GB" dirty="0"/>
          </a:p>
          <a:p>
            <a:pPr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Some Scanner Methods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idx="1"/>
          </p:nvPr>
        </p:nvGraphicFramePr>
        <p:xfrm>
          <a:off x="468313" y="1268413"/>
          <a:ext cx="8229600" cy="548005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charset="0"/>
                        </a:rPr>
                        <a:t>To read this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charset="0"/>
                        </a:rPr>
                        <a:t>Use this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number with no decimal 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nextInt();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number with a decimal 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nextDouble();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word ending in a blank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line ( or what remains of the 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nextLine();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boolean value, i.e. true or 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nextBoolean();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30773-639E-4B85-8A11-7C30CAB043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dirty="0"/>
              <a:t>next()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GB" sz="2800" dirty="0"/>
              <a:t>The Scanner class uses ‘tokens’ – a series of characters surrounded by whitespace</a:t>
            </a:r>
          </a:p>
          <a:p>
            <a:r>
              <a:rPr lang="en-GB" sz="2800" dirty="0"/>
              <a:t>next() returns the ‘next’ token in the input </a:t>
            </a:r>
            <a:r>
              <a:rPr lang="en-GB" dirty="0"/>
              <a:t>stream.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B503C-E5CE-4F85-9161-E92AD56F30D1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574" y="2780928"/>
            <a:ext cx="5621546" cy="3693319"/>
          </a:xfrm>
          <a:prstGeom prst="rect">
            <a:avLst/>
          </a:prstGeom>
          <a:solidFill>
            <a:srgbClr val="FFFF66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public void </a:t>
            </a:r>
            <a:r>
              <a:rPr lang="en-GB" dirty="0" err="1"/>
              <a:t>nextExample</a:t>
            </a:r>
            <a:r>
              <a:rPr lang="en-GB" dirty="0"/>
              <a:t>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("Enter a sentence of 4 words: ");</a:t>
            </a:r>
          </a:p>
          <a:p>
            <a:r>
              <a:rPr lang="en-GB" dirty="0"/>
              <a:t>    String s1 = </a:t>
            </a:r>
            <a:r>
              <a:rPr lang="en-GB" dirty="0" err="1"/>
              <a:t>myScanner.next</a:t>
            </a:r>
            <a:r>
              <a:rPr lang="en-GB" dirty="0"/>
              <a:t>();</a:t>
            </a:r>
          </a:p>
          <a:p>
            <a:r>
              <a:rPr lang="en-GB" dirty="0"/>
              <a:t>    String s2 = </a:t>
            </a:r>
            <a:r>
              <a:rPr lang="en-GB" dirty="0" err="1"/>
              <a:t>myScanner.next</a:t>
            </a:r>
            <a:r>
              <a:rPr lang="en-GB" dirty="0"/>
              <a:t>();</a:t>
            </a:r>
          </a:p>
          <a:p>
            <a:r>
              <a:rPr lang="en-GB" dirty="0"/>
              <a:t>    String s3 = </a:t>
            </a:r>
            <a:r>
              <a:rPr lang="en-GB" dirty="0" err="1"/>
              <a:t>myScanner.nextLine</a:t>
            </a:r>
            <a:r>
              <a:rPr lang="en-GB" dirty="0"/>
              <a:t>();</a:t>
            </a:r>
          </a:p>
          <a:p>
            <a:r>
              <a:rPr lang="en-GB" dirty="0"/>
              <a:t>    String s4 = s3.substring(1);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 "s1 = " + s1);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 "s2 = " + s2);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 "s3 = " + s3);     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 "s3 = " + s4 </a:t>
            </a:r>
          </a:p>
          <a:p>
            <a:r>
              <a:rPr lang="en-GB" dirty="0"/>
              <a:t>                 + " // without the first space!");             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4077072"/>
            <a:ext cx="5033392" cy="147732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Enter a sentence of 4 words: I am a lecturer</a:t>
            </a:r>
          </a:p>
          <a:p>
            <a:r>
              <a:rPr lang="en-GB" dirty="0"/>
              <a:t>s1 = I</a:t>
            </a:r>
          </a:p>
          <a:p>
            <a:r>
              <a:rPr lang="en-GB" dirty="0"/>
              <a:t>s2 = am</a:t>
            </a:r>
          </a:p>
          <a:p>
            <a:r>
              <a:rPr lang="en-GB" dirty="0"/>
              <a:t>s3 =  a lecturer</a:t>
            </a:r>
          </a:p>
          <a:p>
            <a:r>
              <a:rPr lang="en-GB" dirty="0"/>
              <a:t>s3 = a lecturer // without the first space!</a:t>
            </a:r>
          </a:p>
        </p:txBody>
      </p:sp>
    </p:spTree>
    <p:extLst>
      <p:ext uri="{BB962C8B-B14F-4D97-AF65-F5344CB8AC3E}">
        <p14:creationId xmlns:p14="http://schemas.microsoft.com/office/powerpoint/2010/main" val="9017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Another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435975" cy="5105400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public  void echoLine()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  System.out.print( “Enter a line ”);</a:t>
            </a:r>
            <a:endParaRPr lang="en-GB" sz="28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  String  text = </a:t>
            </a:r>
            <a:r>
              <a:rPr lang="en-US" sz="2800" b="1" dirty="0">
                <a:solidFill>
                  <a:srgbClr val="A50021"/>
                </a:solidFill>
              </a:rPr>
              <a:t>myScanner.nextLine();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A50021"/>
                </a:solidFill>
              </a:rPr>
              <a:t>    </a:t>
            </a:r>
            <a:r>
              <a:rPr lang="en-US" sz="2800" dirty="0"/>
              <a:t>System.out.println( “you entered: “ + text);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81400" y="1295400"/>
            <a:ext cx="5638800" cy="762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alibri" pitchFamily="34" charset="0"/>
                <a:cs typeface="Calibri" pitchFamily="34" charset="0"/>
              </a:rPr>
              <a:t>nextLine() is another Scanner method.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alibri" pitchFamily="34" charset="0"/>
                <a:cs typeface="Calibri" pitchFamily="34" charset="0"/>
              </a:rPr>
              <a:t>It reads a line of text from the keyboard.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21250" t="8333" r="58750" b="62500"/>
          <a:stretch>
            <a:fillRect/>
          </a:stretch>
        </p:blipFill>
        <p:spPr bwMode="auto">
          <a:xfrm>
            <a:off x="609600" y="4038600"/>
            <a:ext cx="487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5943600" y="4495800"/>
            <a:ext cx="30480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 this method to your class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test that it works as you expect</a:t>
            </a:r>
            <a:r>
              <a:rPr kumimoji="0" lang="en-GB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nextLine() is a method of the Scanner class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It reads a line of text from the keyboard.</a:t>
            </a:r>
            <a:endParaRPr lang="en-US" sz="36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 String  text = </a:t>
            </a:r>
            <a:r>
              <a:rPr lang="en-US" sz="3600" b="1" dirty="0">
                <a:solidFill>
                  <a:srgbClr val="A50021"/>
                </a:solidFill>
              </a:rPr>
              <a:t>myScanner.nextLine(); </a:t>
            </a:r>
            <a:r>
              <a:rPr lang="en-US" dirty="0"/>
              <a:t>causes the line to be stored in ‘text’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part of the line as already been input it will be the rest of the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 includes the return character but this is not saved.</a:t>
            </a:r>
          </a:p>
          <a:p>
            <a:pPr lvl="1" eaLnBrk="1" hangingPunct="1">
              <a:lnSpc>
                <a:spcPct val="90000"/>
              </a:lnSpc>
            </a:pPr>
            <a:endParaRPr lang="en-US" sz="3600" b="1" dirty="0"/>
          </a:p>
          <a:p>
            <a:pPr eaLnBrk="1" hangingPunct="1">
              <a:lnSpc>
                <a:spcPct val="90000"/>
              </a:lnSpc>
            </a:pPr>
            <a:endParaRPr lang="en-US" sz="4400" b="1" dirty="0">
              <a:solidFill>
                <a:srgbClr val="A5002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GB" dirty="0"/>
              <a:t>Yet more 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/>
            <a:r>
              <a:rPr lang="en-US" dirty="0"/>
              <a:t>After reading some input tokens, you can skip the rest of the input tokens in the current line with the method</a:t>
            </a:r>
          </a:p>
          <a:p>
            <a:pPr eaLnBrk="1" hangingPunct="1"/>
            <a:r>
              <a:rPr lang="en-US" b="1" dirty="0">
                <a:solidFill>
                  <a:schemeClr val="bg2"/>
                </a:solidFill>
                <a:latin typeface="Lucida Sans Typewriter" pitchFamily="49" charset="0"/>
              </a:rPr>
              <a:t>public</a:t>
            </a:r>
            <a:r>
              <a:rPr lang="en-US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Lucida Sans Typewriter" pitchFamily="49" charset="0"/>
              </a:rPr>
              <a:t>String nextLine()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	</a:t>
            </a:r>
            <a:r>
              <a:rPr lang="en-US" sz="2400" b="1" dirty="0">
                <a:solidFill>
                  <a:schemeClr val="bg2"/>
                </a:solidFill>
                <a:latin typeface="Lucida Sans Typewriter" pitchFamily="49" charset="0"/>
              </a:rPr>
              <a:t>advances </a:t>
            </a:r>
            <a:r>
              <a:rPr lang="en-US" sz="2400" b="1" dirty="0" smtClean="0">
                <a:solidFill>
                  <a:schemeClr val="bg2"/>
                </a:solidFill>
                <a:latin typeface="Lucida Sans Typewriter" pitchFamily="49" charset="0"/>
              </a:rPr>
              <a:t>the cursor to the end of the line and returns </a:t>
            </a:r>
            <a:r>
              <a:rPr lang="en-US" sz="2400" b="1" dirty="0">
                <a:solidFill>
                  <a:schemeClr val="bg2"/>
                </a:solidFill>
                <a:latin typeface="Lucida Sans Typewriter" pitchFamily="49" charset="0"/>
              </a:rPr>
              <a:t>any input that was skipped </a:t>
            </a:r>
            <a:r>
              <a:rPr lang="en-US" sz="2400" b="1" dirty="0" smtClean="0">
                <a:solidFill>
                  <a:schemeClr val="bg2"/>
                </a:solidFill>
                <a:latin typeface="Lucida Sans Typewriter" pitchFamily="49" charset="0"/>
              </a:rPr>
              <a:t>excluding </a:t>
            </a:r>
            <a:r>
              <a:rPr lang="en-US" sz="2400" b="1" dirty="0">
                <a:solidFill>
                  <a:schemeClr val="bg2"/>
                </a:solidFill>
                <a:latin typeface="Lucida Sans Typewriter" pitchFamily="49" charset="0"/>
              </a:rPr>
              <a:t>the line terminator</a:t>
            </a:r>
            <a:r>
              <a:rPr lang="en-US" sz="2400" dirty="0" smtClean="0">
                <a:solidFill>
                  <a:schemeClr val="bg2"/>
                </a:solidFill>
                <a:latin typeface="Lucida Sans Typewriter" pitchFamily="49" charset="0"/>
              </a:rPr>
              <a:t>. 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If there is nothing to return it to then it is disposed of:</a:t>
            </a:r>
          </a:p>
          <a:p>
            <a:pPr lvl="1" algn="ctr" eaLnBrk="1" hangingPunct="1">
              <a:buFontTx/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Lucida Sans Typewriter" pitchFamily="49" charset="0"/>
                <a:ea typeface="+mn-ea"/>
              </a:rPr>
              <a:t>     </a:t>
            </a:r>
            <a:r>
              <a:rPr lang="en-US" sz="3200" b="1" dirty="0" err="1" smtClean="0">
                <a:solidFill>
                  <a:srgbClr val="0070C0"/>
                </a:solidFill>
                <a:latin typeface="Lucida Sans Typewriter" pitchFamily="49" charset="0"/>
                <a:ea typeface="+mn-ea"/>
              </a:rPr>
              <a:t>aScannerObject.nextLine</a:t>
            </a:r>
            <a:r>
              <a:rPr lang="en-US" sz="3200" b="1" dirty="0">
                <a:solidFill>
                  <a:srgbClr val="0070C0"/>
                </a:solidFill>
                <a:latin typeface="Lucida Sans Typewriter" pitchFamily="49" charset="0"/>
                <a:ea typeface="+mn-ea"/>
              </a:rPr>
              <a:t>();</a:t>
            </a:r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52400" y="5410200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assignment indicated. </a:t>
            </a:r>
          </a:p>
        </p:txBody>
      </p:sp>
    </p:spTree>
    <p:extLst>
      <p:ext uri="{BB962C8B-B14F-4D97-AF65-F5344CB8AC3E}">
        <p14:creationId xmlns:p14="http://schemas.microsoft.com/office/powerpoint/2010/main" val="34931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pitfall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GB" dirty="0"/>
              <a:t>Consider the following method: </a:t>
            </a:r>
          </a:p>
          <a:p>
            <a:pPr>
              <a:buNone/>
            </a:pPr>
            <a:endParaRPr lang="en-GB" dirty="0">
              <a:solidFill>
                <a:srgbClr val="9966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2514600"/>
            <a:ext cx="8839200" cy="41148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public void problem()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   System.out.println("Enter an int followed by two strings");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   int i = myScanner.nextInt();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   String s1 = myScanner.nextLine();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   String s2 = myScanner.nextLine();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   System.out.println( “</a:t>
            </a:r>
            <a:r>
              <a:rPr lang="en-GB" sz="26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GB" sz="2600" dirty="0">
                <a:latin typeface="Calibri" pitchFamily="34" charset="0"/>
                <a:cs typeface="Calibri" pitchFamily="34" charset="0"/>
              </a:rPr>
              <a:t> = " + i);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   System.out.println( "s1 = " + s1);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   System.out.println( "s2 = " + s2);      </a:t>
            </a:r>
          </a:p>
          <a:p>
            <a:pPr>
              <a:buNone/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dirty="0"/>
              <a:t>pitfall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dirty="0"/>
              <a:t>Work out what you expect the output will be from the method when the user enters:</a:t>
            </a:r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r>
              <a:rPr lang="en-GB" dirty="0"/>
              <a:t>Example 1:			</a:t>
            </a:r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r>
              <a:rPr lang="en-GB" dirty="0"/>
              <a:t>Example 2:</a:t>
            </a:r>
          </a:p>
          <a:p>
            <a:pPr marL="914400" lvl="1" indent="-514350">
              <a:buFont typeface="+mj-lt"/>
              <a:buAutoNum type="alphaLcPeriod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72000" y="2667000"/>
            <a:ext cx="37338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lvl="1" indent="-514350">
              <a:buNone/>
            </a:pPr>
            <a:r>
              <a:rPr lang="en-GB" sz="2800" dirty="0"/>
              <a:t>2 heads are	</a:t>
            </a:r>
          </a:p>
          <a:p>
            <a:pPr marL="914400" lvl="1" indent="-514350">
              <a:buNone/>
            </a:pPr>
            <a:r>
              <a:rPr lang="en-GB" sz="2800" dirty="0"/>
              <a:t>better than 1 head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4343400"/>
            <a:ext cx="3733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lvl="1" indent="-514350">
              <a:buNone/>
            </a:pPr>
            <a:r>
              <a:rPr lang="en-GB" sz="2800" dirty="0"/>
              <a:t>2 </a:t>
            </a:r>
          </a:p>
          <a:p>
            <a:pPr marL="914400" lvl="1" indent="-514350">
              <a:buNone/>
            </a:pPr>
            <a:r>
              <a:rPr lang="en-GB" sz="2800" dirty="0"/>
              <a:t>heads are	</a:t>
            </a:r>
          </a:p>
          <a:p>
            <a:pPr marL="914400" lvl="1" indent="-514350">
              <a:buNone/>
            </a:pPr>
            <a:r>
              <a:rPr lang="en-GB" sz="2800" dirty="0"/>
              <a:t>better than 1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Pitfall -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the </a:t>
            </a:r>
            <a:r>
              <a:rPr lang="en-GB" dirty="0"/>
              <a:t>method problem() </a:t>
            </a:r>
            <a:r>
              <a:rPr lang="en-GB" dirty="0" smtClean="0"/>
              <a:t>in </a:t>
            </a:r>
            <a:r>
              <a:rPr lang="en-GB" dirty="0"/>
              <a:t>the ScannerDemo1 class and check to see if your prediction was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en-US" dirty="0"/>
              <a:t>Writing standard output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435975" cy="5797550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System.out</a:t>
            </a:r>
            <a:r>
              <a:rPr lang="en-US" dirty="0"/>
              <a:t> - methods for writing to ‘standard output’ (the console window):</a:t>
            </a:r>
            <a:endParaRPr lang="en-US" sz="2400" dirty="0"/>
          </a:p>
          <a:p>
            <a:pPr algn="just" eaLnBrk="1" hangingPunct="1"/>
            <a:r>
              <a:rPr kumimoji="1" lang="en-US" sz="2400" b="1" dirty="0">
                <a:solidFill>
                  <a:srgbClr val="0033CC"/>
                </a:solidFill>
                <a:latin typeface="Arial" charset="0"/>
                <a:cs typeface="Arial" charset="0"/>
              </a:rPr>
              <a:t>public void print (String s)</a:t>
            </a:r>
          </a:p>
          <a:p>
            <a:pPr lvl="1" algn="just" eaLnBrk="1" hangingPunct="1"/>
            <a:r>
              <a:rPr kumimoji="1" lang="en-US" sz="2000" b="1" dirty="0"/>
              <a:t>Prints the specified String.</a:t>
            </a:r>
          </a:p>
          <a:p>
            <a:pPr algn="just" eaLnBrk="1" hangingPunct="1"/>
            <a:r>
              <a:rPr kumimoji="1" lang="en-US" sz="2400" b="1" dirty="0">
                <a:solidFill>
                  <a:srgbClr val="0033CC"/>
                </a:solidFill>
                <a:latin typeface="Arial" charset="0"/>
                <a:cs typeface="Arial" charset="0"/>
              </a:rPr>
              <a:t>public void print (int i)</a:t>
            </a:r>
          </a:p>
          <a:p>
            <a:pPr lvl="1" algn="just" eaLnBrk="1" hangingPunct="1"/>
            <a:r>
              <a:rPr kumimoji="1" lang="en-US" sz="2000" b="1" dirty="0"/>
              <a:t>Prints the specified int value.</a:t>
            </a:r>
            <a:endParaRPr lang="en-US" dirty="0"/>
          </a:p>
          <a:p>
            <a:pPr algn="just" eaLnBrk="1" hangingPunct="1"/>
            <a:r>
              <a:rPr kumimoji="1" lang="en-US" sz="2400" b="1" dirty="0">
                <a:solidFill>
                  <a:srgbClr val="0033CC"/>
                </a:solidFill>
                <a:latin typeface="Arial" charset="0"/>
                <a:cs typeface="Arial" charset="0"/>
              </a:rPr>
              <a:t>public void println (String s)</a:t>
            </a:r>
          </a:p>
          <a:p>
            <a:pPr lvl="1" algn="just" eaLnBrk="1" hangingPunct="1"/>
            <a:r>
              <a:rPr kumimoji="1" lang="en-US" sz="2000" b="1" dirty="0"/>
              <a:t>Prints the specified String</a:t>
            </a:r>
            <a:r>
              <a:rPr kumimoji="1" lang="en-US" b="1" dirty="0"/>
              <a:t> </a:t>
            </a:r>
            <a:r>
              <a:rPr kumimoji="1" lang="en-US" sz="2000" b="1" dirty="0"/>
              <a:t>then start a new line</a:t>
            </a:r>
            <a:endParaRPr lang="en-US" sz="2000" dirty="0"/>
          </a:p>
          <a:p>
            <a:pPr algn="just" eaLnBrk="1" hangingPunct="1"/>
            <a:r>
              <a:rPr kumimoji="1" lang="en-US" sz="2400" b="1" dirty="0">
                <a:solidFill>
                  <a:srgbClr val="0033CC"/>
                </a:solidFill>
                <a:latin typeface="Arial" charset="0"/>
                <a:cs typeface="Arial" charset="0"/>
              </a:rPr>
              <a:t>public void println (int i)</a:t>
            </a:r>
          </a:p>
          <a:p>
            <a:pPr lvl="1" eaLnBrk="1" hangingPunct="1"/>
            <a:r>
              <a:rPr kumimoji="1" lang="en-US" sz="2000" b="1" dirty="0"/>
              <a:t>Prints the specified int value then start a new line.</a:t>
            </a:r>
            <a:br>
              <a:rPr kumimoji="1" lang="en-US" sz="2000" b="1" dirty="0"/>
            </a:br>
            <a:endParaRPr kumimoji="1" lang="en-US" sz="2000" b="1" dirty="0"/>
          </a:p>
          <a:p>
            <a:pPr algn="just" eaLnBrk="1" hangingPunct="1"/>
            <a:r>
              <a:rPr kumimoji="1" lang="en-US" sz="2400" b="1" dirty="0">
                <a:solidFill>
                  <a:srgbClr val="0033CC"/>
                </a:solidFill>
                <a:latin typeface="Arial" charset="0"/>
                <a:cs typeface="Arial" charset="0"/>
              </a:rPr>
              <a:t>public void println ()</a:t>
            </a:r>
          </a:p>
          <a:p>
            <a:pPr lvl="1" algn="just" eaLnBrk="1" hangingPunct="1"/>
            <a:r>
              <a:rPr kumimoji="1" lang="en-US" sz="2000" b="1" dirty="0"/>
              <a:t>Start a new line ( write a blank line to standard output).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38C7D-1378-4C1D-B6F0-3A440EFDC35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08625" y="1954212"/>
            <a:ext cx="3384550" cy="21605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</a:rPr>
              <a:t>Also versions of print() &amp; println() for the other primitive types.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2275" y="5283200"/>
            <a:ext cx="5759450" cy="431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</a:rPr>
              <a:t>also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GB" dirty="0"/>
              <a:t>[ Example 1]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/>
              <a:t>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1676400"/>
            <a:ext cx="8382000" cy="487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the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GB" dirty="0"/>
              <a:t>[ Example 2]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81200"/>
            <a:ext cx="8305800" cy="449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input in second case:</a:t>
            </a:r>
          </a:p>
          <a:p>
            <a:pPr marL="914400" lvl="1" indent="-514350">
              <a:buNone/>
            </a:pPr>
            <a:r>
              <a:rPr lang="en-GB" dirty="0">
                <a:solidFill>
                  <a:srgbClr val="0070C0"/>
                </a:solidFill>
              </a:rPr>
              <a:t>2”\n”</a:t>
            </a:r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r>
              <a:rPr lang="en-GB" dirty="0"/>
              <a:t>heads are”\n”</a:t>
            </a:r>
          </a:p>
          <a:p>
            <a:pPr marL="914400" lvl="1" indent="-514350">
              <a:buNone/>
            </a:pPr>
            <a:r>
              <a:rPr lang="en-GB" dirty="0"/>
              <a:t>better than 1 head”\n”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15000" y="5638800"/>
            <a:ext cx="31242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“\n” is new line character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19200" y="2743200"/>
            <a:ext cx="3999643" cy="537865"/>
            <a:chOff x="1295400" y="3276600"/>
            <a:chExt cx="3999643" cy="537865"/>
          </a:xfrm>
        </p:grpSpPr>
        <p:sp>
          <p:nvSpPr>
            <p:cNvPr id="5" name="Up Arrow 4"/>
            <p:cNvSpPr/>
            <p:nvPr/>
          </p:nvSpPr>
          <p:spPr bwMode="auto">
            <a:xfrm>
              <a:off x="1295400" y="3276600"/>
              <a:ext cx="484632" cy="5334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3352800"/>
              <a:ext cx="316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position after nextInt()</a:t>
              </a: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914400" y="2667000"/>
            <a:ext cx="4343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14400" y="3429000"/>
            <a:ext cx="7162800" cy="1447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latin typeface="Calibri" panose="020F0502020204030204" pitchFamily="34" charset="0"/>
              </a:rPr>
              <a:t>T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he 1</a:t>
            </a:r>
            <a:r>
              <a:rPr kumimoji="0" lang="en-GB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st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nextLine() gets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rest of the line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aseline="0" dirty="0">
                <a:latin typeface="Calibri" panose="020F0502020204030204" pitchFamily="34" charset="0"/>
              </a:rPr>
              <a:t>placing</a:t>
            </a:r>
            <a:r>
              <a:rPr lang="en-GB" sz="2400" dirty="0">
                <a:latin typeface="Calibri" panose="020F0502020204030204" pitchFamily="34" charset="0"/>
              </a:rPr>
              <a:t> the empty string, “”, in s1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latin typeface="Calibri" panose="020F0502020204030204" pitchFamily="34" charset="0"/>
              </a:rPr>
              <a:t>The 2</a:t>
            </a:r>
            <a:r>
              <a:rPr lang="en-GB" sz="2400" baseline="30000" dirty="0">
                <a:latin typeface="Calibri" panose="020F0502020204030204" pitchFamily="34" charset="0"/>
              </a:rPr>
              <a:t>nd</a:t>
            </a:r>
            <a:r>
              <a:rPr lang="en-GB" sz="2400" dirty="0">
                <a:latin typeface="Calibri" panose="020F0502020204030204" pitchFamily="34" charset="0"/>
              </a:rPr>
              <a:t> nextLine() gets “heads are”\n”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3429000"/>
            <a:ext cx="7620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More Scanner methods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Have preconditions: token of form specified by method used, otherwise fails.</a:t>
            </a:r>
          </a:p>
          <a:p>
            <a:pPr eaLnBrk="1" hangingPunct="1"/>
            <a:r>
              <a:rPr lang="en-US" dirty="0"/>
              <a:t>To verify these preconditions use:</a:t>
            </a:r>
          </a:p>
          <a:p>
            <a:pPr lvl="1" eaLnBrk="1" hangingPunct="1"/>
            <a:r>
              <a:rPr lang="en-US" b="1" dirty="0">
                <a:solidFill>
                  <a:srgbClr val="0070C0"/>
                </a:solidFill>
              </a:rPr>
              <a:t>hasNextBoolean()</a:t>
            </a:r>
          </a:p>
          <a:p>
            <a:pPr lvl="1" eaLnBrk="1" hangingPunct="1"/>
            <a:r>
              <a:rPr lang="en-US" b="1" dirty="0">
                <a:solidFill>
                  <a:srgbClr val="0070C0"/>
                </a:solidFill>
              </a:rPr>
              <a:t>hasNextInt()</a:t>
            </a:r>
          </a:p>
          <a:p>
            <a:pPr lvl="1" eaLnBrk="1" hangingPunct="1"/>
            <a:r>
              <a:rPr lang="en-US" b="1" dirty="0">
                <a:solidFill>
                  <a:srgbClr val="0070C0"/>
                </a:solidFill>
              </a:rPr>
              <a:t>hasNextDouble()</a:t>
            </a:r>
          </a:p>
          <a:p>
            <a:pPr lvl="1" eaLnBrk="1" hangingPunct="1"/>
            <a:r>
              <a:rPr lang="en-US" b="1" dirty="0">
                <a:solidFill>
                  <a:srgbClr val="0070C0"/>
                </a:solidFill>
              </a:rPr>
              <a:t>hasNext()</a:t>
            </a:r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400800" cy="17526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Continuing for a </a:t>
            </a:r>
            <a:r>
              <a:rPr lang="en-US" sz="4000" dirty="0">
                <a:solidFill>
                  <a:srgbClr val="FF0000"/>
                </a:solidFill>
                <a:latin typeface="Arial Rounded MT Bold" pitchFamily="34" charset="0"/>
              </a:rPr>
              <a:t>while</a:t>
            </a:r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 …</a:t>
            </a:r>
          </a:p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(Iteration)</a:t>
            </a:r>
          </a:p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A16B7-949A-45C6-A833-6618B07599C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GB" dirty="0"/>
              <a:t>Loops enable the program to execute a statement /group of statements repeatedly</a:t>
            </a:r>
          </a:p>
          <a:p>
            <a:r>
              <a:rPr lang="en-GB" dirty="0"/>
              <a:t>Java Loops</a:t>
            </a:r>
          </a:p>
          <a:p>
            <a:pPr lvl="1"/>
            <a:r>
              <a:rPr lang="en-GB" b="1" dirty="0">
                <a:solidFill>
                  <a:srgbClr val="002060"/>
                </a:solidFill>
              </a:rPr>
              <a:t>while</a:t>
            </a:r>
          </a:p>
          <a:p>
            <a:pPr lvl="1"/>
            <a:r>
              <a:rPr lang="en-GB" b="1" dirty="0">
                <a:solidFill>
                  <a:srgbClr val="002060"/>
                </a:solidFill>
              </a:rPr>
              <a:t>do-while</a:t>
            </a:r>
          </a:p>
          <a:p>
            <a:pPr lvl="1"/>
            <a:r>
              <a:rPr lang="en-GB" b="1" dirty="0">
                <a:solidFill>
                  <a:srgbClr val="002060"/>
                </a:solidFill>
              </a:rPr>
              <a:t>for</a:t>
            </a:r>
            <a:r>
              <a:rPr lang="en-GB" dirty="0"/>
              <a:t>		</a:t>
            </a:r>
            <a:r>
              <a:rPr lang="en-GB" i="1" dirty="0"/>
              <a:t>(traditional)</a:t>
            </a:r>
            <a:endParaRPr lang="en-GB" dirty="0"/>
          </a:p>
          <a:p>
            <a:pPr lvl="1"/>
            <a:r>
              <a:rPr lang="en-GB" b="1" dirty="0">
                <a:solidFill>
                  <a:srgbClr val="002060"/>
                </a:solidFill>
              </a:rPr>
              <a:t>for-each</a:t>
            </a:r>
            <a:r>
              <a:rPr lang="en-GB" dirty="0"/>
              <a:t>	</a:t>
            </a:r>
            <a:r>
              <a:rPr lang="en-GB" i="1" dirty="0"/>
              <a:t>(from Java 5 onwards)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Graphical Representation of</a:t>
            </a:r>
            <a:br>
              <a:rPr lang="en-GB" sz="3600" dirty="0"/>
            </a:br>
            <a:r>
              <a:rPr lang="en-GB" sz="3600" dirty="0"/>
              <a:t>“while” loop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4648200" y="4267200"/>
            <a:ext cx="3306763" cy="1752600"/>
          </a:xfrm>
          <a:prstGeom prst="wedgeEllipseCallout">
            <a:avLst>
              <a:gd name="adj1" fmla="val 70981"/>
              <a:gd name="adj2" fmla="val 50361"/>
            </a:avLst>
          </a:prstGeom>
          <a:solidFill>
            <a:srgbClr val="EEF7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GB" sz="2400" u="sng" dirty="0">
                <a:latin typeface="Comic Sans MS" pitchFamily="66" charset="0"/>
              </a:rPr>
              <a:t>Note</a:t>
            </a:r>
            <a:r>
              <a:rPr lang="en-GB" sz="2400" dirty="0">
                <a:latin typeface="Comic Sans MS" pitchFamily="66" charset="0"/>
              </a:rPr>
              <a:t> may never execute loop body</a:t>
            </a:r>
          </a:p>
        </p:txBody>
      </p:sp>
      <p:sp>
        <p:nvSpPr>
          <p:cNvPr id="29700" name="Text Box 13"/>
          <p:cNvSpPr txBox="1">
            <a:spLocks noChangeArrowheads="1"/>
          </p:cNvSpPr>
          <p:nvPr/>
        </p:nvSpPr>
        <p:spPr bwMode="auto">
          <a:xfrm>
            <a:off x="838200" y="3540125"/>
            <a:ext cx="7588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itchFamily="18" charset="0"/>
              </a:rPr>
              <a:t>false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2000" y="1066800"/>
            <a:ext cx="5407025" cy="5486400"/>
            <a:chOff x="480" y="672"/>
            <a:chExt cx="3406" cy="3456"/>
          </a:xfrm>
        </p:grpSpPr>
        <p:sp>
          <p:nvSpPr>
            <p:cNvPr id="29702" name="Line 10"/>
            <p:cNvSpPr>
              <a:spLocks noChangeShapeType="1"/>
            </p:cNvSpPr>
            <p:nvPr/>
          </p:nvSpPr>
          <p:spPr bwMode="auto">
            <a:xfrm flipH="1">
              <a:off x="1056" y="672"/>
              <a:ext cx="0" cy="5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dirty="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80" y="1584"/>
              <a:ext cx="3406" cy="2544"/>
              <a:chOff x="537" y="1392"/>
              <a:chExt cx="3406" cy="2544"/>
            </a:xfrm>
          </p:grpSpPr>
          <p:cxnSp>
            <p:nvCxnSpPr>
              <p:cNvPr id="29704" name="AutoShape 3"/>
              <p:cNvCxnSpPr>
                <a:cxnSpLocks noChangeShapeType="1"/>
                <a:stCxn id="29707" idx="0"/>
                <a:endCxn id="29705" idx="0"/>
              </p:cNvCxnSpPr>
              <p:nvPr/>
            </p:nvCxnSpPr>
            <p:spPr bwMode="auto">
              <a:xfrm rot="-5400000" flipH="1" flipV="1">
                <a:off x="2223" y="282"/>
                <a:ext cx="80" cy="2299"/>
              </a:xfrm>
              <a:prstGeom prst="bentConnector3">
                <a:avLst>
                  <a:gd name="adj1" fmla="val -407500"/>
                </a:avLst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29705" name="AutoShape 7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974" cy="728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3600" dirty="0">
                    <a:latin typeface="Comic Sans MS" pitchFamily="66" charset="0"/>
                  </a:rPr>
                  <a:t>?</a:t>
                </a:r>
              </a:p>
            </p:txBody>
          </p:sp>
          <p:sp>
            <p:nvSpPr>
              <p:cNvPr id="29706" name="AutoShape 8"/>
              <p:cNvSpPr>
                <a:spLocks noChangeArrowheads="1"/>
              </p:cNvSpPr>
              <p:nvPr/>
            </p:nvSpPr>
            <p:spPr bwMode="auto">
              <a:xfrm>
                <a:off x="537" y="2816"/>
                <a:ext cx="1152" cy="784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2400" dirty="0">
                    <a:latin typeface="Comic Sans MS" pitchFamily="66" charset="0"/>
                  </a:rPr>
                  <a:t>statement</a:t>
                </a:r>
              </a:p>
              <a:p>
                <a:pPr algn="ctr"/>
                <a:r>
                  <a:rPr lang="en-GB" sz="2400" dirty="0">
                    <a:latin typeface="Comic Sans MS" pitchFamily="66" charset="0"/>
                  </a:rPr>
                  <a:t>after</a:t>
                </a:r>
              </a:p>
              <a:p>
                <a:pPr algn="ctr"/>
                <a:r>
                  <a:rPr lang="en-GB" sz="2400" dirty="0">
                    <a:latin typeface="Comic Sans MS" pitchFamily="66" charset="0"/>
                  </a:rPr>
                  <a:t>loop</a:t>
                </a:r>
              </a:p>
            </p:txBody>
          </p:sp>
          <p:sp>
            <p:nvSpPr>
              <p:cNvPr id="29707" name="AutoShape 9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063" cy="952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2800" dirty="0">
                    <a:latin typeface="Comic Sans MS" pitchFamily="66" charset="0"/>
                  </a:rPr>
                  <a:t>body</a:t>
                </a:r>
              </a:p>
              <a:p>
                <a:pPr algn="ctr"/>
                <a:r>
                  <a:rPr lang="en-GB" sz="2800" dirty="0">
                    <a:latin typeface="Comic Sans MS" pitchFamily="66" charset="0"/>
                  </a:rPr>
                  <a:t>of</a:t>
                </a:r>
              </a:p>
              <a:p>
                <a:pPr algn="ctr"/>
                <a:r>
                  <a:rPr lang="en-GB" sz="2800" dirty="0">
                    <a:latin typeface="Comic Sans MS" pitchFamily="66" charset="0"/>
                  </a:rPr>
                  <a:t>loop</a:t>
                </a:r>
              </a:p>
            </p:txBody>
          </p:sp>
          <p:cxnSp>
            <p:nvCxnSpPr>
              <p:cNvPr id="29708" name="AutoShape 11"/>
              <p:cNvCxnSpPr>
                <a:cxnSpLocks noChangeShapeType="1"/>
                <a:stCxn id="29705" idx="3"/>
                <a:endCxn id="29707" idx="1"/>
              </p:cNvCxnSpPr>
              <p:nvPr/>
            </p:nvCxnSpPr>
            <p:spPr bwMode="auto">
              <a:xfrm>
                <a:off x="1600" y="1836"/>
                <a:ext cx="1280" cy="32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709" name="AutoShape 12"/>
              <p:cNvCxnSpPr>
                <a:cxnSpLocks noChangeShapeType="1"/>
                <a:stCxn id="29705" idx="2"/>
                <a:endCxn id="29706" idx="0"/>
              </p:cNvCxnSpPr>
              <p:nvPr/>
            </p:nvCxnSpPr>
            <p:spPr bwMode="auto">
              <a:xfrm>
                <a:off x="1113" y="2200"/>
                <a:ext cx="0" cy="616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710" name="Text Box 14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414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765A1-5D46-4691-8EA8-C4E5BF904A5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en-GB" b="1" dirty="0"/>
              <a:t>permits repeated actions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en-GB" b="1" dirty="0"/>
              <a:t>Syntax: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sz="3200" b="1" dirty="0">
                <a:solidFill>
                  <a:srgbClr val="CC0000"/>
                </a:solidFill>
              </a:rPr>
              <a:t>while (</a:t>
            </a:r>
            <a:r>
              <a:rPr lang="en-GB" b="1" dirty="0"/>
              <a:t> </a:t>
            </a:r>
            <a:r>
              <a:rPr lang="en-GB" b="1" i="1" dirty="0">
                <a:solidFill>
                  <a:srgbClr val="339933"/>
                </a:solidFill>
              </a:rPr>
              <a:t>/* boolean test goes here */</a:t>
            </a:r>
            <a:r>
              <a:rPr lang="en-GB" b="1" dirty="0"/>
              <a:t> </a:t>
            </a:r>
            <a:r>
              <a:rPr lang="en-GB" sz="3200" b="1" dirty="0">
                <a:solidFill>
                  <a:srgbClr val="CC0000"/>
                </a:solidFill>
              </a:rPr>
              <a:t>)</a:t>
            </a:r>
            <a:endParaRPr lang="en-GB" b="1" dirty="0">
              <a:solidFill>
                <a:srgbClr val="CC0000"/>
              </a:solidFill>
            </a:endParaRP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sz="3200" b="1" dirty="0">
                <a:solidFill>
                  <a:srgbClr val="CC0000"/>
                </a:solidFill>
              </a:rPr>
              <a:t>{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b="1" dirty="0"/>
              <a:t>      </a:t>
            </a:r>
            <a:r>
              <a:rPr lang="en-GB" b="1" i="1" dirty="0">
                <a:solidFill>
                  <a:srgbClr val="339933"/>
                </a:solidFill>
              </a:rPr>
              <a:t>// loop body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sz="3200" b="1" dirty="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04800"/>
            <a:ext cx="8042275" cy="762000"/>
          </a:xfrm>
          <a:noFill/>
        </p:spPr>
        <p:txBody>
          <a:bodyPr lIns="90488" tIns="44450" rIns="90488" bIns="44450"/>
          <a:lstStyle/>
          <a:p>
            <a:pPr algn="l" eaLnBrk="1" hangingPunct="1"/>
            <a:r>
              <a:rPr lang="en-GB" sz="4000" dirty="0"/>
              <a:t>Using a “</a:t>
            </a:r>
            <a:r>
              <a:rPr lang="en-GB" sz="4000" dirty="0">
                <a:solidFill>
                  <a:srgbClr val="CC0000"/>
                </a:solidFill>
              </a:rPr>
              <a:t>while</a:t>
            </a:r>
            <a:r>
              <a:rPr lang="en-GB" sz="4000" dirty="0"/>
              <a:t>” loop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562600"/>
          </a:xfrm>
          <a:noFill/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GB" sz="2400" b="1" i="1" dirty="0">
                <a:solidFill>
                  <a:schemeClr val="accent2"/>
                </a:solidFill>
              </a:rPr>
              <a:t>preparation</a:t>
            </a:r>
          </a:p>
          <a:p>
            <a:pPr marL="685800" lvl="1" indent="-228600" eaLnBrk="1" hangingPunct="1"/>
            <a:r>
              <a:rPr lang="en-GB" sz="2400" dirty="0"/>
              <a:t>need to ensure ready to enter loop</a:t>
            </a:r>
          </a:p>
          <a:p>
            <a:pPr marL="685800" lvl="1" indent="-228600" eaLnBrk="1" hangingPunct="1"/>
            <a:r>
              <a:rPr lang="en-GB" sz="2400" dirty="0"/>
              <a:t>generally means ensuring variables have correct initial values</a:t>
            </a:r>
          </a:p>
          <a:p>
            <a:pPr marL="285750" indent="-285750" eaLnBrk="1" hangingPunct="1"/>
            <a:r>
              <a:rPr lang="en-GB" sz="2400" b="1" i="1" dirty="0">
                <a:solidFill>
                  <a:schemeClr val="accent2"/>
                </a:solidFill>
              </a:rPr>
              <a:t>condition</a:t>
            </a:r>
          </a:p>
          <a:p>
            <a:pPr marL="685800" lvl="1" indent="-228600" eaLnBrk="1" hangingPunct="1"/>
            <a:r>
              <a:rPr lang="en-GB" sz="2400" dirty="0"/>
              <a:t>needs careful thought</a:t>
            </a:r>
          </a:p>
          <a:p>
            <a:pPr marL="685800" lvl="1" indent="-228600" eaLnBrk="1" hangingPunct="1"/>
            <a:r>
              <a:rPr lang="en-GB" sz="2400" dirty="0"/>
              <a:t>will enter loop if true</a:t>
            </a:r>
          </a:p>
          <a:p>
            <a:pPr marL="685800" lvl="1" indent="-228600" eaLnBrk="1" hangingPunct="1"/>
            <a:r>
              <a:rPr lang="en-GB" sz="2400" dirty="0"/>
              <a:t>must ensure way  of changing condition at some point </a:t>
            </a:r>
            <a:endParaRPr lang="en-GB" sz="2000" dirty="0"/>
          </a:p>
          <a:p>
            <a:pPr marL="285750" indent="-285750" eaLnBrk="1" hangingPunct="1"/>
            <a:r>
              <a:rPr lang="en-GB" sz="2400" b="1" i="1" dirty="0">
                <a:solidFill>
                  <a:schemeClr val="accent2"/>
                </a:solidFill>
              </a:rPr>
              <a:t>body of loop</a:t>
            </a:r>
          </a:p>
          <a:p>
            <a:pPr marL="685800" lvl="1" indent="-228600" eaLnBrk="1" hangingPunct="1"/>
            <a:r>
              <a:rPr lang="en-GB" sz="2400" dirty="0"/>
              <a:t>main set of actions</a:t>
            </a:r>
          </a:p>
          <a:p>
            <a:pPr marL="685800" lvl="1" indent="-228600" eaLnBrk="1" hangingPunct="1"/>
            <a:r>
              <a:rPr lang="en-GB" sz="2400" dirty="0"/>
              <a:t>ensure some action to </a:t>
            </a:r>
            <a:r>
              <a:rPr lang="en-GB" sz="2400" b="1" u="sng" dirty="0">
                <a:solidFill>
                  <a:srgbClr val="CC0000"/>
                </a:solidFill>
              </a:rPr>
              <a:t>eventually change loop condition</a:t>
            </a:r>
          </a:p>
          <a:p>
            <a:pPr marL="285750" indent="-285750" eaLnBrk="1" hangingPunct="1"/>
            <a:r>
              <a:rPr lang="en-GB" sz="2400" b="1" i="1" dirty="0">
                <a:solidFill>
                  <a:schemeClr val="accent2"/>
                </a:solidFill>
              </a:rPr>
              <a:t>finalising</a:t>
            </a:r>
          </a:p>
          <a:p>
            <a:pPr marL="685800" lvl="1" indent="-228600" eaLnBrk="1" hangingPunct="1"/>
            <a:r>
              <a:rPr lang="en-GB" sz="2400" dirty="0"/>
              <a:t>tidying up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/>
              <a:t>Patterns of “</a:t>
            </a:r>
            <a:r>
              <a:rPr lang="en-GB" dirty="0">
                <a:solidFill>
                  <a:srgbClr val="FF0000"/>
                </a:solidFill>
              </a:rPr>
              <a:t>while</a:t>
            </a:r>
            <a:r>
              <a:rPr lang="en-GB" dirty="0"/>
              <a:t>” loops</a:t>
            </a:r>
            <a:br>
              <a:rPr lang="en-GB" dirty="0"/>
            </a:br>
            <a:endParaRPr lang="en-GB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" y="2998011"/>
            <a:ext cx="3627544" cy="153074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4400" b="1" dirty="0">
                <a:latin typeface="Comic Sans MS" pitchFamily="66" charset="0"/>
              </a:rPr>
              <a:t>count</a:t>
            </a:r>
          </a:p>
          <a:p>
            <a:pPr algn="ctr">
              <a:defRPr/>
            </a:pPr>
            <a:r>
              <a:rPr lang="en-GB" sz="4400" b="1" dirty="0">
                <a:latin typeface="Comic Sans MS" pitchFamily="66" charset="0"/>
              </a:rPr>
              <a:t>controlled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953000" y="3048000"/>
            <a:ext cx="3629219" cy="143506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4400" b="1" dirty="0">
                <a:latin typeface="Comic Sans MS" pitchFamily="66" charset="0"/>
              </a:rPr>
              <a:t>event</a:t>
            </a:r>
          </a:p>
          <a:p>
            <a:pPr algn="ctr">
              <a:defRPr/>
            </a:pPr>
            <a:r>
              <a:rPr lang="en-GB" sz="4400" b="1" dirty="0">
                <a:latin typeface="Comic Sans MS" pitchFamily="66" charset="0"/>
              </a:rPr>
              <a:t>controlled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343400" y="5334000"/>
            <a:ext cx="2374239" cy="849082"/>
          </a:xfrm>
          <a:prstGeom prst="rect">
            <a:avLst/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4400" b="1" dirty="0">
                <a:latin typeface="Comic Sans MS" pitchFamily="66" charset="0"/>
              </a:rPr>
              <a:t>sentinel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908978" y="5294122"/>
            <a:ext cx="1930222" cy="849082"/>
          </a:xfrm>
          <a:prstGeom prst="rect">
            <a:avLst/>
          </a:prstGeom>
          <a:solidFill>
            <a:srgbClr val="9900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4400" b="1" dirty="0">
                <a:latin typeface="Comic Sans MS" pitchFamily="66" charset="0"/>
              </a:rPr>
              <a:t>result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1981200" y="1371600"/>
            <a:ext cx="4942857" cy="1676399"/>
            <a:chOff x="2012936" y="1371600"/>
            <a:chExt cx="4683139" cy="1335214"/>
          </a:xfrm>
        </p:grpSpPr>
        <p:grpSp>
          <p:nvGrpSpPr>
            <p:cNvPr id="4" name="Group 11"/>
            <p:cNvGrpSpPr/>
            <p:nvPr/>
          </p:nvGrpSpPr>
          <p:grpSpPr>
            <a:xfrm>
              <a:off x="2012936" y="1371600"/>
              <a:ext cx="4683139" cy="1290032"/>
              <a:chOff x="2012936" y="1371600"/>
              <a:chExt cx="4683139" cy="1290032"/>
            </a:xfrm>
          </p:grpSpPr>
          <p:sp>
            <p:nvSpPr>
              <p:cNvPr id="35843" name="Rectangle 3"/>
              <p:cNvSpPr>
                <a:spLocks noChangeArrowheads="1"/>
              </p:cNvSpPr>
              <p:nvPr/>
            </p:nvSpPr>
            <p:spPr bwMode="auto">
              <a:xfrm>
                <a:off x="2547938" y="1371600"/>
                <a:ext cx="4148137" cy="6096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>
                  <a:defRPr/>
                </a:pPr>
                <a:r>
                  <a:rPr lang="en-GB" sz="4800" b="1" dirty="0">
                    <a:latin typeface="Comic Sans MS" pitchFamily="66" charset="0"/>
                  </a:rPr>
                  <a:t>while loop</a:t>
                </a:r>
              </a:p>
            </p:txBody>
          </p:sp>
          <p:cxnSp>
            <p:nvCxnSpPr>
              <p:cNvPr id="35848" name="AutoShape 8"/>
              <p:cNvCxnSpPr>
                <a:cxnSpLocks noChangeShapeType="1"/>
              </p:cNvCxnSpPr>
              <p:nvPr/>
            </p:nvCxnSpPr>
            <p:spPr bwMode="auto">
              <a:xfrm rot="5400000">
                <a:off x="3006069" y="985383"/>
                <a:ext cx="683116" cy="266938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5849" name="AutoShape 9"/>
            <p:cNvCxnSpPr>
              <a:cxnSpLocks noChangeShapeType="1"/>
              <a:stCxn id="35843" idx="2"/>
              <a:endCxn id="35845" idx="0"/>
            </p:cNvCxnSpPr>
            <p:nvPr/>
          </p:nvCxnSpPr>
          <p:spPr bwMode="auto">
            <a:xfrm rot="16200000" flipH="1">
              <a:off x="5222120" y="1381086"/>
              <a:ext cx="725615" cy="19258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5851" name="AutoShape 11"/>
          <p:cNvCxnSpPr>
            <a:cxnSpLocks noChangeShapeType="1"/>
            <a:stCxn id="35845" idx="2"/>
            <a:endCxn id="35847" idx="0"/>
          </p:cNvCxnSpPr>
          <p:nvPr/>
        </p:nvCxnSpPr>
        <p:spPr bwMode="auto">
          <a:xfrm rot="16200000" flipH="1">
            <a:off x="6915323" y="4335355"/>
            <a:ext cx="811052" cy="11064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11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 rot="5400000">
            <a:off x="5723600" y="4289989"/>
            <a:ext cx="850931" cy="12370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765A1-5D46-4691-8EA8-C4E5BF904A5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561975"/>
          </a:xfrm>
        </p:spPr>
        <p:txBody>
          <a:bodyPr/>
          <a:lstStyle/>
          <a:p>
            <a:pPr eaLnBrk="1" hangingPunct="1"/>
            <a:r>
              <a:rPr lang="en-GB" sz="3600" b="1" dirty="0"/>
              <a:t>Input </a:t>
            </a:r>
            <a:r>
              <a:rPr lang="en-GB" sz="3600" dirty="0"/>
              <a:t>- </a:t>
            </a:r>
            <a:r>
              <a:rPr lang="en-GB" sz="3600" u="sng" dirty="0"/>
              <a:t>No simple input solution!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4"/>
            <a:ext cx="8229600" cy="5572125"/>
          </a:xfrm>
        </p:spPr>
        <p:txBody>
          <a:bodyPr/>
          <a:lstStyle/>
          <a:p>
            <a:pPr eaLnBrk="1" hangingPunct="1"/>
            <a:r>
              <a:rPr lang="en-GB" dirty="0">
                <a:latin typeface="Arial Rounded MT Bold" pitchFamily="34" charset="0"/>
              </a:rPr>
              <a:t>Need to use the </a:t>
            </a:r>
            <a:r>
              <a:rPr lang="en-GB" b="1" dirty="0">
                <a:solidFill>
                  <a:srgbClr val="FF0000"/>
                </a:solidFill>
                <a:latin typeface="Arial" charset="0"/>
                <a:cs typeface="Arial" charset="0"/>
              </a:rPr>
              <a:t>Scanner</a:t>
            </a:r>
            <a:r>
              <a:rPr lang="en-GB" dirty="0">
                <a:solidFill>
                  <a:srgbClr val="990099"/>
                </a:solidFill>
                <a:latin typeface="Arial Rounded MT Bold" pitchFamily="34" charset="0"/>
              </a:rPr>
              <a:t> </a:t>
            </a:r>
            <a:r>
              <a:rPr lang="en-GB" dirty="0">
                <a:latin typeface="Arial Rounded MT Bold" pitchFamily="34" charset="0"/>
              </a:rPr>
              <a:t>class.</a:t>
            </a:r>
            <a:endParaRPr lang="en-GB" dirty="0"/>
          </a:p>
          <a:p>
            <a:pPr lvl="1" eaLnBrk="1" hangingPunct="1"/>
            <a:r>
              <a:rPr lang="en-GB" dirty="0"/>
              <a:t>A standard Java class available since Java 5.</a:t>
            </a:r>
          </a:p>
          <a:p>
            <a:pPr lvl="1" eaLnBrk="1" hangingPunct="1"/>
            <a:r>
              <a:rPr lang="en-GB" dirty="0"/>
              <a:t>We will use it to help with keyboard input.</a:t>
            </a:r>
          </a:p>
          <a:p>
            <a:pPr eaLnBrk="1" hangingPunct="1"/>
            <a:r>
              <a:rPr lang="en-GB" sz="2800" dirty="0"/>
              <a:t>A text scanner that sees</a:t>
            </a:r>
            <a:r>
              <a:rPr kumimoji="1" lang="en-US" sz="2800" dirty="0"/>
              <a:t> input as sequences of consecutive characters (tokens) separated by ‘white space’. </a:t>
            </a:r>
          </a:p>
          <a:p>
            <a:pPr marL="1200150" lvl="3" indent="-342900" eaLnBrk="1" hangingPunct="1"/>
            <a:r>
              <a:rPr kumimoji="1" lang="en-US" sz="2400" dirty="0"/>
              <a:t>White space: spaces, tabs, new line characters</a:t>
            </a:r>
            <a:r>
              <a:rPr lang="en-GB" dirty="0"/>
              <a:t>.</a:t>
            </a:r>
            <a:endParaRPr lang="en-GB" sz="32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endParaRPr lang="en-GB" dirty="0"/>
          </a:p>
          <a:p>
            <a:pPr lvl="1" algn="ctr" eaLnBrk="1" hangingPunct="1">
              <a:buFont typeface="Arial" charset="0"/>
              <a:buNone/>
            </a:pPr>
            <a:endParaRPr lang="en-GB" sz="3200" b="1" dirty="0">
              <a:solidFill>
                <a:srgbClr val="9900CC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GB" sz="2800" dirty="0"/>
              <a:t>The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b="1" dirty="0">
                <a:solidFill>
                  <a:srgbClr val="FF0000"/>
                </a:solidFill>
              </a:rPr>
              <a:t>import</a:t>
            </a:r>
            <a:r>
              <a:rPr lang="en-GB" sz="2800" dirty="0"/>
              <a:t> tells Java to access the Scanner class and its methods.</a:t>
            </a:r>
          </a:p>
          <a:p>
            <a:pPr eaLnBrk="1" hangingPunct="1"/>
            <a:endParaRPr lang="en-GB" dirty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A4CCE-DA92-4F3C-9A97-42DB78EC778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23962" y="4470400"/>
            <a:ext cx="6696075" cy="863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buFont typeface="Arial" charset="0"/>
              <a:buNone/>
              <a:defRPr/>
            </a:pPr>
            <a:r>
              <a:rPr lang="en-GB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import</a:t>
            </a:r>
            <a:r>
              <a:rPr lang="en-GB" sz="3200" b="1" dirty="0">
                <a:solidFill>
                  <a:srgbClr val="9900CC"/>
                </a:solidFill>
                <a:latin typeface="Arial" charset="0"/>
                <a:cs typeface="Arial" charset="0"/>
              </a:rPr>
              <a:t> java.util.</a:t>
            </a:r>
            <a:r>
              <a:rPr lang="en-GB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Scanner</a:t>
            </a:r>
            <a:r>
              <a:rPr lang="en-GB" sz="3200" b="1" dirty="0">
                <a:solidFill>
                  <a:srgbClr val="9900CC"/>
                </a:solidFill>
                <a:latin typeface="Arial" charset="0"/>
                <a:cs typeface="Arial" charset="0"/>
              </a:rPr>
              <a:t>;</a:t>
            </a:r>
            <a:r>
              <a:rPr lang="en-GB" sz="3200" b="1" dirty="0">
                <a:solidFill>
                  <a:srgbClr val="009900"/>
                </a:solidFill>
                <a:latin typeface="Arial" charset="0"/>
                <a:cs typeface="Arial" charset="0"/>
              </a:rPr>
              <a:t> </a:t>
            </a:r>
            <a:endParaRPr lang="en-GB" sz="32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2" y="381000"/>
            <a:ext cx="7977187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Count Controlled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Loop executes specified number of times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b="1" i="1" dirty="0">
                <a:solidFill>
                  <a:schemeClr val="accent2"/>
                </a:solidFill>
              </a:rPr>
              <a:t>Preparation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200" dirty="0"/>
              <a:t>Initialise counting variable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b="1" i="1" dirty="0">
                <a:solidFill>
                  <a:schemeClr val="accent2"/>
                </a:solidFill>
              </a:rPr>
              <a:t>Condition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200" dirty="0"/>
              <a:t>Exit loop when counter reaches end value</a:t>
            </a:r>
            <a:endParaRPr lang="en-GB" dirty="0"/>
          </a:p>
          <a:p>
            <a:pPr marL="285750" indent="-285750" eaLnBrk="1" hangingPunct="1">
              <a:lnSpc>
                <a:spcPct val="90000"/>
              </a:lnSpc>
            </a:pPr>
            <a:r>
              <a:rPr lang="en-GB" b="1" i="1" dirty="0">
                <a:solidFill>
                  <a:schemeClr val="accent2"/>
                </a:solidFill>
              </a:rPr>
              <a:t>Body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200" dirty="0"/>
              <a:t>Must increment or decrement counting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7921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Count Template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458200" cy="3657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loopCount = </a:t>
            </a:r>
            <a:r>
              <a:rPr lang="en-GB" sz="2800" dirty="0">
                <a:solidFill>
                  <a:srgbClr val="339933"/>
                </a:solidFill>
              </a:rPr>
              <a:t>/* </a:t>
            </a:r>
            <a:r>
              <a:rPr lang="en-GB" sz="2800" i="1" dirty="0">
                <a:solidFill>
                  <a:srgbClr val="339933"/>
                </a:solidFill>
              </a:rPr>
              <a:t>a starting value</a:t>
            </a:r>
            <a:r>
              <a:rPr lang="en-GB" sz="2800" dirty="0">
                <a:solidFill>
                  <a:srgbClr val="339933"/>
                </a:solidFill>
              </a:rPr>
              <a:t> */</a:t>
            </a:r>
            <a:r>
              <a:rPr lang="en-GB" sz="2800" dirty="0"/>
              <a:t> ; 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while (</a:t>
            </a:r>
            <a:r>
              <a:rPr lang="en-GB" sz="2800" dirty="0">
                <a:solidFill>
                  <a:srgbClr val="339933"/>
                </a:solidFill>
              </a:rPr>
              <a:t>/*</a:t>
            </a:r>
            <a:r>
              <a:rPr lang="en-GB" sz="2800" i="1" dirty="0">
                <a:solidFill>
                  <a:srgbClr val="339933"/>
                </a:solidFill>
              </a:rPr>
              <a:t>a true value based on loopCount</a:t>
            </a:r>
            <a:r>
              <a:rPr lang="en-GB" sz="2800" dirty="0">
                <a:solidFill>
                  <a:srgbClr val="339933"/>
                </a:solidFill>
              </a:rPr>
              <a:t> */</a:t>
            </a:r>
            <a:r>
              <a:rPr lang="en-GB" sz="2800" dirty="0"/>
              <a:t> )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{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     ...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     ...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     </a:t>
            </a:r>
            <a:r>
              <a:rPr lang="en-GB" sz="2800" b="1" dirty="0">
                <a:solidFill>
                  <a:srgbClr val="FF0000"/>
                </a:solidFill>
              </a:rPr>
              <a:t>loopCount++ ;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}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4876800" y="2286000"/>
            <a:ext cx="3587750" cy="1981200"/>
          </a:xfrm>
          <a:prstGeom prst="wedgeRoundRectCallout">
            <a:avLst>
              <a:gd name="adj1" fmla="val -99110"/>
              <a:gd name="adj2" fmla="val 188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GB" sz="2400" dirty="0">
                <a:latin typeface="Comic Sans MS" pitchFamily="66" charset="0"/>
              </a:rPr>
              <a:t>This works for increasing counter. </a:t>
            </a:r>
          </a:p>
          <a:p>
            <a:pPr>
              <a:defRPr/>
            </a:pPr>
            <a:r>
              <a:rPr lang="en-GB" sz="2400" dirty="0">
                <a:latin typeface="Comic Sans MS" pitchFamily="66" charset="0"/>
              </a:rPr>
              <a:t>May have different increments </a:t>
            </a:r>
          </a:p>
          <a:p>
            <a:pPr>
              <a:defRPr/>
            </a:pPr>
            <a:r>
              <a:rPr lang="en-GB" sz="2400" dirty="0">
                <a:latin typeface="Comic Sans MS" pitchFamily="66" charset="0"/>
              </a:rPr>
              <a:t>May decrement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52400" y="4953000"/>
            <a:ext cx="4191000" cy="15240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 increment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  <a:r>
              <a:rPr kumimoji="0" lang="en-GB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= 1;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aseline="0" dirty="0" err="1">
                <a:latin typeface="Arial" charset="0"/>
              </a:rPr>
              <a:t>System.out.println</a:t>
            </a:r>
            <a:r>
              <a:rPr lang="en-GB" baseline="0" dirty="0">
                <a:latin typeface="Arial" charset="0"/>
              </a:rPr>
              <a:t>(++a);</a:t>
            </a:r>
          </a:p>
          <a:p>
            <a:r>
              <a:rPr lang="en-GB" dirty="0" err="1">
                <a:latin typeface="Arial" charset="0"/>
              </a:rPr>
              <a:t>System.out.println</a:t>
            </a:r>
            <a:r>
              <a:rPr lang="en-GB" dirty="0">
                <a:latin typeface="Arial" charset="0"/>
              </a:rPr>
              <a:t>(a);</a:t>
            </a:r>
          </a:p>
          <a:p>
            <a:endParaRPr lang="en-GB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400" y="4953000"/>
            <a:ext cx="4191000" cy="15240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post increment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  <a:r>
              <a:rPr kumimoji="0" lang="en-GB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= 1;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aseline="0" dirty="0" err="1">
                <a:latin typeface="Arial" charset="0"/>
              </a:rPr>
              <a:t>System.out.println</a:t>
            </a:r>
            <a:r>
              <a:rPr lang="en-GB" baseline="0" dirty="0">
                <a:latin typeface="Arial" charset="0"/>
              </a:rPr>
              <a:t>(a++);</a:t>
            </a:r>
          </a:p>
          <a:p>
            <a:r>
              <a:rPr lang="en-GB" dirty="0" err="1">
                <a:latin typeface="Arial" charset="0"/>
              </a:rPr>
              <a:t>System.out.println</a:t>
            </a:r>
            <a:r>
              <a:rPr lang="en-GB" dirty="0">
                <a:latin typeface="Arial" charset="0"/>
              </a:rPr>
              <a:t>(a);</a:t>
            </a:r>
          </a:p>
          <a:p>
            <a:endParaRPr lang="en-GB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57912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Arial" charset="0"/>
              </a:rPr>
              <a:t>2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772400" y="5770485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Arial" charset="0"/>
              </a:rPr>
              <a:t>2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8458200" cy="11430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Example: Count-controlled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GB" sz="2800" dirty="0"/>
              <a:t>public void </a:t>
            </a:r>
            <a:r>
              <a:rPr lang="en-GB" sz="2800" dirty="0" err="1"/>
              <a:t>countControlledEG</a:t>
            </a:r>
            <a:r>
              <a:rPr lang="en-GB" sz="2800" dirty="0"/>
              <a:t>()</a:t>
            </a:r>
          </a:p>
          <a:p>
            <a:pPr>
              <a:buNone/>
            </a:pPr>
            <a:r>
              <a:rPr lang="en-GB" sz="2800" dirty="0"/>
              <a:t>{</a:t>
            </a:r>
          </a:p>
          <a:p>
            <a:pPr>
              <a:buNone/>
            </a:pPr>
            <a:r>
              <a:rPr lang="en-GB" sz="2800" dirty="0"/>
              <a:t>    int i = 0;</a:t>
            </a:r>
          </a:p>
          <a:p>
            <a:pPr>
              <a:buNone/>
            </a:pPr>
            <a:r>
              <a:rPr lang="en-GB" sz="2800" dirty="0">
                <a:solidFill>
                  <a:srgbClr val="008000"/>
                </a:solidFill>
              </a:rPr>
              <a:t>    //while loop</a:t>
            </a:r>
          </a:p>
          <a:p>
            <a:pPr>
              <a:buNone/>
            </a:pPr>
            <a:r>
              <a:rPr lang="en-GB" sz="2800" dirty="0"/>
              <a:t>    while ( i &lt; 10 )</a:t>
            </a:r>
            <a:endParaRPr lang="en-GB" sz="2800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GB" sz="2800" dirty="0"/>
              <a:t>    {</a:t>
            </a:r>
          </a:p>
          <a:p>
            <a:pPr>
              <a:buNone/>
            </a:pPr>
            <a:r>
              <a:rPr lang="en-GB" sz="2800" dirty="0"/>
              <a:t>           </a:t>
            </a:r>
            <a:r>
              <a:rPr lang="en-GB" sz="2800" dirty="0">
                <a:solidFill>
                  <a:srgbClr val="008000"/>
                </a:solidFill>
              </a:rPr>
              <a:t>// body of loop</a:t>
            </a:r>
            <a:r>
              <a:rPr lang="en-GB" sz="2800" dirty="0"/>
              <a:t>	</a:t>
            </a:r>
          </a:p>
          <a:p>
            <a:pPr>
              <a:buNone/>
            </a:pPr>
            <a:r>
              <a:rPr lang="en-GB" sz="2800" dirty="0"/>
              <a:t>           System.out.println( i);</a:t>
            </a:r>
          </a:p>
          <a:p>
            <a:pPr>
              <a:buNone/>
            </a:pPr>
            <a:r>
              <a:rPr lang="en-GB" sz="2800" dirty="0"/>
              <a:t>           i++; </a:t>
            </a:r>
          </a:p>
          <a:p>
            <a:pPr>
              <a:buNone/>
            </a:pPr>
            <a:r>
              <a:rPr lang="en-GB" sz="2800" dirty="0"/>
              <a:t>    }</a:t>
            </a:r>
          </a:p>
          <a:p>
            <a:pPr>
              <a:buNone/>
            </a:pPr>
            <a:r>
              <a:rPr lang="en-GB" sz="2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How many times is the previous loop executed?</a:t>
            </a:r>
          </a:p>
          <a:p>
            <a:endParaRPr lang="en-GB" dirty="0">
              <a:solidFill>
                <a:srgbClr val="996633"/>
              </a:solidFill>
            </a:endParaRPr>
          </a:p>
          <a:p>
            <a:r>
              <a:rPr lang="en-GB" dirty="0">
                <a:solidFill>
                  <a:srgbClr val="996633"/>
                </a:solidFill>
              </a:rPr>
              <a:t>10 times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3200400"/>
            <a:ext cx="24384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6633"/>
                </a:solidFill>
              </a:rPr>
              <a:t>The variable i is used in three different activities. It is: </a:t>
            </a:r>
          </a:p>
          <a:p>
            <a:pPr lvl="1"/>
            <a:r>
              <a:rPr lang="en-US" i="1" dirty="0">
                <a:solidFill>
                  <a:srgbClr val="996633"/>
                </a:solidFill>
              </a:rPr>
              <a:t>initialized</a:t>
            </a:r>
            <a:endParaRPr lang="en-US" dirty="0">
              <a:solidFill>
                <a:srgbClr val="996633"/>
              </a:solidFill>
            </a:endParaRPr>
          </a:p>
          <a:p>
            <a:pPr lvl="1"/>
            <a:r>
              <a:rPr lang="en-US" i="1" dirty="0">
                <a:solidFill>
                  <a:srgbClr val="996633"/>
                </a:solidFill>
              </a:rPr>
              <a:t>tested</a:t>
            </a:r>
            <a:endParaRPr lang="en-US" dirty="0">
              <a:solidFill>
                <a:srgbClr val="996633"/>
              </a:solidFill>
            </a:endParaRPr>
          </a:p>
          <a:p>
            <a:pPr lvl="1"/>
            <a:r>
              <a:rPr lang="en-US" dirty="0">
                <a:solidFill>
                  <a:srgbClr val="996633"/>
                </a:solidFill>
              </a:rPr>
              <a:t> </a:t>
            </a:r>
            <a:r>
              <a:rPr lang="en-US" i="1" dirty="0">
                <a:solidFill>
                  <a:srgbClr val="996633"/>
                </a:solidFill>
              </a:rPr>
              <a:t>changed</a:t>
            </a:r>
            <a:r>
              <a:rPr lang="en-US" dirty="0">
                <a:solidFill>
                  <a:srgbClr val="996633"/>
                </a:solidFill>
              </a:rPr>
              <a:t>. </a:t>
            </a:r>
          </a:p>
          <a:p>
            <a:r>
              <a:rPr lang="en-US" dirty="0">
                <a:solidFill>
                  <a:srgbClr val="996633"/>
                </a:solidFill>
              </a:rPr>
              <a:t>Where in the program does each of these events take place?</a:t>
            </a:r>
          </a:p>
          <a:p>
            <a:pPr lvl="1"/>
            <a:endParaRPr lang="en-GB" dirty="0">
              <a:solidFill>
                <a:srgbClr val="9966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Answer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3600" dirty="0">
                <a:solidFill>
                  <a:srgbClr val="996633"/>
                </a:solidFill>
              </a:rPr>
              <a:t>W</a:t>
            </a:r>
            <a:r>
              <a:rPr lang="en-US" dirty="0">
                <a:solidFill>
                  <a:srgbClr val="996633"/>
                </a:solidFill>
              </a:rPr>
              <a:t>hat will the  following program print?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04800" y="1524000"/>
            <a:ext cx="8458200" cy="5105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lvl="1">
              <a:buNone/>
            </a:pPr>
            <a:r>
              <a:rPr lang="en-US" sz="2400" dirty="0"/>
              <a:t>public void countQ1()</a:t>
            </a:r>
          </a:p>
          <a:p>
            <a:pPr lvl="1"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/>
              <a:t>    int count = 0; 				</a:t>
            </a:r>
            <a:r>
              <a:rPr lang="en-US" sz="2400" dirty="0">
                <a:solidFill>
                  <a:srgbClr val="008000"/>
                </a:solidFill>
              </a:rPr>
              <a:t>// count is initialized </a:t>
            </a:r>
          </a:p>
          <a:p>
            <a:pPr lvl="1">
              <a:buNone/>
            </a:pPr>
            <a:r>
              <a:rPr lang="en-US" sz="2400" dirty="0"/>
              <a:t>    while ( count &lt;= 3 ) 			</a:t>
            </a:r>
            <a:r>
              <a:rPr lang="en-US" sz="2400" dirty="0">
                <a:solidFill>
                  <a:srgbClr val="008000"/>
                </a:solidFill>
              </a:rPr>
              <a:t>// count is tested </a:t>
            </a:r>
          </a:p>
          <a:p>
            <a:pPr lvl="1">
              <a:buNone/>
            </a:pPr>
            <a:r>
              <a:rPr lang="en-US" sz="2400" dirty="0"/>
              <a:t>    {   </a:t>
            </a:r>
          </a:p>
          <a:p>
            <a:pPr lvl="1">
              <a:buNone/>
            </a:pPr>
            <a:r>
              <a:rPr lang="en-US" sz="2400" dirty="0"/>
              <a:t>          System.out.println( "count is:" + count ); </a:t>
            </a:r>
          </a:p>
          <a:p>
            <a:pPr lvl="1">
              <a:buNone/>
            </a:pPr>
            <a:r>
              <a:rPr lang="en-US" sz="2400" dirty="0"/>
              <a:t>          count = count + 1; 		</a:t>
            </a:r>
            <a:r>
              <a:rPr lang="en-US" sz="2400" dirty="0">
                <a:solidFill>
                  <a:srgbClr val="008000"/>
                </a:solidFill>
              </a:rPr>
              <a:t>// count is changed </a:t>
            </a:r>
          </a:p>
          <a:p>
            <a:pPr lvl="1">
              <a:buNone/>
            </a:pPr>
            <a:r>
              <a:rPr lang="en-US" sz="2400" dirty="0"/>
              <a:t>    } </a:t>
            </a:r>
          </a:p>
          <a:p>
            <a:pPr lvl="1">
              <a:buNone/>
            </a:pPr>
            <a:r>
              <a:rPr lang="en-US" sz="2400" dirty="0"/>
              <a:t>    System.out.println( "Done with the loop" );</a:t>
            </a:r>
          </a:p>
          <a:p>
            <a:pPr lvl="1">
              <a:buNone/>
            </a:pPr>
            <a:r>
              <a:rPr lang="en-US" sz="2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Question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7" y="152400"/>
            <a:ext cx="6296025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762000"/>
            <a:ext cx="7661275" cy="5924550"/>
          </a:xfrm>
          <a:noFill/>
          <a:ln w="254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public void countQ2()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int  i,  n,  sum 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>
                <a:solidFill>
                  <a:srgbClr val="339933"/>
                </a:solidFill>
              </a:rPr>
              <a:t>	// preparation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i = 1;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sum = 0 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System.out.print( “enter a positive integer :” );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n = myScanner.nextInt() ; </a:t>
            </a:r>
            <a:endParaRPr lang="en-GB" sz="2400" dirty="0">
              <a:solidFill>
                <a:schemeClr val="accent2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while  ( i &lt;= n ) </a:t>
            </a:r>
            <a:r>
              <a:rPr lang="en-GB" sz="2400" dirty="0">
                <a:solidFill>
                  <a:srgbClr val="339933"/>
                </a:solidFill>
              </a:rPr>
              <a:t>//condition depends on both n and i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{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    		sum = sum + i * i 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    		i++; </a:t>
            </a:r>
            <a:r>
              <a:rPr lang="en-GB" sz="2400" dirty="0">
                <a:solidFill>
                  <a:srgbClr val="339933"/>
                </a:solidFill>
              </a:rPr>
              <a:t>// changing value of i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}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>
                <a:solidFill>
                  <a:srgbClr val="339933"/>
                </a:solidFill>
              </a:rPr>
              <a:t>	// after loop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	System.out.println(“the sum is ”+ sum );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Care with real values!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want a double or float for the loop control variable. </a:t>
            </a:r>
          </a:p>
          <a:p>
            <a:r>
              <a:rPr lang="en-US" dirty="0"/>
              <a:t>Look at code on next slide</a:t>
            </a:r>
          </a:p>
          <a:p>
            <a:pPr lvl="1"/>
            <a:r>
              <a:rPr lang="en-US" dirty="0"/>
              <a:t>You would add 0.1 to it each iteration.</a:t>
            </a:r>
          </a:p>
          <a:p>
            <a:pPr lvl="1"/>
            <a:r>
              <a:rPr lang="en-US" dirty="0"/>
              <a:t>The value 0.1 cannot be accurately represented in binary. </a:t>
            </a:r>
          </a:p>
          <a:p>
            <a:pPr lvl="1"/>
            <a:r>
              <a:rPr lang="en-US" dirty="0"/>
              <a:t>A loop that repeatedly adds 0.1 to a variable will accumulate errors.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996633"/>
                </a:solidFill>
              </a:rPr>
              <a:t>Question: What is Value of ‘value’ at end of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public void countQ3()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        double inc = 0.1, value = 0.0, limit = 1.0 ;</a:t>
            </a:r>
          </a:p>
          <a:p>
            <a:pPr>
              <a:buNone/>
            </a:pPr>
            <a:r>
              <a:rPr lang="en-US" sz="2400" dirty="0"/>
              <a:t>        while ( value &lt; limit )  // "less-than" operator</a:t>
            </a:r>
          </a:p>
          <a:p>
            <a:pPr>
              <a:buNone/>
            </a:pPr>
            <a:r>
              <a:rPr lang="en-US" sz="2400" dirty="0"/>
              <a:t>        {</a:t>
            </a:r>
          </a:p>
          <a:p>
            <a:pPr>
              <a:buNone/>
            </a:pPr>
            <a:r>
              <a:rPr lang="en-US" sz="2400" dirty="0"/>
              <a:t>            value = value + inc;</a:t>
            </a:r>
          </a:p>
          <a:p>
            <a:pPr>
              <a:buNone/>
            </a:pPr>
            <a:r>
              <a:rPr lang="en-US" sz="2400" dirty="0"/>
              <a:t>            System.out.println( “value = " + value);</a:t>
            </a:r>
          </a:p>
          <a:p>
            <a:pPr>
              <a:buNone/>
            </a:pPr>
            <a:r>
              <a:rPr lang="en-US" sz="2400" dirty="0"/>
              <a:t>        }        </a:t>
            </a:r>
          </a:p>
          <a:p>
            <a:pPr>
              <a:buNone/>
            </a:pPr>
            <a:r>
              <a:rPr lang="en-US" sz="2400" dirty="0"/>
              <a:t>        System.out.println( “value = " + value </a:t>
            </a:r>
          </a:p>
          <a:p>
            <a:pPr>
              <a:buNone/>
            </a:pPr>
            <a:r>
              <a:rPr lang="en-US" sz="2400" dirty="0"/>
              <a:t>                                + " when the loop ended");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 eaLnBrk="1" hangingPunct="1"/>
            <a:r>
              <a:rPr lang="en-GB" sz="3600" dirty="0"/>
              <a:t>Example program:</a:t>
            </a:r>
            <a:br>
              <a:rPr lang="en-GB" sz="3600" dirty="0"/>
            </a:br>
            <a:r>
              <a:rPr lang="en-GB" sz="3600" dirty="0"/>
              <a:t>ScannerDemo1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040313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>
                <a:solidFill>
                  <a:srgbClr val="9900CC"/>
                </a:solidFill>
              </a:rPr>
              <a:t>import java.util.</a:t>
            </a:r>
            <a:r>
              <a:rPr lang="en-GB" sz="2400" b="1" dirty="0">
                <a:solidFill>
                  <a:srgbClr val="FF0000"/>
                </a:solidFill>
              </a:rPr>
              <a:t>Scanner</a:t>
            </a:r>
            <a:r>
              <a:rPr lang="en-GB" sz="2400" b="1" dirty="0">
                <a:solidFill>
                  <a:srgbClr val="3366CC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public class ScannerDemo1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    private </a:t>
            </a:r>
            <a:r>
              <a:rPr lang="en-GB" sz="2800" b="1" dirty="0">
                <a:solidFill>
                  <a:srgbClr val="FF0000"/>
                </a:solidFill>
              </a:rPr>
              <a:t>Scanner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FF0000"/>
                </a:solidFill>
              </a:rPr>
              <a:t>myScanner</a:t>
            </a:r>
            <a:r>
              <a:rPr lang="en-GB" sz="2400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    public ScannerDemo1()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800" dirty="0"/>
              <a:t>   </a:t>
            </a:r>
            <a:r>
              <a:rPr lang="en-GB" sz="2800" b="1" dirty="0">
                <a:solidFill>
                  <a:srgbClr val="FF0000"/>
                </a:solidFill>
              </a:rPr>
              <a:t>myScanner</a:t>
            </a:r>
            <a:r>
              <a:rPr lang="en-GB" sz="2800" dirty="0"/>
              <a:t> =  new </a:t>
            </a:r>
            <a:r>
              <a:rPr lang="en-GB" sz="2800" b="1" dirty="0">
                <a:solidFill>
                  <a:srgbClr val="FF0000"/>
                </a:solidFill>
              </a:rPr>
              <a:t>Scanner</a:t>
            </a:r>
            <a:r>
              <a:rPr lang="en-GB" sz="2800" dirty="0"/>
              <a:t>( </a:t>
            </a:r>
            <a:r>
              <a:rPr lang="en-GB" sz="2800" b="1" dirty="0">
                <a:solidFill>
                  <a:srgbClr val="0033CC"/>
                </a:solidFill>
              </a:rPr>
              <a:t>System.in</a:t>
            </a:r>
            <a:r>
              <a:rPr lang="en-GB" sz="2800" dirty="0"/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/>
              <a:t>// remaining code on next slide</a:t>
            </a:r>
            <a:r>
              <a:rPr lang="en-GB" sz="3600" b="1" dirty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0E8A0-7940-4F90-B0B5-10AB849EC6D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35488" y="762000"/>
            <a:ext cx="4321175" cy="11525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Bring the </a:t>
            </a:r>
            <a:r>
              <a:rPr 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Scanner</a:t>
            </a:r>
            <a:r>
              <a:rPr lang="en-GB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class from the specified package.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0888" y="2286001"/>
            <a:ext cx="3025775" cy="1143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GB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Declare a </a:t>
            </a:r>
            <a:r>
              <a:rPr 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Scanner</a:t>
            </a:r>
            <a:r>
              <a:rPr lang="en-GB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object called </a:t>
            </a:r>
            <a:r>
              <a:rPr 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myScanner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239000" cy="863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GB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Initialises a Scanner object called </a:t>
            </a:r>
            <a:r>
              <a:rPr 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myScanner</a:t>
            </a:r>
            <a:r>
              <a:rPr lang="en-GB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to get </a:t>
            </a:r>
            <a:r>
              <a:rPr lang="en-GB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standard (keyboard) </a:t>
            </a:r>
            <a:r>
              <a:rPr lang="en-GB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" y="1600200"/>
            <a:ext cx="3276600" cy="314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Javadoc commenting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114675"/>
            <a:ext cx="3276600" cy="314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Javadoc commenting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dirty="0"/>
              <a:t>loopQ3 -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381000"/>
            <a:ext cx="8188325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/>
              <a:t>Event Controlled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GB" dirty="0"/>
              <a:t>Loop terminates when something happens inside loop body to signal that loop should exit</a:t>
            </a:r>
          </a:p>
          <a:p>
            <a:pPr marL="685800" lvl="1" indent="-228600" eaLnBrk="1" hangingPunct="1"/>
            <a:r>
              <a:rPr lang="en-GB" b="1" dirty="0">
                <a:solidFill>
                  <a:srgbClr val="008000"/>
                </a:solidFill>
              </a:rPr>
              <a:t>Sentinel</a:t>
            </a:r>
          </a:p>
          <a:p>
            <a:pPr lvl="2" eaLnBrk="1" hangingPunct="1"/>
            <a:r>
              <a:rPr lang="en-GB" dirty="0"/>
              <a:t>special data value detected</a:t>
            </a:r>
          </a:p>
          <a:p>
            <a:pPr lvl="1" eaLnBrk="1" hangingPunct="1"/>
            <a:r>
              <a:rPr lang="en-GB" b="1" dirty="0">
                <a:solidFill>
                  <a:srgbClr val="7030A0"/>
                </a:solidFill>
              </a:rPr>
              <a:t>Result</a:t>
            </a:r>
          </a:p>
          <a:p>
            <a:pPr marL="1085850" lvl="2" eaLnBrk="1" hangingPunct="1"/>
            <a:r>
              <a:rPr lang="en-GB" dirty="0">
                <a:solidFill>
                  <a:srgbClr val="3366CC"/>
                </a:solidFill>
              </a:rPr>
              <a:t>Flag</a:t>
            </a:r>
          </a:p>
          <a:p>
            <a:pPr lvl="3" eaLnBrk="1" hangingPunct="1"/>
            <a:r>
              <a:rPr lang="en-GB" dirty="0"/>
              <a:t>a Boolean variable is set to true when the event detected</a:t>
            </a:r>
          </a:p>
          <a:p>
            <a:pPr lvl="2" eaLnBrk="1" hangingPunct="1"/>
            <a:r>
              <a:rPr lang="en-GB" dirty="0">
                <a:solidFill>
                  <a:srgbClr val="3366CC"/>
                </a:solidFill>
              </a:rPr>
              <a:t>Calculation</a:t>
            </a:r>
          </a:p>
          <a:p>
            <a:pPr lvl="3" eaLnBrk="1" hangingPunct="1"/>
            <a:r>
              <a:rPr lang="en-GB" dirty="0"/>
              <a:t>Result achieved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>
                <a:solidFill>
                  <a:srgbClr val="008000"/>
                </a:solidFill>
              </a:rPr>
              <a:t>Sentinel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GB" sz="3600" dirty="0">
                <a:solidFill>
                  <a:srgbClr val="3366CC"/>
                </a:solidFill>
              </a:rPr>
              <a:t>Preparation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200" dirty="0"/>
              <a:t>get first value of data that contains sentinel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sz="3600" dirty="0">
                <a:solidFill>
                  <a:srgbClr val="3366CC"/>
                </a:solidFill>
              </a:rPr>
              <a:t>Condition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200" dirty="0"/>
              <a:t>loop exits when sentinel value detected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sz="3600" dirty="0">
                <a:solidFill>
                  <a:srgbClr val="3366CC"/>
                </a:solidFill>
              </a:rPr>
              <a:t>Body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200" dirty="0"/>
              <a:t>last action is to get next data value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sz="3600" u="sng" dirty="0">
                <a:solidFill>
                  <a:srgbClr val="3366CC"/>
                </a:solidFill>
              </a:rPr>
              <a:t>Note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200" dirty="0"/>
              <a:t>loop may not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/>
              <a:t>Sentinel template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buFontTx/>
              <a:buNone/>
            </a:pPr>
            <a:endParaRPr lang="en-GB" sz="2400" dirty="0"/>
          </a:p>
          <a:p>
            <a:pPr marL="285750" indent="-285750" eaLnBrk="1" hangingPunct="1">
              <a:buFontTx/>
              <a:buNone/>
            </a:pPr>
            <a:r>
              <a:rPr lang="en-GB" sz="3000" dirty="0"/>
              <a:t>x = myScanner.nextInt() ;</a:t>
            </a:r>
          </a:p>
          <a:p>
            <a:pPr marL="285750" indent="-285750" eaLnBrk="1" hangingPunct="1">
              <a:buFontTx/>
              <a:buNone/>
            </a:pPr>
            <a:r>
              <a:rPr lang="en-GB" sz="3000" dirty="0"/>
              <a:t>while ( x != </a:t>
            </a:r>
            <a:r>
              <a:rPr lang="en-GB" sz="3000" dirty="0">
                <a:solidFill>
                  <a:srgbClr val="3366CC"/>
                </a:solidFill>
              </a:rPr>
              <a:t>/* sentinel value*/</a:t>
            </a:r>
            <a:r>
              <a:rPr lang="en-GB" sz="3000" dirty="0">
                <a:solidFill>
                  <a:schemeClr val="accent1"/>
                </a:solidFill>
              </a:rPr>
              <a:t> </a:t>
            </a:r>
            <a:r>
              <a:rPr lang="en-GB" sz="3000" dirty="0"/>
              <a:t>)</a:t>
            </a:r>
          </a:p>
          <a:p>
            <a:pPr marL="285750" indent="-285750" eaLnBrk="1" hangingPunct="1">
              <a:buFontTx/>
              <a:buNone/>
            </a:pPr>
            <a:r>
              <a:rPr lang="en-GB" sz="3000" dirty="0"/>
              <a:t>{</a:t>
            </a:r>
          </a:p>
          <a:p>
            <a:pPr marL="285750" indent="-285750" eaLnBrk="1" hangingPunct="1">
              <a:buFontTx/>
              <a:buNone/>
            </a:pPr>
            <a:r>
              <a:rPr lang="en-GB" sz="3000" dirty="0"/>
              <a:t>     ...</a:t>
            </a:r>
          </a:p>
          <a:p>
            <a:pPr marL="285750" indent="-285750" eaLnBrk="1" hangingPunct="1">
              <a:buFontTx/>
              <a:buNone/>
            </a:pPr>
            <a:r>
              <a:rPr lang="en-GB" sz="3000" dirty="0"/>
              <a:t>     ...</a:t>
            </a:r>
          </a:p>
          <a:p>
            <a:pPr marL="285750" indent="-285750" eaLnBrk="1" hangingPunct="1">
              <a:buFontTx/>
              <a:buNone/>
            </a:pPr>
            <a:r>
              <a:rPr lang="en-GB" sz="3000" dirty="0"/>
              <a:t> x = myScanner.nextInt() ;</a:t>
            </a:r>
          </a:p>
          <a:p>
            <a:pPr marL="285750" indent="-285750" eaLnBrk="1" hangingPunct="1">
              <a:buFontTx/>
              <a:buNone/>
            </a:pPr>
            <a:r>
              <a:rPr lang="en-GB" sz="3000" dirty="0"/>
              <a:t>}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6248400" y="3810000"/>
            <a:ext cx="2684463" cy="2228850"/>
          </a:xfrm>
          <a:prstGeom prst="wedgeRoundRectCallout">
            <a:avLst>
              <a:gd name="adj1" fmla="val 40189"/>
              <a:gd name="adj2" fmla="val 74607"/>
              <a:gd name="adj3" fmla="val 166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GB" sz="2400" b="1" dirty="0">
                <a:latin typeface="Comic Sans MS" pitchFamily="66" charset="0"/>
              </a:rPr>
              <a:t>Note positions of</a:t>
            </a:r>
          </a:p>
          <a:p>
            <a:pPr algn="ctr">
              <a:defRPr/>
            </a:pPr>
            <a:r>
              <a:rPr lang="en-GB" sz="2400" b="1" dirty="0">
                <a:latin typeface="Comic Sans MS" pitchFamily="66" charset="0"/>
              </a:rPr>
              <a:t>2 input </a:t>
            </a:r>
          </a:p>
          <a:p>
            <a:pPr algn="ctr">
              <a:defRPr/>
            </a:pPr>
            <a:r>
              <a:rPr lang="en-GB" sz="2400" b="1" dirty="0">
                <a:latin typeface="Comic Sans MS" pitchFamily="66" charset="0"/>
              </a:rPr>
              <a:t>statements!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 flipH="1">
            <a:off x="6681788" y="1752600"/>
            <a:ext cx="492125" cy="2209800"/>
          </a:xfrm>
          <a:custGeom>
            <a:avLst/>
            <a:gdLst>
              <a:gd name="T0" fmla="*/ 8208895 w 21600"/>
              <a:gd name="T1" fmla="*/ 0 h 21600"/>
              <a:gd name="T2" fmla="*/ 8208895 w 21600"/>
              <a:gd name="T3" fmla="*/ 127250827 h 21600"/>
              <a:gd name="T4" fmla="*/ 483786 w 21600"/>
              <a:gd name="T5" fmla="*/ 226074837 h 21600"/>
              <a:gd name="T6" fmla="*/ 11212361 w 21600"/>
              <a:gd name="T7" fmla="*/ 636253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5167 h 21600"/>
              <a:gd name="T14" fmla="*/ 20732 w 21600"/>
              <a:gd name="T15" fmla="*/ 69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814" y="0"/>
                </a:lnTo>
                <a:lnTo>
                  <a:pt x="15814" y="5167"/>
                </a:lnTo>
                <a:lnTo>
                  <a:pt x="12427" y="5167"/>
                </a:lnTo>
                <a:cubicBezTo>
                  <a:pt x="5564" y="5167"/>
                  <a:pt x="0" y="8297"/>
                  <a:pt x="0" y="12158"/>
                </a:cubicBezTo>
                <a:lnTo>
                  <a:pt x="0" y="21600"/>
                </a:lnTo>
                <a:lnTo>
                  <a:pt x="1864" y="21600"/>
                </a:lnTo>
                <a:lnTo>
                  <a:pt x="1864" y="12158"/>
                </a:lnTo>
                <a:cubicBezTo>
                  <a:pt x="1864" y="9304"/>
                  <a:pt x="6593" y="6991"/>
                  <a:pt x="12427" y="6991"/>
                </a:cubicBezTo>
                <a:lnTo>
                  <a:pt x="15814" y="6991"/>
                </a:lnTo>
                <a:lnTo>
                  <a:pt x="15814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5486400" y="5029200"/>
            <a:ext cx="814388" cy="228600"/>
          </a:xfrm>
          <a:prstGeom prst="leftArrow">
            <a:avLst>
              <a:gd name="adj1" fmla="val 50000"/>
              <a:gd name="adj2" fmla="val 980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4406" y="152400"/>
            <a:ext cx="7215187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143000"/>
            <a:ext cx="8277225" cy="54102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public void </a:t>
            </a:r>
            <a:r>
              <a:rPr lang="en-GB" sz="2400" b="1" dirty="0" err="1"/>
              <a:t>sentinelEG</a:t>
            </a:r>
            <a:r>
              <a:rPr lang="en-GB" sz="2400" b="1" dirty="0"/>
              <a:t>()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{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	int n; 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>
                <a:solidFill>
                  <a:srgbClr val="339933"/>
                </a:solidFill>
              </a:rPr>
              <a:t>	// preparation : getting a first value for n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	System.out.println (“ Enter a positive integer: ”);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	n = myScanner.nextInt(); 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>
                <a:solidFill>
                  <a:srgbClr val="CC0000"/>
                </a:solidFill>
              </a:rPr>
              <a:t>	while</a:t>
            </a:r>
            <a:r>
              <a:rPr lang="en-GB" sz="2400" b="1" dirty="0"/>
              <a:t> ( n != 0 ) </a:t>
            </a:r>
            <a:r>
              <a:rPr lang="en-GB" sz="2400" b="1" dirty="0">
                <a:solidFill>
                  <a:srgbClr val="339933"/>
                </a:solidFill>
              </a:rPr>
              <a:t>// continue as long as n positive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>
                <a:solidFill>
                  <a:srgbClr val="CC0000"/>
                </a:solidFill>
              </a:rPr>
              <a:t>	{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		</a:t>
            </a:r>
            <a:r>
              <a:rPr lang="en-GB" sz="2400" b="1" dirty="0">
                <a:solidFill>
                  <a:srgbClr val="339933"/>
                </a:solidFill>
              </a:rPr>
              <a:t>// body of loop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    		System.out.println(“”+ n * n ) 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 	 	System.out.println (“ Enter a positive integer:”);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    		n = myScanner.nextInt(); </a:t>
            </a:r>
            <a:r>
              <a:rPr lang="en-GB" sz="2400" b="1" dirty="0">
                <a:solidFill>
                  <a:srgbClr val="339933"/>
                </a:solidFill>
              </a:rPr>
              <a:t>// new value of n so can 		                                              //change loop condition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>
                <a:solidFill>
                  <a:srgbClr val="CC0000"/>
                </a:solidFill>
              </a:rPr>
              <a:t>	}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sz="2400" b="1" dirty="0"/>
              <a:t>}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endParaRPr lang="en-GB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114800" y="914400"/>
            <a:ext cx="4648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What’s wrong with the code?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67400" y="3962400"/>
            <a:ext cx="2971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400" b="1" dirty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what happens </a:t>
            </a:r>
            <a:r>
              <a:rPr lang="en-GB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here?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controlled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result-controlled loop keeps looping until the computation has reached a particular goal</a:t>
            </a:r>
          </a:p>
          <a:p>
            <a:pPr lvl="1"/>
            <a:r>
              <a:rPr lang="en-US" dirty="0"/>
              <a:t>May monitor a boolean variable</a:t>
            </a:r>
          </a:p>
          <a:p>
            <a:pPr lvl="1"/>
            <a:r>
              <a:rPr lang="en-GB" dirty="0"/>
              <a:t>May check another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/>
              <a:t>Flag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GB" sz="4000" dirty="0">
                <a:solidFill>
                  <a:srgbClr val="3366CC"/>
                </a:solidFill>
              </a:rPr>
              <a:t>Preparation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600" dirty="0"/>
              <a:t>set flag variable to false / true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sz="4000" dirty="0">
                <a:solidFill>
                  <a:srgbClr val="3366CC"/>
                </a:solidFill>
              </a:rPr>
              <a:t>Condition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600" dirty="0"/>
              <a:t>loop exits when flag variable set to true / false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sz="4000" dirty="0">
                <a:solidFill>
                  <a:srgbClr val="3366CC"/>
                </a:solidFill>
              </a:rPr>
              <a:t>Body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GB" sz="3600" dirty="0"/>
              <a:t>must test for condition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37088" cy="914400"/>
          </a:xfrm>
          <a:noFill/>
        </p:spPr>
        <p:txBody>
          <a:bodyPr lIns="90488" tIns="44450" rIns="90488" bIns="44450"/>
          <a:lstStyle/>
          <a:p>
            <a:pPr algn="l" eaLnBrk="1" hangingPunct="1"/>
            <a:r>
              <a:rPr lang="en-GB" dirty="0"/>
              <a:t>Flag template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boolean flag;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flag = true ; 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while ( flag) </a:t>
            </a:r>
            <a:r>
              <a:rPr lang="en-GB" dirty="0">
                <a:solidFill>
                  <a:srgbClr val="339933"/>
                </a:solidFill>
              </a:rPr>
              <a:t>// condition is flag == true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{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     ...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     if ( </a:t>
            </a:r>
            <a:r>
              <a:rPr lang="en-GB" dirty="0">
                <a:solidFill>
                  <a:srgbClr val="339933"/>
                </a:solidFill>
              </a:rPr>
              <a:t>/* a condition true */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)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        flag = false ; 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int n = myScanner.nextInt();</a:t>
            </a:r>
          </a:p>
          <a:p>
            <a:pPr>
              <a:buNone/>
            </a:pPr>
            <a:r>
              <a:rPr lang="en-GB" dirty="0"/>
              <a:t>while(n &lt; 6)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  System.out.println(n);</a:t>
            </a:r>
          </a:p>
          <a:p>
            <a:pPr>
              <a:buNone/>
            </a:pPr>
            <a:r>
              <a:rPr lang="en-GB" dirty="0"/>
              <a:t>    n++;</a:t>
            </a:r>
          </a:p>
          <a:p>
            <a:pPr>
              <a:buNone/>
            </a:pPr>
            <a:r>
              <a:rPr lang="en-GB" dirty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do…while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int n = myScanner.nextInt();</a:t>
            </a:r>
          </a:p>
          <a:p>
            <a:pPr>
              <a:buNone/>
            </a:pPr>
            <a:r>
              <a:rPr lang="en-GB" dirty="0"/>
              <a:t>do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  System.out.println(n);</a:t>
            </a:r>
          </a:p>
          <a:p>
            <a:pPr>
              <a:buNone/>
            </a:pPr>
            <a:r>
              <a:rPr lang="en-GB" dirty="0"/>
              <a:t>    n++;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r>
              <a:rPr lang="en-GB" dirty="0"/>
              <a:t>while(n &lt; 6);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CDCAE-146F-4EDE-B8D3-C1130FBC07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5410200"/>
            <a:ext cx="3886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Might not be entered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(‘n’ may be 6 or more)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876800" y="5410200"/>
            <a:ext cx="3886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Always entered at least once as test is after the loop body.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495800"/>
            <a:ext cx="1219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;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>
            <a:off x="6400800" y="4876800"/>
            <a:ext cx="1219200" cy="152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381000"/>
            <a:ext cx="7772400" cy="83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>
                <a:solidFill>
                  <a:schemeClr val="accent2"/>
                </a:solidFill>
              </a:rPr>
              <a:t>Loop Check List</a:t>
            </a:r>
            <a:r>
              <a:rPr lang="en-GB" dirty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8263"/>
            <a:ext cx="8382000" cy="4518025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What is the condition that </a:t>
            </a:r>
            <a:r>
              <a:rPr lang="en-GB" dirty="0">
                <a:solidFill>
                  <a:srgbClr val="3366CC"/>
                </a:solidFill>
              </a:rPr>
              <a:t>ends</a:t>
            </a:r>
            <a:r>
              <a:rPr lang="en-GB" dirty="0"/>
              <a:t> the loop?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How should the condition be </a:t>
            </a:r>
            <a:r>
              <a:rPr lang="en-GB" dirty="0">
                <a:solidFill>
                  <a:srgbClr val="3366CC"/>
                </a:solidFill>
              </a:rPr>
              <a:t>initialised</a:t>
            </a:r>
            <a:r>
              <a:rPr lang="en-GB" dirty="0"/>
              <a:t>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How should the condition be </a:t>
            </a:r>
            <a:r>
              <a:rPr lang="en-GB" dirty="0">
                <a:solidFill>
                  <a:srgbClr val="3366CC"/>
                </a:solidFill>
              </a:rPr>
              <a:t>updated</a:t>
            </a:r>
            <a:r>
              <a:rPr lang="en-GB" dirty="0"/>
              <a:t>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What is the process being </a:t>
            </a:r>
            <a:r>
              <a:rPr lang="en-GB" dirty="0">
                <a:solidFill>
                  <a:srgbClr val="3366CC"/>
                </a:solidFill>
              </a:rPr>
              <a:t>repeated</a:t>
            </a:r>
            <a:r>
              <a:rPr lang="en-GB" dirty="0"/>
              <a:t>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How should the process be </a:t>
            </a:r>
            <a:r>
              <a:rPr lang="en-GB" dirty="0">
                <a:solidFill>
                  <a:srgbClr val="3366CC"/>
                </a:solidFill>
              </a:rPr>
              <a:t>initialised</a:t>
            </a:r>
            <a:r>
              <a:rPr lang="en-GB" dirty="0"/>
              <a:t>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How should the process be </a:t>
            </a:r>
            <a:r>
              <a:rPr lang="en-GB" dirty="0">
                <a:solidFill>
                  <a:srgbClr val="3366CC"/>
                </a:solidFill>
              </a:rPr>
              <a:t>updated</a:t>
            </a:r>
            <a:r>
              <a:rPr lang="en-GB" dirty="0"/>
              <a:t>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GB" dirty="0"/>
              <a:t>What is the state of the program on </a:t>
            </a:r>
            <a:r>
              <a:rPr lang="en-GB" dirty="0">
                <a:solidFill>
                  <a:srgbClr val="3366CC"/>
                </a:solidFill>
              </a:rPr>
              <a:t>exit</a:t>
            </a:r>
            <a:r>
              <a:rPr lang="en-GB" dirty="0"/>
              <a:t>ing the loop?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563562"/>
          </a:xfrm>
        </p:spPr>
        <p:txBody>
          <a:bodyPr/>
          <a:lstStyle/>
          <a:p>
            <a:pPr>
              <a:tabLst>
                <a:tab pos="5924550" algn="l"/>
              </a:tabLst>
            </a:pPr>
            <a:r>
              <a:rPr lang="en-GB" sz="3600" dirty="0"/>
              <a:t>ScannerDemo1(remaining code)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A889B-CFF3-4727-908C-EBAEB9B2AFC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8313" y="765175"/>
            <a:ext cx="8207375" cy="526297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public void demo1()</a:t>
            </a: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{</a:t>
            </a: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    System.out.println("Enter number of students”</a:t>
            </a: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                                                + “ &amp; then assignments");</a:t>
            </a:r>
          </a:p>
          <a:p>
            <a:pPr>
              <a:defRPr/>
            </a:pP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    int students = </a:t>
            </a:r>
            <a:r>
              <a:rPr 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myScanner</a:t>
            </a:r>
            <a:r>
              <a:rPr lang="en-GB" sz="2800" b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GB" sz="2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nextInt();</a:t>
            </a: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    int assignments = </a:t>
            </a:r>
            <a:r>
              <a:rPr 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myScanner</a:t>
            </a:r>
            <a:r>
              <a:rPr lang="en-GB" sz="2800" b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GB" sz="2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nextInt();</a:t>
            </a:r>
          </a:p>
          <a:p>
            <a:pPr>
              <a:defRPr/>
            </a:pP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    int total = students * assignments;      </a:t>
            </a: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   System.out.println("Total assignments: “ + total);</a:t>
            </a: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 }</a:t>
            </a:r>
          </a:p>
          <a:p>
            <a:pPr>
              <a:defRPr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} // end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5638800"/>
            <a:ext cx="6096000" cy="990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the </a:t>
            </a: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nextInt() </a:t>
            </a:r>
          </a:p>
          <a:p>
            <a:pPr algn="ctr"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get an </a:t>
            </a: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 from the keyboard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GB" sz="2800" dirty="0"/>
              <a:t>Add a class WhileTest to your project.</a:t>
            </a:r>
          </a:p>
          <a:p>
            <a:r>
              <a:rPr lang="en-GB" sz="2800" dirty="0"/>
              <a:t>Add the example slides. </a:t>
            </a:r>
          </a:p>
          <a:p>
            <a:r>
              <a:rPr lang="en-GB" sz="2800" dirty="0"/>
              <a:t>Remember that you will need to use a Scanner object and that means:</a:t>
            </a:r>
          </a:p>
          <a:p>
            <a:pPr lvl="1"/>
            <a:r>
              <a:rPr lang="en-GB" sz="2400" dirty="0"/>
              <a:t>an import statement</a:t>
            </a:r>
          </a:p>
          <a:p>
            <a:pPr lvl="1"/>
            <a:r>
              <a:rPr lang="en-GB" sz="2400" dirty="0"/>
              <a:t>declaring a Scanner object (myScanner)</a:t>
            </a:r>
          </a:p>
          <a:p>
            <a:pPr lvl="1"/>
            <a:r>
              <a:rPr lang="en-GB" sz="2400" dirty="0"/>
              <a:t>initialising it in the constructor</a:t>
            </a:r>
          </a:p>
          <a:p>
            <a:r>
              <a:rPr lang="en-GB" sz="2800" dirty="0"/>
              <a:t>Run the methods and understand what is happening. </a:t>
            </a:r>
          </a:p>
          <a:p>
            <a:r>
              <a:rPr lang="en-GB" sz="2800" dirty="0"/>
              <a:t>When you are happy that you understand them, change them as you need to become more familiar with loops.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dirty="0">
                <a:latin typeface="Arial Black" pitchFamily="34" charset="0"/>
              </a:rPr>
              <a:t>import  statement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GB" dirty="0"/>
              <a:t>The import tells Java to look  for methods in the Scanner class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US" dirty="0"/>
              <a:t>Will have more import statements to use predefined classes as we develop the module.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2209800"/>
            <a:ext cx="7010400" cy="3505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java.util.Scanner;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/**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 * Scanner class example.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 * 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 * @author (your name) 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 * @version (a version number or a date)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 */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class ScannerDemo1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{ …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1828800"/>
            <a:ext cx="37338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Declare import statement(s) even before class header comments.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Linking to an ‘input stream’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link the scanner to the System.in stream:</a:t>
            </a:r>
          </a:p>
          <a:p>
            <a:pPr algn="ctr">
              <a:buNone/>
            </a:pPr>
            <a:r>
              <a:rPr lang="en-GB" dirty="0"/>
              <a:t> myScanner = </a:t>
            </a:r>
            <a:r>
              <a:rPr lang="en-GB" b="1" dirty="0">
                <a:solidFill>
                  <a:srgbClr val="0070C0"/>
                </a:solidFill>
              </a:rPr>
              <a:t>new Scanner( </a:t>
            </a:r>
            <a:r>
              <a:rPr lang="en-GB" b="1" dirty="0">
                <a:solidFill>
                  <a:srgbClr val="FF0000"/>
                </a:solidFill>
              </a:rPr>
              <a:t>System.in</a:t>
            </a:r>
            <a:r>
              <a:rPr lang="en-GB" b="1" dirty="0">
                <a:solidFill>
                  <a:srgbClr val="0070C0"/>
                </a:solidFill>
              </a:rPr>
              <a:t>);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System.in</a:t>
            </a:r>
            <a:r>
              <a:rPr lang="en-GB" dirty="0"/>
              <a:t> is defined in the Java API.</a:t>
            </a:r>
          </a:p>
          <a:p>
            <a:pPr algn="ctr">
              <a:buNone/>
            </a:pPr>
            <a:r>
              <a:rPr lang="en-GB" dirty="0"/>
              <a:t>(as is System.out)</a:t>
            </a:r>
            <a:br>
              <a:rPr lang="en-GB" dirty="0"/>
            </a:br>
            <a:endParaRPr lang="en-GB" dirty="0"/>
          </a:p>
          <a:p>
            <a:r>
              <a:rPr lang="en-GB" dirty="0"/>
              <a:t>‘Standard input’ – input from the keyboard.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Obtaining an integer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the Scanner method </a:t>
            </a:r>
            <a:r>
              <a:rPr lang="en-GB" b="1" dirty="0">
                <a:solidFill>
                  <a:srgbClr val="0070C0"/>
                </a:solidFill>
              </a:rPr>
              <a:t>nextInt() </a:t>
            </a:r>
            <a:r>
              <a:rPr lang="en-GB" dirty="0"/>
              <a:t>to obtain an int value from the keyboard.</a:t>
            </a:r>
          </a:p>
          <a:p>
            <a:pPr>
              <a:buNone/>
            </a:pPr>
            <a:endParaRPr lang="en-GB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/>
              <a:t> int students = myScanner</a:t>
            </a:r>
            <a:r>
              <a:rPr lang="en-GB" b="1" dirty="0">
                <a:solidFill>
                  <a:srgbClr val="0070C0"/>
                </a:solidFill>
              </a:rPr>
              <a:t>.nextInt();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int assignments = myScanner</a:t>
            </a:r>
            <a:r>
              <a:rPr lang="en-GB" b="1" dirty="0">
                <a:solidFill>
                  <a:srgbClr val="0070C0"/>
                </a:solidFill>
              </a:rPr>
              <a:t>.nextInt();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657600" y="4495800"/>
            <a:ext cx="3505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Get the int(eger) value</a:t>
            </a:r>
            <a:r>
              <a:rPr kumimoji="0" lang="en-GB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from the keyboard (standard input).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4495800"/>
            <a:ext cx="3048000" cy="685800"/>
            <a:chOff x="609600" y="4495800"/>
            <a:chExt cx="3048000" cy="685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609600" y="4495800"/>
              <a:ext cx="2590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Assign it to a</a:t>
              </a: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variable of type int.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>
              <a:off x="3200400" y="48768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dirty="0">
                <a:solidFill>
                  <a:srgbClr val="996633"/>
                </a:solidFill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59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Create a new project (Week5Examples) and add the class ScannerDemo1 to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Once the class has compiled create an instance of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Invoke demo1() and enter 20 4 on the same line.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Repeat but enter 20 on one line followed by 4 on another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7A5D-3C2B-479B-831E-6C8EC80B54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53000" y="2286000"/>
            <a:ext cx="838200" cy="637160"/>
            <a:chOff x="4953000" y="2438400"/>
            <a:chExt cx="838200" cy="63716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5304816" y="269456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Rectangle 5"/>
            <p:cNvSpPr/>
            <p:nvPr/>
          </p:nvSpPr>
          <p:spPr bwMode="auto">
            <a:xfrm>
              <a:off x="4953000" y="24384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5929</TotalTime>
  <Words>2186</Words>
  <Application>Microsoft Office PowerPoint</Application>
  <PresentationFormat>On-screen Show (4:3)</PresentationFormat>
  <Paragraphs>529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Black</vt:lpstr>
      <vt:lpstr>Arial Rounded MT Bold</vt:lpstr>
      <vt:lpstr>Calibri</vt:lpstr>
      <vt:lpstr>Comic Sans MS</vt:lpstr>
      <vt:lpstr>Lucida Sans Typewriter</vt:lpstr>
      <vt:lpstr>Times New Roman</vt:lpstr>
      <vt:lpstr>Default Design</vt:lpstr>
      <vt:lpstr>KV4000 Week 5</vt:lpstr>
      <vt:lpstr>Writing standard output</vt:lpstr>
      <vt:lpstr>Input - No simple input solution!</vt:lpstr>
      <vt:lpstr>Example program: ScannerDemo1</vt:lpstr>
      <vt:lpstr>ScannerDemo1(remaining code)</vt:lpstr>
      <vt:lpstr>import  statement</vt:lpstr>
      <vt:lpstr>Linking to an ‘input stream’</vt:lpstr>
      <vt:lpstr>Obtaining an integer value</vt:lpstr>
      <vt:lpstr>Exercise 1</vt:lpstr>
      <vt:lpstr>Exercise 2</vt:lpstr>
      <vt:lpstr>InputMismatchException</vt:lpstr>
      <vt:lpstr>Some Scanner Methods</vt:lpstr>
      <vt:lpstr>next() example</vt:lpstr>
      <vt:lpstr>Another Example</vt:lpstr>
      <vt:lpstr>Explanation</vt:lpstr>
      <vt:lpstr>Yet more …</vt:lpstr>
      <vt:lpstr>A pitfall</vt:lpstr>
      <vt:lpstr>pitfall continued</vt:lpstr>
      <vt:lpstr>Pitfall - Exercise 3</vt:lpstr>
      <vt:lpstr>the Output</vt:lpstr>
      <vt:lpstr>the Output</vt:lpstr>
      <vt:lpstr>Explanation </vt:lpstr>
      <vt:lpstr>More Scanner methods</vt:lpstr>
      <vt:lpstr>PowerPoint Presentation</vt:lpstr>
      <vt:lpstr>Loops</vt:lpstr>
      <vt:lpstr>Graphical Representation of “while” loop</vt:lpstr>
      <vt:lpstr>while statement</vt:lpstr>
      <vt:lpstr>Using a “while” loop</vt:lpstr>
      <vt:lpstr>Patterns of “while” loops </vt:lpstr>
      <vt:lpstr>Count Controlled</vt:lpstr>
      <vt:lpstr>Count Template</vt:lpstr>
      <vt:lpstr>Example: Count-controlled</vt:lpstr>
      <vt:lpstr>Question</vt:lpstr>
      <vt:lpstr>Question</vt:lpstr>
      <vt:lpstr>Answer</vt:lpstr>
      <vt:lpstr>Question</vt:lpstr>
      <vt:lpstr>example 2</vt:lpstr>
      <vt:lpstr>Take Care with real values!</vt:lpstr>
      <vt:lpstr>Question: What is Value of ‘value’ at end of loop?</vt:lpstr>
      <vt:lpstr>loopQ3 - answer</vt:lpstr>
      <vt:lpstr>Event Controlled</vt:lpstr>
      <vt:lpstr>Sentinel</vt:lpstr>
      <vt:lpstr>Sentinel template</vt:lpstr>
      <vt:lpstr>example</vt:lpstr>
      <vt:lpstr>Result controlled Loop</vt:lpstr>
      <vt:lpstr>Flag</vt:lpstr>
      <vt:lpstr>Flag template</vt:lpstr>
      <vt:lpstr>do…while loop</vt:lpstr>
      <vt:lpstr>Loop Check List 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Maughan</dc:creator>
  <cp:lastModifiedBy>Alan Maughan</cp:lastModifiedBy>
  <cp:revision>150</cp:revision>
  <cp:lastPrinted>2018-09-11T10:06:43Z</cp:lastPrinted>
  <dcterms:created xsi:type="dcterms:W3CDTF">1601-01-01T00:00:00Z</dcterms:created>
  <dcterms:modified xsi:type="dcterms:W3CDTF">2018-10-30T08:18:14Z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