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420" r:id="rId2"/>
    <p:sldId id="257" r:id="rId3"/>
    <p:sldId id="258" r:id="rId4"/>
    <p:sldId id="259" r:id="rId5"/>
    <p:sldId id="422" r:id="rId6"/>
    <p:sldId id="421" r:id="rId7"/>
    <p:sldId id="260" r:id="rId8"/>
    <p:sldId id="261" r:id="rId9"/>
    <p:sldId id="262" r:id="rId10"/>
    <p:sldId id="263" r:id="rId11"/>
    <p:sldId id="264" r:id="rId12"/>
    <p:sldId id="423" r:id="rId13"/>
    <p:sldId id="266" r:id="rId14"/>
    <p:sldId id="267" r:id="rId15"/>
    <p:sldId id="431" r:id="rId16"/>
    <p:sldId id="268" r:id="rId17"/>
    <p:sldId id="424" r:id="rId18"/>
    <p:sldId id="269" r:id="rId19"/>
    <p:sldId id="425" r:id="rId20"/>
    <p:sldId id="270" r:id="rId21"/>
    <p:sldId id="271" r:id="rId22"/>
    <p:sldId id="426" r:id="rId23"/>
    <p:sldId id="273" r:id="rId24"/>
    <p:sldId id="427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3" r:id="rId33"/>
    <p:sldId id="284" r:id="rId34"/>
    <p:sldId id="281" r:id="rId35"/>
    <p:sldId id="282" r:id="rId36"/>
    <p:sldId id="285" r:id="rId37"/>
    <p:sldId id="286" r:id="rId38"/>
    <p:sldId id="287" r:id="rId39"/>
    <p:sldId id="288" r:id="rId40"/>
    <p:sldId id="289" r:id="rId41"/>
    <p:sldId id="290" r:id="rId42"/>
    <p:sldId id="428" r:id="rId43"/>
    <p:sldId id="292" r:id="rId44"/>
    <p:sldId id="293" r:id="rId45"/>
    <p:sldId id="294" r:id="rId46"/>
    <p:sldId id="295" r:id="rId47"/>
    <p:sldId id="296" r:id="rId48"/>
    <p:sldId id="298" r:id="rId49"/>
    <p:sldId id="429" r:id="rId50"/>
    <p:sldId id="300" r:id="rId51"/>
    <p:sldId id="301" r:id="rId52"/>
    <p:sldId id="302" r:id="rId53"/>
    <p:sldId id="303" r:id="rId54"/>
    <p:sldId id="305" r:id="rId55"/>
    <p:sldId id="306" r:id="rId56"/>
    <p:sldId id="430" r:id="rId57"/>
  </p:sldIdLst>
  <p:sldSz cx="9144000" cy="6858000" type="screen4x3"/>
  <p:notesSz cx="6808788" cy="9940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1" autoAdjust="0"/>
  </p:normalViewPr>
  <p:slideViewPr>
    <p:cSldViewPr snapToGrid="0" showGuides="1">
      <p:cViewPr varScale="1">
        <p:scale>
          <a:sx n="107" d="100"/>
          <a:sy n="107" d="100"/>
        </p:scale>
        <p:origin x="24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6"/>
    </p:cViewPr>
  </p:sorterViewPr>
  <p:notesViewPr>
    <p:cSldViewPr snapToGrid="0" showGuides="1">
      <p:cViewPr varScale="1">
        <p:scale>
          <a:sx n="69" d="100"/>
          <a:sy n="69" d="100"/>
        </p:scale>
        <p:origin x="-2238" y="-96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006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192" y="0"/>
            <a:ext cx="2951006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B42F8C5B-C152-4FC1-9311-A93DFEECF1FA}" type="datetimeFigureOut">
              <a:rPr lang="en-GB" smtClean="0"/>
              <a:pPr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286"/>
            <a:ext cx="2951006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192" y="9442286"/>
            <a:ext cx="2951006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A59CEACE-6886-4370-8727-1DD5FF6A172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785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006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192" y="0"/>
            <a:ext cx="2951006" cy="497046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998BE2-EB42-41DE-8F0A-93089755B804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705" tIns="45853" rIns="91705" bIns="458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286"/>
            <a:ext cx="2951006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192" y="9442286"/>
            <a:ext cx="2951006" cy="497046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53F3F1-E31F-47B0-9B2E-8731743BC1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0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FDF3F0-DA0E-4BFA-A284-83CD86216EA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370" y="4721940"/>
            <a:ext cx="4992051" cy="4473416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42F3D-FA69-47A3-8B21-F92AF848E2C1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CAB25-5CCA-45A3-99E7-94D059915E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0707-3F46-418B-8C6D-B2F7470EB903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D275C-922D-446F-ADAA-4EA0F1E8D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65340-12D7-4253-B847-4491A4F65258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62F7E-A196-4BE2-BB2C-709E82970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106B8-CF1A-4C3F-BA0F-E6CF1FD9F8E2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4C3A2-3757-4E32-B8F7-8520D6F957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B4AF9-04EB-4E29-B746-554CF9AD862D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27A5-E5A8-44A4-AB70-73F21A7E4A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B20-DA8E-4F95-A1CF-F9B3721D8A16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D67DD-1B16-4F14-AC35-1462A8D19D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DBACF-382D-4847-966D-9FDD50ABB629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05592-05B0-4E9C-A7C1-DB70B46F95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F7C3B-F501-4CF8-BC46-3AF85401E05A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72EB4-15FF-4F05-A048-97B91961F7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EC223-F523-4DE9-8346-8FD50BFDB025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743C1-DD65-4CEC-8F64-24D780CB402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87207-1B99-4432-9A91-D60BFD225851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C25A-729D-4DAA-AEF3-EC135E3613C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742C-7469-433B-A2C4-42B246D39F6B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3765-732F-4205-B51F-AAD997D2D2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E99EE7-4ECE-424E-BA9E-16B62775C9AF}" type="datetimeFigureOut">
              <a:rPr lang="en-GB"/>
              <a:pPr>
                <a:defRPr/>
              </a:pPr>
              <a:t>11/09/2018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E6A5A5-3B86-4899-A009-34B9ACB11A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KV4000</a:t>
            </a:r>
            <a:r>
              <a:rPr lang="en-GB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/>
            </a:r>
            <a:br>
              <a:rPr lang="en-GB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GB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Week 6</a:t>
            </a:r>
            <a:endParaRPr lang="en-GB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647" y="3886200"/>
            <a:ext cx="7440706" cy="1752600"/>
          </a:xfrm>
        </p:spPr>
        <p:txBody>
          <a:bodyPr/>
          <a:lstStyle/>
          <a:p>
            <a:r>
              <a:rPr lang="en-GB" sz="4000" b="1" dirty="0" smtClean="0">
                <a:solidFill>
                  <a:srgbClr val="7030A0"/>
                </a:solidFill>
              </a:rPr>
              <a:t>Equality and Grouping Objects</a:t>
            </a:r>
            <a:endParaRPr lang="en-GB" sz="4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equals for our classes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Must define our own method</a:t>
            </a:r>
          </a:p>
          <a:p>
            <a:pPr eaLnBrk="1" hangingPunct="1"/>
            <a:r>
              <a:rPr lang="en-GB" dirty="0" smtClean="0"/>
              <a:t>Must have the signature</a:t>
            </a:r>
          </a:p>
          <a:p>
            <a:pPr lvl="1" eaLnBrk="1" hangingPunct="1"/>
            <a:r>
              <a:rPr lang="en-GB" b="1" dirty="0" smtClean="0">
                <a:solidFill>
                  <a:srgbClr val="0070C0"/>
                </a:solidFill>
              </a:rPr>
              <a:t>public boolean equals (Object o)</a:t>
            </a:r>
          </a:p>
          <a:p>
            <a:pPr eaLnBrk="1" hangingPunct="1"/>
            <a:endParaRPr lang="en-GB" b="1" dirty="0" smtClean="0"/>
          </a:p>
          <a:p>
            <a:pPr eaLnBrk="1" hangingPunct="1"/>
            <a:r>
              <a:rPr lang="en-GB" b="1" dirty="0" smtClean="0"/>
              <a:t>NOTE parameter is of type Object!!!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AB494-56D0-4365-82AC-A1800BC6B18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Equality depends on ...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GB" dirty="0" smtClean="0"/>
              <a:t>Consider a Student class with the attributes: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GB" dirty="0" smtClean="0"/>
              <a:t>private String name;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GB" dirty="0" smtClean="0"/>
              <a:t>private String id;</a:t>
            </a:r>
          </a:p>
          <a:p>
            <a:pPr lvl="2" eaLnBrk="1" hangingPunct="1">
              <a:buFont typeface="Arial" pitchFamily="34" charset="0"/>
              <a:buNone/>
            </a:pPr>
            <a:r>
              <a:rPr lang="en-GB" dirty="0" smtClean="0"/>
              <a:t>private int credits;</a:t>
            </a:r>
          </a:p>
          <a:p>
            <a:pPr eaLnBrk="1" hangingPunct="1"/>
            <a:r>
              <a:rPr lang="en-GB" dirty="0" smtClean="0"/>
              <a:t>When are two Student objects equal?</a:t>
            </a:r>
          </a:p>
          <a:p>
            <a:pPr lvl="1" eaLnBrk="1" hangingPunct="1"/>
            <a:r>
              <a:rPr lang="en-GB" dirty="0" smtClean="0"/>
              <a:t>same name?</a:t>
            </a:r>
          </a:p>
          <a:p>
            <a:pPr lvl="1" eaLnBrk="1" hangingPunct="1"/>
            <a:r>
              <a:rPr lang="en-GB" dirty="0" smtClean="0"/>
              <a:t>same id?</a:t>
            </a:r>
          </a:p>
          <a:p>
            <a:pPr lvl="1" eaLnBrk="1" hangingPunct="1"/>
            <a:r>
              <a:rPr lang="en-GB" dirty="0" smtClean="0"/>
              <a:t>same for both name and id?</a:t>
            </a:r>
          </a:p>
          <a:p>
            <a:pPr lvl="1" eaLnBrk="1" hangingPunct="1"/>
            <a:r>
              <a:rPr lang="en-GB" dirty="0" smtClean="0"/>
              <a:t>what about credits?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07456-96FC-44F1-9F79-F290EB0FCAC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9700"/>
            <a:ext cx="8826500" cy="6642100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GB" sz="2800" dirty="0" smtClean="0"/>
              <a:t> public boolean equals( </a:t>
            </a:r>
            <a:r>
              <a:rPr lang="en-GB" sz="2800" b="1" dirty="0" smtClean="0">
                <a:solidFill>
                  <a:srgbClr val="FF0000"/>
                </a:solidFill>
              </a:rPr>
              <a:t>Object o</a:t>
            </a:r>
            <a:r>
              <a:rPr lang="en-GB" sz="2800" dirty="0" smtClean="0"/>
              <a:t>) 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/>
              <a:t>{     </a:t>
            </a:r>
            <a:endParaRPr lang="en-GB" sz="2800" b="1" dirty="0" smtClean="0">
              <a:solidFill>
                <a:srgbClr val="008000"/>
              </a:solidFill>
            </a:endParaRPr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>
                <a:solidFill>
                  <a:srgbClr val="7030A0"/>
                </a:solidFill>
              </a:rPr>
              <a:t>    </a:t>
            </a:r>
            <a:r>
              <a:rPr lang="en-GB" sz="2800" b="1" dirty="0" smtClean="0">
                <a:solidFill>
                  <a:srgbClr val="7030A0"/>
                </a:solidFill>
              </a:rPr>
              <a:t>if ( o == null)</a:t>
            </a:r>
            <a:r>
              <a:rPr lang="en-GB" sz="2800" dirty="0" smtClean="0"/>
              <a:t>	</a:t>
            </a:r>
            <a:r>
              <a:rPr lang="en-GB" sz="2800" b="1" dirty="0" smtClean="0">
                <a:solidFill>
                  <a:srgbClr val="008000"/>
                </a:solidFill>
              </a:rPr>
              <a:t>                           </a:t>
            </a:r>
            <a:endParaRPr lang="en-GB" sz="2800" b="1" dirty="0" smtClean="0"/>
          </a:p>
          <a:p>
            <a:pPr eaLnBrk="1" hangingPunct="1">
              <a:buFont typeface="Arial" pitchFamily="34" charset="0"/>
              <a:buNone/>
            </a:pPr>
            <a:r>
              <a:rPr lang="en-GB" sz="2800" b="1" dirty="0" smtClean="0"/>
              <a:t>        </a:t>
            </a:r>
            <a:r>
              <a:rPr lang="en-GB" sz="2800" b="1" dirty="0" smtClean="0">
                <a:solidFill>
                  <a:srgbClr val="7030A0"/>
                </a:solidFill>
              </a:rPr>
              <a:t>return false;		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>
                <a:solidFill>
                  <a:srgbClr val="0070C0"/>
                </a:solidFill>
              </a:rPr>
              <a:t>    </a:t>
            </a:r>
            <a:r>
              <a:rPr lang="en-GB" sz="2800" b="1" dirty="0" smtClean="0">
                <a:solidFill>
                  <a:srgbClr val="0070C0"/>
                </a:solidFill>
              </a:rPr>
              <a:t>if ( this == o)</a:t>
            </a:r>
            <a:endParaRPr lang="en-GB" sz="2800" dirty="0" smtClean="0"/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/>
              <a:t>        </a:t>
            </a:r>
            <a:r>
              <a:rPr lang="en-GB" sz="2800" b="1" dirty="0" smtClean="0">
                <a:solidFill>
                  <a:srgbClr val="0070C0"/>
                </a:solidFill>
              </a:rPr>
              <a:t>return true;   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/>
              <a:t>   </a:t>
            </a:r>
            <a:r>
              <a:rPr lang="en-GB" sz="2800" b="1" dirty="0" smtClean="0">
                <a:solidFill>
                  <a:srgbClr val="FF0000"/>
                </a:solidFill>
              </a:rPr>
              <a:t>Student other = (Student) o;  </a:t>
            </a:r>
            <a:r>
              <a:rPr lang="en-GB" sz="2800" dirty="0" smtClean="0"/>
              <a:t>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b="1" dirty="0" smtClean="0"/>
              <a:t>   if (( other.getName().equals( name) ) 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b="1" dirty="0" smtClean="0"/>
              <a:t>                          &amp;&amp; ( other.getStudentID().equals(id) ) )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/>
              <a:t>     return true;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/>
              <a:t>   else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/>
              <a:t>     return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GB" sz="2800" dirty="0" smtClean="0"/>
              <a:t>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0" y="5265738"/>
            <a:ext cx="4114800" cy="1427162"/>
          </a:xfrm>
          <a:ln w="50800">
            <a:solidFill>
              <a:schemeClr val="accent1">
                <a:shade val="50000"/>
              </a:schemeClr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Equality depends on the application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310188" y="838200"/>
            <a:ext cx="3643312" cy="863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</a:rPr>
              <a:t>Check to see if o is null. </a:t>
            </a:r>
          </a:p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</a:rPr>
              <a:t>If so, it has no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5900" y="1752600"/>
            <a:ext cx="3657600" cy="8763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</a:rPr>
              <a:t>Check to see if you have the same object reference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0188" y="2692400"/>
            <a:ext cx="3643312" cy="10668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</a:rPr>
              <a:t>Cast </a:t>
            </a:r>
            <a:r>
              <a:rPr lang="en-GB" sz="2400" b="1" dirty="0">
                <a:solidFill>
                  <a:srgbClr val="FF0000"/>
                </a:solidFill>
              </a:rPr>
              <a:t>o</a:t>
            </a:r>
            <a:r>
              <a:rPr lang="en-GB" sz="2400" b="1" dirty="0">
                <a:solidFill>
                  <a:schemeClr val="tx1"/>
                </a:solidFill>
              </a:rPr>
              <a:t> to be the type of object we’re </a:t>
            </a:r>
            <a:r>
              <a:rPr lang="en-GB" sz="2400" b="1" dirty="0" smtClean="0">
                <a:solidFill>
                  <a:schemeClr val="tx1"/>
                </a:solidFill>
              </a:rPr>
              <a:t>comparing. </a:t>
            </a:r>
          </a:p>
          <a:p>
            <a:pPr>
              <a:defRPr/>
            </a:pPr>
            <a:r>
              <a:rPr lang="en-GB" sz="2400" b="1" dirty="0" smtClean="0">
                <a:solidFill>
                  <a:srgbClr val="FF0000"/>
                </a:solidFill>
              </a:rPr>
              <a:t>o</a:t>
            </a:r>
            <a:r>
              <a:rPr lang="en-GB" sz="2400" b="1" dirty="0" smtClean="0">
                <a:solidFill>
                  <a:schemeClr val="tx1"/>
                </a:solidFill>
              </a:rPr>
              <a:t> must be of type Student!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5533"/>
          </a:xfrm>
        </p:spPr>
        <p:txBody>
          <a:bodyPr/>
          <a:lstStyle/>
          <a:p>
            <a:pPr eaLnBrk="1" hangingPunct="1"/>
            <a:r>
              <a:rPr lang="en-GB" dirty="0" smtClean="0"/>
              <a:t>equals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114"/>
            <a:ext cx="8229600" cy="5544457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public boolean equals( Object o)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b="1" dirty="0" smtClean="0">
                <a:solidFill>
                  <a:srgbClr val="008000"/>
                </a:solidFill>
              </a:rPr>
              <a:t>   // Check to make sure o is not null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    if ( o == null)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         return false;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b="1" dirty="0" smtClean="0">
                <a:solidFill>
                  <a:srgbClr val="008000"/>
                </a:solidFill>
              </a:rPr>
              <a:t>   // Check you if have same reference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    if ( this == o)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      return true;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   </a:t>
            </a:r>
            <a:r>
              <a:rPr lang="en-GB" sz="3000" b="1" dirty="0" smtClean="0">
                <a:solidFill>
                  <a:srgbClr val="008000"/>
                </a:solidFill>
              </a:rPr>
              <a:t>// cast 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   </a:t>
            </a:r>
            <a:r>
              <a:rPr lang="en-GB" sz="3000" i="1" dirty="0" smtClean="0"/>
              <a:t>Thing</a:t>
            </a:r>
            <a:r>
              <a:rPr lang="en-GB" sz="3000" dirty="0" smtClean="0"/>
              <a:t> other = (</a:t>
            </a:r>
            <a:r>
              <a:rPr lang="en-GB" sz="3000" i="1" dirty="0" smtClean="0"/>
              <a:t>Thing</a:t>
            </a:r>
            <a:r>
              <a:rPr lang="en-GB" sz="3000" dirty="0" smtClean="0"/>
              <a:t>) o;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   </a:t>
            </a:r>
            <a:r>
              <a:rPr lang="en-GB" sz="3000" b="1" dirty="0" smtClean="0">
                <a:solidFill>
                  <a:srgbClr val="008000"/>
                </a:solidFill>
              </a:rPr>
              <a:t>// test required fields</a:t>
            </a:r>
            <a:endParaRPr lang="en-GB" sz="3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3000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A9D40-FA42-4934-A2D2-BEE028CA0312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1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On Blackboard you will find a version of the class Student with an equals method added. Create a new project and add the class.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Test out the equals method: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Create a student with a given name &amp; id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Create two other students with the same name &amp; id</a:t>
            </a:r>
            <a:br>
              <a:rPr lang="en-GB" dirty="0" smtClean="0"/>
            </a:br>
            <a:r>
              <a:rPr lang="en-GB" dirty="0" smtClean="0"/>
              <a:t>(But different from the 1</a:t>
            </a:r>
            <a:r>
              <a:rPr lang="en-GB" baseline="30000" dirty="0" smtClean="0"/>
              <a:t>st</a:t>
            </a:r>
            <a:r>
              <a:rPr lang="en-GB" dirty="0" smtClean="0"/>
              <a:t> student).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Test student1 against student2, then student3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Test student2 against student1, then student3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etc.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3794A-AE02-4E7E-B1BA-B8C71B2A5C33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17214"/>
          </a:xfrm>
        </p:spPr>
        <p:txBody>
          <a:bodyPr/>
          <a:lstStyle/>
          <a:p>
            <a:r>
              <a:rPr lang="en-GB" dirty="0" smtClean="0"/>
              <a:t>Copying references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807906"/>
            <a:ext cx="91440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public </a:t>
            </a:r>
            <a:r>
              <a:rPr lang="en-GB" sz="2000" b="1" dirty="0">
                <a:solidFill>
                  <a:srgbClr val="FF0000"/>
                </a:solidFill>
              </a:rPr>
              <a:t>static</a:t>
            </a:r>
            <a:r>
              <a:rPr lang="en-GB" sz="2000" dirty="0"/>
              <a:t> void </a:t>
            </a:r>
            <a:r>
              <a:rPr lang="en-GB" sz="2000" dirty="0" err="1"/>
              <a:t>badCopy</a:t>
            </a:r>
            <a:r>
              <a:rPr lang="en-GB" sz="2000" dirty="0" smtClean="0"/>
              <a:t>() {</a:t>
            </a:r>
            <a:endParaRPr lang="en-GB" sz="2000" dirty="0"/>
          </a:p>
          <a:p>
            <a:r>
              <a:rPr lang="en-GB" sz="2000" dirty="0"/>
              <a:t>        Student s1 = new Student("Colin", "3");</a:t>
            </a:r>
          </a:p>
          <a:p>
            <a:r>
              <a:rPr lang="en-GB" sz="2000" dirty="0"/>
              <a:t>        Student s2 = new Student("Dan", "4");</a:t>
            </a:r>
          </a:p>
          <a:p>
            <a:r>
              <a:rPr lang="en-GB" sz="2000" dirty="0"/>
              <a:t>        </a:t>
            </a:r>
            <a:r>
              <a:rPr lang="en-GB" sz="2000" b="1" dirty="0" err="1">
                <a:solidFill>
                  <a:srgbClr val="0033CC"/>
                </a:solidFill>
              </a:rPr>
              <a:t>System.out.println</a:t>
            </a:r>
            <a:r>
              <a:rPr lang="en-GB" sz="2000" b="1" dirty="0">
                <a:solidFill>
                  <a:srgbClr val="0033CC"/>
                </a:solidFill>
              </a:rPr>
              <a:t>("s1's name: " + s1.getName());</a:t>
            </a:r>
          </a:p>
          <a:p>
            <a:r>
              <a:rPr lang="en-GB" sz="2000" b="1" dirty="0">
                <a:solidFill>
                  <a:srgbClr val="0033CC"/>
                </a:solidFill>
              </a:rPr>
              <a:t>        </a:t>
            </a:r>
            <a:r>
              <a:rPr lang="en-GB" sz="2000" b="1" dirty="0" err="1">
                <a:solidFill>
                  <a:srgbClr val="0033CC"/>
                </a:solidFill>
              </a:rPr>
              <a:t>System.out.println</a:t>
            </a:r>
            <a:r>
              <a:rPr lang="en-GB" sz="2000" b="1" dirty="0">
                <a:solidFill>
                  <a:srgbClr val="0033CC"/>
                </a:solidFill>
              </a:rPr>
              <a:t>("s2's name: " + s2.getName</a:t>
            </a:r>
            <a:r>
              <a:rPr lang="en-GB" sz="2000" b="1" dirty="0" smtClean="0">
                <a:solidFill>
                  <a:srgbClr val="0033CC"/>
                </a:solidFill>
              </a:rPr>
              <a:t>());</a:t>
            </a:r>
          </a:p>
          <a:p>
            <a:endParaRPr lang="en-GB" sz="2000" dirty="0"/>
          </a:p>
          <a:p>
            <a:r>
              <a:rPr lang="en-GB" sz="2000" dirty="0"/>
              <a:t>        </a:t>
            </a:r>
            <a:r>
              <a:rPr lang="en-GB" sz="2000" b="1" dirty="0">
                <a:solidFill>
                  <a:srgbClr val="FF0000"/>
                </a:solidFill>
              </a:rPr>
              <a:t>s1 = s2;</a:t>
            </a:r>
          </a:p>
          <a:p>
            <a:r>
              <a:rPr lang="en-GB" sz="2000" dirty="0" smtClean="0"/>
              <a:t>        </a:t>
            </a:r>
            <a:r>
              <a:rPr lang="en-GB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GB" sz="2000" b="1" dirty="0">
                <a:solidFill>
                  <a:srgbClr val="7030A0"/>
                </a:solidFill>
              </a:rPr>
              <a:t>("s1's name after assignment: " + s1.getName());</a:t>
            </a:r>
          </a:p>
          <a:p>
            <a:r>
              <a:rPr lang="en-GB" sz="2000" b="1" dirty="0">
                <a:solidFill>
                  <a:srgbClr val="7030A0"/>
                </a:solidFill>
              </a:rPr>
              <a:t>        </a:t>
            </a:r>
            <a:r>
              <a:rPr lang="en-GB" sz="2000" b="1" dirty="0" err="1">
                <a:solidFill>
                  <a:srgbClr val="7030A0"/>
                </a:solidFill>
              </a:rPr>
              <a:t>System.out.println</a:t>
            </a:r>
            <a:r>
              <a:rPr lang="en-GB" sz="2000" b="1" dirty="0">
                <a:solidFill>
                  <a:srgbClr val="7030A0"/>
                </a:solidFill>
              </a:rPr>
              <a:t>("s2's name after assignment: " + s2.getName());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System.out.println</a:t>
            </a:r>
            <a:r>
              <a:rPr lang="en-GB" sz="2000" dirty="0"/>
              <a:t>("equals(): " + s1.equals(s2));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System.out.println</a:t>
            </a:r>
            <a:r>
              <a:rPr lang="en-GB" sz="2000" dirty="0"/>
              <a:t>("== : " + </a:t>
            </a:r>
            <a:r>
              <a:rPr lang="en-GB" sz="2000" dirty="0" smtClean="0"/>
              <a:t>(s1 == s2</a:t>
            </a:r>
            <a:r>
              <a:rPr lang="en-GB" sz="2000" dirty="0"/>
              <a:t>));</a:t>
            </a:r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4111919" y="4795416"/>
            <a:ext cx="4572000" cy="1938992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rgbClr val="0033CC"/>
                </a:solidFill>
              </a:rPr>
              <a:t>s1's name: Colin</a:t>
            </a:r>
          </a:p>
          <a:p>
            <a:r>
              <a:rPr lang="en-GB" sz="2000" b="1" dirty="0">
                <a:solidFill>
                  <a:srgbClr val="0033CC"/>
                </a:solidFill>
              </a:rPr>
              <a:t>s2's name: Dan</a:t>
            </a:r>
          </a:p>
          <a:p>
            <a:r>
              <a:rPr lang="en-GB" sz="2000" b="1" dirty="0"/>
              <a:t>s1's name after assignment: Dan</a:t>
            </a:r>
          </a:p>
          <a:p>
            <a:r>
              <a:rPr lang="en-GB" sz="2000" b="1" dirty="0"/>
              <a:t>s2's name after assignment: Dan</a:t>
            </a:r>
          </a:p>
          <a:p>
            <a:r>
              <a:rPr lang="en-GB" sz="2000" dirty="0"/>
              <a:t>equals(): true</a:t>
            </a:r>
          </a:p>
          <a:p>
            <a:r>
              <a:rPr lang="en-GB" sz="2000" dirty="0"/>
              <a:t>== : true</a:t>
            </a:r>
          </a:p>
        </p:txBody>
      </p:sp>
    </p:spTree>
    <p:extLst>
      <p:ext uri="{BB962C8B-B14F-4D97-AF65-F5344CB8AC3E}">
        <p14:creationId xmlns:p14="http://schemas.microsoft.com/office/powerpoint/2010/main" val="10614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233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2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72" y="957944"/>
            <a:ext cx="7104743" cy="5660570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public class SimpleBook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private String author;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private String title;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public SimpleBook(String bookAuthor, String bookTitle)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    author = bookAuthor;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    title = bookTitle;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GB" sz="2200" b="1" dirty="0" smtClean="0">
                <a:solidFill>
                  <a:schemeClr val="accent6">
                    <a:lumMod val="50000"/>
                  </a:schemeClr>
                </a:solidFill>
              </a:rPr>
              <a:t>// Add the equals method here ...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// other code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} // end class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C7843-D611-4106-B652-C170D3113AA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0687" y="5130800"/>
            <a:ext cx="4339771" cy="169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</a:rPr>
              <a:t>Get the file SimpleBook.java from BB.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</a:rPr>
              <a:t>Add the equals method and test it.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5912" y="1054100"/>
            <a:ext cx="4339771" cy="1165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</a:rPr>
              <a:t>Two </a:t>
            </a:r>
            <a:r>
              <a:rPr lang="en-GB" sz="2400" dirty="0" err="1" smtClean="0">
                <a:solidFill>
                  <a:schemeClr val="tx1"/>
                </a:solidFill>
              </a:rPr>
              <a:t>simpleBooks</a:t>
            </a:r>
            <a:r>
              <a:rPr lang="en-GB" sz="2400" dirty="0" smtClean="0">
                <a:solidFill>
                  <a:schemeClr val="tx1"/>
                </a:solidFill>
              </a:rPr>
              <a:t> are equal if they have the same </a:t>
            </a:r>
            <a:r>
              <a:rPr lang="en-GB" sz="2400" smtClean="0">
                <a:solidFill>
                  <a:schemeClr val="tx1"/>
                </a:solidFill>
              </a:rPr>
              <a:t>author and the </a:t>
            </a:r>
            <a:r>
              <a:rPr lang="en-GB" sz="2400" dirty="0" smtClean="0">
                <a:solidFill>
                  <a:schemeClr val="tx1"/>
                </a:solidFill>
              </a:rPr>
              <a:t>same title.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4905"/>
          </a:xfrm>
        </p:spPr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2 -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3429"/>
            <a:ext cx="8229600" cy="5689599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smtClean="0"/>
              <a:t>public boolean equals( Object o) </a:t>
            </a:r>
          </a:p>
          <a:p>
            <a:pPr>
              <a:buNone/>
            </a:pPr>
            <a:r>
              <a:rPr lang="en-US" sz="2400" dirty="0" smtClean="0"/>
              <a:t>  {     </a:t>
            </a:r>
          </a:p>
          <a:p>
            <a:pPr>
              <a:buNone/>
            </a:pPr>
            <a:r>
              <a:rPr lang="en-US" sz="2400" dirty="0" smtClean="0"/>
              <a:t>    if ( o == null)	                           </a:t>
            </a:r>
          </a:p>
          <a:p>
            <a:pPr>
              <a:buNone/>
            </a:pPr>
            <a:r>
              <a:rPr lang="en-US" sz="2400" dirty="0" smtClean="0"/>
              <a:t>        return false;		</a:t>
            </a:r>
          </a:p>
          <a:p>
            <a:pPr>
              <a:buNone/>
            </a:pPr>
            <a:r>
              <a:rPr lang="en-US" sz="2400" dirty="0" smtClean="0"/>
              <a:t>    if ( this == o)</a:t>
            </a:r>
          </a:p>
          <a:p>
            <a:pPr>
              <a:buNone/>
            </a:pPr>
            <a:r>
              <a:rPr lang="en-US" sz="2400" dirty="0" smtClean="0"/>
              <a:t>        return true;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SimpleBook other = (SimpleBook) o;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if (( other.getAuthor().equals( author) 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&amp;&amp; ( other.getTitle().equals(title)))</a:t>
            </a:r>
          </a:p>
          <a:p>
            <a:pPr>
              <a:buNone/>
            </a:pPr>
            <a:r>
              <a:rPr lang="en-US" sz="2400" dirty="0" smtClean="0"/>
              <a:t>     return true;</a:t>
            </a:r>
          </a:p>
          <a:p>
            <a:pPr>
              <a:buNone/>
            </a:pPr>
            <a:r>
              <a:rPr lang="en-US" sz="2400" dirty="0" smtClean="0"/>
              <a:t>   else</a:t>
            </a:r>
          </a:p>
          <a:p>
            <a:pPr>
              <a:buNone/>
            </a:pPr>
            <a:r>
              <a:rPr lang="en-US" sz="2400" dirty="0" smtClean="0"/>
              <a:t>     return false;</a:t>
            </a:r>
          </a:p>
          <a:p>
            <a:pPr>
              <a:buNone/>
            </a:pPr>
            <a:r>
              <a:rPr lang="en-US" sz="2400" dirty="0" smtClean="0"/>
              <a:t>  } 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6858000" y="3708400"/>
            <a:ext cx="2120900" cy="170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The test(s) appropriate for this type of object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3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4571" cy="45259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Add an equals method to the Rectangle class on BB.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GB" dirty="0" smtClean="0"/>
              <a:t>(Remember that length &amp; breadth are of type int)</a:t>
            </a:r>
            <a:br>
              <a:rPr lang="en-GB" dirty="0" smtClean="0"/>
            </a:br>
            <a:endParaRPr lang="en-GB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GB" dirty="0" smtClean="0"/>
              <a:t>Test the method.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DD0A0-0733-4CFE-B922-34AB725E5646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819"/>
          </a:xfrm>
        </p:spPr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3: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457"/>
            <a:ext cx="8229600" cy="5689599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smtClean="0"/>
              <a:t>public boolean equals( Object o) </a:t>
            </a:r>
          </a:p>
          <a:p>
            <a:pPr>
              <a:buNone/>
            </a:pPr>
            <a:r>
              <a:rPr lang="en-US" sz="2400" dirty="0" smtClean="0"/>
              <a:t>{     </a:t>
            </a:r>
          </a:p>
          <a:p>
            <a:pPr>
              <a:buNone/>
            </a:pPr>
            <a:r>
              <a:rPr lang="en-US" sz="2400" dirty="0" smtClean="0"/>
              <a:t>    if ( o == null)                            </a:t>
            </a:r>
          </a:p>
          <a:p>
            <a:pPr>
              <a:buNone/>
            </a:pPr>
            <a:r>
              <a:rPr lang="en-US" sz="2400" dirty="0" smtClean="0"/>
              <a:t>        return false;</a:t>
            </a:r>
          </a:p>
          <a:p>
            <a:pPr>
              <a:buNone/>
            </a:pPr>
            <a:r>
              <a:rPr lang="en-US" sz="2400" dirty="0" smtClean="0"/>
              <a:t>    if ( this == o)</a:t>
            </a:r>
          </a:p>
          <a:p>
            <a:pPr>
              <a:buNone/>
            </a:pPr>
            <a:r>
              <a:rPr lang="en-US" sz="2400" dirty="0" smtClean="0"/>
              <a:t>        return true;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Rectangle other = (Rectangle) o;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if (( other.getLength() </a:t>
            </a:r>
            <a:r>
              <a:rPr lang="en-US" sz="2400" b="1" dirty="0" smtClean="0">
                <a:solidFill>
                  <a:srgbClr val="0033CC"/>
                </a:solidFill>
              </a:rPr>
              <a:t>== </a:t>
            </a:r>
            <a:r>
              <a:rPr lang="en-US" sz="2400" b="1" dirty="0" smtClean="0">
                <a:solidFill>
                  <a:srgbClr val="FF0000"/>
                </a:solidFill>
              </a:rPr>
              <a:t>length 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&amp;&amp; ( other.getBreadth() </a:t>
            </a:r>
            <a:r>
              <a:rPr lang="en-US" sz="2400" b="1" dirty="0" smtClean="0">
                <a:solidFill>
                  <a:srgbClr val="0033CC"/>
                </a:solidFill>
              </a:rPr>
              <a:t>==</a:t>
            </a:r>
            <a:r>
              <a:rPr lang="en-US" sz="2400" b="1" dirty="0" smtClean="0">
                <a:solidFill>
                  <a:srgbClr val="FF0000"/>
                </a:solidFill>
              </a:rPr>
              <a:t> breadth))</a:t>
            </a:r>
          </a:p>
          <a:p>
            <a:pPr>
              <a:buNone/>
            </a:pPr>
            <a:r>
              <a:rPr lang="en-US" sz="2400" dirty="0" smtClean="0"/>
              <a:t>        return true;</a:t>
            </a:r>
          </a:p>
          <a:p>
            <a:pPr>
              <a:buNone/>
            </a:pPr>
            <a:r>
              <a:rPr lang="en-US" sz="2400" dirty="0" smtClean="0"/>
              <a:t>    else</a:t>
            </a:r>
          </a:p>
          <a:p>
            <a:pPr>
              <a:buNone/>
            </a:pPr>
            <a:r>
              <a:rPr lang="en-US" sz="2400" dirty="0" smtClean="0"/>
              <a:t>        return false;</a:t>
            </a:r>
          </a:p>
          <a:p>
            <a:pPr>
              <a:buNone/>
            </a:pPr>
            <a:r>
              <a:rPr lang="en-US" sz="2400" dirty="0" smtClean="0"/>
              <a:t>  } </a:t>
            </a:r>
            <a:endParaRPr lang="en-GB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181475" y="1917700"/>
            <a:ext cx="4042611" cy="1047750"/>
            <a:chOff x="4667250" y="5295900"/>
            <a:chExt cx="4042611" cy="1047750"/>
          </a:xfrm>
        </p:grpSpPr>
        <p:sp>
          <p:nvSpPr>
            <p:cNvPr id="4" name="Rectangle 3"/>
            <p:cNvSpPr/>
            <p:nvPr/>
          </p:nvSpPr>
          <p:spPr>
            <a:xfrm>
              <a:off x="4667250" y="5295900"/>
              <a:ext cx="647700" cy="10477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5772150" y="5295900"/>
              <a:ext cx="647700" cy="10477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6550" y="5648325"/>
              <a:ext cx="2023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Are these ‘equal’?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81450" y="5508625"/>
            <a:ext cx="4242636" cy="647700"/>
            <a:chOff x="4467225" y="5495925"/>
            <a:chExt cx="4242636" cy="647700"/>
          </a:xfrm>
        </p:grpSpPr>
        <p:sp>
          <p:nvSpPr>
            <p:cNvPr id="9" name="Rectangle 8"/>
            <p:cNvSpPr/>
            <p:nvPr/>
          </p:nvSpPr>
          <p:spPr>
            <a:xfrm rot="16200000">
              <a:off x="4667250" y="5295900"/>
              <a:ext cx="647700" cy="10477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5772150" y="5295900"/>
              <a:ext cx="647700" cy="10477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6550" y="5648325"/>
              <a:ext cx="2023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Are these ‘equal’?</a:t>
              </a:r>
              <a:endParaRPr lang="en-GB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073900" y="3708400"/>
            <a:ext cx="1993900" cy="170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The test(s) appropriate for this type of object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Equality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Conditions  often depend on our ability to compare two things to see if they are equal.</a:t>
            </a:r>
          </a:p>
          <a:p>
            <a:pPr eaLnBrk="1" hangingPunct="1"/>
            <a:r>
              <a:rPr lang="en-GB" dirty="0" smtClean="0"/>
              <a:t>Have used ‘==‘</a:t>
            </a:r>
          </a:p>
          <a:p>
            <a:pPr lvl="1" eaLnBrk="1" hangingPunct="1">
              <a:buNone/>
            </a:pPr>
            <a:r>
              <a:rPr lang="en-GB" sz="3600" dirty="0" smtClean="0"/>
              <a:t>                           </a:t>
            </a:r>
            <a:r>
              <a:rPr lang="en-GB" sz="3600" b="1" dirty="0" smtClean="0">
                <a:solidFill>
                  <a:srgbClr val="0033CC"/>
                </a:solidFill>
              </a:rPr>
              <a:t>if (a == b)</a:t>
            </a:r>
          </a:p>
          <a:p>
            <a:pPr eaLnBrk="1" hangingPunct="1"/>
            <a:r>
              <a:rPr lang="en-GB" dirty="0" smtClean="0"/>
              <a:t>Works with primitive types.</a:t>
            </a:r>
          </a:p>
          <a:p>
            <a:pPr eaLnBrk="1" hangingPunct="1"/>
            <a:r>
              <a:rPr lang="en-GB" dirty="0" smtClean="0"/>
              <a:t> Does it work for objects?</a:t>
            </a:r>
          </a:p>
          <a:p>
            <a:pPr eaLnBrk="1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EBDCE-F0B9-47C2-8031-C1E9E4126AD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z="5400" dirty="0" smtClean="0">
              <a:solidFill>
                <a:srgbClr val="9900CC"/>
              </a:solidFill>
              <a:latin typeface="Arial Rounded MT Bold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7030A0"/>
                </a:solidFill>
                <a:latin typeface="Arial Rounded MT Bold" pitchFamily="34" charset="0"/>
              </a:rPr>
              <a:t>Grouping objects (1)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B0292-760D-4C72-98C6-620D70B69E8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requirement to group objects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Many applications involve collections of objects:</a:t>
            </a:r>
          </a:p>
          <a:p>
            <a:pPr lvl="1" eaLnBrk="1" hangingPunct="1"/>
            <a:r>
              <a:rPr lang="en-US" sz="2400" dirty="0" smtClean="0"/>
              <a:t>Personal organizers.</a:t>
            </a:r>
          </a:p>
          <a:p>
            <a:pPr lvl="1" eaLnBrk="1" hangingPunct="1"/>
            <a:r>
              <a:rPr lang="en-US" sz="2400" dirty="0" smtClean="0"/>
              <a:t>Library catalogs.</a:t>
            </a:r>
          </a:p>
          <a:p>
            <a:pPr lvl="1" eaLnBrk="1" hangingPunct="1"/>
            <a:r>
              <a:rPr lang="en-US" sz="2400" dirty="0" smtClean="0"/>
              <a:t>Student-record system.</a:t>
            </a:r>
          </a:p>
          <a:p>
            <a:pPr eaLnBrk="1" hangingPunct="1"/>
            <a:r>
              <a:rPr lang="en-US" sz="2800" dirty="0" smtClean="0"/>
              <a:t>The number of items to be stored varies.</a:t>
            </a:r>
          </a:p>
          <a:p>
            <a:pPr lvl="1" eaLnBrk="1" hangingPunct="1"/>
            <a:r>
              <a:rPr lang="en-US" sz="2400" dirty="0" smtClean="0"/>
              <a:t>Items added.</a:t>
            </a:r>
          </a:p>
          <a:p>
            <a:pPr lvl="1" eaLnBrk="1" hangingPunct="1"/>
            <a:r>
              <a:rPr lang="en-US" sz="2400" dirty="0" smtClean="0"/>
              <a:t>Items deleted.</a:t>
            </a:r>
          </a:p>
          <a:p>
            <a:pPr lvl="1" eaLnBrk="1" hangingPunct="1"/>
            <a:r>
              <a:rPr lang="en-US" sz="2400" dirty="0" smtClean="0"/>
              <a:t>etc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E647C-135D-4453-87EB-1ABC7F26136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Class libraries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846306"/>
            <a:ext cx="8229600" cy="58074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GB" dirty="0" smtClean="0"/>
              <a:t>Collections of useful predefined classes.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GB" dirty="0" smtClean="0"/>
              <a:t>Allows reuse of existing code rather than writing all code from scratch.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GB" dirty="0" smtClean="0"/>
              <a:t>Java calls its libraries </a:t>
            </a:r>
            <a:r>
              <a:rPr lang="en-GB" b="1" i="1" dirty="0" smtClean="0"/>
              <a:t>packages</a:t>
            </a:r>
            <a:r>
              <a:rPr lang="en-GB" dirty="0" smtClean="0"/>
              <a:t>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GB" dirty="0" smtClean="0"/>
              <a:t>Grouping objects is a recurring requirement and is supported by various predefined classes.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GB" dirty="0" smtClean="0"/>
              <a:t>Classes from all packages except those in </a:t>
            </a:r>
            <a:r>
              <a:rPr lang="en-GB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java.lang </a:t>
            </a:r>
            <a:r>
              <a:rPr lang="en-GB" dirty="0" smtClean="0"/>
              <a:t>have to be “</a:t>
            </a:r>
            <a:r>
              <a:rPr lang="en-GB" b="1" i="1" dirty="0" smtClean="0"/>
              <a:t>imported” </a:t>
            </a:r>
            <a:r>
              <a:rPr lang="en-GB" dirty="0" smtClean="0"/>
              <a:t>(e.g. Scanner)</a:t>
            </a: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en-GB" dirty="0" smtClean="0"/>
              <a:t>We will use the </a:t>
            </a:r>
            <a:r>
              <a:rPr lang="en-GB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ArrayList</a:t>
            </a:r>
            <a:r>
              <a:rPr lang="en-GB" dirty="0" smtClean="0"/>
              <a:t> class which is contained in the </a:t>
            </a:r>
            <a:r>
              <a:rPr lang="en-GB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java.util</a:t>
            </a:r>
            <a:r>
              <a:rPr lang="en-GB" b="1" dirty="0" smtClean="0"/>
              <a:t> package</a:t>
            </a:r>
            <a:r>
              <a:rPr lang="en-GB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839FB-0655-4D45-8840-3BA5E0563C9B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ArrayList class</a:t>
            </a:r>
            <a:endParaRPr lang="en-GB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GB" dirty="0" smtClean="0"/>
              <a:t>An </a:t>
            </a:r>
            <a:r>
              <a:rPr lang="en-GB" b="1" dirty="0" smtClean="0">
                <a:solidFill>
                  <a:srgbClr val="C00000"/>
                </a:solidFill>
              </a:rPr>
              <a:t>ArrayList</a:t>
            </a:r>
            <a:r>
              <a:rPr lang="en-GB" dirty="0" smtClean="0"/>
              <a:t> is one of Java’s collection classes.</a:t>
            </a:r>
          </a:p>
          <a:p>
            <a:pPr eaLnBrk="1" hangingPunct="1">
              <a:spcBef>
                <a:spcPts val="2400"/>
              </a:spcBef>
            </a:pPr>
            <a:r>
              <a:rPr lang="en-GB" dirty="0" smtClean="0"/>
              <a:t>It can hold a list of </a:t>
            </a:r>
            <a:r>
              <a:rPr lang="en-GB" i="1" dirty="0" smtClean="0">
                <a:solidFill>
                  <a:srgbClr val="C00000"/>
                </a:solidFill>
              </a:rPr>
              <a:t>object references </a:t>
            </a:r>
            <a:r>
              <a:rPr lang="en-GB" i="1" dirty="0" smtClean="0"/>
              <a:t>of </a:t>
            </a:r>
            <a:r>
              <a:rPr lang="en-GB" i="1" u="sng" dirty="0" smtClean="0"/>
              <a:t>one specified object type </a:t>
            </a:r>
            <a:r>
              <a:rPr lang="en-GB" i="1" dirty="0" smtClean="0"/>
              <a:t>(e.g. String, Student)</a:t>
            </a:r>
            <a:r>
              <a:rPr lang="en-GB" i="1" dirty="0" smtClean="0">
                <a:solidFill>
                  <a:srgbClr val="C00000"/>
                </a:solidFill>
              </a:rPr>
              <a:t>.</a:t>
            </a:r>
          </a:p>
          <a:p>
            <a:pPr eaLnBrk="1" hangingPunct="1">
              <a:spcBef>
                <a:spcPts val="2400"/>
              </a:spcBef>
            </a:pPr>
            <a:r>
              <a:rPr lang="en-GB" dirty="0" smtClean="0"/>
              <a:t>There is no size limit.</a:t>
            </a:r>
          </a:p>
          <a:p>
            <a:pPr eaLnBrk="1" hangingPunct="1">
              <a:spcBef>
                <a:spcPts val="2400"/>
              </a:spcBef>
            </a:pPr>
            <a:r>
              <a:rPr lang="en-GB" dirty="0" smtClean="0"/>
              <a:t>But the elements of an</a:t>
            </a:r>
            <a:r>
              <a:rPr lang="en-GB" dirty="0" smtClean="0">
                <a:solidFill>
                  <a:srgbClr val="C00000"/>
                </a:solidFill>
              </a:rPr>
              <a:t> ArrayList </a:t>
            </a:r>
            <a:r>
              <a:rPr lang="en-GB" dirty="0" smtClean="0"/>
              <a:t>must be </a:t>
            </a:r>
            <a:r>
              <a:rPr lang="en-GB" i="1" dirty="0" smtClean="0">
                <a:solidFill>
                  <a:srgbClr val="C00000"/>
                </a:solidFill>
              </a:rPr>
              <a:t>object references</a:t>
            </a:r>
            <a:r>
              <a:rPr lang="en-GB" dirty="0" smtClean="0">
                <a:solidFill>
                  <a:srgbClr val="C00000"/>
                </a:solidFill>
              </a:rPr>
              <a:t>, </a:t>
            </a:r>
            <a:r>
              <a:rPr lang="en-GB" u="sng" dirty="0" smtClean="0"/>
              <a:t>not primitive data.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884A7-F949-4F34-B29E-9457C11ED145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Features of collection </a:t>
            </a:r>
            <a:r>
              <a:rPr lang="en-GB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ArrayList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0825" y="908050"/>
            <a:ext cx="8569325" cy="568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dirty="0" smtClean="0"/>
              <a:t>There is no size limit: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/>
              <a:t>by default an ArrayList starts with 10 empty cells.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/>
              <a:t>the capacity is unchanged until full.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/>
              <a:t>when an element is added to a full list, capacity is increased.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GB" sz="2800" dirty="0" smtClean="0"/>
              <a:t>It keeps count of number of elements currently held (</a:t>
            </a:r>
            <a:r>
              <a:rPr lang="en-GB" sz="2800" b="1" dirty="0" smtClean="0">
                <a:solidFill>
                  <a:srgbClr val="FF0000"/>
                </a:solidFill>
              </a:rPr>
              <a:t>size()</a:t>
            </a:r>
            <a:r>
              <a:rPr lang="en-GB" sz="2800" dirty="0" smtClean="0"/>
              <a:t>).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GB" sz="2800" dirty="0" smtClean="0"/>
              <a:t>It keeps the objects in order, (</a:t>
            </a:r>
            <a:r>
              <a:rPr lang="en-GB" sz="2800" b="1" dirty="0" smtClean="0">
                <a:solidFill>
                  <a:srgbClr val="FF0000"/>
                </a:solidFill>
              </a:rPr>
              <a:t>add(Element e)</a:t>
            </a:r>
            <a:r>
              <a:rPr lang="en-GB" sz="2800" dirty="0" smtClean="0"/>
              <a:t>)adding elements to the (current) end of the list unless instructed otherwise.</a:t>
            </a: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en-GB" sz="2800" dirty="0" smtClean="0"/>
              <a:t>Details of how all this done (implementation) is hidden.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/>
              <a:t>Does that matter?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 smtClean="0"/>
              <a:t>Does not knowing prevent us from using 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99A6E-6A7D-478E-B533-EC681D6CB9C6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4905"/>
          </a:xfrm>
        </p:spPr>
        <p:txBody>
          <a:bodyPr/>
          <a:lstStyle/>
          <a:p>
            <a:pPr eaLnBrk="1" hangingPunct="1"/>
            <a:r>
              <a:rPr lang="en-GB" dirty="0" smtClean="0"/>
              <a:t>Example Code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00049" y="1045030"/>
            <a:ext cx="7953375" cy="5081134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import java.util.*;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// class header comments</a:t>
            </a:r>
          </a:p>
          <a:p>
            <a:pPr eaLnBrk="1" hangingPunct="1">
              <a:buFontTx/>
              <a:buNone/>
            </a:pPr>
            <a:endParaRPr lang="en-GB" sz="2800" dirty="0" smtClean="0"/>
          </a:p>
          <a:p>
            <a:pPr eaLnBrk="1" hangingPunct="1">
              <a:buFontTx/>
              <a:buNone/>
            </a:pPr>
            <a:r>
              <a:rPr lang="en-GB" sz="2800" dirty="0" smtClean="0"/>
              <a:t>public class ArrayListExample </a:t>
            </a:r>
          </a:p>
          <a:p>
            <a:pPr eaLnBrk="1" hangingPunct="1">
              <a:buFontTx/>
              <a:buNone/>
            </a:pPr>
            <a:r>
              <a:rPr lang="en-GB" sz="28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GB" sz="2400" b="1" dirty="0" smtClean="0">
                <a:solidFill>
                  <a:srgbClr val="006600"/>
                </a:solidFill>
              </a:rPr>
              <a:t>   // Create an ArrayList that holds references to String </a:t>
            </a:r>
          </a:p>
          <a:p>
            <a:pPr eaLnBrk="1" hangingPunct="1">
              <a:buFontTx/>
              <a:buNone/>
            </a:pPr>
            <a:r>
              <a:rPr lang="en-GB" sz="2800" dirty="0" smtClean="0"/>
              <a:t>   private </a:t>
            </a:r>
            <a:r>
              <a:rPr lang="en-GB" b="1" dirty="0" smtClean="0">
                <a:solidFill>
                  <a:srgbClr val="C00000"/>
                </a:solidFill>
              </a:rPr>
              <a:t>ArrayList</a:t>
            </a:r>
            <a:r>
              <a:rPr lang="en-GB" b="1" dirty="0" smtClean="0">
                <a:solidFill>
                  <a:srgbClr val="0033CC"/>
                </a:solidFill>
              </a:rPr>
              <a:t>&lt;String&gt;</a:t>
            </a:r>
            <a:r>
              <a:rPr lang="en-GB" sz="2800" dirty="0" smtClean="0"/>
              <a:t> names ;</a:t>
            </a:r>
          </a:p>
          <a:p>
            <a:pPr eaLnBrk="1" hangingPunct="1">
              <a:buFontTx/>
              <a:buNone/>
            </a:pPr>
            <a:r>
              <a:rPr lang="en-GB" sz="6000" dirty="0" smtClean="0"/>
              <a:t>…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70B126-B97B-463A-92A2-0B79F15987A7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516313" y="5216525"/>
            <a:ext cx="2808287" cy="647700"/>
          </a:xfrm>
          <a:prstGeom prst="wedgeRoundRectCallout">
            <a:avLst>
              <a:gd name="adj1" fmla="val -36454"/>
              <a:gd name="adj2" fmla="val -83970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rgbClr val="9900CC"/>
                </a:solidFill>
                <a:latin typeface="Arial" pitchFamily="34" charset="0"/>
                <a:cs typeface="Arial" pitchFamily="34" charset="0"/>
              </a:rPr>
              <a:t>‘type parameter’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1258" y="6030930"/>
            <a:ext cx="6801492" cy="554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ArrayList is a </a:t>
            </a:r>
            <a:r>
              <a:rPr lang="en-GB" sz="2400" b="1" i="1" dirty="0" smtClean="0">
                <a:solidFill>
                  <a:srgbClr val="7030A0"/>
                </a:solidFill>
              </a:rPr>
              <a:t>parameterized</a:t>
            </a:r>
            <a:r>
              <a:rPr lang="en-GB" sz="2400" dirty="0" smtClean="0">
                <a:solidFill>
                  <a:schemeClr val="tx1"/>
                </a:solidFill>
              </a:rPr>
              <a:t> or </a:t>
            </a:r>
            <a:r>
              <a:rPr lang="en-GB" sz="2400" b="1" i="1" dirty="0" smtClean="0">
                <a:solidFill>
                  <a:srgbClr val="7030A0"/>
                </a:solidFill>
              </a:rPr>
              <a:t>generic</a:t>
            </a:r>
            <a:r>
              <a:rPr lang="en-GB" sz="2400" dirty="0" smtClean="0">
                <a:solidFill>
                  <a:schemeClr val="tx1"/>
                </a:solidFill>
              </a:rPr>
              <a:t> type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Collections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600200"/>
            <a:ext cx="8724900" cy="4525963"/>
          </a:xfrm>
        </p:spPr>
        <p:txBody>
          <a:bodyPr/>
          <a:lstStyle/>
          <a:p>
            <a:pPr eaLnBrk="1" hangingPunct="1"/>
            <a:r>
              <a:rPr lang="en-GB" dirty="0" smtClean="0"/>
              <a:t>We specify:</a:t>
            </a:r>
          </a:p>
          <a:p>
            <a:pPr lvl="1" eaLnBrk="1" hangingPunct="1"/>
            <a:r>
              <a:rPr lang="en-GB" dirty="0" smtClean="0"/>
              <a:t> the type of collection: </a:t>
            </a:r>
            <a:r>
              <a:rPr lang="en-GB" sz="3200" b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</a:p>
          <a:p>
            <a:pPr lvl="1" eaLnBrk="1" hangingPunct="1"/>
            <a:r>
              <a:rPr lang="en-GB" dirty="0" smtClean="0"/>
              <a:t>the type of objects it will contain e.g. </a:t>
            </a:r>
            <a:r>
              <a:rPr lang="en-GB" sz="3200" b="1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&lt;String&gt;</a:t>
            </a:r>
          </a:p>
          <a:p>
            <a:pPr eaLnBrk="1" hangingPunct="1"/>
            <a:r>
              <a:rPr lang="en-GB" dirty="0" smtClean="0"/>
              <a:t>We say, “ArrayList of STRING”.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723900" y="4724400"/>
            <a:ext cx="7391400" cy="1371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Comic Sans MS" pitchFamily="66" charset="0"/>
              </a:rPr>
              <a:t>Note: the syntax ArrayList&lt;type&gt; only works in Java 5 </a:t>
            </a:r>
            <a:r>
              <a:rPr lang="en-GB" sz="2400" dirty="0" smtClean="0">
                <a:latin typeface="Comic Sans MS" pitchFamily="66" charset="0"/>
              </a:rPr>
              <a:t>onwards.</a:t>
            </a:r>
            <a:endParaRPr lang="en-GB" sz="24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latin typeface="Comic Sans MS" pitchFamily="66" charset="0"/>
              </a:rPr>
              <a:t>Earlier versions do not support it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408E5-4655-4CF3-AEA5-8532650B0EA4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more code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public ArrayListExample ()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	 names = new </a:t>
            </a:r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GB" b="1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&lt;String&gt;</a:t>
            </a:r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buFontTx/>
              <a:buNone/>
            </a:pPr>
            <a:endParaRPr lang="en-GB" dirty="0" smtClean="0"/>
          </a:p>
        </p:txBody>
      </p:sp>
      <p:sp>
        <p:nvSpPr>
          <p:cNvPr id="22532" name="Line Callout 3 (Accent Bar) 3"/>
          <p:cNvSpPr>
            <a:spLocks/>
          </p:cNvSpPr>
          <p:nvPr/>
        </p:nvSpPr>
        <p:spPr bwMode="auto">
          <a:xfrm>
            <a:off x="5334000" y="4648200"/>
            <a:ext cx="3124200" cy="762000"/>
          </a:xfrm>
          <a:prstGeom prst="accentCallout3">
            <a:avLst>
              <a:gd name="adj1" fmla="val 16907"/>
              <a:gd name="adj2" fmla="val -8333"/>
              <a:gd name="adj3" fmla="val 18750"/>
              <a:gd name="adj4" fmla="val -16667"/>
              <a:gd name="adj5" fmla="val 80644"/>
              <a:gd name="adj6" fmla="val -37912"/>
              <a:gd name="adj7" fmla="val -143167"/>
              <a:gd name="adj8" fmla="val -64037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r>
              <a:rPr lang="en-GB" sz="2400" dirty="0">
                <a:latin typeface="Comic Sans MS" pitchFamily="66" charset="0"/>
              </a:rPr>
              <a:t>instantiating the </a:t>
            </a:r>
            <a:r>
              <a:rPr lang="en-GB" sz="2400" dirty="0" smtClean="0">
                <a:latin typeface="Comic Sans MS" pitchFamily="66" charset="0"/>
              </a:rPr>
              <a:t>ArrayList object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6A6AF-53E8-4A85-B9A3-06573225CA66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and more Code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6975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public void addName(String name)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   names.add(name);</a:t>
            </a:r>
          </a:p>
          <a:p>
            <a:pPr eaLnBrk="1" hangingPunct="1">
              <a:buFontTx/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eaLnBrk="1" hangingPunct="1">
              <a:buFontTx/>
              <a:buNone/>
            </a:pPr>
            <a:r>
              <a:rPr lang="en-GB" dirty="0" smtClean="0"/>
              <a:t>// Add two String references</a:t>
            </a:r>
          </a:p>
          <a:p>
            <a:pPr eaLnBrk="1" hangingPunct="1">
              <a:buFontTx/>
              <a:buNone/>
            </a:pPr>
            <a:r>
              <a:rPr lang="en-GB" dirty="0" smtClean="0"/>
              <a:t>addName(“Bob"); </a:t>
            </a:r>
          </a:p>
          <a:p>
            <a:pPr eaLnBrk="1" hangingPunct="1">
              <a:buFontTx/>
              <a:buNone/>
            </a:pPr>
            <a:r>
              <a:rPr lang="en-GB" dirty="0" smtClean="0"/>
              <a:t>addName(“Jill"); </a:t>
            </a:r>
          </a:p>
        </p:txBody>
      </p:sp>
      <p:sp>
        <p:nvSpPr>
          <p:cNvPr id="23556" name="Rounded Rectangular Callout 3"/>
          <p:cNvSpPr>
            <a:spLocks noChangeArrowheads="1"/>
          </p:cNvSpPr>
          <p:nvPr/>
        </p:nvSpPr>
        <p:spPr bwMode="auto">
          <a:xfrm>
            <a:off x="5591175" y="3428999"/>
            <a:ext cx="2971800" cy="1304925"/>
          </a:xfrm>
          <a:prstGeom prst="wedgeRoundRectCallout">
            <a:avLst>
              <a:gd name="adj1" fmla="val -159018"/>
              <a:gd name="adj2" fmla="val -624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400" b="1" dirty="0">
                <a:solidFill>
                  <a:srgbClr val="FF0000"/>
                </a:solidFill>
                <a:cs typeface="Arial" panose="020B0604020202020204" pitchFamily="34" charset="0"/>
              </a:rPr>
              <a:t>add</a:t>
            </a:r>
            <a:r>
              <a:rPr lang="en-GB" sz="2400" dirty="0">
                <a:latin typeface="Comic Sans MS" pitchFamily="66" charset="0"/>
              </a:rPr>
              <a:t> is one of the methods of the </a:t>
            </a:r>
            <a:r>
              <a:rPr lang="en-GB" sz="2400" b="1" dirty="0">
                <a:solidFill>
                  <a:srgbClr val="FF0000"/>
                </a:solidFill>
                <a:cs typeface="Arial" panose="020B0604020202020204" pitchFamily="34" charset="0"/>
              </a:rPr>
              <a:t>ArrayList</a:t>
            </a:r>
            <a:r>
              <a:rPr lang="en-GB" sz="2400" dirty="0">
                <a:latin typeface="Comic Sans MS" pitchFamily="66" charset="0"/>
              </a:rPr>
              <a:t> class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3910F-09A9-4A3A-B945-DD36E9C6127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98900" y="2438400"/>
            <a:ext cx="5068478" cy="1524000"/>
            <a:chOff x="3962400" y="2438400"/>
            <a:chExt cx="5068478" cy="1524000"/>
          </a:xfrm>
        </p:grpSpPr>
        <p:grpSp>
          <p:nvGrpSpPr>
            <p:cNvPr id="24580" name="Group 18"/>
            <p:cNvGrpSpPr>
              <a:grpSpLocks/>
            </p:cNvGrpSpPr>
            <p:nvPr/>
          </p:nvGrpSpPr>
          <p:grpSpPr bwMode="auto">
            <a:xfrm>
              <a:off x="3962400" y="2438400"/>
              <a:ext cx="5068478" cy="1524000"/>
              <a:chOff x="2448" y="1824"/>
              <a:chExt cx="1440" cy="960"/>
            </a:xfrm>
          </p:grpSpPr>
          <p:sp>
            <p:nvSpPr>
              <p:cNvPr id="24591" name="AutoShape 7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440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 err="1" smtClean="0">
                    <a:latin typeface="Calibri" pitchFamily="34" charset="0"/>
                  </a:rPr>
                  <a:t>names:ArrayList</a:t>
                </a:r>
                <a:r>
                  <a:rPr lang="en-GB" u="sng" dirty="0" smtClean="0">
                    <a:latin typeface="Calibri" pitchFamily="34" charset="0"/>
                  </a:rPr>
                  <a:t>&lt;String</a:t>
                </a:r>
                <a:r>
                  <a:rPr lang="en-GB" u="sng" dirty="0">
                    <a:latin typeface="Calibri" pitchFamily="34" charset="0"/>
                  </a:rPr>
                  <a:t>&gt;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4592" name="Rectangle 8"/>
              <p:cNvSpPr>
                <a:spLocks noChangeArrowheads="1"/>
              </p:cNvSpPr>
              <p:nvPr/>
            </p:nvSpPr>
            <p:spPr bwMode="auto">
              <a:xfrm>
                <a:off x="2511" y="2238"/>
                <a:ext cx="115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alibri" pitchFamily="34" charset="0"/>
                </a:endParaRPr>
              </a:p>
            </p:txBody>
          </p:sp>
        </p:grp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5873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9874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3874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7875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1875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5876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69876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73877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7790946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</p:grpSp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Object structures with collections</a:t>
            </a:r>
          </a:p>
        </p:txBody>
      </p:sp>
      <p:grpSp>
        <p:nvGrpSpPr>
          <p:cNvPr id="24579" name="Group 17"/>
          <p:cNvGrpSpPr>
            <a:grpSpLocks/>
          </p:cNvGrpSpPr>
          <p:nvPr/>
        </p:nvGrpSpPr>
        <p:grpSpPr bwMode="auto">
          <a:xfrm>
            <a:off x="914400" y="1828800"/>
            <a:ext cx="1981200" cy="1524000"/>
            <a:chOff x="624" y="1440"/>
            <a:chExt cx="1248" cy="960"/>
          </a:xfrm>
        </p:grpSpPr>
        <p:sp>
          <p:nvSpPr>
            <p:cNvPr id="24594" name="AutoShape 5"/>
            <p:cNvSpPr>
              <a:spLocks noChangeArrowheads="1"/>
            </p:cNvSpPr>
            <p:nvPr/>
          </p:nvSpPr>
          <p:spPr bwMode="auto">
            <a:xfrm>
              <a:off x="624" y="1440"/>
              <a:ext cx="1248" cy="9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u="sng" dirty="0" smtClean="0">
                  <a:latin typeface="Calibri" pitchFamily="34" charset="0"/>
                </a:rPr>
                <a:t>:</a:t>
              </a:r>
              <a:r>
                <a:rPr lang="en-GB" u="sng" dirty="0" err="1" smtClean="0">
                  <a:latin typeface="Calibri" pitchFamily="34" charset="0"/>
                </a:rPr>
                <a:t>ArrayListExample</a:t>
              </a:r>
              <a:endParaRPr lang="en-GB" u="sng" dirty="0" smtClean="0">
                <a:latin typeface="Calibri" pitchFamily="34" charset="0"/>
              </a:endParaRPr>
            </a:p>
            <a:p>
              <a:pPr algn="ctr"/>
              <a:endParaRPr lang="en-GB" dirty="0">
                <a:latin typeface="Calibri" pitchFamily="34" charset="0"/>
              </a:endParaRPr>
            </a:p>
            <a:p>
              <a:pPr algn="ctr"/>
              <a:r>
                <a:rPr lang="en-GB" dirty="0">
                  <a:latin typeface="Calibri" pitchFamily="34" charset="0"/>
                </a:rPr>
                <a:t>names  </a:t>
              </a:r>
            </a:p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4595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288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</p:grpSp>
      <p:grpSp>
        <p:nvGrpSpPr>
          <p:cNvPr id="24581" name="Group 19"/>
          <p:cNvGrpSpPr>
            <a:grpSpLocks/>
          </p:cNvGrpSpPr>
          <p:nvPr/>
        </p:nvGrpSpPr>
        <p:grpSpPr bwMode="auto">
          <a:xfrm>
            <a:off x="2057400" y="4876800"/>
            <a:ext cx="1981200" cy="1524000"/>
            <a:chOff x="1296" y="3072"/>
            <a:chExt cx="1248" cy="960"/>
          </a:xfrm>
        </p:grpSpPr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1296" y="3072"/>
              <a:ext cx="1248" cy="9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u="sng" dirty="0">
                  <a:latin typeface="Calibri" pitchFamily="34" charset="0"/>
                </a:rPr>
                <a:t>:String</a:t>
              </a:r>
            </a:p>
            <a:p>
              <a:pPr algn="ctr"/>
              <a:endParaRPr lang="en-GB" dirty="0">
                <a:latin typeface="Calibri" pitchFamily="34" charset="0"/>
              </a:endParaRPr>
            </a:p>
            <a:p>
              <a:pPr algn="ctr"/>
              <a:r>
                <a:rPr lang="en-GB" dirty="0">
                  <a:latin typeface="Calibri" pitchFamily="34" charset="0"/>
                </a:rPr>
                <a:t> </a:t>
              </a:r>
            </a:p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4590" name="Rectangle 12"/>
            <p:cNvSpPr>
              <a:spLocks noChangeArrowheads="1"/>
            </p:cNvSpPr>
            <p:nvPr/>
          </p:nvSpPr>
          <p:spPr bwMode="auto">
            <a:xfrm>
              <a:off x="1440" y="3456"/>
              <a:ext cx="81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 smtClean="0">
                  <a:latin typeface="Calibri" pitchFamily="34" charset="0"/>
                </a:rPr>
                <a:t>“Bob”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4582" name="Group 20"/>
          <p:cNvGrpSpPr>
            <a:grpSpLocks/>
          </p:cNvGrpSpPr>
          <p:nvPr/>
        </p:nvGrpSpPr>
        <p:grpSpPr bwMode="auto">
          <a:xfrm>
            <a:off x="6096000" y="4572000"/>
            <a:ext cx="1981200" cy="1524000"/>
            <a:chOff x="3744" y="3072"/>
            <a:chExt cx="1248" cy="960"/>
          </a:xfrm>
        </p:grpSpPr>
        <p:sp>
          <p:nvSpPr>
            <p:cNvPr id="24587" name="AutoShape 14"/>
            <p:cNvSpPr>
              <a:spLocks noChangeArrowheads="1"/>
            </p:cNvSpPr>
            <p:nvPr/>
          </p:nvSpPr>
          <p:spPr bwMode="auto">
            <a:xfrm>
              <a:off x="3744" y="3072"/>
              <a:ext cx="1248" cy="9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u="sng" dirty="0">
                  <a:latin typeface="Calibri" pitchFamily="34" charset="0"/>
                </a:rPr>
                <a:t>:String</a:t>
              </a:r>
            </a:p>
            <a:p>
              <a:pPr algn="ctr"/>
              <a:endParaRPr lang="en-GB" dirty="0">
                <a:latin typeface="Calibri" pitchFamily="34" charset="0"/>
              </a:endParaRPr>
            </a:p>
            <a:p>
              <a:pPr algn="ctr"/>
              <a:r>
                <a:rPr lang="en-GB" dirty="0">
                  <a:latin typeface="Calibri" pitchFamily="34" charset="0"/>
                </a:rPr>
                <a:t> </a:t>
              </a:r>
            </a:p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4588" name="Rectangle 15"/>
            <p:cNvSpPr>
              <a:spLocks noChangeArrowheads="1"/>
            </p:cNvSpPr>
            <p:nvPr/>
          </p:nvSpPr>
          <p:spPr bwMode="auto">
            <a:xfrm>
              <a:off x="3936" y="3552"/>
              <a:ext cx="81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“Jill”</a:t>
              </a: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24583" name="AutoShape 21"/>
          <p:cNvCxnSpPr>
            <a:cxnSpLocks noChangeShapeType="1"/>
            <a:stCxn id="24595" idx="3"/>
            <a:endCxn id="24591" idx="1"/>
          </p:cNvCxnSpPr>
          <p:nvPr/>
        </p:nvCxnSpPr>
        <p:spPr bwMode="auto">
          <a:xfrm>
            <a:off x="2819400" y="2781300"/>
            <a:ext cx="1079500" cy="4191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4" name="AutoShape 22"/>
          <p:cNvCxnSpPr>
            <a:cxnSpLocks noChangeShapeType="1"/>
          </p:cNvCxnSpPr>
          <p:nvPr/>
        </p:nvCxnSpPr>
        <p:spPr bwMode="auto">
          <a:xfrm rot="5400000">
            <a:off x="2818837" y="3690103"/>
            <a:ext cx="1781175" cy="135421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5" name="AutoShape 23"/>
          <p:cNvCxnSpPr>
            <a:cxnSpLocks noChangeShapeType="1"/>
          </p:cNvCxnSpPr>
          <p:nvPr/>
        </p:nvCxnSpPr>
        <p:spPr bwMode="auto">
          <a:xfrm>
            <a:off x="4789758" y="3476625"/>
            <a:ext cx="2382678" cy="1321619"/>
          </a:xfrm>
          <a:prstGeom prst="curvedConnector3">
            <a:avLst>
              <a:gd name="adj1" fmla="val 1428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0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F8040-D864-4BE9-8888-66D7D029F7B3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Concepts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b="1" dirty="0" smtClean="0">
                <a:solidFill>
                  <a:srgbClr val="0000CC"/>
                </a:solidFill>
              </a:rPr>
              <a:t>primitive types</a:t>
            </a:r>
            <a:r>
              <a:rPr lang="en-GB" sz="2800" dirty="0" smtClean="0"/>
              <a:t> are non-object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they have no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examples: int, char, double, boolean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dirty="0" smtClean="0">
                <a:solidFill>
                  <a:srgbClr val="FF0000"/>
                </a:solidFill>
              </a:rPr>
              <a:t>primitive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Contains the actual data.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dirty="0" smtClean="0">
                <a:solidFill>
                  <a:srgbClr val="0000CC"/>
                </a:solidFill>
              </a:rPr>
              <a:t>object types are </a:t>
            </a:r>
            <a:r>
              <a:rPr lang="en-GB" sz="2800" b="1" dirty="0" smtClean="0">
                <a:solidFill>
                  <a:srgbClr val="FF0000"/>
                </a:solidFill>
              </a:rPr>
              <a:t>reference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have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have fields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dirty="0" smtClean="0">
                <a:solidFill>
                  <a:srgbClr val="FF0000"/>
                </a:solidFill>
              </a:rPr>
              <a:t>reference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Contains information on how to find the object (or </a:t>
            </a:r>
            <a:r>
              <a:rPr lang="en-GB" sz="2400" b="1" dirty="0" smtClean="0"/>
              <a:t>null</a:t>
            </a:r>
            <a:r>
              <a:rPr lang="en-GB" sz="2400" dirty="0" smtClean="0"/>
              <a:t>).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B6AF2-CA43-4448-8BB9-C16C3E250DA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898900" y="2438400"/>
            <a:ext cx="5068478" cy="1524000"/>
            <a:chOff x="3962400" y="2438400"/>
            <a:chExt cx="5068478" cy="1524000"/>
          </a:xfrm>
        </p:grpSpPr>
        <p:grpSp>
          <p:nvGrpSpPr>
            <p:cNvPr id="29" name="Group 18"/>
            <p:cNvGrpSpPr>
              <a:grpSpLocks/>
            </p:cNvGrpSpPr>
            <p:nvPr/>
          </p:nvGrpSpPr>
          <p:grpSpPr bwMode="auto">
            <a:xfrm>
              <a:off x="3962400" y="2438400"/>
              <a:ext cx="5068478" cy="1524000"/>
              <a:chOff x="2448" y="1824"/>
              <a:chExt cx="1440" cy="960"/>
            </a:xfrm>
          </p:grpSpPr>
          <p:sp>
            <p:nvSpPr>
              <p:cNvPr id="39" name="AutoShape 7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440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 err="1">
                    <a:latin typeface="Calibri" pitchFamily="34" charset="0"/>
                  </a:rPr>
                  <a:t>names:ArrayList</a:t>
                </a:r>
                <a:r>
                  <a:rPr lang="en-GB" u="sng" dirty="0">
                    <a:latin typeface="Calibri" pitchFamily="34" charset="0"/>
                  </a:rPr>
                  <a:t>&lt;String&gt;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2511" y="2238"/>
                <a:ext cx="115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alibri" pitchFamily="34" charset="0"/>
                </a:endParaRPr>
              </a:p>
            </p:txBody>
          </p:sp>
        </p:grp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5873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49874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53874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57875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1875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65876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69876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73877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790946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a third name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85800" y="1828800"/>
            <a:ext cx="7620000" cy="4229100"/>
            <a:chOff x="685800" y="1828800"/>
            <a:chExt cx="7620000" cy="4229100"/>
          </a:xfrm>
        </p:grpSpPr>
        <p:grpSp>
          <p:nvGrpSpPr>
            <p:cNvPr id="25604" name="Group 3"/>
            <p:cNvGrpSpPr>
              <a:grpSpLocks/>
            </p:cNvGrpSpPr>
            <p:nvPr/>
          </p:nvGrpSpPr>
          <p:grpSpPr bwMode="auto">
            <a:xfrm>
              <a:off x="914400" y="1828800"/>
              <a:ext cx="1981200" cy="1524000"/>
              <a:chOff x="624" y="1440"/>
              <a:chExt cx="1248" cy="960"/>
            </a:xfrm>
          </p:grpSpPr>
          <p:sp>
            <p:nvSpPr>
              <p:cNvPr id="25620" name="AutoShape 4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 smtClean="0">
                    <a:latin typeface="Calibri" pitchFamily="34" charset="0"/>
                  </a:rPr>
                  <a:t>:</a:t>
                </a:r>
                <a:r>
                  <a:rPr lang="en-GB" u="sng" dirty="0" err="1" smtClean="0">
                    <a:latin typeface="Calibri" pitchFamily="34" charset="0"/>
                  </a:rPr>
                  <a:t>ArrayListExample</a:t>
                </a:r>
                <a:endParaRPr lang="en-GB" u="sng" dirty="0" smtClean="0">
                  <a:latin typeface="Calibri" pitchFamily="34" charset="0"/>
                </a:endParaRP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names 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5621" name="Rectangle 5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288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alibri" pitchFamily="34" charset="0"/>
                </a:endParaRPr>
              </a:p>
            </p:txBody>
          </p:sp>
        </p:grpSp>
        <p:grpSp>
          <p:nvGrpSpPr>
            <p:cNvPr id="25605" name="Group 10"/>
            <p:cNvGrpSpPr>
              <a:grpSpLocks/>
            </p:cNvGrpSpPr>
            <p:nvPr/>
          </p:nvGrpSpPr>
          <p:grpSpPr bwMode="auto">
            <a:xfrm>
              <a:off x="685800" y="4533900"/>
              <a:ext cx="1981200" cy="1524000"/>
              <a:chOff x="1296" y="3096"/>
              <a:chExt cx="1248" cy="960"/>
            </a:xfrm>
          </p:grpSpPr>
          <p:sp>
            <p:nvSpPr>
              <p:cNvPr id="25618" name="AutoShape 11"/>
              <p:cNvSpPr>
                <a:spLocks noChangeArrowheads="1"/>
              </p:cNvSpPr>
              <p:nvPr/>
            </p:nvSpPr>
            <p:spPr bwMode="auto">
              <a:xfrm>
                <a:off x="1296" y="3096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5619" name="Rectangle 1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 smtClean="0">
                    <a:latin typeface="Calibri" pitchFamily="34" charset="0"/>
                  </a:rPr>
                  <a:t>“Bob”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25606" name="Group 14"/>
            <p:cNvGrpSpPr>
              <a:grpSpLocks/>
            </p:cNvGrpSpPr>
            <p:nvPr/>
          </p:nvGrpSpPr>
          <p:grpSpPr bwMode="auto">
            <a:xfrm>
              <a:off x="3657600" y="4533900"/>
              <a:ext cx="1981200" cy="1524000"/>
              <a:chOff x="3744" y="3096"/>
              <a:chExt cx="1248" cy="960"/>
            </a:xfrm>
          </p:grpSpPr>
          <p:sp>
            <p:nvSpPr>
              <p:cNvPr id="25616" name="AutoShape 15"/>
              <p:cNvSpPr>
                <a:spLocks noChangeArrowheads="1"/>
              </p:cNvSpPr>
              <p:nvPr/>
            </p:nvSpPr>
            <p:spPr bwMode="auto">
              <a:xfrm>
                <a:off x="3744" y="3096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5617" name="Rectangle 16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“Jill”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25607" name="AutoShape 18"/>
            <p:cNvCxnSpPr>
              <a:cxnSpLocks noChangeShapeType="1"/>
              <a:stCxn id="25621" idx="3"/>
              <a:endCxn id="39" idx="1"/>
            </p:cNvCxnSpPr>
            <p:nvPr/>
          </p:nvCxnSpPr>
          <p:spPr bwMode="auto">
            <a:xfrm>
              <a:off x="2819400" y="2781300"/>
              <a:ext cx="1079500" cy="4191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08" name="AutoShape 19"/>
            <p:cNvCxnSpPr>
              <a:cxnSpLocks noChangeShapeType="1"/>
              <a:stCxn id="40" idx="2"/>
              <a:endCxn id="25618" idx="0"/>
            </p:cNvCxnSpPr>
            <p:nvPr/>
          </p:nvCxnSpPr>
          <p:spPr bwMode="auto">
            <a:xfrm rot="5400000">
              <a:off x="2471080" y="2681946"/>
              <a:ext cx="1057275" cy="2646633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09" name="AutoShape 20"/>
            <p:cNvCxnSpPr>
              <a:cxnSpLocks noChangeShapeType="1"/>
              <a:stCxn id="30" idx="2"/>
              <a:endCxn id="25616" idx="0"/>
            </p:cNvCxnSpPr>
            <p:nvPr/>
          </p:nvCxnSpPr>
          <p:spPr bwMode="auto">
            <a:xfrm rot="5400000">
              <a:off x="4157749" y="3965391"/>
              <a:ext cx="1058960" cy="7805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25610" name="Group 22"/>
            <p:cNvGrpSpPr>
              <a:grpSpLocks/>
            </p:cNvGrpSpPr>
            <p:nvPr/>
          </p:nvGrpSpPr>
          <p:grpSpPr bwMode="auto">
            <a:xfrm>
              <a:off x="6324600" y="4533900"/>
              <a:ext cx="1981200" cy="1524000"/>
              <a:chOff x="3744" y="3048"/>
              <a:chExt cx="1248" cy="960"/>
            </a:xfrm>
          </p:grpSpPr>
          <p:sp>
            <p:nvSpPr>
              <p:cNvPr id="25614" name="AutoShape 23"/>
              <p:cNvSpPr>
                <a:spLocks noChangeArrowheads="1"/>
              </p:cNvSpPr>
              <p:nvPr/>
            </p:nvSpPr>
            <p:spPr bwMode="auto">
              <a:xfrm>
                <a:off x="3744" y="3048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5615" name="Rectangle 24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“</a:t>
                </a:r>
                <a:r>
                  <a:rPr lang="en-GB" dirty="0" smtClean="0">
                    <a:latin typeface="Calibri" pitchFamily="34" charset="0"/>
                  </a:rPr>
                  <a:t>Ann”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25611" name="AutoShape 26"/>
            <p:cNvCxnSpPr>
              <a:cxnSpLocks noChangeShapeType="1"/>
              <a:stCxn id="31" idx="2"/>
              <a:endCxn id="25614" idx="0"/>
            </p:cNvCxnSpPr>
            <p:nvPr/>
          </p:nvCxnSpPr>
          <p:spPr bwMode="auto">
            <a:xfrm rot="16200000" flipH="1">
              <a:off x="5691274" y="2909974"/>
              <a:ext cx="1058960" cy="218889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1277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AF489-16E4-4A17-86DE-8B305C1D6D20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3"/>
          <p:cNvSpPr>
            <a:spLocks noGrp="1"/>
          </p:cNvSpPr>
          <p:nvPr>
            <p:ph idx="1"/>
          </p:nvPr>
        </p:nvSpPr>
        <p:spPr>
          <a:xfrm>
            <a:off x="190500" y="819150"/>
            <a:ext cx="8496300" cy="5326064"/>
          </a:xfrm>
        </p:spPr>
        <p:txBody>
          <a:bodyPr/>
          <a:lstStyle/>
          <a:p>
            <a:pPr eaLnBrk="1" hangingPunct="1"/>
            <a:r>
              <a:rPr lang="en-GB" sz="2800" dirty="0" smtClean="0"/>
              <a:t>In the program, </a:t>
            </a:r>
            <a:r>
              <a:rPr lang="en-GB" sz="2800" b="1" dirty="0" smtClean="0">
                <a:solidFill>
                  <a:srgbClr val="0033CC"/>
                </a:solidFill>
              </a:rPr>
              <a:t>names</a:t>
            </a:r>
            <a:r>
              <a:rPr lang="en-GB" sz="2800" dirty="0" smtClean="0"/>
              <a:t> holds references of type </a:t>
            </a:r>
            <a:r>
              <a:rPr lang="en-GB" sz="2800" b="1" dirty="0" smtClean="0">
                <a:solidFill>
                  <a:srgbClr val="FF0000"/>
                </a:solidFill>
              </a:rPr>
              <a:t>String</a:t>
            </a:r>
            <a:r>
              <a:rPr lang="en-GB" sz="2800" dirty="0" smtClean="0"/>
              <a:t>. </a:t>
            </a:r>
          </a:p>
          <a:p>
            <a:pPr eaLnBrk="1" hangingPunct="1"/>
            <a:r>
              <a:rPr lang="en-GB" sz="2800" dirty="0" smtClean="0"/>
              <a:t>In the picture, three elements have been added. </a:t>
            </a:r>
          </a:p>
          <a:p>
            <a:pPr eaLnBrk="1" hangingPunct="1"/>
            <a:r>
              <a:rPr lang="en-GB" sz="2800" dirty="0" smtClean="0"/>
              <a:t>The references are added in order </a:t>
            </a:r>
            <a:r>
              <a:rPr lang="en-GB" sz="2800" u="sng" dirty="0" smtClean="0"/>
              <a:t>starting with cell 0 </a:t>
            </a:r>
            <a:r>
              <a:rPr lang="en-GB" sz="2800" dirty="0" smtClean="0"/>
              <a:t>(not 1) of the array. </a:t>
            </a:r>
          </a:p>
          <a:p>
            <a:pPr eaLnBrk="1" hangingPunct="1"/>
            <a:endParaRPr lang="en-GB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3898900" y="3213100"/>
            <a:ext cx="5068478" cy="1524000"/>
            <a:chOff x="3962400" y="2438400"/>
            <a:chExt cx="5068478" cy="1524000"/>
          </a:xfrm>
        </p:grpSpPr>
        <p:grpSp>
          <p:nvGrpSpPr>
            <p:cNvPr id="28" name="Group 18"/>
            <p:cNvGrpSpPr>
              <a:grpSpLocks/>
            </p:cNvGrpSpPr>
            <p:nvPr/>
          </p:nvGrpSpPr>
          <p:grpSpPr bwMode="auto">
            <a:xfrm>
              <a:off x="3962400" y="2438400"/>
              <a:ext cx="5068478" cy="1524000"/>
              <a:chOff x="2448" y="1824"/>
              <a:chExt cx="1440" cy="960"/>
            </a:xfrm>
          </p:grpSpPr>
          <p:sp>
            <p:nvSpPr>
              <p:cNvPr id="38" name="AutoShape 7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440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 err="1">
                    <a:latin typeface="Calibri" pitchFamily="34" charset="0"/>
                  </a:rPr>
                  <a:t>names:ArrayList</a:t>
                </a:r>
                <a:r>
                  <a:rPr lang="en-GB" u="sng" dirty="0">
                    <a:latin typeface="Calibri" pitchFamily="34" charset="0"/>
                  </a:rPr>
                  <a:t>&lt;String&gt;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2511" y="2238"/>
                <a:ext cx="115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GB" dirty="0" smtClean="0">
                    <a:latin typeface="Calibri" pitchFamily="34" charset="0"/>
                  </a:rPr>
                  <a:t>0</a:t>
                </a:r>
                <a:endParaRPr lang="en-GB" dirty="0">
                  <a:latin typeface="Calibri" pitchFamily="34" charset="0"/>
                </a:endParaRPr>
              </a:p>
            </p:txBody>
          </p:sp>
        </p:grp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45873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1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9874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2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53874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3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57875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4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61875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5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5876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6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69876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7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73877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8</a:t>
              </a:r>
              <a:endParaRPr lang="en-GB" dirty="0">
                <a:latin typeface="Calibri" pitchFamily="34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7790946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 smtClean="0">
                  <a:latin typeface="Calibri" pitchFamily="34" charset="0"/>
                </a:rPr>
                <a:t>9</a:t>
              </a:r>
              <a:endParaRPr lang="en-GB" dirty="0">
                <a:latin typeface="Calibri" pitchFamily="34" charset="0"/>
              </a:endParaRPr>
            </a:p>
          </p:txBody>
        </p:sp>
      </p:grpSp>
      <p:sp>
        <p:nvSpPr>
          <p:cNvPr id="26626" name="Title 2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668337"/>
          </a:xfrm>
        </p:spPr>
        <p:txBody>
          <a:bodyPr/>
          <a:lstStyle/>
          <a:p>
            <a:pPr eaLnBrk="1" hangingPunct="1"/>
            <a:r>
              <a:rPr lang="en-GB" dirty="0" smtClean="0"/>
              <a:t>Index Numbering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B4F0B-5F9B-4C38-BDE6-917CC41BEEB4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38225" y="3343275"/>
            <a:ext cx="7029450" cy="3303984"/>
            <a:chOff x="685800" y="1828800"/>
            <a:chExt cx="7620000" cy="422910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914400" y="1828800"/>
              <a:ext cx="1981200" cy="1524000"/>
              <a:chOff x="624" y="1440"/>
              <a:chExt cx="1248" cy="960"/>
            </a:xfrm>
          </p:grpSpPr>
          <p:sp>
            <p:nvSpPr>
              <p:cNvPr id="21" name="AutoShape 4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 smtClean="0">
                    <a:latin typeface="Calibri" pitchFamily="34" charset="0"/>
                  </a:rPr>
                  <a:t>:</a:t>
                </a:r>
                <a:r>
                  <a:rPr lang="en-GB" u="sng" dirty="0" err="1" smtClean="0">
                    <a:latin typeface="Calibri" pitchFamily="34" charset="0"/>
                  </a:rPr>
                  <a:t>ArrayListExample</a:t>
                </a:r>
                <a:endParaRPr lang="en-GB" u="sng" dirty="0" smtClean="0">
                  <a:latin typeface="Calibri" pitchFamily="34" charset="0"/>
                </a:endParaRP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names 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288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alibri" pitchFamily="34" charset="0"/>
                </a:endParaRP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685800" y="4533900"/>
              <a:ext cx="1981200" cy="1524000"/>
              <a:chOff x="1296" y="3096"/>
              <a:chExt cx="1248" cy="960"/>
            </a:xfrm>
          </p:grpSpPr>
          <p:sp>
            <p:nvSpPr>
              <p:cNvPr id="19" name="AutoShape 11"/>
              <p:cNvSpPr>
                <a:spLocks noChangeArrowheads="1"/>
              </p:cNvSpPr>
              <p:nvPr/>
            </p:nvSpPr>
            <p:spPr bwMode="auto">
              <a:xfrm>
                <a:off x="1296" y="3096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 smtClean="0">
                    <a:latin typeface="Calibri" pitchFamily="34" charset="0"/>
                  </a:rPr>
                  <a:t>“Bob”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657600" y="4533900"/>
              <a:ext cx="1981200" cy="1524000"/>
              <a:chOff x="3744" y="3096"/>
              <a:chExt cx="1248" cy="960"/>
            </a:xfrm>
          </p:grpSpPr>
          <p:sp>
            <p:nvSpPr>
              <p:cNvPr id="17" name="AutoShape 15"/>
              <p:cNvSpPr>
                <a:spLocks noChangeArrowheads="1"/>
              </p:cNvSpPr>
              <p:nvPr/>
            </p:nvSpPr>
            <p:spPr bwMode="auto">
              <a:xfrm>
                <a:off x="3744" y="3096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“Jill”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10" name="AutoShape 18"/>
            <p:cNvCxnSpPr>
              <a:cxnSpLocks noChangeShapeType="1"/>
              <a:stCxn id="22" idx="3"/>
              <a:endCxn id="38" idx="1"/>
            </p:cNvCxnSpPr>
            <p:nvPr/>
          </p:nvCxnSpPr>
          <p:spPr bwMode="auto">
            <a:xfrm flipV="1">
              <a:off x="2819401" y="2637536"/>
              <a:ext cx="967402" cy="1437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" name="AutoShape 19"/>
            <p:cNvCxnSpPr>
              <a:cxnSpLocks noChangeShapeType="1"/>
              <a:stCxn id="39" idx="2"/>
              <a:endCxn id="19" idx="0"/>
            </p:cNvCxnSpPr>
            <p:nvPr/>
          </p:nvCxnSpPr>
          <p:spPr bwMode="auto">
            <a:xfrm rot="5400000">
              <a:off x="2190087" y="2477418"/>
              <a:ext cx="1542796" cy="2570167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20"/>
            <p:cNvCxnSpPr>
              <a:cxnSpLocks noChangeShapeType="1"/>
              <a:stCxn id="29" idx="2"/>
              <a:endCxn id="17" idx="0"/>
            </p:cNvCxnSpPr>
            <p:nvPr/>
          </p:nvCxnSpPr>
          <p:spPr bwMode="auto">
            <a:xfrm rot="5400000">
              <a:off x="3893458" y="3743690"/>
              <a:ext cx="1544952" cy="35467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" name="Group 22"/>
            <p:cNvGrpSpPr>
              <a:grpSpLocks/>
            </p:cNvGrpSpPr>
            <p:nvPr/>
          </p:nvGrpSpPr>
          <p:grpSpPr bwMode="auto">
            <a:xfrm>
              <a:off x="6324600" y="4533900"/>
              <a:ext cx="1981200" cy="1524000"/>
              <a:chOff x="3744" y="3048"/>
              <a:chExt cx="1248" cy="960"/>
            </a:xfrm>
          </p:grpSpPr>
          <p:sp>
            <p:nvSpPr>
              <p:cNvPr id="15" name="AutoShape 23"/>
              <p:cNvSpPr>
                <a:spLocks noChangeArrowheads="1"/>
              </p:cNvSpPr>
              <p:nvPr/>
            </p:nvSpPr>
            <p:spPr bwMode="auto">
              <a:xfrm>
                <a:off x="3744" y="3048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“</a:t>
                </a:r>
                <a:r>
                  <a:rPr lang="en-GB" dirty="0" smtClean="0">
                    <a:latin typeface="Calibri" pitchFamily="34" charset="0"/>
                  </a:rPr>
                  <a:t>Ann”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14" name="AutoShape 26"/>
            <p:cNvCxnSpPr>
              <a:cxnSpLocks noChangeShapeType="1"/>
              <a:stCxn id="30" idx="2"/>
              <a:endCxn id="15" idx="0"/>
            </p:cNvCxnSpPr>
            <p:nvPr/>
          </p:nvCxnSpPr>
          <p:spPr bwMode="auto">
            <a:xfrm rot="16200000" flipH="1">
              <a:off x="5443787" y="2662486"/>
              <a:ext cx="1544952" cy="219787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Question 1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Assuming the ArrayList object ‘names’ is in the state shown in the previous slide, what will be the effect on names of executing:</a:t>
            </a:r>
          </a:p>
          <a:p>
            <a:pPr eaLnBrk="1" hangingPunct="1">
              <a:buNone/>
            </a:pPr>
            <a:endParaRPr lang="en-GB" dirty="0" smtClean="0"/>
          </a:p>
          <a:p>
            <a:pPr marL="1200150" lvl="3" indent="-342900" eaLnBrk="1" hangingPunct="1">
              <a:buFontTx/>
              <a:buNone/>
            </a:pPr>
            <a:r>
              <a:rPr lang="en-GB" sz="3200" dirty="0" smtClean="0"/>
              <a:t>addName( "Daniel“ ); </a:t>
            </a:r>
          </a:p>
          <a:p>
            <a:pPr eaLnBrk="1" hangingPunct="1">
              <a:buFontTx/>
              <a:buNone/>
            </a:pPr>
            <a:r>
              <a:rPr lang="en-GB" dirty="0" smtClean="0"/>
              <a:t> </a:t>
            </a:r>
          </a:p>
          <a:p>
            <a:pPr lvl="1" eaLnBrk="1" hangingPunct="1">
              <a:buFontTx/>
              <a:buNone/>
            </a:pPr>
            <a:endParaRPr lang="en-GB" sz="3200" dirty="0" smtClean="0">
              <a:solidFill>
                <a:srgbClr val="996633"/>
              </a:solidFill>
            </a:endParaRP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3EB15-F05A-4364-8097-F2584CD8B84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898900" y="2438400"/>
            <a:ext cx="5068478" cy="1524000"/>
            <a:chOff x="3962400" y="2438400"/>
            <a:chExt cx="5068478" cy="1524000"/>
          </a:xfrm>
        </p:grpSpPr>
        <p:grpSp>
          <p:nvGrpSpPr>
            <p:cNvPr id="33" name="Group 18"/>
            <p:cNvGrpSpPr>
              <a:grpSpLocks/>
            </p:cNvGrpSpPr>
            <p:nvPr/>
          </p:nvGrpSpPr>
          <p:grpSpPr bwMode="auto">
            <a:xfrm>
              <a:off x="3962400" y="2438400"/>
              <a:ext cx="5068478" cy="1524000"/>
              <a:chOff x="2448" y="1824"/>
              <a:chExt cx="1440" cy="960"/>
            </a:xfrm>
          </p:grpSpPr>
          <p:sp>
            <p:nvSpPr>
              <p:cNvPr id="44" name="AutoShape 7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440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 err="1">
                    <a:latin typeface="Calibri" pitchFamily="34" charset="0"/>
                  </a:rPr>
                  <a:t>names:ArrayList</a:t>
                </a:r>
                <a:r>
                  <a:rPr lang="en-GB" u="sng" dirty="0">
                    <a:latin typeface="Calibri" pitchFamily="34" charset="0"/>
                  </a:rPr>
                  <a:t>&lt;String&gt;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2511" y="2238"/>
                <a:ext cx="115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alibri" pitchFamily="34" charset="0"/>
                </a:endParaRPr>
              </a:p>
            </p:txBody>
          </p:sp>
        </p:grp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5873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49874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53874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57875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61875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65876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69876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73877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7790946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</p:grp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996633"/>
                </a:solidFill>
              </a:rPr>
              <a:t>Question 1: Answer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200" y="1828800"/>
            <a:ext cx="8458200" cy="4191000"/>
            <a:chOff x="457200" y="1828800"/>
            <a:chExt cx="8458200" cy="4191000"/>
          </a:xfrm>
        </p:grpSpPr>
        <p:grpSp>
          <p:nvGrpSpPr>
            <p:cNvPr id="30724" name="Group 3"/>
            <p:cNvGrpSpPr>
              <a:grpSpLocks/>
            </p:cNvGrpSpPr>
            <p:nvPr/>
          </p:nvGrpSpPr>
          <p:grpSpPr bwMode="auto">
            <a:xfrm>
              <a:off x="914400" y="1828800"/>
              <a:ext cx="1981200" cy="1524000"/>
              <a:chOff x="624" y="1440"/>
              <a:chExt cx="1248" cy="960"/>
            </a:xfrm>
          </p:grpSpPr>
          <p:sp>
            <p:nvSpPr>
              <p:cNvPr id="30745" name="AutoShape 4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 smtClean="0">
                    <a:latin typeface="Calibri" pitchFamily="34" charset="0"/>
                  </a:rPr>
                  <a:t>:</a:t>
                </a:r>
                <a:r>
                  <a:rPr lang="en-GB" u="sng" dirty="0" err="1" smtClean="0">
                    <a:latin typeface="Calibri" pitchFamily="34" charset="0"/>
                  </a:rPr>
                  <a:t>ArrayListExample</a:t>
                </a:r>
                <a:endParaRPr lang="en-GB" u="sng" dirty="0" smtClean="0">
                  <a:latin typeface="Calibri" pitchFamily="34" charset="0"/>
                </a:endParaRP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 smtClean="0">
                    <a:latin typeface="Calibri" pitchFamily="34" charset="0"/>
                  </a:rPr>
                  <a:t>names  </a:t>
                </a:r>
                <a:endParaRPr lang="en-GB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46" name="Rectangle 5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288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alibri" pitchFamily="34" charset="0"/>
                </a:endParaRPr>
              </a:p>
            </p:txBody>
          </p:sp>
        </p:grpSp>
        <p:grpSp>
          <p:nvGrpSpPr>
            <p:cNvPr id="30725" name="Group 10"/>
            <p:cNvGrpSpPr>
              <a:grpSpLocks/>
            </p:cNvGrpSpPr>
            <p:nvPr/>
          </p:nvGrpSpPr>
          <p:grpSpPr bwMode="auto">
            <a:xfrm>
              <a:off x="457200" y="4419600"/>
              <a:ext cx="1981200" cy="1524000"/>
              <a:chOff x="1296" y="3072"/>
              <a:chExt cx="1248" cy="960"/>
            </a:xfrm>
          </p:grpSpPr>
          <p:sp>
            <p:nvSpPr>
              <p:cNvPr id="30743" name="AutoShape 11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44" name="Rectangle 1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 smtClean="0">
                    <a:latin typeface="Calibri" pitchFamily="34" charset="0"/>
                  </a:rPr>
                  <a:t>“Bob”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30726" name="Group 14"/>
            <p:cNvGrpSpPr>
              <a:grpSpLocks/>
            </p:cNvGrpSpPr>
            <p:nvPr/>
          </p:nvGrpSpPr>
          <p:grpSpPr bwMode="auto">
            <a:xfrm>
              <a:off x="2743200" y="4495800"/>
              <a:ext cx="1981200" cy="1524000"/>
              <a:chOff x="3744" y="3072"/>
              <a:chExt cx="1248" cy="960"/>
            </a:xfrm>
          </p:grpSpPr>
          <p:sp>
            <p:nvSpPr>
              <p:cNvPr id="30741" name="AutoShape 15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42" name="Rectangle 16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“Jill”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30727" name="AutoShape 18"/>
            <p:cNvCxnSpPr>
              <a:cxnSpLocks noChangeShapeType="1"/>
              <a:stCxn id="30746" idx="3"/>
              <a:endCxn id="44" idx="1"/>
            </p:cNvCxnSpPr>
            <p:nvPr/>
          </p:nvCxnSpPr>
          <p:spPr bwMode="auto">
            <a:xfrm>
              <a:off x="2819400" y="2781300"/>
              <a:ext cx="1079500" cy="4191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728" name="AutoShape 19"/>
            <p:cNvCxnSpPr>
              <a:cxnSpLocks noChangeShapeType="1"/>
              <a:stCxn id="45" idx="2"/>
              <a:endCxn id="30743" idx="0"/>
            </p:cNvCxnSpPr>
            <p:nvPr/>
          </p:nvCxnSpPr>
          <p:spPr bwMode="auto">
            <a:xfrm rot="5400000">
              <a:off x="2413930" y="2510496"/>
              <a:ext cx="942975" cy="2875233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729" name="AutoShape 20"/>
            <p:cNvCxnSpPr>
              <a:cxnSpLocks noChangeShapeType="1"/>
              <a:stCxn id="34" idx="2"/>
              <a:endCxn id="30741" idx="0"/>
            </p:cNvCxnSpPr>
            <p:nvPr/>
          </p:nvCxnSpPr>
          <p:spPr bwMode="auto">
            <a:xfrm rot="5400000">
              <a:off x="3719599" y="3489141"/>
              <a:ext cx="1020860" cy="99245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0730" name="Group 22"/>
            <p:cNvGrpSpPr>
              <a:grpSpLocks/>
            </p:cNvGrpSpPr>
            <p:nvPr/>
          </p:nvGrpSpPr>
          <p:grpSpPr bwMode="auto">
            <a:xfrm>
              <a:off x="4876800" y="4495800"/>
              <a:ext cx="1981200" cy="1524000"/>
              <a:chOff x="3744" y="3072"/>
              <a:chExt cx="1248" cy="960"/>
            </a:xfrm>
          </p:grpSpPr>
          <p:sp>
            <p:nvSpPr>
              <p:cNvPr id="30739" name="AutoShape 23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40" name="Rectangle 24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“</a:t>
                </a:r>
                <a:r>
                  <a:rPr lang="en-GB" dirty="0" smtClean="0">
                    <a:latin typeface="Calibri" pitchFamily="34" charset="0"/>
                  </a:rPr>
                  <a:t>Ann”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30731" name="AutoShape 26"/>
            <p:cNvCxnSpPr>
              <a:cxnSpLocks noChangeShapeType="1"/>
              <a:stCxn id="36" idx="2"/>
              <a:endCxn id="30739" idx="0"/>
            </p:cNvCxnSpPr>
            <p:nvPr/>
          </p:nvCxnSpPr>
          <p:spPr bwMode="auto">
            <a:xfrm rot="16200000" flipH="1">
              <a:off x="4986424" y="3614824"/>
              <a:ext cx="1020860" cy="74109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0733" name="Group 22"/>
            <p:cNvGrpSpPr>
              <a:grpSpLocks/>
            </p:cNvGrpSpPr>
            <p:nvPr/>
          </p:nvGrpSpPr>
          <p:grpSpPr bwMode="auto">
            <a:xfrm>
              <a:off x="6934200" y="4495800"/>
              <a:ext cx="1981200" cy="1524000"/>
              <a:chOff x="3744" y="3072"/>
              <a:chExt cx="1248" cy="960"/>
            </a:xfrm>
          </p:grpSpPr>
          <p:sp>
            <p:nvSpPr>
              <p:cNvPr id="30737" name="AutoShape 23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38" name="Rectangle 24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b="1" dirty="0">
                    <a:solidFill>
                      <a:srgbClr val="996633"/>
                    </a:solidFill>
                    <a:latin typeface="Calibri" pitchFamily="34" charset="0"/>
                  </a:rPr>
                  <a:t>"Daniel“</a:t>
                </a:r>
                <a:endParaRPr lang="en-US" b="1" dirty="0">
                  <a:latin typeface="Calibri" pitchFamily="34" charset="0"/>
                </a:endParaRPr>
              </a:p>
            </p:txBody>
          </p:sp>
        </p:grpSp>
        <p:cxnSp>
          <p:nvCxnSpPr>
            <p:cNvPr id="30734" name="AutoShape 26"/>
            <p:cNvCxnSpPr>
              <a:cxnSpLocks noChangeShapeType="1"/>
              <a:stCxn id="37" idx="2"/>
              <a:endCxn id="30737" idx="0"/>
            </p:cNvCxnSpPr>
            <p:nvPr/>
          </p:nvCxnSpPr>
          <p:spPr bwMode="auto">
            <a:xfrm rot="16200000" flipH="1">
              <a:off x="6215149" y="2786149"/>
              <a:ext cx="1020860" cy="239844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59976" y="1244600"/>
            <a:ext cx="8782424" cy="4953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>
              <a:latin typeface="Calibri" pitchFamily="34" charset="0"/>
            </a:endParaRPr>
          </a:p>
        </p:txBody>
      </p:sp>
      <p:sp>
        <p:nvSpPr>
          <p:cNvPr id="1640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5FF80-EEEE-4AF7-A49B-4B8B4A69BAEA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 little more code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80975" y="3429000"/>
            <a:ext cx="8768472" cy="314689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 smtClean="0">
                <a:solidFill>
                  <a:srgbClr val="006600"/>
                </a:solidFill>
              </a:rPr>
              <a:t>// Access and print out the three String Objects </a:t>
            </a:r>
            <a:r>
              <a:rPr lang="en-GB" sz="2400" dirty="0" smtClean="0"/>
              <a:t>System.out.println("element 0: " + </a:t>
            </a:r>
            <a:r>
              <a:rPr lang="en-GB" sz="2400" b="1" dirty="0" smtClean="0">
                <a:solidFill>
                  <a:srgbClr val="C00000"/>
                </a:solidFill>
              </a:rPr>
              <a:t>getName(0)</a:t>
            </a:r>
            <a:r>
              <a:rPr lang="en-GB" sz="2400" dirty="0" smtClean="0"/>
              <a:t> ); System.out.println("element 1: " + getName(1) ); System.out.println("element 2: " + getName(2) );</a:t>
            </a:r>
          </a:p>
          <a:p>
            <a:pPr eaLnBrk="1" hangingPunct="1">
              <a:buFontTx/>
              <a:buNone/>
            </a:pPr>
            <a:endParaRPr lang="en-GB" sz="2400" dirty="0" smtClean="0"/>
          </a:p>
          <a:p>
            <a:pPr eaLnBrk="1" hangingPunct="1"/>
            <a:r>
              <a:rPr lang="en-GB" sz="2400" dirty="0" smtClean="0"/>
              <a:t>We access the references using ArrayList’s </a:t>
            </a:r>
            <a:r>
              <a:rPr lang="en-GB" sz="2400" b="1" dirty="0" smtClean="0">
                <a:solidFill>
                  <a:srgbClr val="FF0000"/>
                </a:solidFill>
              </a:rPr>
              <a:t>get(int index)</a:t>
            </a:r>
            <a:r>
              <a:rPr lang="en-GB" sz="2400" dirty="0" smtClean="0"/>
              <a:t> method.</a:t>
            </a:r>
          </a:p>
          <a:p>
            <a:pPr eaLnBrk="1" hangingPunct="1">
              <a:spcBef>
                <a:spcPts val="1200"/>
              </a:spcBef>
            </a:pPr>
            <a:r>
              <a:rPr lang="en-GB" sz="2400" dirty="0" smtClean="0"/>
              <a:t>This does not change the state of </a:t>
            </a:r>
            <a:r>
              <a:rPr lang="en-GB" sz="2400" b="1" dirty="0" smtClean="0"/>
              <a:t>names</a:t>
            </a:r>
            <a:r>
              <a:rPr lang="en-GB" sz="2400" dirty="0" smtClean="0"/>
              <a:t>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DA8F8-ECD7-4E10-807B-C1E719A45F26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2950" y="1171576"/>
            <a:ext cx="7877175" cy="2038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String getName(int index)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return the name at the specified index position</a:t>
            </a: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names.get(index);</a:t>
            </a: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Note on exercises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During the lectoral there will be two types of exercise:</a:t>
            </a:r>
            <a:br>
              <a:rPr lang="en-GB" dirty="0" smtClean="0"/>
            </a:br>
            <a:endParaRPr lang="en-GB" dirty="0" smtClean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GB" dirty="0" smtClean="0"/>
              <a:t>you will be given code and expected to predict the outcome of executing the code.</a:t>
            </a:r>
            <a:br>
              <a:rPr lang="en-GB" dirty="0" smtClean="0"/>
            </a:br>
            <a:endParaRPr lang="en-GB" dirty="0" smtClean="0"/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GB" dirty="0" smtClean="0"/>
              <a:t>you will write code to gradually build a class designed to illustrate the ideas presented.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F334B-66CF-452D-B380-14AA2B075987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dirty="0" smtClean="0"/>
              <a:t>Basic constructor for ArrayList Objects</a:t>
            </a:r>
            <a:endParaRPr lang="en-GB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To declare an ArrayList: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b="1" dirty="0" smtClean="0">
                <a:solidFill>
                  <a:srgbClr val="C00000"/>
                </a:solidFill>
              </a:rPr>
              <a:t>ArrayList</a:t>
            </a:r>
            <a:r>
              <a:rPr lang="en-GB" b="1" dirty="0" smtClean="0">
                <a:solidFill>
                  <a:srgbClr val="0033CC"/>
                </a:solidFill>
              </a:rPr>
              <a:t>&lt;E&gt; </a:t>
            </a:r>
            <a:r>
              <a:rPr lang="en-GB" b="1" dirty="0" smtClean="0">
                <a:solidFill>
                  <a:srgbClr val="C00000"/>
                </a:solidFill>
              </a:rPr>
              <a:t>myArray;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To instantiate an ArrayList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b="1" dirty="0" smtClean="0">
                <a:solidFill>
                  <a:srgbClr val="C00000"/>
                </a:solidFill>
              </a:rPr>
              <a:t>myArray = new ArrayList</a:t>
            </a:r>
            <a:r>
              <a:rPr lang="en-GB" b="1" dirty="0" smtClean="0">
                <a:solidFill>
                  <a:srgbClr val="0033CC"/>
                </a:solidFill>
              </a:rPr>
              <a:t>&lt;E&gt;</a:t>
            </a:r>
            <a:r>
              <a:rPr lang="en-GB" b="1" dirty="0" smtClean="0">
                <a:solidFill>
                  <a:srgbClr val="C00000"/>
                </a:solidFill>
              </a:rPr>
              <a:t>();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b="1" dirty="0" smtClean="0">
              <a:solidFill>
                <a:srgbClr val="C00000"/>
              </a:solidFill>
            </a:endParaRPr>
          </a:p>
          <a:p>
            <a:pPr marL="342900" lvl="1" indent="-34290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GB" dirty="0" smtClean="0"/>
              <a:t>The ArrayList object can only contain objects of type </a:t>
            </a:r>
            <a:r>
              <a:rPr lang="en-GB" b="1" dirty="0" smtClean="0">
                <a:solidFill>
                  <a:srgbClr val="0033CC"/>
                </a:solidFill>
              </a:rPr>
              <a:t>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AE516-41C6-4BAF-A80B-6D7D295E8DC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Capacity and Size</a:t>
            </a:r>
            <a:endParaRPr lang="en-GB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133725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An ArrayList object has: </a:t>
            </a:r>
          </a:p>
          <a:p>
            <a:pPr lvl="1" eaLnBrk="1" hangingPunct="1"/>
            <a:r>
              <a:rPr lang="en-GB" sz="2400" b="1" dirty="0" smtClean="0">
                <a:solidFill>
                  <a:srgbClr val="FF0000"/>
                </a:solidFill>
              </a:rPr>
              <a:t>capacity</a:t>
            </a:r>
            <a:r>
              <a:rPr lang="en-GB" sz="2400" dirty="0" smtClean="0"/>
              <a:t> the number of available cells.</a:t>
            </a:r>
          </a:p>
          <a:p>
            <a:pPr lvl="1" eaLnBrk="1" hangingPunct="1"/>
            <a:r>
              <a:rPr lang="en-GB" sz="2400" b="1" dirty="0" smtClean="0">
                <a:solidFill>
                  <a:srgbClr val="FF0000"/>
                </a:solidFill>
              </a:rPr>
              <a:t>size</a:t>
            </a:r>
            <a:r>
              <a:rPr lang="en-GB" sz="2400" dirty="0" smtClean="0"/>
              <a:t> the number of cells </a:t>
            </a:r>
            <a:r>
              <a:rPr lang="en-GB" sz="2400" u="sng" dirty="0" smtClean="0"/>
              <a:t>that have data in them</a:t>
            </a:r>
            <a:r>
              <a:rPr lang="en-GB" sz="2400" dirty="0" smtClean="0"/>
              <a:t>.</a:t>
            </a:r>
          </a:p>
          <a:p>
            <a:pPr lvl="1" eaLnBrk="1" hangingPunct="1"/>
            <a:r>
              <a:rPr lang="en-GB" dirty="0" smtClean="0"/>
              <a:t>Cells 0 up through size-1 have data in them.</a:t>
            </a:r>
          </a:p>
          <a:p>
            <a:pPr eaLnBrk="1" hangingPunct="1"/>
            <a:r>
              <a:rPr lang="en-GB" sz="2400" dirty="0" smtClean="0"/>
              <a:t>Data are added in order:</a:t>
            </a:r>
          </a:p>
          <a:p>
            <a:pPr lvl="1" eaLnBrk="1" hangingPunct="1"/>
            <a:r>
              <a:rPr lang="en-GB" sz="2400" dirty="0" smtClean="0"/>
              <a:t>Before cell N gets data, cells 0, 1, 2, ... N-1 must hold data.</a:t>
            </a:r>
          </a:p>
          <a:p>
            <a:pPr eaLnBrk="1" hangingPunct="1"/>
            <a:r>
              <a:rPr lang="en-GB" sz="2400" dirty="0" smtClean="0"/>
              <a:t>The size increases by one each time an element is added.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FB42F-6E05-4F06-9BA1-6134E917BA82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NameList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This exercise will extend over the lectoral. </a:t>
            </a:r>
          </a:p>
          <a:p>
            <a:pPr eaLnBrk="1" hangingPunct="1"/>
            <a:r>
              <a:rPr lang="en-GB" dirty="0" smtClean="0"/>
              <a:t>Gradually you will build a </a:t>
            </a:r>
            <a:r>
              <a:rPr lang="en-GB" dirty="0" smtClean="0"/>
              <a:t>completed </a:t>
            </a:r>
            <a:r>
              <a:rPr lang="en-GB" dirty="0" smtClean="0"/>
              <a:t>class.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Create a new project.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Copy the file StudentNameList from Blackboard.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Add the file to the project 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ECB4B-B7C3-4C1A-ADB5-0263604CACE4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Exercise: NameList - 1</a:t>
            </a:r>
            <a:endParaRPr lang="en-GB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47851"/>
            <a:ext cx="8229600" cy="4819650"/>
          </a:xfrm>
          <a:ln w="25400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public class StudentNameList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{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</a:t>
            </a:r>
            <a:r>
              <a:rPr lang="en-GB" sz="2000" dirty="0" smtClean="0">
                <a:solidFill>
                  <a:srgbClr val="006600"/>
                </a:solidFill>
              </a:rPr>
              <a:t>// DECLARE ARRAYLIST CALLED names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</a:t>
            </a: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 Constructor for objects of class NameList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public StudentNameList()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{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rgbClr val="006600"/>
              </a:solidFill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}</a:t>
            </a:r>
            <a:endParaRPr lang="en-GB" sz="4000" dirty="0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371600" y="3095625"/>
            <a:ext cx="60960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000" b="1" dirty="0">
                <a:latin typeface="Calibri" pitchFamily="34" charset="0"/>
              </a:rPr>
              <a:t>private ArrayList </a:t>
            </a:r>
            <a:r>
              <a:rPr lang="en-GB" sz="2000" b="1" dirty="0" smtClean="0">
                <a:latin typeface="Calibri" pitchFamily="34" charset="0"/>
              </a:rPr>
              <a:t>&lt;</a:t>
            </a:r>
            <a:r>
              <a:rPr lang="en-GB" sz="2000" b="1" dirty="0">
                <a:latin typeface="Calibri" pitchFamily="34" charset="0"/>
              </a:rPr>
              <a:t>String</a:t>
            </a:r>
            <a:r>
              <a:rPr lang="en-GB" sz="2000" b="1" dirty="0" smtClean="0">
                <a:latin typeface="Calibri" pitchFamily="34" charset="0"/>
              </a:rPr>
              <a:t>&gt; names;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6737" y="3095625"/>
            <a:ext cx="6101137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000" b="1" dirty="0">
              <a:latin typeface="Calibri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524000" y="5743575"/>
            <a:ext cx="60960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000" b="1" dirty="0" smtClean="0">
                <a:latin typeface="Calibri" pitchFamily="34" charset="0"/>
              </a:rPr>
              <a:t>names  = new ArrayList&lt;String&gt;();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36970" y="5743575"/>
            <a:ext cx="608303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000" b="1" dirty="0">
              <a:latin typeface="Calibri" pitchFamily="34" charset="0"/>
            </a:endParaRPr>
          </a:p>
        </p:txBody>
      </p:sp>
      <p:sp>
        <p:nvSpPr>
          <p:cNvPr id="2048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F9E77-81BB-46B1-821E-8017A1A31916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104900"/>
            <a:ext cx="8534400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800" dirty="0" smtClean="0">
                <a:solidFill>
                  <a:schemeClr val="tx1"/>
                </a:solidFill>
              </a:rPr>
              <a:t>Add the missing code to the part of the file shown below</a:t>
            </a:r>
            <a:r>
              <a:rPr lang="en-GB" sz="2400" dirty="0" smtClean="0">
                <a:solidFill>
                  <a:schemeClr val="tx1"/>
                </a:solidFill>
              </a:rPr>
              <a:t>: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Primitive types vs. object types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73125" y="1311613"/>
            <a:ext cx="7576863" cy="1143000"/>
            <a:chOff x="1066800" y="4648200"/>
            <a:chExt cx="7576863" cy="114300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828800" y="5257800"/>
              <a:ext cx="762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800" b="1" dirty="0"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5124" name="Text Box 8"/>
            <p:cNvSpPr txBox="1">
              <a:spLocks noChangeArrowheads="1"/>
            </p:cNvSpPr>
            <p:nvPr/>
          </p:nvSpPr>
          <p:spPr bwMode="auto">
            <a:xfrm>
              <a:off x="6198913" y="5181600"/>
              <a:ext cx="24447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dirty="0">
                  <a:latin typeface="Trebuchet MS" pitchFamily="34" charset="0"/>
                </a:rPr>
                <a:t>primitive type</a:t>
              </a:r>
            </a:p>
          </p:txBody>
        </p:sp>
        <p:sp>
          <p:nvSpPr>
            <p:cNvPr id="5126" name="Text Box 10"/>
            <p:cNvSpPr txBox="1">
              <a:spLocks noChangeArrowheads="1"/>
            </p:cNvSpPr>
            <p:nvPr/>
          </p:nvSpPr>
          <p:spPr bwMode="auto">
            <a:xfrm>
              <a:off x="1066800" y="4648200"/>
              <a:ext cx="3581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800" b="1" dirty="0">
                  <a:cs typeface="Arial" panose="020B0604020202020204" pitchFamily="34" charset="0"/>
                </a:rPr>
                <a:t>int i</a:t>
              </a:r>
              <a:r>
                <a:rPr lang="en-GB" sz="2800" b="1" dirty="0" smtClean="0">
                  <a:cs typeface="Arial" panose="020B0604020202020204" pitchFamily="34" charset="0"/>
                </a:rPr>
                <a:t> = 32;</a:t>
              </a:r>
              <a:endParaRPr lang="en-GB" sz="28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7757C-32AE-49B6-9600-D71DED86812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71017" y="2869660"/>
            <a:ext cx="6001965" cy="559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variable </a:t>
            </a:r>
            <a:r>
              <a:rPr lang="en-GB" sz="2800" b="1" dirty="0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i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u="sng" dirty="0" smtClean="0">
                <a:solidFill>
                  <a:schemeClr val="tx1"/>
                </a:solidFill>
              </a:rPr>
              <a:t>contains the data</a:t>
            </a:r>
            <a:endParaRPr lang="en-GB" sz="2800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919" y="5222449"/>
            <a:ext cx="8599251" cy="1567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variable </a:t>
            </a:r>
            <a:r>
              <a:rPr lang="en-GB" sz="2800" b="1" dirty="0" err="1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aStudent</a:t>
            </a:r>
            <a:r>
              <a:rPr lang="en-GB" sz="2800" dirty="0" smtClean="0">
                <a:solidFill>
                  <a:schemeClr val="tx1"/>
                </a:solidFill>
              </a:rPr>
              <a:t> contains the </a:t>
            </a:r>
            <a:r>
              <a:rPr lang="en-GB" sz="2800" b="1" u="sng" dirty="0" smtClean="0">
                <a:solidFill>
                  <a:schemeClr val="tx1"/>
                </a:solidFill>
              </a:rPr>
              <a:t>location of the data.</a:t>
            </a:r>
          </a:p>
          <a:p>
            <a:pPr algn="ctr"/>
            <a:r>
              <a:rPr lang="en-GB" sz="2800" b="1" dirty="0" err="1">
                <a:solidFill>
                  <a:schemeClr val="tx1"/>
                </a:solidFill>
                <a:latin typeface="Arial" pitchFamily="34" charset="0"/>
                <a:cs typeface="Arial" panose="020B0604020202020204" pitchFamily="34" charset="0"/>
              </a:rPr>
              <a:t>aStudent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i="1" dirty="0" smtClean="0">
                <a:solidFill>
                  <a:schemeClr val="tx1"/>
                </a:solidFill>
              </a:rPr>
              <a:t>refers</a:t>
            </a:r>
            <a:r>
              <a:rPr lang="en-GB" sz="2800" dirty="0" smtClean="0">
                <a:solidFill>
                  <a:schemeClr val="tx1"/>
                </a:solidFill>
              </a:rPr>
              <a:t> to the data 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(</a:t>
            </a:r>
            <a:r>
              <a:rPr lang="en-GB" sz="2800" b="1" dirty="0" smtClean="0">
                <a:solidFill>
                  <a:srgbClr val="FF0000"/>
                </a:solidFill>
              </a:rPr>
              <a:t>object reference variable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2447" y="4078286"/>
            <a:ext cx="1246094" cy="96884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X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5125" name="Group 10"/>
          <p:cNvGrpSpPr>
            <a:grpSpLocks/>
          </p:cNvGrpSpPr>
          <p:nvPr/>
        </p:nvGrpSpPr>
        <p:grpSpPr bwMode="auto">
          <a:xfrm>
            <a:off x="633683" y="3429000"/>
            <a:ext cx="7637192" cy="1398568"/>
            <a:chOff x="468313" y="1484313"/>
            <a:chExt cx="7637192" cy="1398568"/>
          </a:xfrm>
        </p:grpSpPr>
        <p:sp>
          <p:nvSpPr>
            <p:cNvPr id="5128" name="Rectangle 4"/>
            <p:cNvSpPr>
              <a:spLocks noChangeArrowheads="1"/>
            </p:cNvSpPr>
            <p:nvPr/>
          </p:nvSpPr>
          <p:spPr bwMode="auto">
            <a:xfrm>
              <a:off x="468313" y="2133599"/>
              <a:ext cx="1912667" cy="7492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b="1" dirty="0" smtClean="0">
                  <a:latin typeface="Calibri" pitchFamily="34" charset="0"/>
                </a:rPr>
                <a:t>memory location</a:t>
              </a:r>
            </a:p>
            <a:p>
              <a:pPr algn="ctr"/>
              <a:r>
                <a:rPr lang="en-GB" b="1" dirty="0" smtClean="0">
                  <a:latin typeface="Calibri" pitchFamily="34" charset="0"/>
                </a:rPr>
                <a:t>(reference variable)</a:t>
              </a:r>
              <a:endParaRPr lang="en-GB" b="1" dirty="0">
                <a:latin typeface="Calibri" pitchFamily="34" charset="0"/>
              </a:endParaRPr>
            </a:p>
          </p:txBody>
        </p:sp>
        <p:sp>
          <p:nvSpPr>
            <p:cNvPr id="5130" name="Line 6"/>
            <p:cNvSpPr>
              <a:spLocks noChangeShapeType="1"/>
            </p:cNvSpPr>
            <p:nvPr/>
          </p:nvSpPr>
          <p:spPr bwMode="auto">
            <a:xfrm>
              <a:off x="2305455" y="2431915"/>
              <a:ext cx="1545820" cy="2350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5131" name="Text Box 7"/>
            <p:cNvSpPr txBox="1">
              <a:spLocks noChangeArrowheads="1"/>
            </p:cNvSpPr>
            <p:nvPr/>
          </p:nvSpPr>
          <p:spPr bwMode="auto">
            <a:xfrm>
              <a:off x="5839903" y="2363768"/>
              <a:ext cx="20288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dirty="0">
                  <a:latin typeface="Trebuchet MS" pitchFamily="34" charset="0"/>
                </a:rPr>
                <a:t>object type</a:t>
              </a:r>
            </a:p>
          </p:txBody>
        </p:sp>
        <p:sp>
          <p:nvSpPr>
            <p:cNvPr id="5132" name="Text Box 9"/>
            <p:cNvSpPr txBox="1">
              <a:spLocks noChangeArrowheads="1"/>
            </p:cNvSpPr>
            <p:nvPr/>
          </p:nvSpPr>
          <p:spPr bwMode="auto">
            <a:xfrm>
              <a:off x="468313" y="1484313"/>
              <a:ext cx="76371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cs typeface="Arial" panose="020B0604020202020204" pitchFamily="34" charset="0"/>
                </a:rPr>
                <a:t>Student </a:t>
              </a:r>
              <a:r>
                <a:rPr lang="en-GB" sz="2800" b="1" dirty="0" err="1">
                  <a:cs typeface="Arial" panose="020B0604020202020204" pitchFamily="34" charset="0"/>
                </a:rPr>
                <a:t>aStudent</a:t>
              </a:r>
              <a:r>
                <a:rPr lang="en-GB" sz="2800" b="1" dirty="0">
                  <a:cs typeface="Arial" panose="020B0604020202020204" pitchFamily="34" charset="0"/>
                </a:rPr>
                <a:t> = new Student();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8259" y="3496235"/>
            <a:ext cx="8328212" cy="89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Capacity and Size</a:t>
            </a:r>
            <a:endParaRPr lang="en-GB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GB" sz="2800" dirty="0" smtClean="0"/>
              <a:t>The capacity remains unchanged until the ArrayList is full. </a:t>
            </a:r>
          </a:p>
          <a:p>
            <a:pPr lvl="1" eaLnBrk="1" hangingPunct="1"/>
            <a:r>
              <a:rPr lang="en-GB" sz="2400" dirty="0" smtClean="0"/>
              <a:t>When an element is added to a full list, the capacity of the list is increased</a:t>
            </a:r>
          </a:p>
          <a:p>
            <a:pPr eaLnBrk="1" hangingPunct="1"/>
            <a:r>
              <a:rPr lang="en-GB" sz="2800" dirty="0" smtClean="0"/>
              <a:t>To find out the current size of an ArrayList use its </a:t>
            </a:r>
            <a:r>
              <a:rPr lang="en-GB" sz="2800" b="1" dirty="0" smtClean="0">
                <a:solidFill>
                  <a:srgbClr val="FF0000"/>
                </a:solidFill>
              </a:rPr>
              <a:t>size() </a:t>
            </a:r>
            <a:r>
              <a:rPr lang="en-GB" sz="2800" dirty="0" smtClean="0"/>
              <a:t>method.</a:t>
            </a:r>
          </a:p>
          <a:p>
            <a:pPr eaLnBrk="1" hangingPunct="1"/>
            <a:r>
              <a:rPr lang="en-GB" sz="2800" dirty="0" smtClean="0"/>
              <a:t>By default, an ArrayList starts out with 10 empty cells</a:t>
            </a:r>
          </a:p>
          <a:p>
            <a:pPr eaLnBrk="1" hangingPunct="1"/>
            <a:r>
              <a:rPr lang="en-GB" sz="2800" dirty="0" smtClean="0"/>
              <a:t>It can be initialised with a larger capacity:</a:t>
            </a:r>
          </a:p>
          <a:p>
            <a:pPr lvl="1" eaLnBrk="1" hangingPunct="1">
              <a:buNone/>
            </a:pPr>
            <a:r>
              <a:rPr lang="en-GB" b="1" dirty="0" smtClean="0">
                <a:solidFill>
                  <a:srgbClr val="C00000"/>
                </a:solidFill>
              </a:rPr>
              <a:t>myArray = new ArrayList</a:t>
            </a:r>
            <a:r>
              <a:rPr lang="en-GB" b="1" dirty="0" smtClean="0">
                <a:solidFill>
                  <a:srgbClr val="0033CC"/>
                </a:solidFill>
              </a:rPr>
              <a:t>&lt;E&gt;</a:t>
            </a:r>
            <a:r>
              <a:rPr lang="en-GB" b="1" dirty="0" smtClean="0">
                <a:solidFill>
                  <a:srgbClr val="C00000"/>
                </a:solidFill>
              </a:rPr>
              <a:t>( int initialCapacity ); </a:t>
            </a:r>
            <a:endParaRPr lang="en-US" b="1" dirty="0" smtClean="0">
              <a:solidFill>
                <a:srgbClr val="C00000"/>
              </a:solidFill>
            </a:endParaRPr>
          </a:p>
          <a:p>
            <a:pPr eaLnBrk="1" hangingPunct="1"/>
            <a:endParaRPr lang="en-GB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BD5DC-41E6-4A3D-AA0F-59A0F5BDAB87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7650"/>
            <a:ext cx="8229600" cy="895350"/>
          </a:xfrm>
        </p:spPr>
        <p:txBody>
          <a:bodyPr/>
          <a:lstStyle/>
          <a:p>
            <a:pPr eaLnBrk="1" hangingPunct="1"/>
            <a:r>
              <a:rPr lang="en-US" dirty="0" smtClean="0"/>
              <a:t>Features of the collection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4426"/>
            <a:ext cx="8229600" cy="50117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It increases its </a:t>
            </a:r>
            <a:r>
              <a:rPr lang="en-US" sz="2800" dirty="0" smtClean="0">
                <a:solidFill>
                  <a:srgbClr val="C00000"/>
                </a:solidFill>
              </a:rPr>
              <a:t>capacity</a:t>
            </a:r>
            <a:r>
              <a:rPr lang="en-US" sz="2800" dirty="0" smtClean="0"/>
              <a:t> as necessary.</a:t>
            </a:r>
          </a:p>
          <a:p>
            <a:pPr eaLnBrk="1" hangingPunct="1"/>
            <a:r>
              <a:rPr lang="en-US" sz="2800" dirty="0" smtClean="0"/>
              <a:t>It keeps a private count</a:t>
            </a:r>
          </a:p>
          <a:p>
            <a:pPr lvl="1" eaLnBrk="1" hangingPunct="1"/>
            <a:r>
              <a:rPr lang="en-US" sz="2400" dirty="0" smtClean="0"/>
              <a:t> (query </a:t>
            </a: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</a:rPr>
              <a:t>size()</a:t>
            </a:r>
            <a:r>
              <a:rPr lang="en-US" sz="2400" dirty="0" smtClean="0"/>
              <a:t>).</a:t>
            </a:r>
          </a:p>
          <a:p>
            <a:pPr eaLnBrk="1" hangingPunct="1"/>
            <a:r>
              <a:rPr lang="en-US" sz="2800" dirty="0" smtClean="0"/>
              <a:t>It keeps the objects in order.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algn="ctr" eaLnBrk="1" hangingPunct="1"/>
            <a:r>
              <a:rPr lang="en-US" sz="2800" dirty="0" smtClean="0"/>
              <a:t>getSize() in the previous example would return – 4</a:t>
            </a:r>
            <a:br>
              <a:rPr lang="en-US" sz="2800" dirty="0" smtClean="0"/>
            </a:br>
            <a:r>
              <a:rPr lang="en-US" sz="2800" dirty="0" smtClean="0"/>
              <a:t>(Bob + Jill + Able + Daniel)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48B4E-6B6D-4322-BC62-6FEE08BDCBC2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4425" y="3314700"/>
            <a:ext cx="6505575" cy="180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public int getSize()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   return names.size();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dirty="0" smtClean="0"/>
              <a:t>Some ArrayList&lt;E&gt; constructors /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609762"/>
              </p:ext>
            </p:extLst>
          </p:nvPr>
        </p:nvGraphicFramePr>
        <p:xfrm>
          <a:off x="250825" y="981075"/>
          <a:ext cx="8640958" cy="545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Constructors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ArrayList()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Constructs an empty list with an initial capacity of ten.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ArrayList(int initialCapacity)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Constructs an empty list with the specified initial capacity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methods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add(</a:t>
                      </a:r>
                      <a:r>
                        <a:rPr lang="en-GB" u="sng" dirty="0" smtClean="0"/>
                        <a:t>E</a:t>
                      </a:r>
                      <a:r>
                        <a:rPr lang="en-GB" u="none" dirty="0" smtClean="0"/>
                        <a:t> e)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Appends the specified element to the end of this list.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add(int index, </a:t>
                      </a:r>
                      <a:r>
                        <a:rPr lang="en-GB" u="sng" dirty="0" smtClean="0"/>
                        <a:t>E</a:t>
                      </a:r>
                      <a:r>
                        <a:rPr lang="en-GB" u="none" dirty="0" smtClean="0"/>
                        <a:t> element)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Inserts the specified element at the specified position in list.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clear()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Removes all of the elements from this list.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get(int index)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Returns the element at the specified position in this list.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isEmpty()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Returns true if this list contains no</a:t>
                      </a:r>
                      <a:r>
                        <a:rPr lang="en-GB" baseline="0" dirty="0" smtClean="0"/>
                        <a:t> elements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GB" dirty="0" smtClean="0"/>
                        <a:t>indexOf(Object</a:t>
                      </a:r>
                      <a:r>
                        <a:rPr lang="en-GB" baseline="0" dirty="0" smtClean="0"/>
                        <a:t> 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GB" dirty="0" smtClean="0"/>
                        <a:t>Returns the index of the first / last occurrence of specified element in list, or -1 if list does not contain the element.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lastIndexOf(Object 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remove(int index)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Removes the element at the specified position in this list.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set(int index, </a:t>
                      </a:r>
                      <a:r>
                        <a:rPr lang="en-GB" u="sng" dirty="0" smtClean="0"/>
                        <a:t>E</a:t>
                      </a:r>
                      <a:r>
                        <a:rPr lang="en-GB" u="none" dirty="0" smtClean="0"/>
                        <a:t> element)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Replaces the element at the specified position with the specified element.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size()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Returns the number of elements in this list.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DD8C5-6932-4807-9E68-AAF3CFCA1B1C}" type="slidenum">
              <a:rPr lang="en-GB"/>
              <a:pPr>
                <a:defRPr/>
              </a:pPr>
              <a:t>42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42834"/>
            <a:ext cx="8229600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Question 2: what is printed out?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104901"/>
            <a:ext cx="8458200" cy="5297488"/>
          </a:xfrm>
          <a:ln w="25400">
            <a:solidFill>
              <a:schemeClr val="tx1"/>
            </a:solidFill>
          </a:ln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public void slide43Exercise()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names.clear();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System.out.println("Size after removal: " + names.size());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names.add("Amy");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names.add("Bob");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names.add("Cindy");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System.out.println("new size: " + names.size() 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int index = 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while (index&lt;names.size() 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    System.out.println("element " + index + ": " + names.get(index)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    index++;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}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}</a:t>
            </a:r>
            <a:endParaRPr lang="en-GB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DC722-B784-4F9C-88D1-F2A680BF0457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Question 2: Answer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3505200" cy="3124200"/>
          </a:xfrm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Size after removal: 0</a:t>
            </a:r>
          </a:p>
          <a:p>
            <a:pPr>
              <a:buNone/>
            </a:pPr>
            <a:r>
              <a:rPr lang="en-US" sz="2400" b="1" dirty="0" smtClean="0"/>
              <a:t>new size: 3</a:t>
            </a:r>
          </a:p>
          <a:p>
            <a:pPr>
              <a:buNone/>
            </a:pPr>
            <a:r>
              <a:rPr lang="en-US" sz="2400" b="1" dirty="0" smtClean="0"/>
              <a:t>element 0: Amy</a:t>
            </a:r>
          </a:p>
          <a:p>
            <a:pPr>
              <a:buNone/>
            </a:pPr>
            <a:r>
              <a:rPr lang="en-US" sz="2400" b="1" dirty="0" smtClean="0"/>
              <a:t>element 1: Bob</a:t>
            </a:r>
          </a:p>
          <a:p>
            <a:pPr>
              <a:buNone/>
            </a:pPr>
            <a:r>
              <a:rPr lang="en-US" sz="2400" b="1" dirty="0" smtClean="0"/>
              <a:t>element 2: Cindy</a:t>
            </a:r>
          </a:p>
          <a:p>
            <a:pPr lvl="1" eaLnBrk="1" hangingPunct="1">
              <a:buFontTx/>
              <a:buNone/>
            </a:pPr>
            <a:endParaRPr lang="en-GB" dirty="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B9C4F-0A47-44FB-A920-94702072F9A7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Question 3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dirty="0" smtClean="0"/>
              <a:t>Write the code that will replace Amy with Zoe.</a:t>
            </a:r>
          </a:p>
          <a:p>
            <a:pPr eaLnBrk="1" hangingPunct="1">
              <a:buNone/>
            </a:pPr>
            <a:endParaRPr lang="en-GB" dirty="0" smtClean="0">
              <a:solidFill>
                <a:srgbClr val="996633"/>
              </a:solidFill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9651-F84C-496B-B7A4-90AB43016658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4413" y="2804845"/>
            <a:ext cx="5619965" cy="624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eaLnBrk="1" hangingPunct="1">
              <a:buFontTx/>
              <a:buNone/>
            </a:pPr>
            <a:r>
              <a:rPr lang="en-GB" sz="3200" b="1" dirty="0" smtClean="0">
                <a:solidFill>
                  <a:schemeClr val="tx1"/>
                </a:solidFill>
              </a:rPr>
              <a:t>names.set(0, "Zoe");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40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Question 4a: what is printed out?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934948"/>
            <a:ext cx="8229600" cy="5794625"/>
          </a:xfrm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public void slide46Exercise()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{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names.clear();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names.add( "Amy"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names.add( "Bob"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names.add( "Chris"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System.out.println("Before adding at index 1:");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int index = 0;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while (index &lt; names.size())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{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    System.out.println("element " + index + ": "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                                                           +     names.get(index)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    index++;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}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292029" y="1067228"/>
            <a:ext cx="419100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Calibri" pitchFamily="34" charset="0"/>
              </a:rPr>
              <a:t>Before adding at index 1:</a:t>
            </a:r>
          </a:p>
          <a:p>
            <a:r>
              <a:rPr lang="en-US" sz="2400" b="1" dirty="0">
                <a:latin typeface="Calibri" pitchFamily="34" charset="0"/>
              </a:rPr>
              <a:t>element 0: Amy</a:t>
            </a:r>
          </a:p>
          <a:p>
            <a:r>
              <a:rPr lang="en-US" sz="2400" b="1" dirty="0">
                <a:latin typeface="Calibri" pitchFamily="34" charset="0"/>
              </a:rPr>
              <a:t>element 1: Bob</a:t>
            </a:r>
          </a:p>
          <a:p>
            <a:r>
              <a:rPr lang="en-US" sz="2400" b="1" dirty="0">
                <a:latin typeface="Calibri" pitchFamily="34" charset="0"/>
              </a:rPr>
              <a:t>element 2: Chris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48CEB-20BF-4BCF-9A67-C4F7A3387733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Question 4b: what is printed out?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92729-AF53-4B22-9E8E-D8833C0D7E6A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976046"/>
            <a:ext cx="8229600" cy="5150118"/>
          </a:xfrm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 smtClean="0">
                <a:solidFill>
                  <a:srgbClr val="0033CC"/>
                </a:solidFill>
              </a:rPr>
              <a:t>// code continues from previous slide   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names.add( 1, "Valerie");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System.out.println("\nAfter adding at index 1:"); index = 0;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while (index &lt; names.size())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    System.out.println("element " + index + ": "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                                                           +   names.get(index) );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    index++;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}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} // end of slide45Exercise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9272" y="4683522"/>
            <a:ext cx="3626778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After adding at index 1: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element 0: Amy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element 1: Valerie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element 2: Bob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element 3: Chris</a:t>
            </a:r>
            <a:endParaRPr lang="en-GB" sz="2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*Adds a name to the list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*@param name to add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public void addName(String name 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}</a:t>
            </a:r>
          </a:p>
          <a:p>
            <a:pPr eaLnBrk="1" hangingPunct="1">
              <a:buFontTx/>
              <a:buNone/>
            </a:pPr>
            <a:endParaRPr lang="en-GB" sz="2000" dirty="0" smtClean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</a:t>
            </a:r>
            <a:r>
              <a:rPr lang="en-GB" dirty="0" err="1" smtClean="0">
                <a:solidFill>
                  <a:srgbClr val="996633"/>
                </a:solidFill>
              </a:rPr>
              <a:t>NameList</a:t>
            </a:r>
            <a:r>
              <a:rPr lang="en-GB" dirty="0" smtClean="0">
                <a:solidFill>
                  <a:srgbClr val="996633"/>
                </a:solidFill>
              </a:rPr>
              <a:t> - 2</a:t>
            </a:r>
            <a:endParaRPr lang="en-GB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24B0F-AF70-48E6-A333-5933E288B3D0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657605" y="4073704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>
                <a:latin typeface="Calibri" pitchFamily="34" charset="0"/>
              </a:rPr>
              <a:t>names.add(name);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*Gets name for a given index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*@param index position of index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*@return the name at the index position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public String getName(int index)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}</a:t>
            </a:r>
          </a:p>
          <a:p>
            <a:pPr eaLnBrk="1" hangingPunct="1">
              <a:buFontTx/>
              <a:buNone/>
            </a:pPr>
            <a:endParaRPr lang="en-GB" sz="2000" dirty="0" smtClean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</a:t>
            </a:r>
            <a:r>
              <a:rPr lang="en-GB" dirty="0" err="1" smtClean="0">
                <a:solidFill>
                  <a:srgbClr val="996633"/>
                </a:solidFill>
              </a:rPr>
              <a:t>NameList</a:t>
            </a:r>
            <a:r>
              <a:rPr lang="en-GB" dirty="0" smtClean="0">
                <a:solidFill>
                  <a:srgbClr val="996633"/>
                </a:solidFill>
              </a:rPr>
              <a:t> - 3</a:t>
            </a:r>
            <a:endParaRPr lang="en-GB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24B0F-AF70-48E6-A333-5933E288B3D0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638150" y="4491994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 smtClean="0">
                <a:latin typeface="Calibri" pitchFamily="34" charset="0"/>
              </a:rPr>
              <a:t>names.get(index);</a:t>
            </a:r>
            <a:endParaRPr lang="en-GB" sz="2400" b="1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5550" y="4491994"/>
            <a:ext cx="1142600" cy="762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return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primitive types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23736" y="1337554"/>
            <a:ext cx="7957226" cy="5286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800" dirty="0" smtClean="0">
                <a:solidFill>
                  <a:schemeClr val="tx1"/>
                </a:solidFill>
              </a:rPr>
              <a:t>private int </a:t>
            </a:r>
            <a:r>
              <a:rPr lang="en-GB" sz="2800" b="1" dirty="0">
                <a:solidFill>
                  <a:srgbClr val="FF0000"/>
                </a:solidFill>
              </a:rPr>
              <a:t>a</a:t>
            </a:r>
            <a:r>
              <a:rPr lang="en-GB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private int </a:t>
            </a:r>
            <a:r>
              <a:rPr lang="en-GB" sz="2800" b="1" dirty="0">
                <a:solidFill>
                  <a:srgbClr val="0033CC"/>
                </a:solidFill>
              </a:rPr>
              <a:t>b</a:t>
            </a:r>
            <a:r>
              <a:rPr lang="en-GB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GB" sz="2800" b="1" dirty="0" smtClean="0">
                <a:solidFill>
                  <a:srgbClr val="FF0000"/>
                </a:solidFill>
              </a:rPr>
              <a:t>a</a:t>
            </a:r>
            <a:r>
              <a:rPr lang="en-GB" sz="2800" dirty="0" smtClean="0">
                <a:solidFill>
                  <a:schemeClr val="tx1"/>
                </a:solidFill>
              </a:rPr>
              <a:t> = 5;                      </a:t>
            </a:r>
            <a:r>
              <a:rPr lang="en-GB" sz="2800" b="1" dirty="0">
                <a:solidFill>
                  <a:srgbClr val="0033CC"/>
                </a:solidFill>
              </a:rPr>
              <a:t>b</a:t>
            </a:r>
            <a:r>
              <a:rPr lang="en-GB" sz="2800" dirty="0" smtClean="0">
                <a:solidFill>
                  <a:schemeClr val="tx1"/>
                </a:solidFill>
              </a:rPr>
              <a:t> = 9;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b="1" dirty="0">
                <a:solidFill>
                  <a:srgbClr val="FF0000"/>
                </a:solidFill>
              </a:rPr>
              <a:t>a</a:t>
            </a:r>
            <a:r>
              <a:rPr lang="en-GB" sz="2800" dirty="0" smtClean="0">
                <a:solidFill>
                  <a:schemeClr val="tx1"/>
                </a:solidFill>
              </a:rPr>
              <a:t> = </a:t>
            </a:r>
            <a:r>
              <a:rPr lang="en-GB" sz="2800" b="1" dirty="0">
                <a:solidFill>
                  <a:srgbClr val="0033CC"/>
                </a:solidFill>
              </a:rPr>
              <a:t>b</a:t>
            </a:r>
            <a:r>
              <a:rPr lang="en-GB" sz="2800" dirty="0" smtClean="0">
                <a:solidFill>
                  <a:schemeClr val="tx1"/>
                </a:solidFill>
              </a:rPr>
              <a:t>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b="1" dirty="0">
                <a:solidFill>
                  <a:srgbClr val="FF0000"/>
                </a:solidFill>
              </a:rPr>
              <a:t>a</a:t>
            </a:r>
            <a:r>
              <a:rPr lang="en-GB" sz="2800" dirty="0" smtClean="0">
                <a:solidFill>
                  <a:schemeClr val="tx1"/>
                </a:solidFill>
              </a:rPr>
              <a:t> = 3;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68172" y="3289579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 smtClean="0">
                <a:latin typeface="Trebuchet MS" pitchFamily="34" charset="0"/>
              </a:rPr>
              <a:t>5</a:t>
            </a:r>
            <a:endParaRPr lang="en-GB" sz="2400" b="1" dirty="0">
              <a:latin typeface="Trebuchet MS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74276" y="3279852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 smtClean="0">
                <a:latin typeface="Trebuchet MS" pitchFamily="34" charset="0"/>
              </a:rPr>
              <a:t>9</a:t>
            </a:r>
            <a:endParaRPr lang="en-GB" sz="2400" b="1" dirty="0">
              <a:latin typeface="Trebuchet MS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174652" y="4482875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 smtClean="0">
                <a:latin typeface="Trebuchet MS" pitchFamily="34" charset="0"/>
              </a:rPr>
              <a:t>9</a:t>
            </a:r>
            <a:endParaRPr lang="en-GB" sz="2400" b="1" dirty="0">
              <a:latin typeface="Trebuchet MS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780756" y="4473148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 smtClean="0">
                <a:latin typeface="Trebuchet MS" pitchFamily="34" charset="0"/>
              </a:rPr>
              <a:t>9</a:t>
            </a:r>
            <a:endParaRPr lang="en-GB" sz="2400" b="1" dirty="0">
              <a:latin typeface="Trebuchet MS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164924" y="5786427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 smtClean="0">
                <a:latin typeface="Trebuchet MS" pitchFamily="34" charset="0"/>
              </a:rPr>
              <a:t>3</a:t>
            </a:r>
            <a:endParaRPr lang="en-GB" sz="2400" b="1" dirty="0">
              <a:latin typeface="Trebuchet MS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771028" y="57767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 smtClean="0">
                <a:latin typeface="Trebuchet MS" pitchFamily="34" charset="0"/>
              </a:rPr>
              <a:t>9</a:t>
            </a:r>
            <a:endParaRPr lang="en-GB" sz="2400" b="1" dirty="0">
              <a:latin typeface="Trebuchet M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80562" y="2913416"/>
            <a:ext cx="3978612" cy="851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</a:rPr>
              <a:t>variables contain the values assigned.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70834" y="3984311"/>
            <a:ext cx="4036979" cy="1303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opy of </a:t>
            </a:r>
            <a:r>
              <a:rPr lang="en-GB" sz="2800" b="1" dirty="0">
                <a:solidFill>
                  <a:srgbClr val="0033CC"/>
                </a:solidFill>
              </a:rPr>
              <a:t>b</a:t>
            </a:r>
            <a:r>
              <a:rPr lang="en-GB" sz="2400" dirty="0" smtClean="0">
                <a:solidFill>
                  <a:schemeClr val="tx1"/>
                </a:solidFill>
              </a:rPr>
              <a:t>’s data is assigned to </a:t>
            </a:r>
            <a:r>
              <a:rPr lang="en-GB" sz="2800" b="1" dirty="0">
                <a:solidFill>
                  <a:srgbClr val="FF0000"/>
                </a:solidFill>
              </a:rPr>
              <a:t>a</a:t>
            </a:r>
            <a:r>
              <a:rPr lang="en-GB" sz="2400" dirty="0" smtClean="0">
                <a:solidFill>
                  <a:schemeClr val="tx1"/>
                </a:solidFill>
              </a:rPr>
              <a:t> and overwrites the existing value. </a:t>
            </a:r>
            <a:r>
              <a:rPr lang="en-GB" sz="2800" b="1" dirty="0">
                <a:solidFill>
                  <a:srgbClr val="0033CC"/>
                </a:solidFill>
              </a:rPr>
              <a:t>b</a:t>
            </a:r>
            <a:r>
              <a:rPr lang="en-GB" sz="2400" dirty="0" smtClean="0">
                <a:solidFill>
                  <a:schemeClr val="tx1"/>
                </a:solidFill>
              </a:rPr>
              <a:t> remains the same.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77314" y="5507544"/>
            <a:ext cx="3978612" cy="1233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3 </a:t>
            </a:r>
            <a:r>
              <a:rPr lang="en-GB" sz="2400" dirty="0" smtClean="0">
                <a:solidFill>
                  <a:schemeClr val="tx1"/>
                </a:solidFill>
              </a:rPr>
              <a:t>is assigned to </a:t>
            </a:r>
            <a:r>
              <a:rPr lang="en-GB" sz="2800" b="1" dirty="0" smtClean="0">
                <a:solidFill>
                  <a:srgbClr val="FF0000"/>
                </a:solidFill>
              </a:rPr>
              <a:t>a</a:t>
            </a:r>
            <a:r>
              <a:rPr lang="en-GB" sz="2400" dirty="0" smtClean="0">
                <a:solidFill>
                  <a:schemeClr val="tx1"/>
                </a:solidFill>
              </a:rPr>
              <a:t> and overwrites the existing value. </a:t>
            </a:r>
            <a:r>
              <a:rPr lang="en-GB" sz="2800" b="1" dirty="0" smtClean="0">
                <a:solidFill>
                  <a:srgbClr val="0033CC"/>
                </a:solidFill>
              </a:rPr>
              <a:t>b</a:t>
            </a:r>
            <a:r>
              <a:rPr lang="en-GB" sz="2400" dirty="0" smtClean="0">
                <a:solidFill>
                  <a:schemeClr val="tx1"/>
                </a:solidFill>
              </a:rPr>
              <a:t> remains the same.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</a:t>
            </a:r>
            <a:r>
              <a:rPr lang="en-GB" dirty="0" err="1" smtClean="0">
                <a:solidFill>
                  <a:srgbClr val="996633"/>
                </a:solidFill>
              </a:rPr>
              <a:t>NameList</a:t>
            </a:r>
            <a:r>
              <a:rPr lang="en-GB" dirty="0" smtClean="0">
                <a:solidFill>
                  <a:srgbClr val="996633"/>
                </a:solidFill>
              </a:rPr>
              <a:t> - 4</a:t>
            </a:r>
            <a:endParaRPr lang="en-GB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</a:p>
          <a:p>
            <a:pPr eaLnBrk="1" hangingPunct="1">
              <a:buFontTx/>
              <a:buNone/>
            </a:pPr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/**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*@return the size of the list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public int getSize()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   // ADD CODE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}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82837-0938-4D28-96F2-3C88F119B845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733800" y="4191000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>
                <a:latin typeface="Calibri" pitchFamily="34" charset="0"/>
              </a:rPr>
              <a:t>return names.size();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Removing an Element</a:t>
            </a:r>
            <a:endParaRPr lang="en-GB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To </a:t>
            </a:r>
            <a:r>
              <a:rPr lang="en-GB" i="1" dirty="0" smtClean="0"/>
              <a:t>remove</a:t>
            </a:r>
            <a:r>
              <a:rPr lang="en-GB" dirty="0" smtClean="0"/>
              <a:t> an element from a list use the </a:t>
            </a:r>
            <a:r>
              <a:rPr lang="en-GB" b="1" dirty="0" smtClean="0"/>
              <a:t>remove(int index) </a:t>
            </a:r>
            <a:r>
              <a:rPr lang="en-GB" dirty="0" smtClean="0"/>
              <a:t>method. </a:t>
            </a:r>
          </a:p>
          <a:p>
            <a:pPr eaLnBrk="1" hangingPunct="1"/>
            <a:r>
              <a:rPr lang="en-GB" dirty="0" smtClean="0"/>
              <a:t>This method removes an element without leaving a hole. </a:t>
            </a:r>
          </a:p>
          <a:p>
            <a:pPr eaLnBrk="1" hangingPunct="1"/>
            <a:r>
              <a:rPr lang="en-GB" dirty="0" smtClean="0"/>
              <a:t>The other object references in the list are moved to fill the gap.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CC00E-C47F-4EED-B827-99E1FEDF79AF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 remove(int index)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GB" dirty="0" smtClean="0"/>
              <a:t>Delete the element at specified index position. </a:t>
            </a:r>
          </a:p>
          <a:p>
            <a:pPr eaLnBrk="1" hangingPunct="1">
              <a:spcBef>
                <a:spcPts val="1200"/>
              </a:spcBef>
            </a:pPr>
            <a:r>
              <a:rPr lang="en-GB" dirty="0" smtClean="0"/>
              <a:t>Each element with an index greater than index is shifted downward to have an index one smaller than its previous value. </a:t>
            </a:r>
          </a:p>
          <a:p>
            <a:pPr eaLnBrk="1" hangingPunct="1">
              <a:spcBef>
                <a:spcPts val="1200"/>
              </a:spcBef>
            </a:pPr>
            <a:r>
              <a:rPr lang="en-GB" dirty="0" smtClean="0"/>
              <a:t>Returns a reference to the removed element. </a:t>
            </a:r>
          </a:p>
          <a:p>
            <a:pPr eaLnBrk="1" hangingPunct="1">
              <a:spcBef>
                <a:spcPts val="1200"/>
              </a:spcBef>
            </a:pPr>
            <a:r>
              <a:rPr lang="en-GB" dirty="0" smtClean="0"/>
              <a:t>Throws an </a:t>
            </a:r>
            <a:r>
              <a:rPr lang="en-GB" b="1" dirty="0" smtClean="0"/>
              <a:t>IndexOutOfBoundsException</a:t>
            </a:r>
            <a:r>
              <a:rPr lang="en-GB" dirty="0" smtClean="0"/>
              <a:t> if the index is out of range.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3F874-99D8-44D8-AA4C-224F3DC3C501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0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Question 5: what is printed out?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ln w="25400">
            <a:solidFill>
              <a:schemeClr val="tx1"/>
            </a:solidFill>
          </a:ln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public </a:t>
            </a:r>
            <a:r>
              <a:rPr lang="en-GB" sz="2400" smtClean="0"/>
              <a:t>void slide53xercise</a:t>
            </a:r>
            <a:r>
              <a:rPr lang="en-GB" sz="2400" dirty="0" smtClean="0"/>
              <a:t>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names.clear();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 "Amy"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 "Bob"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 "Chris"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 "Deb"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names.remove(2);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int index = 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while (index &lt; names.size())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    System.out.println("element " + index + ": " + names.get(index)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    index++; 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}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}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FD4DE-6903-41C2-AD36-50431EEFC15A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2621" y="2054831"/>
            <a:ext cx="304628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Calibri" pitchFamily="34" charset="0"/>
                <a:cs typeface="Calibri" pitchFamily="34" charset="0"/>
              </a:rPr>
              <a:t>element 0: Amy</a:t>
            </a:r>
          </a:p>
          <a:p>
            <a:r>
              <a:rPr lang="en-GB" sz="2400" b="1" dirty="0" smtClean="0">
                <a:latin typeface="Calibri" pitchFamily="34" charset="0"/>
                <a:cs typeface="Calibri" pitchFamily="34" charset="0"/>
              </a:rPr>
              <a:t>element 1: Bob</a:t>
            </a:r>
          </a:p>
          <a:p>
            <a:r>
              <a:rPr lang="en-GB" sz="2400" b="1" dirty="0" smtClean="0">
                <a:latin typeface="Calibri" pitchFamily="34" charset="0"/>
                <a:cs typeface="Calibri" pitchFamily="34" charset="0"/>
              </a:rPr>
              <a:t>element 2: Deb</a:t>
            </a:r>
            <a:endParaRPr lang="en-GB" sz="2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</a:t>
            </a:r>
            <a:r>
              <a:rPr lang="en-GB" dirty="0" err="1" smtClean="0">
                <a:solidFill>
                  <a:srgbClr val="996633"/>
                </a:solidFill>
              </a:rPr>
              <a:t>NameList</a:t>
            </a:r>
            <a:r>
              <a:rPr lang="en-GB" dirty="0" smtClean="0">
                <a:solidFill>
                  <a:srgbClr val="996633"/>
                </a:solidFill>
              </a:rPr>
              <a:t> - 5</a:t>
            </a:r>
            <a:endParaRPr lang="en-GB" dirty="0" smtClean="0"/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  <a:endParaRPr lang="en-GB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rgbClr val="006600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 replace an element with a new value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*@param index position of name to remove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*@param name the replacement value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public void setName(int index, String name 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2000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17F3E-B116-4254-8035-2B786E34A86A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647326" y="4965848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>
                <a:latin typeface="Calibri" pitchFamily="34" charset="0"/>
              </a:rPr>
              <a:t>names.set(index, 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</a:t>
            </a:r>
            <a:r>
              <a:rPr lang="en-GB" dirty="0" err="1" smtClean="0">
                <a:solidFill>
                  <a:srgbClr val="996633"/>
                </a:solidFill>
              </a:rPr>
              <a:t>NameList</a:t>
            </a:r>
            <a:r>
              <a:rPr lang="en-GB" dirty="0" smtClean="0">
                <a:solidFill>
                  <a:srgbClr val="996633"/>
                </a:solidFill>
              </a:rPr>
              <a:t> - 6</a:t>
            </a:r>
            <a:endParaRPr lang="en-GB" dirty="0" smtClean="0"/>
          </a:p>
        </p:txBody>
      </p:sp>
      <p:sp>
        <p:nvSpPr>
          <p:cNvPr id="532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</a:p>
          <a:p>
            <a:pPr eaLnBrk="1" hangingPunct="1">
              <a:buFontTx/>
              <a:buNone/>
            </a:pPr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/>
              <a:t>    </a:t>
            </a: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 remove a name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*@param index position of name to remove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public void removeName(int index)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}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D7CAE-9B5D-46EF-96EC-C38FD31261CE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3733800" y="4905910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>
                <a:latin typeface="Calibri" pitchFamily="34" charset="0"/>
              </a:rPr>
              <a:t>names.remove(index);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2229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57" y="1099336"/>
            <a:ext cx="8691937" cy="5026828"/>
          </a:xfrm>
        </p:spPr>
        <p:txBody>
          <a:bodyPr/>
          <a:lstStyle/>
          <a:p>
            <a:r>
              <a:rPr lang="en-GB" dirty="0" smtClean="0"/>
              <a:t>Testing equality:</a:t>
            </a:r>
          </a:p>
          <a:p>
            <a:pPr lvl="1"/>
            <a:r>
              <a:rPr lang="en-GB" dirty="0" smtClean="0"/>
              <a:t>between primitives</a:t>
            </a:r>
          </a:p>
          <a:p>
            <a:pPr lvl="1"/>
            <a:r>
              <a:rPr lang="en-GB" dirty="0" smtClean="0"/>
              <a:t>between objects</a:t>
            </a:r>
          </a:p>
          <a:p>
            <a:pPr lvl="1"/>
            <a:r>
              <a:rPr lang="en-GB" dirty="0" smtClean="0"/>
              <a:t>Defining methods to test equality</a:t>
            </a:r>
          </a:p>
          <a:p>
            <a:r>
              <a:rPr lang="en-GB" dirty="0" smtClean="0"/>
              <a:t>Grouping a collection of objects using ArrayList:</a:t>
            </a:r>
          </a:p>
          <a:p>
            <a:pPr lvl="1"/>
            <a:r>
              <a:rPr lang="en-GB" dirty="0" smtClean="0"/>
              <a:t>Basic concepts/methods using objects of type String.</a:t>
            </a:r>
          </a:p>
          <a:p>
            <a:r>
              <a:rPr lang="en-GB" dirty="0" smtClean="0"/>
              <a:t>Next week:</a:t>
            </a:r>
          </a:p>
          <a:p>
            <a:pPr lvl="1"/>
            <a:r>
              <a:rPr lang="en-GB" dirty="0" smtClean="0"/>
              <a:t>More complex operations</a:t>
            </a:r>
          </a:p>
          <a:p>
            <a:pPr lvl="2"/>
            <a:r>
              <a:rPr lang="en-GB" dirty="0" smtClean="0"/>
              <a:t>processing a collection</a:t>
            </a:r>
          </a:p>
          <a:p>
            <a:pPr lvl="2"/>
            <a:r>
              <a:rPr lang="en-GB" dirty="0" smtClean="0"/>
              <a:t>searching a collection</a:t>
            </a:r>
          </a:p>
          <a:p>
            <a:pPr lvl="2"/>
            <a:r>
              <a:rPr lang="en-GB" dirty="0" smtClean="0"/>
              <a:t>for … each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79694" y="4087906"/>
            <a:ext cx="2563906" cy="185569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8776" y="1352146"/>
            <a:ext cx="7577846" cy="222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800" dirty="0">
                <a:solidFill>
                  <a:schemeClr val="tx1"/>
                </a:solidFill>
              </a:rPr>
              <a:t>p</a:t>
            </a:r>
            <a:r>
              <a:rPr lang="en-GB" sz="2800" dirty="0" smtClean="0">
                <a:solidFill>
                  <a:schemeClr val="tx1"/>
                </a:solidFill>
              </a:rPr>
              <a:t>rivate Name a;				// null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private Name b;				// null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a = new Name (“Ann”, “Archer”); 	//reference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b = new Name(“Bill”, “Bailey”); 		// reference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6541" y="3868366"/>
            <a:ext cx="8891272" cy="2065186"/>
            <a:chOff x="116541" y="3868366"/>
            <a:chExt cx="8891272" cy="2065186"/>
          </a:xfrm>
        </p:grpSpPr>
        <p:sp>
          <p:nvSpPr>
            <p:cNvPr id="5" name="Rectangle 4"/>
            <p:cNvSpPr/>
            <p:nvPr/>
          </p:nvSpPr>
          <p:spPr>
            <a:xfrm>
              <a:off x="116541" y="3868366"/>
              <a:ext cx="2464328" cy="12159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b="1" dirty="0" smtClean="0">
                  <a:solidFill>
                    <a:schemeClr val="tx1"/>
                  </a:solidFill>
                </a:rPr>
                <a:t>location of a’s data</a:t>
              </a:r>
            </a:p>
            <a:p>
              <a:pPr algn="ctr"/>
              <a:r>
                <a:rPr lang="en-GB" sz="2400" b="1" dirty="0" smtClean="0">
                  <a:solidFill>
                    <a:srgbClr val="FF0000"/>
                  </a:solidFill>
                </a:rPr>
                <a:t>(“Ann”, “Archer”)</a:t>
              </a:r>
              <a:endParaRPr lang="en-GB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974" y="3868366"/>
              <a:ext cx="2791839" cy="12872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b="1" dirty="0" smtClean="0">
                  <a:solidFill>
                    <a:schemeClr val="tx1"/>
                  </a:solidFill>
                </a:rPr>
                <a:t>location of b’s data</a:t>
              </a:r>
            </a:p>
            <a:p>
              <a:pPr algn="ctr"/>
              <a:r>
                <a:rPr lang="en-GB" sz="2400" b="1" dirty="0" smtClean="0">
                  <a:solidFill>
                    <a:srgbClr val="0070C0"/>
                  </a:solidFill>
                </a:rPr>
                <a:t>(“Bill”,“Bailey”)</a:t>
              </a:r>
              <a:endParaRPr lang="en-GB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29975" y="556422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X</a:t>
              </a:r>
              <a:endParaRPr lang="en-GB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7344" y="46660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X</a:t>
              </a:r>
              <a:endParaRPr lang="en-GB" b="1" dirty="0"/>
            </a:p>
          </p:txBody>
        </p:sp>
        <p:cxnSp>
          <p:nvCxnSpPr>
            <p:cNvPr id="13" name="Straight Arrow Connector 12"/>
            <p:cNvCxnSpPr>
              <a:stCxn id="6" idx="1"/>
              <a:endCxn id="9" idx="3"/>
            </p:cNvCxnSpPr>
            <p:nvPr/>
          </p:nvCxnSpPr>
          <p:spPr>
            <a:xfrm flipH="1">
              <a:off x="5315898" y="4512013"/>
              <a:ext cx="900076" cy="338687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7" idx="1"/>
            </p:cNvCxnSpPr>
            <p:nvPr/>
          </p:nvCxnSpPr>
          <p:spPr>
            <a:xfrm>
              <a:off x="2580869" y="4476345"/>
              <a:ext cx="1349106" cy="127254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198044" y="4022387"/>
            <a:ext cx="2791839" cy="128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location of b’s data</a:t>
            </a:r>
          </a:p>
          <a:p>
            <a:pPr algn="ctr"/>
            <a:r>
              <a:rPr lang="en-GB" sz="2400" b="1" dirty="0" smtClean="0">
                <a:solidFill>
                  <a:srgbClr val="0033CC"/>
                </a:solidFill>
              </a:rPr>
              <a:t>(“Bill”,“Bailey”)</a:t>
            </a:r>
            <a:endParaRPr lang="en-GB" sz="2400" b="1" dirty="0">
              <a:solidFill>
                <a:srgbClr val="0033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9694" y="4087906"/>
            <a:ext cx="2563906" cy="185569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Primitive types vs. object types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700338" y="1196975"/>
            <a:ext cx="37433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4800" b="1" dirty="0" smtClean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GB" sz="4800" b="1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GB" sz="4800" b="1" dirty="0">
                <a:latin typeface="Courier New" pitchFamily="49" charset="0"/>
              </a:rPr>
              <a:t>=</a:t>
            </a:r>
            <a:r>
              <a:rPr lang="en-GB" sz="4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GB" sz="4800" b="1" dirty="0" smtClean="0">
                <a:solidFill>
                  <a:srgbClr val="0000CC"/>
                </a:solidFill>
                <a:latin typeface="Courier New" pitchFamily="49" charset="0"/>
              </a:rPr>
              <a:t>b;</a:t>
            </a:r>
            <a:endParaRPr lang="en-GB" sz="4800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02512" y="2000953"/>
            <a:ext cx="6705600" cy="1143000"/>
            <a:chOff x="1371600" y="5029200"/>
            <a:chExt cx="6705600" cy="1143000"/>
          </a:xfrm>
        </p:grpSpPr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2133600" y="5638800"/>
              <a:ext cx="7620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 b="1" dirty="0">
                  <a:latin typeface="Trebuchet MS" pitchFamily="34" charset="0"/>
                </a:rPr>
                <a:t>5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1371600" y="5029200"/>
              <a:ext cx="2057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800" b="1" dirty="0">
                  <a:latin typeface="Calibri" pitchFamily="34" charset="0"/>
                  <a:cs typeface="Calibri" pitchFamily="34" charset="0"/>
                </a:rPr>
                <a:t>int a;</a:t>
              </a: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6781800" y="5638800"/>
              <a:ext cx="762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400" b="1" dirty="0" smtClean="0">
                  <a:latin typeface="Trebuchet MS" pitchFamily="34" charset="0"/>
                </a:rPr>
                <a:t>9</a:t>
              </a:r>
              <a:endParaRPr lang="en-GB" sz="2400" b="1" dirty="0">
                <a:latin typeface="Trebuchet MS" pitchFamily="34" charset="0"/>
              </a:endParaRP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6019800" y="5029200"/>
              <a:ext cx="2057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800" b="1" dirty="0">
                  <a:latin typeface="Calibri" pitchFamily="34" charset="0"/>
                  <a:cs typeface="Calibri" pitchFamily="34" charset="0"/>
                </a:rPr>
                <a:t>int b;</a:t>
              </a:r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614206" y="2610553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>
                <a:latin typeface="Trebuchet MS" pitchFamily="34" charset="0"/>
              </a:rPr>
              <a:t>9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71780" y="2847260"/>
            <a:ext cx="225681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6732" y="3881336"/>
            <a:ext cx="2448668" cy="1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location of a’s data</a:t>
            </a:r>
          </a:p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(“Ann”, “Archer”)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9975" y="55642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X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977344" y="46660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X</a:t>
            </a:r>
            <a:endParaRPr lang="en-GB" b="1" dirty="0"/>
          </a:p>
        </p:txBody>
      </p:sp>
      <p:cxnSp>
        <p:nvCxnSpPr>
          <p:cNvPr id="29" name="Straight Arrow Connector 28"/>
          <p:cNvCxnSpPr>
            <a:stCxn id="25" idx="1"/>
            <a:endCxn id="27" idx="3"/>
          </p:cNvCxnSpPr>
          <p:nvPr/>
        </p:nvCxnSpPr>
        <p:spPr>
          <a:xfrm flipH="1">
            <a:off x="5315898" y="4666034"/>
            <a:ext cx="882146" cy="184666"/>
          </a:xfrm>
          <a:prstGeom prst="straightConnector1">
            <a:avLst/>
          </a:prstGeom>
          <a:ln w="508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6" idx="1"/>
          </p:cNvCxnSpPr>
          <p:nvPr/>
        </p:nvCxnSpPr>
        <p:spPr>
          <a:xfrm>
            <a:off x="2565400" y="4489315"/>
            <a:ext cx="1364575" cy="125957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flipH="1">
            <a:off x="116732" y="3885212"/>
            <a:ext cx="2490076" cy="1215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location of a’s data</a:t>
            </a:r>
          </a:p>
          <a:p>
            <a:pPr algn="ctr"/>
            <a:r>
              <a:rPr lang="en-GB" sz="2400" b="1" dirty="0" smtClean="0">
                <a:solidFill>
                  <a:srgbClr val="0033CC"/>
                </a:solidFill>
              </a:rPr>
              <a:t>(“Bill”, “Bailey”)</a:t>
            </a:r>
            <a:endParaRPr lang="en-GB" sz="2400" b="1" dirty="0">
              <a:solidFill>
                <a:srgbClr val="0033CC"/>
              </a:solidFill>
            </a:endParaRPr>
          </a:p>
        </p:txBody>
      </p:sp>
      <p:cxnSp>
        <p:nvCxnSpPr>
          <p:cNvPr id="30" name="Straight Arrow Connector 29"/>
          <p:cNvCxnSpPr>
            <a:stCxn id="24" idx="3"/>
            <a:endCxn id="27" idx="1"/>
          </p:cNvCxnSpPr>
          <p:nvPr/>
        </p:nvCxnSpPr>
        <p:spPr>
          <a:xfrm>
            <a:off x="2565400" y="4489315"/>
            <a:ext cx="2411944" cy="361385"/>
          </a:xfrm>
          <a:prstGeom prst="straightConnector1">
            <a:avLst/>
          </a:prstGeom>
          <a:ln w="508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338286" y="4717143"/>
            <a:ext cx="885371" cy="52251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6611218" y="2610553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b="1" dirty="0">
                <a:latin typeface="Trebuchet MS" pitchFamily="34" charset="0"/>
              </a:rPr>
              <a:t>9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88259" y="3496235"/>
            <a:ext cx="8328212" cy="896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16 L -0.50782 0.003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5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Two types of equality for objects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38200" y="3886201"/>
            <a:ext cx="7199313" cy="1935164"/>
            <a:chOff x="1258888" y="2133600"/>
            <a:chExt cx="6713537" cy="1438275"/>
          </a:xfrm>
        </p:grpSpPr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>
              <a:off x="1258888" y="2133600"/>
              <a:ext cx="762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7176" name="AutoShape 5"/>
            <p:cNvSpPr>
              <a:spLocks noChangeArrowheads="1"/>
            </p:cNvSpPr>
            <p:nvPr/>
          </p:nvSpPr>
          <p:spPr bwMode="auto">
            <a:xfrm>
              <a:off x="3851275" y="2276475"/>
              <a:ext cx="1828800" cy="1295400"/>
            </a:xfrm>
            <a:prstGeom prst="roundRect">
              <a:avLst>
                <a:gd name="adj" fmla="val 16667"/>
              </a:avLst>
            </a:prstGeom>
            <a:solidFill>
              <a:srgbClr val="C9C9C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7177" name="Line 6"/>
            <p:cNvSpPr>
              <a:spLocks noChangeShapeType="1"/>
            </p:cNvSpPr>
            <p:nvPr/>
          </p:nvSpPr>
          <p:spPr bwMode="auto">
            <a:xfrm>
              <a:off x="1763713" y="2420938"/>
              <a:ext cx="20574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5943600" y="2514600"/>
              <a:ext cx="202882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800" dirty="0">
                  <a:latin typeface="Trebuchet MS" pitchFamily="34" charset="0"/>
                </a:rPr>
                <a:t>object type</a:t>
              </a:r>
            </a:p>
          </p:txBody>
        </p:sp>
      </p:grpSp>
      <p:sp>
        <p:nvSpPr>
          <p:cNvPr id="7172" name="Line Callout 3 (Accent Bar) 9"/>
          <p:cNvSpPr>
            <a:spLocks/>
          </p:cNvSpPr>
          <p:nvPr/>
        </p:nvSpPr>
        <p:spPr bwMode="auto">
          <a:xfrm>
            <a:off x="1447800" y="2209800"/>
            <a:ext cx="2895600" cy="1374775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29157"/>
              <a:gd name="adj8" fmla="val -141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400" dirty="0">
                <a:latin typeface="Comic Sans MS" pitchFamily="66" charset="0"/>
              </a:rPr>
              <a:t>The </a:t>
            </a:r>
            <a:r>
              <a:rPr lang="en-GB" sz="2400" b="1" dirty="0" smtClean="0">
                <a:solidFill>
                  <a:srgbClr val="FF0000"/>
                </a:solidFill>
                <a:latin typeface="Comic Sans MS" pitchFamily="66" charset="0"/>
              </a:rPr>
              <a:t>references</a:t>
            </a:r>
            <a:r>
              <a:rPr lang="en-GB" sz="2400" dirty="0" smtClean="0">
                <a:latin typeface="Comic Sans MS" pitchFamily="66" charset="0"/>
              </a:rPr>
              <a:t> are the same.</a:t>
            </a:r>
            <a:endParaRPr lang="en-GB" sz="2400" dirty="0">
              <a:latin typeface="Comic Sans MS" pitchFamily="66" charset="0"/>
            </a:endParaRPr>
          </a:p>
        </p:txBody>
      </p:sp>
      <p:sp>
        <p:nvSpPr>
          <p:cNvPr id="7173" name="Line Callout 3 (Accent Bar) 10"/>
          <p:cNvSpPr>
            <a:spLocks/>
          </p:cNvSpPr>
          <p:nvPr/>
        </p:nvSpPr>
        <p:spPr bwMode="auto">
          <a:xfrm>
            <a:off x="5638800" y="1981200"/>
            <a:ext cx="2895600" cy="144780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11116"/>
              <a:gd name="adj6" fmla="val -18704"/>
              <a:gd name="adj7" fmla="val 188800"/>
              <a:gd name="adj8" fmla="val -211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400" dirty="0">
                <a:latin typeface="Comic Sans MS" pitchFamily="66" charset="0"/>
              </a:rPr>
              <a:t>The </a:t>
            </a:r>
            <a:r>
              <a:rPr lang="en-GB" sz="2400" b="1" dirty="0" smtClean="0">
                <a:solidFill>
                  <a:srgbClr val="FF0000"/>
                </a:solidFill>
                <a:latin typeface="Comic Sans MS" pitchFamily="66" charset="0"/>
              </a:rPr>
              <a:t>values</a:t>
            </a:r>
            <a:r>
              <a:rPr lang="en-GB" sz="2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GB" sz="2400" dirty="0" smtClean="0">
                <a:latin typeface="Comic Sans MS" pitchFamily="66" charset="0"/>
              </a:rPr>
              <a:t>are the same:</a:t>
            </a:r>
          </a:p>
          <a:p>
            <a:r>
              <a:rPr lang="en-GB" sz="2400" dirty="0" smtClean="0">
                <a:latin typeface="Calibri" pitchFamily="34" charset="0"/>
                <a:cs typeface="Calibri" pitchFamily="34" charset="0"/>
              </a:rPr>
              <a:t>“Ann Archer”</a:t>
            </a:r>
            <a:endParaRPr lang="en-GB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8CFCD-7089-4E94-92C4-E7577C8A858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String equality</a:t>
            </a:r>
          </a:p>
        </p:txBody>
      </p:sp>
      <p:sp>
        <p:nvSpPr>
          <p:cNvPr id="48131" name="Text Box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String input = (some value);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if(input </a:t>
            </a:r>
            <a:r>
              <a:rPr lang="en-AU" sz="3600" b="1" dirty="0" smtClean="0">
                <a:solidFill>
                  <a:srgbClr val="CC0000"/>
                </a:solidFill>
                <a:latin typeface="Courier New" pitchFamily="49" charset="0"/>
              </a:rPr>
              <a:t>==</a:t>
            </a: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 "bye") {		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endParaRPr lang="en-AU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if(input.</a:t>
            </a:r>
            <a:r>
              <a:rPr lang="en-AU" b="1" dirty="0" smtClean="0">
                <a:solidFill>
                  <a:srgbClr val="CC0000"/>
                </a:solidFill>
                <a:latin typeface="Courier New" pitchFamily="49" charset="0"/>
              </a:rPr>
              <a:t>equals</a:t>
            </a: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("bye")) {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endParaRPr lang="en-AU" sz="2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AU" sz="2400" dirty="0" smtClean="0">
                <a:solidFill>
                  <a:srgbClr val="000000"/>
                </a:solidFill>
              </a:rPr>
              <a:t>Strings should always be compared with</a:t>
            </a:r>
            <a:r>
              <a:rPr lang="en-AU" sz="2400" b="1" dirty="0" smtClean="0">
                <a:solidFill>
                  <a:srgbClr val="000000"/>
                </a:solidFill>
              </a:rPr>
              <a:t> </a:t>
            </a:r>
            <a:r>
              <a:rPr lang="en-AU" sz="2400" b="1" dirty="0" smtClean="0">
                <a:solidFill>
                  <a:srgbClr val="000000"/>
                </a:solidFill>
                <a:latin typeface="Courier New" pitchFamily="49" charset="0"/>
              </a:rPr>
              <a:t>.equals(String)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endParaRPr lang="en-AU" sz="24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6096000" y="1752600"/>
            <a:ext cx="2514600" cy="508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solidFill>
                  <a:srgbClr val="006600"/>
                </a:solidFill>
                <a:latin typeface="Trebuchet MS" pitchFamily="34" charset="0"/>
              </a:rPr>
              <a:t>tests reference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6096000" y="3530600"/>
            <a:ext cx="2514600" cy="508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GB" sz="2400" b="1" dirty="0">
                <a:solidFill>
                  <a:srgbClr val="006600"/>
                </a:solidFill>
                <a:latin typeface="Trebuchet MS" pitchFamily="34" charset="0"/>
              </a:rPr>
              <a:t>tests 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37DC2-DC20-403E-A272-39A60B3F9B3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t" anchorCtr="0"/>
      <a:lstStyle>
        <a:defPPr>
          <a:defRPr sz="2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3034</Words>
  <Application>Microsoft Office PowerPoint</Application>
  <PresentationFormat>On-screen Show (4:3)</PresentationFormat>
  <Paragraphs>746</Paragraphs>
  <Slides>56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Arial Rounded MT Bold</vt:lpstr>
      <vt:lpstr>Calibri</vt:lpstr>
      <vt:lpstr>Comic Sans MS</vt:lpstr>
      <vt:lpstr>Courier New</vt:lpstr>
      <vt:lpstr>Monotype Sorts</vt:lpstr>
      <vt:lpstr>Trebuchet MS</vt:lpstr>
      <vt:lpstr>Office Theme</vt:lpstr>
      <vt:lpstr>KV4000 Week 6</vt:lpstr>
      <vt:lpstr>Equality</vt:lpstr>
      <vt:lpstr>Concepts</vt:lpstr>
      <vt:lpstr>Primitive types vs. object types</vt:lpstr>
      <vt:lpstr>primitive types</vt:lpstr>
      <vt:lpstr>object types</vt:lpstr>
      <vt:lpstr>Primitive types vs. object types</vt:lpstr>
      <vt:lpstr>Two types of equality for objects</vt:lpstr>
      <vt:lpstr>String equality</vt:lpstr>
      <vt:lpstr>equals for our classes</vt:lpstr>
      <vt:lpstr>Equality depends on ...</vt:lpstr>
      <vt:lpstr>Equality depends on the application</vt:lpstr>
      <vt:lpstr>equals template</vt:lpstr>
      <vt:lpstr>Exercise 1</vt:lpstr>
      <vt:lpstr>Copying references</vt:lpstr>
      <vt:lpstr>Exercise 2</vt:lpstr>
      <vt:lpstr>Exercise 2 - solution</vt:lpstr>
      <vt:lpstr>Exercise 3</vt:lpstr>
      <vt:lpstr>Exercise 3: Solution</vt:lpstr>
      <vt:lpstr>PowerPoint Presentation</vt:lpstr>
      <vt:lpstr>The requirement to group objects</vt:lpstr>
      <vt:lpstr>Class libraries</vt:lpstr>
      <vt:lpstr>ArrayList class</vt:lpstr>
      <vt:lpstr>Features of collection ArrayList</vt:lpstr>
      <vt:lpstr>Example Code</vt:lpstr>
      <vt:lpstr>Collections</vt:lpstr>
      <vt:lpstr>more code</vt:lpstr>
      <vt:lpstr>and more Code</vt:lpstr>
      <vt:lpstr>Object structures with collections</vt:lpstr>
      <vt:lpstr>Adding a third name</vt:lpstr>
      <vt:lpstr>Index Numbering</vt:lpstr>
      <vt:lpstr>Question 1</vt:lpstr>
      <vt:lpstr>Question 1: Answer</vt:lpstr>
      <vt:lpstr>a little more code</vt:lpstr>
      <vt:lpstr>Note on exercises</vt:lpstr>
      <vt:lpstr>Basic constructor for ArrayList Objects</vt:lpstr>
      <vt:lpstr>Capacity and Size</vt:lpstr>
      <vt:lpstr>Exercise: NameList</vt:lpstr>
      <vt:lpstr>Exercise: NameList - 1</vt:lpstr>
      <vt:lpstr>Capacity and Size</vt:lpstr>
      <vt:lpstr>Features of the collection</vt:lpstr>
      <vt:lpstr>Some ArrayList&lt;E&gt; constructors / methods</vt:lpstr>
      <vt:lpstr>Question 2: what is printed out?</vt:lpstr>
      <vt:lpstr>Question 2: Answer</vt:lpstr>
      <vt:lpstr>Question 3</vt:lpstr>
      <vt:lpstr>Question 4a: what is printed out?</vt:lpstr>
      <vt:lpstr>Question 4b: what is printed out?</vt:lpstr>
      <vt:lpstr>Exercise: NameList - 2</vt:lpstr>
      <vt:lpstr>Exercise: NameList - 3</vt:lpstr>
      <vt:lpstr>Exercise: NameList - 4</vt:lpstr>
      <vt:lpstr>Removing an Element</vt:lpstr>
      <vt:lpstr>E remove(int index) </vt:lpstr>
      <vt:lpstr>Question 5: what is printed out?</vt:lpstr>
      <vt:lpstr>Exercise: NameList - 5</vt:lpstr>
      <vt:lpstr>Exercise: NameList - 6</vt:lpstr>
      <vt:lpstr>Summary</vt:lpstr>
    </vt:vector>
  </TitlesOfParts>
  <Company>UNN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 + ArrayList&lt;String&gt;</dc:title>
  <dc:creator>izam1</dc:creator>
  <cp:lastModifiedBy>Alan Maughan</cp:lastModifiedBy>
  <cp:revision>512</cp:revision>
  <cp:lastPrinted>2017-10-23T10:40:59Z</cp:lastPrinted>
  <dcterms:created xsi:type="dcterms:W3CDTF">2012-10-14T12:44:44Z</dcterms:created>
  <dcterms:modified xsi:type="dcterms:W3CDTF">2018-09-11T12:27:49Z</dcterms:modified>
</cp:coreProperties>
</file>