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48" r:id="rId2"/>
    <p:sldId id="349" r:id="rId3"/>
    <p:sldId id="418" r:id="rId4"/>
    <p:sldId id="373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419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20" r:id="rId46"/>
    <p:sldId id="414" r:id="rId47"/>
    <p:sldId id="415" r:id="rId48"/>
    <p:sldId id="416" r:id="rId49"/>
    <p:sldId id="417" r:id="rId5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2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B42F8C5B-C152-4FC1-9311-A93DFEECF1FA}" type="datetimeFigureOut">
              <a:rPr lang="en-GB" smtClean="0"/>
              <a:pPr/>
              <a:t>21/11/2018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59CEACE-6886-4370-8727-1DD5FF6A17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7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998BE2-EB42-41DE-8F0A-93089755B804}" type="datetimeFigureOut">
              <a:rPr lang="en-GB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99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53F3F1-E31F-47B0-9B2E-8731743BC1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5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4C6FEA-E3CF-4B2A-A66B-6AC85F6BF32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6325" y="863600"/>
            <a:ext cx="4645025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887" y="4719089"/>
            <a:ext cx="4983903" cy="418131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dirty="0">
                <a:latin typeface="Arial" pitchFamily="34" charset="0"/>
              </a:rPr>
              <a:t>Explain “main”.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AF889-21AD-4093-A45B-0A21F07BFF74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CAB25-5CCA-45A3-99E7-94D059915E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BADE-5DFA-4325-903B-FA47C86B11D9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275C-922D-446F-ADAA-4EA0F1E8D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B6BAC-6768-4A5A-BE3B-8BFBCADC477C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2F7E-A196-4BE2-BB2C-709E82970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6C48-40AE-4720-9F8A-D81F87347489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C3A2-3757-4E32-B8F7-8520D6F957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F20FB-D35A-458F-8583-E9528B100445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27A5-E5A8-44A4-AB70-73F21A7E4A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9C7CD-6033-48A2-994A-47D58E95E5D2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67DD-1B16-4F14-AC35-1462A8D19D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BC0F-17D9-48B8-B7BA-3FF6A38DDE1A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5592-05B0-4E9C-A7C1-DB70B46F95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22EB-6968-43ED-A8DF-C2BCCAA5E6E3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72EB4-15FF-4F05-A048-97B91961F7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6C88-FB0E-45FE-8F7A-06359CB1D183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743C1-DD65-4CEC-8F64-24D780CB40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C251D-24F8-4EAD-96E9-AA644A90F41F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C25A-729D-4DAA-AEF3-EC135E3613C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3D21E-D2AC-4EF1-9713-5FB045380C29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3765-732F-4205-B51F-AAD997D2D2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A628F7-021D-4B63-9CF6-53D5A297E304}" type="datetime1">
              <a:rPr lang="en-GB" smtClean="0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E6A5A5-3B86-4899-A009-34B9ACB11A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5400" smtClean="0">
                <a:solidFill>
                  <a:srgbClr val="7030A0"/>
                </a:solidFill>
                <a:latin typeface="Arial Black" pitchFamily="34" charset="0"/>
              </a:rPr>
              <a:t>KV4000</a:t>
            </a:r>
            <a:endParaRPr lang="en-US" sz="5400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Week 8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Text User Interfaces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Arial Rounded MT Bold" pitchFamily="34" charset="0"/>
              </a:rPr>
              <a:t>The main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CentigradeTemperature class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Essentially similar to FahrenheitTemperature class.</a:t>
            </a:r>
          </a:p>
          <a:p>
            <a:pPr eaLnBrk="1" hangingPunct="1"/>
            <a:r>
              <a:rPr lang="en-GB" dirty="0"/>
              <a:t>Main difference in conversion formula:</a:t>
            </a:r>
          </a:p>
          <a:p>
            <a:pPr lvl="1" eaLnBrk="1" hangingPunct="1">
              <a:buFontTx/>
              <a:buNone/>
            </a:pPr>
            <a:endParaRPr lang="en-GB" dirty="0"/>
          </a:p>
          <a:p>
            <a:pPr lvl="1" eaLnBrk="1" hangingPunct="1">
              <a:buFontTx/>
              <a:buNone/>
            </a:pPr>
            <a:r>
              <a:rPr lang="en-GB" dirty="0" err="1" smtClean="0"/>
              <a:t>fahrenheit</a:t>
            </a:r>
            <a:r>
              <a:rPr lang="en-GB" dirty="0" smtClean="0"/>
              <a:t> </a:t>
            </a:r>
            <a:r>
              <a:rPr lang="en-GB" dirty="0"/>
              <a:t>= 9.0 * </a:t>
            </a:r>
            <a:r>
              <a:rPr lang="en-GB" dirty="0" err="1" smtClean="0"/>
              <a:t>cTemparature</a:t>
            </a:r>
            <a:r>
              <a:rPr lang="en-GB" dirty="0" smtClean="0"/>
              <a:t> </a:t>
            </a:r>
            <a:r>
              <a:rPr lang="en-GB" dirty="0"/>
              <a:t>/ 5.0 </a:t>
            </a:r>
            <a:r>
              <a:rPr lang="en-GB" smtClean="0"/>
              <a:t>+ 32.0</a:t>
            </a:r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  <a:p>
            <a:pPr eaLnBrk="1" hangingPunct="1"/>
            <a:r>
              <a:rPr lang="en-GB" dirty="0">
                <a:solidFill>
                  <a:srgbClr val="996633"/>
                </a:solidFill>
              </a:rPr>
              <a:t>Coding left as an exercise – over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996633"/>
                </a:solidFill>
              </a:rPr>
              <a:t>Exercise 1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Create a new project called TemperatureConversion.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the FahrenheitTemperature class.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the CentigradeTemperature class.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Test both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Text UI Class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Will provide a menu with commands to:</a:t>
            </a:r>
          </a:p>
          <a:p>
            <a:pPr lvl="1" eaLnBrk="1" hangingPunct="1"/>
            <a:r>
              <a:rPr lang="en-GB" dirty="0"/>
              <a:t>Convert from F to C</a:t>
            </a:r>
          </a:p>
          <a:p>
            <a:pPr lvl="1" eaLnBrk="1" hangingPunct="1"/>
            <a:r>
              <a:rPr lang="en-GB" dirty="0"/>
              <a:t>Convert from C to F</a:t>
            </a:r>
          </a:p>
          <a:p>
            <a:pPr lvl="1" eaLnBrk="1" hangingPunct="1"/>
            <a:r>
              <a:rPr lang="en-GB" dirty="0"/>
              <a:t>Quit the program</a:t>
            </a:r>
          </a:p>
          <a:p>
            <a:pPr eaLnBrk="1" hangingPunct="1"/>
            <a:r>
              <a:rPr lang="en-GB" dirty="0"/>
              <a:t>What does the UI need to know?</a:t>
            </a:r>
          </a:p>
          <a:p>
            <a:pPr lvl="1" eaLnBrk="1" hangingPunct="1"/>
            <a:r>
              <a:rPr lang="en-US" dirty="0"/>
              <a:t>FahrenheitTemperature object</a:t>
            </a:r>
          </a:p>
          <a:p>
            <a:pPr lvl="1" eaLnBrk="1" hangingPunct="1"/>
            <a:r>
              <a:rPr lang="en-US" dirty="0"/>
              <a:t>CentigradeTemperature object</a:t>
            </a:r>
          </a:p>
          <a:p>
            <a:pPr lvl="1" eaLnBrk="1" hangingPunct="1"/>
            <a:r>
              <a:rPr lang="en-US" i="1" dirty="0"/>
              <a:t>Any thing else? </a:t>
            </a:r>
            <a:endParaRPr lang="en-GB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/>
          <a:lstStyle/>
          <a:p>
            <a:pPr eaLnBrk="1" hangingPunct="1"/>
            <a:r>
              <a:rPr lang="en-GB" dirty="0"/>
              <a:t>Text UI Code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152400" y="976046"/>
            <a:ext cx="8601182" cy="541523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public class TemperatureConversionUI</a:t>
            </a:r>
          </a:p>
          <a:p>
            <a:pPr eaLnBrk="1" hangingPunct="1">
              <a:buFontTx/>
              <a:buNone/>
            </a:pPr>
            <a:r>
              <a:rPr lang="en-GB" dirty="0"/>
              <a:t>{</a:t>
            </a:r>
          </a:p>
          <a:p>
            <a:pPr eaLnBrk="1" hangingPunct="1">
              <a:buFontTx/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50"/>
                </a:solidFill>
              </a:rPr>
              <a:t>// attributes</a:t>
            </a: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B050"/>
                </a:solidFill>
              </a:rPr>
              <a:t>	</a:t>
            </a:r>
            <a:r>
              <a:rPr lang="en-GB" dirty="0"/>
              <a:t>private CentigradeTemperature c ;</a:t>
            </a:r>
          </a:p>
          <a:p>
            <a:pPr eaLnBrk="1" hangingPunct="1">
              <a:buFontTx/>
              <a:buNone/>
            </a:pPr>
            <a:r>
              <a:rPr lang="en-GB" dirty="0"/>
              <a:t>	private FahrenheitTemperature f ;</a:t>
            </a:r>
          </a:p>
          <a:p>
            <a:pPr eaLnBrk="1" hangingPunct="1">
              <a:buFontTx/>
              <a:buNone/>
            </a:pPr>
            <a:r>
              <a:rPr lang="en-GB" dirty="0"/>
              <a:t>	private Scanner myScanner;</a:t>
            </a: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B050"/>
                </a:solidFill>
              </a:rPr>
              <a:t>	// constructor</a:t>
            </a: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B050"/>
                </a:solidFill>
              </a:rPr>
              <a:t>	// methods</a:t>
            </a: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2060"/>
                </a:solidFill>
              </a:rPr>
              <a:t>}</a:t>
            </a:r>
            <a:r>
              <a:rPr lang="en-GB" dirty="0">
                <a:solidFill>
                  <a:srgbClr val="00B050"/>
                </a:solidFill>
              </a:rPr>
              <a:t> 	// end class</a:t>
            </a:r>
            <a:endParaRPr lang="en-GB" dirty="0"/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constructor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public TemperatureConversionUI()</a:t>
            </a:r>
          </a:p>
          <a:p>
            <a:pPr eaLnBrk="1" hangingPunct="1">
              <a:buFontTx/>
              <a:buNone/>
            </a:pPr>
            <a:r>
              <a:rPr lang="en-GB" dirty="0"/>
              <a:t>{</a:t>
            </a:r>
          </a:p>
          <a:p>
            <a:pPr eaLnBrk="1" hangingPunct="1">
              <a:buFontTx/>
              <a:buNone/>
            </a:pPr>
            <a:r>
              <a:rPr lang="en-GB" dirty="0"/>
              <a:t>	 c = new CentigradeTemperature();</a:t>
            </a:r>
          </a:p>
          <a:p>
            <a:pPr eaLnBrk="1" hangingPunct="1">
              <a:buFontTx/>
              <a:buNone/>
            </a:pPr>
            <a:r>
              <a:rPr lang="en-GB" dirty="0"/>
              <a:t>	 f = new FahrenheitTemperature ();</a:t>
            </a:r>
          </a:p>
          <a:p>
            <a:pPr eaLnBrk="1" hangingPunct="1">
              <a:buFontTx/>
              <a:buNone/>
            </a:pPr>
            <a:r>
              <a:rPr lang="en-GB" dirty="0"/>
              <a:t>	 myScanner = new Scanner(System.in);</a:t>
            </a:r>
          </a:p>
          <a:p>
            <a:pPr eaLnBrk="1" hangingPunct="1">
              <a:buFontTx/>
              <a:buNone/>
            </a:pPr>
            <a:r>
              <a:rPr lang="en-GB" dirty="0"/>
              <a:t>}</a:t>
            </a:r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996633"/>
                </a:solidFill>
              </a:rPr>
              <a:t>Exercise 2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Create the class TemperatureConversionUI.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Add the declaration of attributes and the constructor to the class.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Compile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Some thoughts on the menu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Consider what it should look like</a:t>
            </a:r>
          </a:p>
          <a:p>
            <a:pPr eaLnBrk="1" hangingPunct="1"/>
            <a:endParaRPr lang="en-GB" dirty="0"/>
          </a:p>
          <a:p>
            <a:pPr marL="0" indent="0" eaLnBrk="1" hangingPunct="1">
              <a:buNone/>
            </a:pPr>
            <a:endParaRPr lang="en-GB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should a menu method do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Need to display instructions</a:t>
            </a:r>
          </a:p>
          <a:p>
            <a:pPr lvl="1" eaLnBrk="1" hangingPunct="1"/>
            <a:r>
              <a:rPr lang="en-GB" dirty="0"/>
              <a:t>lots of </a:t>
            </a:r>
            <a:r>
              <a:rPr lang="en-GB" dirty="0">
                <a:latin typeface="Arial" pitchFamily="34" charset="0"/>
                <a:cs typeface="Arial" pitchFamily="34" charset="0"/>
              </a:rPr>
              <a:t>System.out.println </a:t>
            </a:r>
            <a:r>
              <a:rPr lang="en-GB" dirty="0">
                <a:cs typeface="Arial" pitchFamily="34" charset="0"/>
              </a:rPr>
              <a:t>statements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GB" dirty="0"/>
              <a:t>Need to get and store the command</a:t>
            </a:r>
          </a:p>
          <a:p>
            <a:pPr lvl="1" eaLnBrk="1" hangingPunct="1"/>
            <a:r>
              <a:rPr lang="en-GB" dirty="0"/>
              <a:t>user needs to input a value</a:t>
            </a:r>
          </a:p>
          <a:p>
            <a:pPr lvl="1" eaLnBrk="1" hangingPunct="1"/>
            <a:r>
              <a:rPr lang="en-GB" dirty="0"/>
              <a:t>program needs to assign it to a suitable variable</a:t>
            </a:r>
          </a:p>
          <a:p>
            <a:pPr eaLnBrk="1" hangingPunct="1"/>
            <a:r>
              <a:rPr lang="en-GB" dirty="0"/>
              <a:t>Need to arrange for the right command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First attempt at Menu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public void menu()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	int command;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	displayMenu();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	command = getCommand();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	execute( command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8238" y="5147353"/>
            <a:ext cx="6842589" cy="1047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Can we add this method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&amp; compile the class?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70736"/>
            <a:ext cx="9030983" cy="136903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Just outputs instructions </a:t>
            </a: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this method to the class, compile and 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113" y="5476127"/>
            <a:ext cx="8465905" cy="123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private helper method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- not needed in class documentation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- implementation detail - not part of user interface</a:t>
            </a:r>
          </a:p>
        </p:txBody>
      </p:sp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457200" y="202720"/>
            <a:ext cx="8229600" cy="670584"/>
          </a:xfrm>
        </p:spPr>
        <p:txBody>
          <a:bodyPr/>
          <a:lstStyle/>
          <a:p>
            <a:pPr eaLnBrk="1" hangingPunct="1"/>
            <a:r>
              <a:rPr lang="en-GB" dirty="0"/>
              <a:t>displayMenu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184932" y="1980339"/>
            <a:ext cx="8414538" cy="3177294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0000"/>
                </a:solidFill>
              </a:rPr>
              <a:t>private</a:t>
            </a:r>
            <a:r>
              <a:rPr lang="en-GB" sz="2400" dirty="0"/>
              <a:t> void displayMenu()</a:t>
            </a:r>
          </a:p>
          <a:p>
            <a:pPr eaLnBrk="1" hangingPunct="1">
              <a:buFontTx/>
              <a:buNone/>
            </a:pPr>
            <a:r>
              <a:rPr lang="en-GB" sz="2400" dirty="0"/>
              <a:t>{</a:t>
            </a:r>
          </a:p>
          <a:p>
            <a:pPr marL="342900" lvl="1" indent="-342900" eaLnBrk="1" hangingPunct="1">
              <a:buFontTx/>
              <a:buNone/>
            </a:pPr>
            <a:r>
              <a:rPr lang="en-GB" dirty="0"/>
              <a:t>	</a:t>
            </a:r>
            <a:r>
              <a:rPr lang="en-GB" sz="2000" dirty="0"/>
              <a:t>System.out.println( “Options are” );</a:t>
            </a:r>
          </a:p>
          <a:p>
            <a:pPr marL="342900" lvl="1" indent="-342900" eaLnBrk="1" hangingPunct="1">
              <a:buFontTx/>
              <a:buNone/>
            </a:pPr>
            <a:r>
              <a:rPr lang="en-GB" sz="2000" dirty="0"/>
              <a:t>	System.out.println(“   Convert from Fahrenheit to Centigrade enter 1”);</a:t>
            </a:r>
          </a:p>
          <a:p>
            <a:pPr marL="342900" lvl="1" indent="-342900" eaLnBrk="1" hangingPunct="1">
              <a:buFontTx/>
              <a:buNone/>
            </a:pPr>
            <a:r>
              <a:rPr lang="en-GB" sz="2000" dirty="0"/>
              <a:t>	System.out.println(“   Convert from Centigrade to Fahrenheit enter 2”);</a:t>
            </a:r>
          </a:p>
          <a:p>
            <a:pPr marL="342900" lvl="1" indent="-342900" eaLnBrk="1" hangingPunct="1">
              <a:buFontTx/>
              <a:buNone/>
            </a:pPr>
            <a:r>
              <a:rPr lang="en-GB" sz="2000" dirty="0"/>
              <a:t>	System.out.println(“   To end program enter 3”);</a:t>
            </a:r>
          </a:p>
          <a:p>
            <a:pPr marL="342900" lvl="1" indent="-342900" eaLnBrk="1" hangingPunct="1">
              <a:buFontTx/>
              <a:buNone/>
            </a:pPr>
            <a:r>
              <a:rPr lang="en-GB" sz="2000" dirty="0"/>
              <a:t>	</a:t>
            </a:r>
          </a:p>
          <a:p>
            <a:pPr marL="342900" lvl="1" indent="-342900" eaLnBrk="1" hangingPunct="1">
              <a:buFontTx/>
              <a:buNone/>
            </a:pPr>
            <a:r>
              <a:rPr lang="en-GB" sz="2000" dirty="0"/>
              <a:t>}</a:t>
            </a:r>
          </a:p>
          <a:p>
            <a:pPr marL="342900" lvl="1" indent="-342900" eaLnBrk="1" hangingPunct="1">
              <a:buFontTx/>
              <a:buNone/>
            </a:pPr>
            <a:endParaRPr lang="en-GB" sz="2000" dirty="0"/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52450" y="4505325"/>
            <a:ext cx="3619500" cy="476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b="1" dirty="0">
                <a:solidFill>
                  <a:srgbClr val="0033CC"/>
                </a:solidFill>
              </a:rPr>
              <a:t>Enter command: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User Interface and Model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09676"/>
            <a:ext cx="8229600" cy="4916488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Model</a:t>
            </a:r>
            <a:r>
              <a:rPr lang="en-US" sz="2800" dirty="0"/>
              <a:t>: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the business (entity) classes &amp; objects that solve the problem at hand.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User interface:</a:t>
            </a:r>
            <a:r>
              <a:rPr lang="en-US" sz="2800" dirty="0"/>
              <a:t>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boundary class(es)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interacts with user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getting input from user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giving output to user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reporting on status of model.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2800" b="1" dirty="0"/>
              <a:t>Flexibility in design: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kumimoji="1" lang="en-US" sz="2400" dirty="0"/>
              <a:t>identifying these as separate subsystems.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149"/>
          </a:xfrm>
        </p:spPr>
        <p:txBody>
          <a:bodyPr/>
          <a:lstStyle/>
          <a:p>
            <a:pPr eaLnBrk="1" hangingPunct="1"/>
            <a:r>
              <a:rPr lang="en-GB" dirty="0"/>
              <a:t>getCommand()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457200" y="2562225"/>
            <a:ext cx="8229600" cy="4086225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GB" b="1" dirty="0"/>
              <a:t>private</a:t>
            </a:r>
            <a:r>
              <a:rPr lang="en-GB" dirty="0"/>
              <a:t> int getCommand()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{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	System.out.print (“Enter command: “);</a:t>
            </a:r>
          </a:p>
          <a:p>
            <a:pPr eaLnBrk="1" hangingPunct="1">
              <a:buNone/>
            </a:pPr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command = </a:t>
            </a:r>
            <a:r>
              <a:rPr lang="en-GB" dirty="0" err="1"/>
              <a:t>myScanner.nextInt</a:t>
            </a:r>
            <a:r>
              <a:rPr lang="en-GB" dirty="0"/>
              <a:t>();</a:t>
            </a:r>
          </a:p>
          <a:p>
            <a:pPr eaLnBrk="1" hangingPunct="1">
              <a:buNone/>
            </a:pPr>
            <a:r>
              <a:rPr lang="en-GB" dirty="0"/>
              <a:t>    </a:t>
            </a:r>
            <a:r>
              <a:rPr lang="en-GB" dirty="0" err="1"/>
              <a:t>myScanner.nextLine</a:t>
            </a:r>
            <a:r>
              <a:rPr lang="en-GB" dirty="0"/>
              <a:t>();  // handle </a:t>
            </a:r>
            <a:r>
              <a:rPr lang="en-GB" dirty="0" err="1"/>
              <a:t>eol</a:t>
            </a:r>
            <a:endParaRPr lang="en-GB" dirty="0"/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	return command;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2958" y="965771"/>
            <a:ext cx="7798084" cy="1356189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Asks for command to be entered.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Gets value using Scanner method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971"/>
          </a:xfrm>
        </p:spPr>
        <p:txBody>
          <a:bodyPr/>
          <a:lstStyle/>
          <a:p>
            <a:pPr eaLnBrk="1" hangingPunct="1"/>
            <a:r>
              <a:rPr lang="en-GB" dirty="0"/>
              <a:t>execute(int command)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457200" y="1660668"/>
            <a:ext cx="8229600" cy="4184347"/>
          </a:xfrm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private void execute( int command)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{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if ( command == 1)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	doFToC();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else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if ( command == 2 )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	doCToF();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else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if ( command == 3)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	</a:t>
            </a:r>
            <a:r>
              <a:rPr lang="en-GB" sz="2000" b="1" dirty="0">
                <a:solidFill>
                  <a:srgbClr val="FF0000"/>
                </a:solidFill>
              </a:rPr>
              <a:t>System.exit(0);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else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		System.out.println(“Unknown command”);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GB" sz="2000" dirty="0"/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en-GB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112" y="1045113"/>
            <a:ext cx="8856324" cy="459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Select what to do based on the chosen command using if statements.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76099" y="2071634"/>
            <a:ext cx="4417888" cy="2897312"/>
            <a:chOff x="3976099" y="2938409"/>
            <a:chExt cx="4417888" cy="2897312"/>
          </a:xfrm>
        </p:grpSpPr>
        <p:sp>
          <p:nvSpPr>
            <p:cNvPr id="8" name="Rectangle 7"/>
            <p:cNvSpPr/>
            <p:nvPr/>
          </p:nvSpPr>
          <p:spPr>
            <a:xfrm>
              <a:off x="3976099" y="2938409"/>
              <a:ext cx="4417888" cy="28973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As this method calls 2 others that don’t exist yet (doFToC() &amp; doCToF()), we need to create empty versions first. </a:t>
              </a:r>
            </a:p>
            <a:p>
              <a:r>
                <a:rPr lang="en-GB" sz="2400" dirty="0">
                  <a:solidFill>
                    <a:schemeClr val="tx1"/>
                  </a:solidFill>
                </a:rPr>
                <a:t>e.g. 	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28855" y="4520630"/>
              <a:ext cx="3462391" cy="1263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private void doFToC()</a:t>
              </a:r>
            </a:p>
            <a:p>
              <a:r>
                <a:rPr lang="en-GB" sz="2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GB" sz="2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0499" y="5857696"/>
            <a:ext cx="8791575" cy="954107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Add empty methods doFToC() &amp; doCToF() to the class.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Add this method to the class, compile and test</a:t>
            </a:r>
            <a:r>
              <a:rPr lang="en-GB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doFToC()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GB" dirty="0"/>
              <a:t>private void doFToC()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{	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	</a:t>
            </a:r>
            <a:r>
              <a:rPr lang="en-GB" sz="2400" dirty="0"/>
              <a:t>System.out.print(“Enter F temperature: “);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400" dirty="0"/>
              <a:t>	double ft = myScanner.nextDouble();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400" dirty="0"/>
              <a:t>	f.</a:t>
            </a:r>
            <a:r>
              <a:rPr lang="en-US" sz="2400" dirty="0">
                <a:solidFill>
                  <a:srgbClr val="3366CC"/>
                </a:solidFill>
              </a:rPr>
              <a:t> setFTemperature( ft);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solidFill>
                  <a:srgbClr val="3366CC"/>
                </a:solidFill>
              </a:rPr>
              <a:t>	</a:t>
            </a:r>
            <a:r>
              <a:rPr lang="en-US" sz="2400" dirty="0"/>
              <a:t>System.out.println( ft + “F equals “ +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                                       f.</a:t>
            </a:r>
            <a:r>
              <a:rPr lang="en-US" sz="2400" dirty="0">
                <a:solidFill>
                  <a:srgbClr val="3366CC"/>
                </a:solidFill>
              </a:rPr>
              <a:t> convertToCentigrade()</a:t>
            </a:r>
            <a:r>
              <a:rPr lang="en-US" sz="2400" dirty="0"/>
              <a:t>  + “C”);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117764" name="TextBox 3"/>
          <p:cNvSpPr txBox="1">
            <a:spLocks noChangeArrowheads="1"/>
          </p:cNvSpPr>
          <p:nvPr/>
        </p:nvSpPr>
        <p:spPr bwMode="auto">
          <a:xfrm>
            <a:off x="5291191" y="1295400"/>
            <a:ext cx="3624209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996633"/>
                </a:solidFill>
                <a:latin typeface="Comic Sans MS" pitchFamily="66" charset="0"/>
              </a:rPr>
              <a:t>add code to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doCToF()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GB" dirty="0"/>
              <a:t>private void doCToF()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{	</a:t>
            </a:r>
          </a:p>
          <a:p>
            <a:pPr eaLnBrk="1" hangingPunct="1">
              <a:buFont typeface="Arial" pitchFamily="34" charset="0"/>
              <a:buNone/>
            </a:pPr>
            <a:r>
              <a:rPr lang="en-GB" dirty="0"/>
              <a:t>	</a:t>
            </a:r>
            <a:r>
              <a:rPr lang="en-GB" sz="2400" dirty="0"/>
              <a:t>System.out.print(“Enter C temperature: “);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400" dirty="0"/>
              <a:t>	double ct = myScanner.nextDouble();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400" dirty="0"/>
              <a:t>	c.</a:t>
            </a:r>
            <a:r>
              <a:rPr lang="en-US" sz="2400" dirty="0">
                <a:solidFill>
                  <a:srgbClr val="3366CC"/>
                </a:solidFill>
              </a:rPr>
              <a:t> setCTemperature( ct);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solidFill>
                  <a:srgbClr val="3366CC"/>
                </a:solidFill>
              </a:rPr>
              <a:t>	</a:t>
            </a:r>
            <a:r>
              <a:rPr lang="en-US" sz="2400" dirty="0"/>
              <a:t>System.out.println( ct + “C equals “ +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                                       c.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smtClean="0">
                <a:solidFill>
                  <a:srgbClr val="3366CC"/>
                </a:solidFill>
              </a:rPr>
              <a:t>convertTo</a:t>
            </a:r>
            <a:r>
              <a:rPr lang="en-GB" sz="2400" smtClean="0">
                <a:solidFill>
                  <a:srgbClr val="3366CC"/>
                </a:solidFill>
              </a:rPr>
              <a:t>Fahrenheit</a:t>
            </a:r>
            <a:r>
              <a:rPr lang="en-US" sz="2400" dirty="0">
                <a:solidFill>
                  <a:srgbClr val="3366CC"/>
                </a:solidFill>
              </a:rPr>
              <a:t>() </a:t>
            </a:r>
            <a:r>
              <a:rPr lang="en-US" sz="2400" dirty="0"/>
              <a:t> + “F”);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1" y="1295400"/>
            <a:ext cx="4343400" cy="95410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996633"/>
                </a:solidFill>
                <a:latin typeface="Comic Sans MS" pitchFamily="66" charset="0"/>
              </a:rPr>
              <a:t>add code to method.</a:t>
            </a:r>
          </a:p>
          <a:p>
            <a:r>
              <a:rPr lang="en-GB" sz="2800" dirty="0">
                <a:solidFill>
                  <a:srgbClr val="996633"/>
                </a:solidFill>
                <a:latin typeface="Comic Sans MS" pitchFamily="66" charset="0"/>
              </a:rPr>
              <a:t>Compile and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996633"/>
                </a:solidFill>
              </a:rPr>
              <a:t>Exercise 3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195210" y="1600200"/>
            <a:ext cx="4376790" cy="4525963"/>
          </a:xfrm>
        </p:spPr>
        <p:txBody>
          <a:bodyPr/>
          <a:lstStyle/>
          <a:p>
            <a:pPr eaLnBrk="1" hangingPunct="1"/>
            <a:r>
              <a:rPr lang="en-GB" dirty="0"/>
              <a:t>What is still missing?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Add menu()</a:t>
            </a:r>
          </a:p>
          <a:p>
            <a:pPr eaLnBrk="1" hangingPunct="1"/>
            <a:r>
              <a:rPr lang="en-GB" dirty="0"/>
              <a:t>Test the user interface</a:t>
            </a:r>
          </a:p>
          <a:p>
            <a:pPr lvl="1" eaLnBrk="1" hangingPunct="1"/>
            <a:r>
              <a:rPr lang="en-GB" dirty="0"/>
              <a:t>Create an object</a:t>
            </a:r>
          </a:p>
          <a:p>
            <a:pPr lvl="1" eaLnBrk="1" hangingPunct="1"/>
            <a:r>
              <a:rPr lang="en-GB" dirty="0"/>
              <a:t>Call menu()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1548" y="2401368"/>
            <a:ext cx="5170205" cy="1606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9600" dirty="0" smtClean="0">
                <a:solidFill>
                  <a:schemeClr val="tx1"/>
                </a:solidFill>
              </a:rPr>
              <a:t>?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Review the design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public void menu()</a:t>
            </a:r>
          </a:p>
          <a:p>
            <a:pPr eaLnBrk="1" hangingPunct="1">
              <a:buFontTx/>
              <a:buNone/>
            </a:pPr>
            <a:r>
              <a:rPr lang="en-GB" dirty="0"/>
              <a:t>{</a:t>
            </a:r>
          </a:p>
          <a:p>
            <a:pPr eaLnBrk="1" hangingPunct="1">
              <a:buFontTx/>
              <a:buNone/>
            </a:pPr>
            <a:r>
              <a:rPr lang="en-GB" dirty="0"/>
              <a:t>	int command;</a:t>
            </a:r>
          </a:p>
          <a:p>
            <a:pPr eaLnBrk="1" hangingPunct="1">
              <a:buFontTx/>
              <a:buNone/>
            </a:pPr>
            <a:r>
              <a:rPr lang="en-GB" dirty="0"/>
              <a:t>	displayMenu();</a:t>
            </a:r>
          </a:p>
          <a:p>
            <a:pPr eaLnBrk="1" hangingPunct="1">
              <a:buFontTx/>
              <a:buNone/>
            </a:pPr>
            <a:r>
              <a:rPr lang="en-GB" dirty="0"/>
              <a:t>	command = getCommand();</a:t>
            </a:r>
          </a:p>
          <a:p>
            <a:pPr eaLnBrk="1" hangingPunct="1">
              <a:buFontTx/>
              <a:buNone/>
            </a:pPr>
            <a:r>
              <a:rPr lang="en-GB" dirty="0"/>
              <a:t>	execute( command );</a:t>
            </a:r>
          </a:p>
          <a:p>
            <a:pPr eaLnBrk="1" hangingPunct="1">
              <a:buFontTx/>
              <a:buNone/>
            </a:pPr>
            <a:r>
              <a:rPr lang="en-GB" dirty="0"/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019800" y="3733800"/>
            <a:ext cx="2819400" cy="2286000"/>
          </a:xfrm>
          <a:prstGeom prst="wedgeRoundRectCallout">
            <a:avLst>
              <a:gd name="adj1" fmla="val 48648"/>
              <a:gd name="adj2" fmla="val 740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r>
              <a:rPr lang="en-GB" sz="2800" b="1" dirty="0">
                <a:latin typeface="Arial" charset="0"/>
              </a:rPr>
              <a:t>Only allows for one command then program closes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dirty="0"/>
              <a:t>Better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827315"/>
            <a:ext cx="8229600" cy="5987143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public void menu()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	int command = -1;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while ( command ! = 0 )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{	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		displayMenu();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		command = getCommand();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		execute( command );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FontTx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21BA4-3824-49EB-9E9E-6E8BA56D51AE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1827" y="1571375"/>
            <a:ext cx="3240087" cy="93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</a:rPr>
              <a:t>Exit command now 0 </a:t>
            </a:r>
          </a:p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</a:rPr>
              <a:t>–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800080"/>
                </a:solidFill>
                <a:latin typeface="Arial Rounded MT Bold" pitchFamily="34" charset="0"/>
              </a:rPr>
              <a:t>Java Applications</a:t>
            </a:r>
            <a:endParaRPr lang="en-US" dirty="0">
              <a:solidFill>
                <a:srgbClr val="800080"/>
              </a:solidFill>
              <a:latin typeface="Arial Rounded MT Bold" pitchFamily="34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800080"/>
                </a:solidFill>
                <a:latin typeface="Arial Rounded MT Bold" pitchFamily="34" charset="0"/>
              </a:rPr>
              <a:t>public static void main (String [ ] args)</a:t>
            </a:r>
            <a:endParaRPr lang="en-US" dirty="0">
              <a:solidFill>
                <a:srgbClr val="80008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applications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run a Java program the JVM needs to know which class / method to start with.</a:t>
            </a:r>
          </a:p>
          <a:p>
            <a:pPr eaLnBrk="1" hangingPunct="1"/>
            <a:r>
              <a:rPr lang="en-GB" dirty="0"/>
              <a:t>It needs a class containing a method called </a:t>
            </a:r>
            <a:r>
              <a:rPr lang="en-GB" b="1" dirty="0">
                <a:solidFill>
                  <a:srgbClr val="A50021"/>
                </a:solidFill>
              </a:rPr>
              <a:t>main</a:t>
            </a:r>
          </a:p>
          <a:p>
            <a:pPr eaLnBrk="1" hangingPunct="1"/>
            <a:r>
              <a:rPr lang="en-GB" b="1" dirty="0">
                <a:solidFill>
                  <a:srgbClr val="336699"/>
                </a:solidFill>
              </a:rPr>
              <a:t>There should only be one such class</a:t>
            </a:r>
            <a:endParaRPr lang="en-GB" b="1" dirty="0"/>
          </a:p>
          <a:p>
            <a:pPr eaLnBrk="1" hangingPunct="1"/>
            <a:r>
              <a:rPr lang="en-GB" dirty="0"/>
              <a:t>Syntax:</a:t>
            </a:r>
          </a:p>
          <a:p>
            <a:pPr algn="ctr" eaLnBrk="1" hangingPunct="1">
              <a:buFontTx/>
              <a:buNone/>
            </a:pPr>
            <a:r>
              <a:rPr lang="en-GB" b="1" dirty="0">
                <a:solidFill>
                  <a:srgbClr val="336699"/>
                </a:solidFill>
              </a:rPr>
              <a:t>public static void </a:t>
            </a:r>
            <a:r>
              <a:rPr lang="en-GB" b="1" dirty="0">
                <a:solidFill>
                  <a:srgbClr val="A50021"/>
                </a:solidFill>
              </a:rPr>
              <a:t>main</a:t>
            </a:r>
            <a:r>
              <a:rPr lang="en-GB" b="1" dirty="0">
                <a:solidFill>
                  <a:srgbClr val="336699"/>
                </a:solidFill>
              </a:rPr>
              <a:t> (String [ ] args)</a:t>
            </a:r>
            <a:endParaRPr lang="en-US" b="1" dirty="0">
              <a:solidFill>
                <a:srgbClr val="3366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11004-0232-414B-862B-272835668459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Example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public class ExampleMain</a:t>
            </a:r>
          </a:p>
          <a:p>
            <a:pPr eaLnBrk="1" hangingPunct="1">
              <a:buFontTx/>
              <a:buNone/>
            </a:pPr>
            <a:r>
              <a:rPr lang="en-GB" dirty="0"/>
              <a:t>{</a:t>
            </a:r>
          </a:p>
          <a:p>
            <a:pPr eaLnBrk="1" hangingPunct="1">
              <a:buFontTx/>
              <a:buNone/>
            </a:pPr>
            <a:r>
              <a:rPr lang="en-GB" dirty="0"/>
              <a:t>   </a:t>
            </a:r>
            <a:r>
              <a:rPr lang="en-GB" sz="2800" b="1" dirty="0"/>
              <a:t>public static void </a:t>
            </a:r>
            <a:r>
              <a:rPr lang="en-GB" sz="2800" b="1" dirty="0">
                <a:solidFill>
                  <a:srgbClr val="A50021"/>
                </a:solidFill>
              </a:rPr>
              <a:t>main</a:t>
            </a:r>
            <a:r>
              <a:rPr lang="en-GB" sz="2800" b="1" dirty="0"/>
              <a:t> (String [ ] args)</a:t>
            </a:r>
            <a:endParaRPr lang="en-GB" b="1" dirty="0"/>
          </a:p>
          <a:p>
            <a:pPr eaLnBrk="1" hangingPunct="1">
              <a:buFontTx/>
              <a:buNone/>
            </a:pPr>
            <a:r>
              <a:rPr lang="en-GB" dirty="0"/>
              <a:t>   {</a:t>
            </a:r>
          </a:p>
          <a:p>
            <a:pPr eaLnBrk="1" hangingPunct="1">
              <a:buFontTx/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6600"/>
                </a:solidFill>
              </a:rPr>
              <a:t>// code goes here</a:t>
            </a:r>
          </a:p>
          <a:p>
            <a:pPr eaLnBrk="1" hangingPunct="1">
              <a:buFontTx/>
              <a:buNone/>
            </a:pPr>
            <a:r>
              <a:rPr lang="en-GB" dirty="0"/>
              <a:t>   }</a:t>
            </a:r>
          </a:p>
          <a:p>
            <a:pPr eaLnBrk="1" hangingPunct="1">
              <a:buFontTx/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D25D9-6278-4795-98DE-B238B72976D6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dirty="0"/>
              <a:t>Why split  into UI and model?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dirty="0"/>
              <a:t>Can use alternative UI’s without changing model.</a:t>
            </a:r>
          </a:p>
          <a:p>
            <a:r>
              <a:rPr lang="en-GB" dirty="0"/>
              <a:t>Allows multiple clients.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315E8-8A08-4AEE-A3F2-3D9960B222F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 l="11501" t="9573" r="63770" b="72087"/>
          <a:stretch>
            <a:fillRect/>
          </a:stretch>
        </p:blipFill>
        <p:spPr bwMode="auto">
          <a:xfrm>
            <a:off x="155856" y="3283080"/>
            <a:ext cx="7250112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52509" y="3035030"/>
            <a:ext cx="3210127" cy="213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7413" y="2198452"/>
            <a:ext cx="3219855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Application Boundary</a:t>
            </a:r>
          </a:p>
        </p:txBody>
      </p:sp>
      <p:cxnSp>
        <p:nvCxnSpPr>
          <p:cNvPr id="9" name="Straight Arrow Connector 8"/>
          <p:cNvCxnSpPr>
            <a:stCxn id="7" idx="2"/>
            <a:endCxn id="6" idx="3"/>
          </p:cNvCxnSpPr>
          <p:nvPr/>
        </p:nvCxnSpPr>
        <p:spPr>
          <a:xfrm flipH="1">
            <a:off x="5262636" y="2655652"/>
            <a:ext cx="2154705" cy="144455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The main method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AU" dirty="0"/>
              <a:t>“main” must exist.</a:t>
            </a:r>
          </a:p>
          <a:p>
            <a:pPr eaLnBrk="1" hangingPunct="1"/>
            <a:r>
              <a:rPr lang="en-AU" dirty="0"/>
              <a:t>“main” must be public.</a:t>
            </a:r>
          </a:p>
          <a:p>
            <a:pPr eaLnBrk="1" hangingPunct="1"/>
            <a:r>
              <a:rPr lang="en-AU" dirty="0"/>
              <a:t>“main” must be static (class method).</a:t>
            </a:r>
          </a:p>
          <a:p>
            <a:pPr eaLnBrk="1" hangingPunct="1"/>
            <a:r>
              <a:rPr lang="en-AU" dirty="0"/>
              <a:t>“main” must have a String array parameter.</a:t>
            </a:r>
          </a:p>
          <a:p>
            <a:pPr eaLnBrk="1" hangingPunct="1"/>
            <a:r>
              <a:rPr lang="en-AU" dirty="0"/>
              <a:t>Only “main” can be invoked.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EEB1D-EDF5-4BA2-B4D8-A2B508A3188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Use of main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Good OOP style requires that main be kept simple.</a:t>
            </a:r>
          </a:p>
          <a:p>
            <a:pPr eaLnBrk="1" hangingPunct="1"/>
            <a:r>
              <a:rPr lang="en-GB" dirty="0"/>
              <a:t>Guidelines:</a:t>
            </a:r>
          </a:p>
          <a:p>
            <a:pPr lvl="1" eaLnBrk="1" hangingPunct="1"/>
            <a:r>
              <a:rPr lang="en-GB" dirty="0"/>
              <a:t>create an object</a:t>
            </a:r>
          </a:p>
          <a:p>
            <a:pPr lvl="1" eaLnBrk="1" hangingPunct="1"/>
            <a:r>
              <a:rPr lang="en-GB" dirty="0"/>
              <a:t>call the first method</a:t>
            </a:r>
          </a:p>
          <a:p>
            <a:pPr eaLnBrk="1" hangingPunct="1"/>
            <a:r>
              <a:rPr lang="en-GB" dirty="0"/>
              <a:t>Should NOT be full of complex logic!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AAD5A-4BD5-4530-BCB5-2306841CAB14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996633"/>
                </a:solidFill>
              </a:rPr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1371600"/>
            <a:ext cx="8752114" cy="47545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>
                <a:solidFill>
                  <a:srgbClr val="996633"/>
                </a:solidFill>
              </a:rPr>
              <a:t>Add the following class to your temperature conversion 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800" dirty="0">
              <a:solidFill>
                <a:srgbClr val="996633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public class TemparatureMain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  	public static void main(String[] args)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  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TemperatureConversionUI</a:t>
            </a:r>
            <a:r>
              <a:rPr lang="en-A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textUI =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	new </a:t>
            </a:r>
            <a:r>
              <a:rPr lang="en-GB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TemperatureConversionUI()</a:t>
            </a:r>
            <a:endParaRPr lang="en-AU" sz="3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AU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textUI.menu</a:t>
            </a:r>
            <a:r>
              <a:rPr lang="en-A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  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30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>
              <a:solidFill>
                <a:srgbClr val="9966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508E-51F8-4792-8F52-4E26E1887484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pPr algn="l" eaLnBrk="1" hangingPunct="1"/>
            <a:r>
              <a:rPr lang="en-GB" b="1" dirty="0">
                <a:solidFill>
                  <a:srgbClr val="996633"/>
                </a:solidFill>
              </a:rPr>
              <a:t>Using main in BlueJ</a:t>
            </a:r>
            <a:r>
              <a:rPr lang="en-GB" sz="3600" b="1" dirty="0">
                <a:solidFill>
                  <a:srgbClr val="996633"/>
                </a:solidFill>
              </a:rPr>
              <a:t> continued</a:t>
            </a:r>
            <a:endParaRPr lang="en-US" b="1" dirty="0">
              <a:solidFill>
                <a:srgbClr val="996633"/>
              </a:solidFill>
            </a:endParaRPr>
          </a:p>
        </p:txBody>
      </p:sp>
      <p:sp>
        <p:nvSpPr>
          <p:cNvPr id="1280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GB" sz="2800" dirty="0">
                <a:solidFill>
                  <a:srgbClr val="996633"/>
                </a:solidFill>
                <a:latin typeface="Comic Sans MS" pitchFamily="66" charset="0"/>
              </a:rPr>
              <a:t>Select the class</a:t>
            </a:r>
          </a:p>
          <a:p>
            <a:pPr lvl="1" eaLnBrk="1" hangingPunct="1"/>
            <a:r>
              <a:rPr lang="en-GB" sz="2400" dirty="0">
                <a:solidFill>
                  <a:srgbClr val="996633"/>
                </a:solidFill>
                <a:latin typeface="Comic Sans MS" pitchFamily="66" charset="0"/>
              </a:rPr>
              <a:t>you will see the constructor listed (ignore)</a:t>
            </a:r>
          </a:p>
          <a:p>
            <a:pPr lvl="1" eaLnBrk="1" hangingPunct="1"/>
            <a:r>
              <a:rPr lang="en-GB" sz="2400" dirty="0">
                <a:solidFill>
                  <a:srgbClr val="996633"/>
                </a:solidFill>
                <a:latin typeface="Comic Sans MS" pitchFamily="66" charset="0"/>
              </a:rPr>
              <a:t>also main will be listed</a:t>
            </a:r>
          </a:p>
          <a:p>
            <a:pPr eaLnBrk="1" hangingPunct="1"/>
            <a:r>
              <a:rPr lang="en-GB" sz="2800" dirty="0">
                <a:solidFill>
                  <a:srgbClr val="996633"/>
                </a:solidFill>
                <a:latin typeface="Comic Sans MS" pitchFamily="66" charset="0"/>
              </a:rPr>
              <a:t>You can invoke main without instantiating an object.</a:t>
            </a:r>
            <a:endParaRPr lang="en-US" sz="2800" dirty="0">
              <a:solidFill>
                <a:srgbClr val="99663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E11A2-F3EE-46CF-9B7C-952EA420D9A6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7274" t="27261" r="17613" b="25000"/>
          <a:stretch>
            <a:fillRect/>
          </a:stretch>
        </p:blipFill>
        <p:spPr bwMode="auto">
          <a:xfrm>
            <a:off x="217488" y="3284538"/>
            <a:ext cx="413861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92275" y="3357563"/>
            <a:ext cx="6408738" cy="2541587"/>
            <a:chOff x="1691680" y="3356992"/>
            <a:chExt cx="6408712" cy="2542158"/>
          </a:xfrm>
        </p:grpSpPr>
        <p:pic>
          <p:nvPicPr>
            <p:cNvPr id="1280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3407" t="49312" r="32379" b="31789"/>
            <a:stretch>
              <a:fillRect/>
            </a:stretch>
          </p:blipFill>
          <p:spPr bwMode="auto">
            <a:xfrm>
              <a:off x="5796136" y="3356992"/>
              <a:ext cx="2304256" cy="134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691680" y="5610160"/>
              <a:ext cx="1512882" cy="28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3204562" y="4031831"/>
              <a:ext cx="2590789" cy="1722825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03800" y="4437063"/>
            <a:ext cx="4105275" cy="2216150"/>
            <a:chOff x="5004048" y="4437112"/>
            <a:chExt cx="4104456" cy="2216115"/>
          </a:xfrm>
        </p:grpSpPr>
        <p:pic>
          <p:nvPicPr>
            <p:cNvPr id="12800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9741" t="12300" r="44781" b="63066"/>
            <a:stretch>
              <a:fillRect/>
            </a:stretch>
          </p:blipFill>
          <p:spPr bwMode="auto">
            <a:xfrm>
              <a:off x="5004048" y="4985792"/>
              <a:ext cx="4104456" cy="1667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7019771" y="4437112"/>
              <a:ext cx="36506" cy="549266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Java application will consist of several classes.</a:t>
            </a:r>
          </a:p>
          <a:p>
            <a:pPr eaLnBrk="1" hangingPunct="1"/>
            <a:r>
              <a:rPr lang="en-GB" b="1" u="sng" dirty="0">
                <a:solidFill>
                  <a:srgbClr val="CC0000"/>
                </a:solidFill>
              </a:rPr>
              <a:t>One and only one </a:t>
            </a:r>
            <a:r>
              <a:rPr lang="en-GB" dirty="0"/>
              <a:t>class will contain the main method.</a:t>
            </a:r>
          </a:p>
          <a:p>
            <a:pPr eaLnBrk="1" hangingPunct="1"/>
            <a:r>
              <a:rPr lang="en-GB" dirty="0"/>
              <a:t>The main method will just start the application going.</a:t>
            </a:r>
          </a:p>
          <a:p>
            <a:pPr eaLnBrk="1" hangingPunct="1"/>
            <a:r>
              <a:rPr lang="en-GB" dirty="0"/>
              <a:t>The main method will NOT contain any complex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CD6C6-3B12-4A2D-A075-46C99E1FA0AE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Rectangle case study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On Blackboard you will find a slightly revised version of the Rectangle class used in week one.</a:t>
            </a:r>
          </a:p>
          <a:p>
            <a:pPr lvl="1" eaLnBrk="1" hangingPunct="1"/>
            <a:r>
              <a:rPr lang="en-GB" dirty="0"/>
              <a:t>Create a new project and add the (amended) Rectangle class.</a:t>
            </a:r>
          </a:p>
          <a:p>
            <a:pPr lvl="1" eaLnBrk="1" hangingPunct="1"/>
            <a:r>
              <a:rPr lang="en-GB" dirty="0"/>
              <a:t>Have a look at the code &amp; understand its functionality.</a:t>
            </a:r>
          </a:p>
          <a:p>
            <a:pPr eaLnBrk="1" hangingPunct="1"/>
            <a:r>
              <a:rPr lang="en-GB" dirty="0"/>
              <a:t>We will now produce a user interface for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F538B-AFFA-4B60-A02C-1DA4BDC9B8C5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UI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To get a feel lets look at the required output: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C00000"/>
                </a:solidFill>
              </a:rPr>
              <a:t>Rectangle length (a non-negative integer): </a:t>
            </a:r>
            <a:r>
              <a:rPr lang="en-GB" dirty="0"/>
              <a:t>12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C00000"/>
                </a:solidFill>
              </a:rPr>
              <a:t>Rectangle </a:t>
            </a:r>
            <a:r>
              <a:rPr lang="en-GB" dirty="0" smtClean="0">
                <a:solidFill>
                  <a:srgbClr val="C00000"/>
                </a:solidFill>
              </a:rPr>
              <a:t>breadth </a:t>
            </a:r>
            <a:r>
              <a:rPr lang="en-GB" dirty="0">
                <a:solidFill>
                  <a:srgbClr val="C00000"/>
                </a:solidFill>
              </a:rPr>
              <a:t>(a non-negative integer): </a:t>
            </a:r>
            <a:r>
              <a:rPr lang="en-GB" dirty="0"/>
              <a:t>13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Enter number denoting action to perform: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length......................	[1]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breadth...................	[2]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area........................	[3]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perimeter...............	[4]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Create new rectangle.........	[5]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Exit......................................	[0]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Enter command: </a:t>
            </a:r>
          </a:p>
        </p:txBody>
      </p:sp>
      <p:sp>
        <p:nvSpPr>
          <p:cNvPr id="4" name="Line Callout 1 (No Border) 3"/>
          <p:cNvSpPr/>
          <p:nvPr/>
        </p:nvSpPr>
        <p:spPr>
          <a:xfrm>
            <a:off x="7315200" y="1752600"/>
            <a:ext cx="1524000" cy="1222375"/>
          </a:xfrm>
          <a:prstGeom prst="callout1">
            <a:avLst>
              <a:gd name="adj1" fmla="val 50489"/>
              <a:gd name="adj2" fmla="val -6515"/>
              <a:gd name="adj3" fmla="val 51510"/>
              <a:gd name="adj4" fmla="val -389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Creating a rectangle</a:t>
            </a:r>
          </a:p>
        </p:txBody>
      </p:sp>
      <p:sp>
        <p:nvSpPr>
          <p:cNvPr id="5" name="Line Callout 1 (No Border) 4"/>
          <p:cNvSpPr/>
          <p:nvPr/>
        </p:nvSpPr>
        <p:spPr>
          <a:xfrm>
            <a:off x="6629400" y="3962400"/>
            <a:ext cx="1828800" cy="1524000"/>
          </a:xfrm>
          <a:prstGeom prst="callout1">
            <a:avLst>
              <a:gd name="adj1" fmla="val 18750"/>
              <a:gd name="adj2" fmla="val -8333"/>
              <a:gd name="adj3" fmla="val 21591"/>
              <a:gd name="adj4" fmla="val -49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Main  operation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08733-2AE7-4181-9A53-710C0254440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On Blackboard you should find a file TextUITemplate.java.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Copy it into your project.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Rename it RectangleTUI.java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If you look in this class you will see it contains all the code that is common for text based menu style user interfaces.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Add a Rectangle attribute </a:t>
            </a:r>
            <a:r>
              <a:rPr lang="en-GB" dirty="0" smtClean="0"/>
              <a:t>called rectangle and </a:t>
            </a:r>
            <a:r>
              <a:rPr lang="en-GB" dirty="0"/>
              <a:t>set it to </a:t>
            </a:r>
            <a:r>
              <a:rPr lang="en-GB" b="1" dirty="0"/>
              <a:t>null</a:t>
            </a:r>
            <a:r>
              <a:rPr lang="en-GB" dirty="0"/>
              <a:t> in the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06FE-EC5D-40BF-8A13-BCFADB44011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550" y="6126163"/>
            <a:ext cx="3743325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rectangle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Complete the displayMenu method so that when invoked it outputs: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Enter number denoting action to perform: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length....................[1]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breadth..................[2]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area........................[3]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Display perimeter...............[4]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Create new rectangle.........[5]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0070C0"/>
                </a:solidFill>
              </a:rPr>
              <a:t>Exit......................................[0]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70A1F-802F-454A-9E7E-2A445396C27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6 Solution: </a:t>
            </a:r>
            <a:r>
              <a:rPr lang="en-GB" dirty="0"/>
              <a:t>displayMenu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E1C03-CC4F-4368-97EB-0229AFAFB824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34148" name="Rectangle 1"/>
          <p:cNvSpPr>
            <a:spLocks noChangeArrowheads="1"/>
          </p:cNvSpPr>
          <p:nvPr/>
        </p:nvSpPr>
        <p:spPr bwMode="auto">
          <a:xfrm>
            <a:off x="152400" y="2033588"/>
            <a:ext cx="8153400" cy="3476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000" dirty="0">
                <a:ea typeface="Calibri" pitchFamily="34" charset="0"/>
                <a:cs typeface="Arial" pitchFamily="34" charset="0"/>
              </a:rPr>
              <a:t>private void displayMenu()</a:t>
            </a:r>
          </a:p>
          <a:p>
            <a:r>
              <a:rPr lang="en-GB" sz="2000" dirty="0">
                <a:ea typeface="Calibri" pitchFamily="34" charset="0"/>
                <a:cs typeface="Arial" pitchFamily="34" charset="0"/>
              </a:rPr>
              <a:t>{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System.out.println("Enter number denoting action to perform:");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System.out.println("Display length....................[1]");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System.out.println("Display breadth..................[2]");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System.out.println("Display area.......................[3]");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System.out.println("Display perimeter...............[4]");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System.out.println("Create new rectangle.........[5]");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    System.out.println("Exit.....................................[0]");    </a:t>
            </a:r>
          </a:p>
          <a:p>
            <a:pPr eaLnBrk="0" hangingPunct="0"/>
            <a:r>
              <a:rPr lang="en-GB" sz="2000" dirty="0">
                <a:ea typeface="Calibri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Building a simple Text based UI</a:t>
            </a:r>
            <a:endParaRPr 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Fahrenheit to Centigrade Conversion Application.</a:t>
            </a:r>
          </a:p>
          <a:p>
            <a:pPr eaLnBrk="1" hangingPunct="1"/>
            <a:r>
              <a:rPr lang="en-GB" dirty="0"/>
              <a:t>The Specification:</a:t>
            </a:r>
          </a:p>
          <a:p>
            <a:pPr lvl="1" eaLnBrk="1" hangingPunct="1"/>
            <a:r>
              <a:rPr lang="en-US" dirty="0"/>
              <a:t>Allow user to input temperature in Fahrenheit and be told the Centigrade equivalent.</a:t>
            </a:r>
          </a:p>
          <a:p>
            <a:pPr lvl="1" eaLnBrk="1" hangingPunct="1"/>
            <a:r>
              <a:rPr lang="en-US" dirty="0"/>
              <a:t>Allow user to do opposite, i.e. Centigrade to Fahrenheit.</a:t>
            </a:r>
          </a:p>
          <a:p>
            <a:pPr lvl="1" eaLnBrk="1" hangingPunct="1"/>
            <a:r>
              <a:rPr lang="en-US" dirty="0"/>
              <a:t>Allow user to quit.</a:t>
            </a:r>
          </a:p>
          <a:p>
            <a:pPr lvl="1" eaLnBrk="1" hangingPunct="1"/>
            <a:r>
              <a:rPr lang="en-US" dirty="0"/>
              <a:t>Program menu driven.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Modifying the menu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/>
              <a:t>When the program starts we want to display the following two lines: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C00000"/>
                </a:solidFill>
              </a:rPr>
              <a:t>Rectangle length (a non-negative integer): </a:t>
            </a:r>
            <a:endParaRPr lang="en-GB" dirty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C00000"/>
                </a:solidFill>
              </a:rPr>
              <a:t>Rectangle </a:t>
            </a:r>
            <a:r>
              <a:rPr lang="en-GB" dirty="0" smtClean="0">
                <a:solidFill>
                  <a:srgbClr val="C00000"/>
                </a:solidFill>
              </a:rPr>
              <a:t>breadth </a:t>
            </a:r>
            <a:r>
              <a:rPr lang="en-GB" dirty="0">
                <a:solidFill>
                  <a:srgbClr val="C00000"/>
                </a:solidFill>
              </a:rPr>
              <a:t>(a non-negative integer):</a:t>
            </a:r>
            <a:endParaRPr lang="en-GB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/>
              <a:t>This need to be done before we enter the main menu loop.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For now add an ‘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empty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’ method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createRectangle()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that will deal with Rectangle creation.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Bef>
                <a:spcPts val="300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Add a call to this method at the beginning of the menu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4A6ED-B351-4DCE-94FC-7EC852E947B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200525"/>
            <a:ext cx="69342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void createRectangle()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 code for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public void menu()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createRectangle () 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int command = -1;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while ( command != 0 )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{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    displayMenu();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    command = getCommand();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    execute( command 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AB1A5-9AB8-4E29-83CA-DBAABB6A07EA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sz="3200" dirty="0"/>
              <a:t>readIntWithPrompt (String prompt)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Because the action of  prompting to  read an int is used several times we’ve put the code in a single method.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/>
              <a:t>Easier  to manage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/>
              <a:t>Add to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16B1F-2501-4D19-A403-1931874326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7391400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int readIntWithPrompt(String prompt)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System.out.print(prompt);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int input = keyboard.nextInt();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keyboard.nextLine();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return input;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Line Callout 1 (No Border) 3"/>
          <p:cNvSpPr/>
          <p:nvPr/>
        </p:nvSpPr>
        <p:spPr>
          <a:xfrm>
            <a:off x="4953000" y="5029200"/>
            <a:ext cx="3657600" cy="685800"/>
          </a:xfrm>
          <a:prstGeom prst="callout1">
            <a:avLst>
              <a:gd name="adj1" fmla="val 89861"/>
              <a:gd name="adj2" fmla="val -416"/>
              <a:gd name="adj3" fmla="val 28055"/>
              <a:gd name="adj4" fmla="val -145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  <a:latin typeface="Comic Sans MS" pitchFamily="66" charset="0"/>
              </a:rPr>
              <a:t>Make sure nothing left on line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createRectangle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private void createRectangle ()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int length;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</a:t>
            </a:r>
            <a:r>
              <a:rPr lang="en-GB" sz="2200" dirty="0" err="1">
                <a:cs typeface="Arial" pitchFamily="34" charset="0"/>
              </a:rPr>
              <a:t>int</a:t>
            </a:r>
            <a:r>
              <a:rPr lang="en-GB" sz="2200" dirty="0">
                <a:cs typeface="Arial" pitchFamily="34" charset="0"/>
              </a:rPr>
              <a:t> </a:t>
            </a:r>
            <a:r>
              <a:rPr lang="en-GB" sz="2200" dirty="0" smtClean="0">
                <a:cs typeface="Arial" pitchFamily="34" charset="0"/>
              </a:rPr>
              <a:t>breath;</a:t>
            </a:r>
            <a:endParaRPr lang="en-GB" sz="2200" dirty="0"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length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>
                <a:cs typeface="Arial" pitchFamily="34" charset="0"/>
              </a:rPr>
              <a:t>         </a:t>
            </a:r>
            <a:r>
              <a:rPr lang="en-GB" sz="2200" smtClean="0">
                <a:cs typeface="Arial" pitchFamily="34" charset="0"/>
              </a:rPr>
              <a:t>=</a:t>
            </a:r>
            <a:r>
              <a:rPr lang="en-GB" sz="2200" b="1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2200" b="1" dirty="0">
                <a:solidFill>
                  <a:srgbClr val="C00000"/>
                </a:solidFill>
                <a:cs typeface="Arial" pitchFamily="34" charset="0"/>
              </a:rPr>
              <a:t>readIntWithPrompt</a:t>
            </a:r>
            <a:r>
              <a:rPr lang="en-GB" sz="2200" dirty="0">
                <a:cs typeface="Arial" pitchFamily="34" charset="0"/>
              </a:rPr>
              <a:t>("Rectangle length (a non-negative integer): ");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</a:t>
            </a:r>
            <a:r>
              <a:rPr lang="en-GB" sz="2200" dirty="0" smtClean="0">
                <a:cs typeface="Arial" pitchFamily="34" charset="0"/>
              </a:rPr>
              <a:t>breadth </a:t>
            </a:r>
            <a:endParaRPr lang="en-GB" sz="2200" dirty="0"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      </a:t>
            </a:r>
            <a:r>
              <a:rPr lang="en-GB" sz="2200" dirty="0" smtClean="0">
                <a:cs typeface="Arial" pitchFamily="34" charset="0"/>
              </a:rPr>
              <a:t>= </a:t>
            </a:r>
            <a:r>
              <a:rPr lang="en-GB" sz="2200" b="1" dirty="0">
                <a:solidFill>
                  <a:srgbClr val="C00000"/>
                </a:solidFill>
                <a:cs typeface="Arial" pitchFamily="34" charset="0"/>
              </a:rPr>
              <a:t>readIntWithPrompt</a:t>
            </a:r>
            <a:r>
              <a:rPr lang="en-GB" sz="2200" dirty="0">
                <a:cs typeface="Arial" pitchFamily="34" charset="0"/>
              </a:rPr>
              <a:t>("Rectangle </a:t>
            </a:r>
            <a:r>
              <a:rPr lang="en-GB" sz="2200" dirty="0" smtClean="0">
                <a:cs typeface="Arial" pitchFamily="34" charset="0"/>
              </a:rPr>
              <a:t>breadth </a:t>
            </a:r>
            <a:r>
              <a:rPr lang="en-GB" sz="2200" dirty="0">
                <a:cs typeface="Arial" pitchFamily="34" charset="0"/>
              </a:rPr>
              <a:t>(a non-negative integer): ");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   rectangle = new Rectangle(length, </a:t>
            </a:r>
            <a:r>
              <a:rPr lang="en-GB" sz="2200" dirty="0" smtClean="0">
                <a:cs typeface="Arial" pitchFamily="34" charset="0"/>
              </a:rPr>
              <a:t>breadth</a:t>
            </a:r>
            <a:r>
              <a:rPr lang="en-GB" sz="2200" dirty="0" smtClean="0">
                <a:cs typeface="Arial" pitchFamily="34" charset="0"/>
              </a:rPr>
              <a:t>);</a:t>
            </a:r>
            <a:endParaRPr lang="en-GB" sz="2200" dirty="0"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>
                <a:cs typeface="Arial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165A3-FCAB-46C1-BE3A-250C8A3EF3AF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4935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Complete the createRectangle() method.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Add the private methods that execute the actions.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Add the code needed to complete the execute method.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Build the code a little at a time.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Test the class after each method has been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5B3AB-DF9B-4E5B-AE1B-A77A27A6A13A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0" y="598487"/>
            <a:ext cx="3257549" cy="1258887"/>
          </a:xfrm>
        </p:spPr>
        <p:txBody>
          <a:bodyPr/>
          <a:lstStyle/>
          <a:p>
            <a:r>
              <a:rPr lang="en-GB" dirty="0"/>
              <a:t>some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1"/>
            <a:ext cx="8229600" cy="6642100"/>
          </a:xfr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/>
              <a:t>private void execute( int command)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if ( command == 1)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  displayLength();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else if ( command == 2 )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  displayBreadth();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else if ( command == 3)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  displayArea();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else if ( command == 4 )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  displayPerimeter();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else if ( command == 5)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  createRectangle() 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else if ( command == 0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{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System.out.println</a:t>
            </a:r>
            <a:r>
              <a:rPr lang="en-US" sz="2000" dirty="0"/>
              <a:t>( " Program closing down</a:t>
            </a:r>
            <a:r>
              <a:rPr lang="en-US" sz="2000" dirty="0" smtClean="0"/>
              <a:t>");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System.exit</a:t>
            </a:r>
            <a:r>
              <a:rPr lang="en-US" sz="2000" dirty="0" smtClean="0"/>
              <a:t>(0);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else</a:t>
            </a:r>
          </a:p>
          <a:p>
            <a:pPr>
              <a:buNone/>
            </a:pPr>
            <a:r>
              <a:rPr lang="en-US" sz="2000" dirty="0"/>
              <a:t>            System.out.println("Unknown command"); </a:t>
            </a:r>
          </a:p>
          <a:p>
            <a:pPr>
              <a:buNone/>
            </a:pPr>
            <a:r>
              <a:rPr lang="en-US" sz="2000" dirty="0"/>
              <a:t>    }</a:t>
            </a: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dirty="0"/>
              <a:t>Some more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1219200"/>
            <a:ext cx="8429625" cy="533400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private void displayLength()   {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    System.out.println( "The length is " + rectangle.getLength() );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}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 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private void displayBreadth()   {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    System.out.println( "The breadth is " + rectangle.getBreadth() );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}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 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private void displayArea()   {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    System.out.println( "The area is " + rectangle.calculateArea() );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}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 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private void displayPerimeter()   {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    System.out.println( "The perimeter is " + rectangle.calculatePerimeter() );</a:t>
            </a:r>
            <a:endParaRPr lang="en-GB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/>
              <a:t>}</a:t>
            </a:r>
            <a:endParaRPr lang="en-GB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B9DC9-6611-4788-BED5-15D52D43EEA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driver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GB" sz="2800" dirty="0"/>
              <a:t>public class RectangleDriver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{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	public static void </a:t>
            </a:r>
            <a:r>
              <a:rPr lang="en-GB" sz="2800" b="1" dirty="0">
                <a:solidFill>
                  <a:srgbClr val="C00000"/>
                </a:solidFill>
              </a:rPr>
              <a:t>main</a:t>
            </a:r>
            <a:r>
              <a:rPr lang="en-GB" sz="2800" dirty="0"/>
              <a:t> (String[] args)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	{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		RectangleTUI rec = new RectangleTUI();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		rec.menu();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	}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/>
              <a:t>}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029200"/>
            <a:ext cx="4800600" cy="1066800"/>
          </a:xfrm>
          <a:prstGeom prst="wedgeRoundRectCallout">
            <a:avLst>
              <a:gd name="adj1" fmla="val 55675"/>
              <a:gd name="adj2" fmla="val 925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Keep the driver simple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3AC61-FC2E-4CD9-8AB6-E7D8E294BD5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Add the driver class to your project.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Compile.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Select the Driver class and invoke main.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42340" name="Picture 2"/>
          <p:cNvPicPr>
            <a:picLocks noChangeAspect="1" noChangeArrowheads="1"/>
          </p:cNvPicPr>
          <p:nvPr/>
        </p:nvPicPr>
        <p:blipFill>
          <a:blip r:embed="rId2" cstate="print"/>
          <a:srcRect l="24747" t="18520" r="39899" b="47807"/>
          <a:stretch>
            <a:fillRect/>
          </a:stretch>
        </p:blipFill>
        <p:spPr bwMode="auto">
          <a:xfrm>
            <a:off x="990600" y="3429000"/>
            <a:ext cx="4343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80162-7197-4883-B1F5-1405231D3CF0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/>
          <a:p>
            <a:pPr algn="l" eaLnBrk="1" hangingPunct="1"/>
            <a:r>
              <a:rPr lang="en-GB" sz="3200" dirty="0"/>
              <a:t>The terminal window</a:t>
            </a:r>
          </a:p>
        </p:txBody>
      </p:sp>
      <p:pic>
        <p:nvPicPr>
          <p:cNvPr id="143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143000"/>
            <a:ext cx="7086600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9AEAC-97F4-4560-8664-FB0C3C052825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 Thoughts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Need to identify classes</a:t>
            </a:r>
          </a:p>
          <a:p>
            <a:pPr lvl="1" eaLnBrk="1" hangingPunct="1"/>
            <a:r>
              <a:rPr lang="en-GB" dirty="0"/>
              <a:t>a Fahrenheit class?</a:t>
            </a:r>
          </a:p>
          <a:p>
            <a:pPr lvl="1" eaLnBrk="1" hangingPunct="1"/>
            <a:r>
              <a:rPr lang="en-GB" dirty="0"/>
              <a:t>a Centigrade class?</a:t>
            </a:r>
          </a:p>
          <a:p>
            <a:pPr lvl="1" eaLnBrk="1" hangingPunct="1"/>
            <a:r>
              <a:rPr lang="en-GB" dirty="0"/>
              <a:t>both?</a:t>
            </a:r>
          </a:p>
          <a:p>
            <a:pPr eaLnBrk="1" hangingPunct="1"/>
            <a:r>
              <a:rPr lang="en-GB" dirty="0"/>
              <a:t>How to deal with I/O?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33CC"/>
                </a:solidFill>
              </a:rPr>
              <a:t>Fahrenheit</a:t>
            </a:r>
            <a:r>
              <a:rPr lang="en-GB" dirty="0"/>
              <a:t>Temperature Class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What services should this class provide?</a:t>
            </a:r>
          </a:p>
          <a:p>
            <a:pPr lvl="1" eaLnBrk="1" hangingPunct="1"/>
            <a:r>
              <a:rPr lang="en-GB" sz="2400" dirty="0"/>
              <a:t>no-</a:t>
            </a:r>
            <a:r>
              <a:rPr lang="en-GB" sz="2400" dirty="0" err="1"/>
              <a:t>arg</a:t>
            </a:r>
            <a:r>
              <a:rPr lang="en-GB" sz="2400" dirty="0"/>
              <a:t> constructor : what initial value?</a:t>
            </a:r>
          </a:p>
          <a:p>
            <a:pPr lvl="1" eaLnBrk="1" hangingPunct="1"/>
            <a:r>
              <a:rPr lang="en-GB" sz="2400" dirty="0"/>
              <a:t>get Temperature</a:t>
            </a:r>
          </a:p>
          <a:p>
            <a:pPr lvl="1" eaLnBrk="1" hangingPunct="1"/>
            <a:r>
              <a:rPr lang="en-GB" sz="2400" dirty="0"/>
              <a:t>set Temperature</a:t>
            </a:r>
          </a:p>
          <a:p>
            <a:pPr lvl="1" eaLnBrk="1" hangingPunct="1"/>
            <a:r>
              <a:rPr lang="en-GB" sz="2400" dirty="0"/>
              <a:t>get </a:t>
            </a:r>
            <a:r>
              <a:rPr lang="en-GB" sz="2400" b="1" dirty="0">
                <a:solidFill>
                  <a:srgbClr val="FF0000"/>
                </a:solidFill>
              </a:rPr>
              <a:t>Centigrade</a:t>
            </a:r>
            <a:r>
              <a:rPr lang="en-GB" sz="2400" dirty="0"/>
              <a:t> equivalent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Centigrade</a:t>
            </a:r>
            <a:r>
              <a:rPr lang="en-GB" dirty="0"/>
              <a:t>Temperature Class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What services should this class provide?</a:t>
            </a:r>
          </a:p>
          <a:p>
            <a:pPr lvl="1" eaLnBrk="1" hangingPunct="1"/>
            <a:r>
              <a:rPr lang="en-GB" sz="2400" dirty="0"/>
              <a:t>no-</a:t>
            </a:r>
            <a:r>
              <a:rPr lang="en-GB" sz="2400" dirty="0" err="1"/>
              <a:t>arg</a:t>
            </a:r>
            <a:r>
              <a:rPr lang="en-GB" sz="2400" dirty="0"/>
              <a:t> constructor : what initial value?</a:t>
            </a:r>
          </a:p>
          <a:p>
            <a:pPr lvl="1" eaLnBrk="1" hangingPunct="1"/>
            <a:r>
              <a:rPr lang="en-GB" sz="2400" dirty="0"/>
              <a:t>get Temperature</a:t>
            </a:r>
          </a:p>
          <a:p>
            <a:pPr lvl="1" eaLnBrk="1" hangingPunct="1"/>
            <a:r>
              <a:rPr lang="en-GB" sz="2400" dirty="0"/>
              <a:t>set Temperature</a:t>
            </a:r>
          </a:p>
          <a:p>
            <a:pPr lvl="1" eaLnBrk="1" hangingPunct="1"/>
            <a:r>
              <a:rPr lang="en-GB" sz="2400" dirty="0"/>
              <a:t>get </a:t>
            </a:r>
            <a:r>
              <a:rPr lang="en-GB" sz="2400" b="1" dirty="0">
                <a:solidFill>
                  <a:srgbClr val="0033CC"/>
                </a:solidFill>
              </a:rPr>
              <a:t>Fahrenheit </a:t>
            </a:r>
            <a:r>
              <a:rPr lang="en-GB" sz="2400" dirty="0"/>
              <a:t>equivalent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FahrenheitTemperature Class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public class FahrenheitTemperature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private double fTemperature; </a:t>
            </a:r>
            <a:r>
              <a:rPr lang="en-US" sz="2000" dirty="0">
                <a:solidFill>
                  <a:srgbClr val="339933"/>
                </a:solidFill>
              </a:rPr>
              <a:t>// The Fahrenheit temperature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66CC"/>
                </a:solidFill>
              </a:rPr>
              <a:t>public FahrenheitTemperature()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fTemperature = 32.0; // freezing point of water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FahrenheitTemperature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3366CC"/>
                </a:solidFill>
              </a:rPr>
              <a:t>public double getFTemperature()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// simple accessor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100" b="1" dirty="0">
                <a:solidFill>
                  <a:srgbClr val="3366CC"/>
                </a:solidFill>
              </a:rPr>
              <a:t>public double convertToCentigrade()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 double centigrade;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 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  centigrade = 5.0 * (fTemperature -32.0) / 9.0;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  return centigrade;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100" b="1" dirty="0">
                <a:solidFill>
                  <a:srgbClr val="3366CC"/>
                </a:solidFill>
              </a:rPr>
              <a:t>public void setFTemperature( double newFTemperature)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 // simple mutator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C3A2-3757-4E32-B8F7-8520D6F95732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Week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t" anchorCtr="0"/>
      <a:lstStyle>
        <a:defPPr>
          <a:defRPr sz="2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1722</Words>
  <Application>Microsoft Office PowerPoint</Application>
  <PresentationFormat>On-screen Show (4:3)</PresentationFormat>
  <Paragraphs>533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Arial Rounded MT Bold</vt:lpstr>
      <vt:lpstr>Calibri</vt:lpstr>
      <vt:lpstr>Comic Sans MS</vt:lpstr>
      <vt:lpstr>Office Theme</vt:lpstr>
      <vt:lpstr>KV4000</vt:lpstr>
      <vt:lpstr>User Interface and Model</vt:lpstr>
      <vt:lpstr>Why split  into UI and model?</vt:lpstr>
      <vt:lpstr>Building a simple Text based UI</vt:lpstr>
      <vt:lpstr>Design Thoughts</vt:lpstr>
      <vt:lpstr>FahrenheitTemperature Class</vt:lpstr>
      <vt:lpstr>CentigradeTemperature Class</vt:lpstr>
      <vt:lpstr>FahrenheitTemperature Class</vt:lpstr>
      <vt:lpstr>FahrenheitTemperature Class</vt:lpstr>
      <vt:lpstr>CentigradeTemperature class</vt:lpstr>
      <vt:lpstr>Exercise 1</vt:lpstr>
      <vt:lpstr>Text UI Class</vt:lpstr>
      <vt:lpstr>Text UI Code</vt:lpstr>
      <vt:lpstr>constructor</vt:lpstr>
      <vt:lpstr>Exercise 2</vt:lpstr>
      <vt:lpstr>Some thoughts on the menu</vt:lpstr>
      <vt:lpstr>What should a menu method do</vt:lpstr>
      <vt:lpstr>First attempt at Menu</vt:lpstr>
      <vt:lpstr>displayMenu</vt:lpstr>
      <vt:lpstr>getCommand()</vt:lpstr>
      <vt:lpstr>execute(int command)</vt:lpstr>
      <vt:lpstr>doFToC()</vt:lpstr>
      <vt:lpstr>doCToF()</vt:lpstr>
      <vt:lpstr>Exercise 3</vt:lpstr>
      <vt:lpstr>Review the design</vt:lpstr>
      <vt:lpstr>Better method</vt:lpstr>
      <vt:lpstr>Java Applications</vt:lpstr>
      <vt:lpstr>Java applications</vt:lpstr>
      <vt:lpstr>Example</vt:lpstr>
      <vt:lpstr>The main method</vt:lpstr>
      <vt:lpstr>Use of main</vt:lpstr>
      <vt:lpstr>Exercise 4</vt:lpstr>
      <vt:lpstr>Using main in BlueJ continued</vt:lpstr>
      <vt:lpstr>Summary</vt:lpstr>
      <vt:lpstr>Rectangle case study</vt:lpstr>
      <vt:lpstr>UI Responsibilities</vt:lpstr>
      <vt:lpstr>Exercise 5</vt:lpstr>
      <vt:lpstr>Exercise 6</vt:lpstr>
      <vt:lpstr>Exercise 6 Solution: displayMenu</vt:lpstr>
      <vt:lpstr>Modifying the menu method</vt:lpstr>
      <vt:lpstr>The code for menu</vt:lpstr>
      <vt:lpstr>readIntWithPrompt (String prompt)</vt:lpstr>
      <vt:lpstr>createRectangle ()</vt:lpstr>
      <vt:lpstr>Exercise 7</vt:lpstr>
      <vt:lpstr>some of the code</vt:lpstr>
      <vt:lpstr>Some more of the code</vt:lpstr>
      <vt:lpstr>The driver</vt:lpstr>
      <vt:lpstr>Exercise 8</vt:lpstr>
      <vt:lpstr>The terminal window</vt:lpstr>
    </vt:vector>
  </TitlesOfParts>
  <Company>UNN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+ ArrayList&lt;String&gt;</dc:title>
  <dc:creator>izam1</dc:creator>
  <cp:lastModifiedBy>Alan Maughan</cp:lastModifiedBy>
  <cp:revision>358</cp:revision>
  <cp:lastPrinted>2013-10-27T12:58:06Z</cp:lastPrinted>
  <dcterms:created xsi:type="dcterms:W3CDTF">2012-10-14T12:44:44Z</dcterms:created>
  <dcterms:modified xsi:type="dcterms:W3CDTF">2018-11-21T11:06:40Z</dcterms:modified>
</cp:coreProperties>
</file>