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58" y="-96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F23DB-B576-449F-B112-08551AD992B8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761E3-5FFB-4F84-A591-73B3A4B22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812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B2CF9-0679-43A6-BDF8-F3A6022F80AE}" type="datetimeFigureOut">
              <a:rPr lang="en-GB" smtClean="0"/>
              <a:pPr/>
              <a:t>31/10/2018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778"/>
            <a:ext cx="5438140" cy="446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824"/>
            <a:ext cx="2945659" cy="4966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9824"/>
            <a:ext cx="2945659" cy="4966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64228-99E2-4C6B-B64D-0A0A866B7FE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09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4228-99E2-4C6B-B64D-0A0A866B7FE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93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4228-99E2-4C6B-B64D-0A0A866B7FEC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32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AF13-0B49-482F-8CBB-9B83439B55DE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F47-08DD-4C28-9056-0916E0E15C2B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4F89-CACF-4183-B1DC-5CE1DEF36143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0E8A-2163-4963-93CB-F8621F816085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3928-15DD-4A40-89D2-0DF485838862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9907-3A31-4581-8B06-B529B4634D2B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9188-F52B-4E5D-9019-729E176567AA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A73B-0E57-42AF-8D8F-F94BCA4506F6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0243-9A91-42EB-A56C-7948FB4927D4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009-B37C-418C-A086-F35E90E9E419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6884-89F9-400D-A9CB-9C9DC34A685F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5B25-41C2-47F6-8189-D4F9E396EA55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8/docs/api/java/util/Random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Review of </a:t>
            </a:r>
            <a:r>
              <a:rPr lang="en-GB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KV4000</a:t>
            </a:r>
            <a:endParaRPr lang="en-GB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9460" y="685800"/>
            <a:ext cx="5316392" cy="92333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Algerian" pitchFamily="82" charset="0"/>
              </a:rPr>
              <a:t>Christmas Lecture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  <a:reflection blurRad="6350" stA="55000" endA="50" endPos="85000" dist="60007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  <a:noFill/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/**</a:t>
            </a:r>
          </a:p>
          <a:p>
            <a:pPr>
              <a:buNone/>
            </a:pPr>
            <a:r>
              <a:rPr lang="en-GB" dirty="0"/>
              <a:t>     * Method to wrap present</a:t>
            </a:r>
          </a:p>
          <a:p>
            <a:pPr>
              <a:buNone/>
            </a:pPr>
            <a:r>
              <a:rPr lang="en-GB" dirty="0"/>
              <a:t>     * </a:t>
            </a:r>
          </a:p>
          <a:p>
            <a:pPr>
              <a:buNone/>
            </a:pPr>
            <a:r>
              <a:rPr lang="en-GB" dirty="0"/>
              <a:t>     * @param label the label on the present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smtClean="0"/>
              <a:t>*/</a:t>
            </a:r>
          </a:p>
          <a:p>
            <a:pPr>
              <a:buNone/>
            </a:pPr>
            <a:r>
              <a:rPr lang="en-GB" dirty="0" smtClean="0"/>
              <a:t>public void </a:t>
            </a:r>
            <a:r>
              <a:rPr lang="en-GB" dirty="0" err="1" smtClean="0"/>
              <a:t>wrapPresent</a:t>
            </a:r>
            <a:r>
              <a:rPr lang="en-GB" dirty="0" smtClean="0"/>
              <a:t>(Label label)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b="1" dirty="0" err="1" smtClean="0">
                <a:solidFill>
                  <a:srgbClr val="0070C0"/>
                </a:solidFill>
              </a:rPr>
              <a:t>this</a:t>
            </a:r>
            <a:r>
              <a:rPr lang="en-GB" dirty="0" err="1" smtClean="0"/>
              <a:t>.label</a:t>
            </a:r>
            <a:r>
              <a:rPr lang="en-GB" dirty="0" smtClean="0"/>
              <a:t> = label;</a:t>
            </a:r>
          </a:p>
          <a:p>
            <a:pPr>
              <a:buNone/>
            </a:pPr>
            <a:r>
              <a:rPr lang="en-GB" dirty="0" smtClean="0"/>
              <a:t>        wrapped = true;</a:t>
            </a:r>
          </a:p>
          <a:p>
            <a:pPr>
              <a:buNone/>
            </a:pPr>
            <a:r>
              <a:rPr lang="en-GB" dirty="0" smtClean="0"/>
              <a:t> }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Another method</a:t>
            </a:r>
            <a:endParaRPr lang="en-GB" dirty="0"/>
          </a:p>
        </p:txBody>
      </p:sp>
      <p:sp>
        <p:nvSpPr>
          <p:cNvPr id="4" name="Line Callout 2 (No Border) 3"/>
          <p:cNvSpPr/>
          <p:nvPr/>
        </p:nvSpPr>
        <p:spPr>
          <a:xfrm>
            <a:off x="6629400" y="3733800"/>
            <a:ext cx="2438400" cy="685800"/>
          </a:xfrm>
          <a:prstGeom prst="callout2">
            <a:avLst>
              <a:gd name="adj1" fmla="val 32488"/>
              <a:gd name="adj2" fmla="val -2171"/>
              <a:gd name="adj3" fmla="val 101578"/>
              <a:gd name="adj4" fmla="val -19846"/>
              <a:gd name="adj5" fmla="val -7652"/>
              <a:gd name="adj6" fmla="val -48624"/>
            </a:avLst>
          </a:prstGeom>
          <a:solidFill>
            <a:srgbClr val="99FF99"/>
          </a:solidFill>
          <a:ln w="76200">
            <a:solidFill>
              <a:srgbClr val="000000">
                <a:alpha val="0"/>
              </a:srgbClr>
            </a:solidFill>
            <a:headEnd type="none" w="med" len="med"/>
            <a:tailEnd type="triangle" w="med" len="med"/>
          </a:ln>
          <a:effectLst>
            <a:reflection blurRad="6350" stA="50000" endA="300" endPos="55500" dist="1016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An object parameter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Line Callout 2 (No Border) 4"/>
          <p:cNvSpPr/>
          <p:nvPr/>
        </p:nvSpPr>
        <p:spPr>
          <a:xfrm>
            <a:off x="5105400" y="5791200"/>
            <a:ext cx="2819400" cy="990600"/>
          </a:xfrm>
          <a:prstGeom prst="callout2">
            <a:avLst>
              <a:gd name="adj1" fmla="val 28705"/>
              <a:gd name="adj2" fmla="val 71476"/>
              <a:gd name="adj3" fmla="val -122838"/>
              <a:gd name="adj4" fmla="val 7109"/>
              <a:gd name="adj5" fmla="val -76393"/>
              <a:gd name="adj6" fmla="val -1147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Notice use of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</a:t>
            </a:r>
            <a:endParaRPr lang="en-GB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second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sz="2000" dirty="0" smtClean="0"/>
              <a:t>: </a:t>
            </a:r>
            <a:r>
              <a:rPr lang="en-US" sz="2000" b="1" i="1" dirty="0" smtClean="0"/>
              <a:t>Label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en-US" sz="2000" dirty="0" smtClean="0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name of giver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name of receiver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message on label</a:t>
            </a:r>
          </a:p>
          <a:p>
            <a:pPr>
              <a:spcAft>
                <a:spcPts val="300"/>
              </a:spcAft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queries:</a:t>
            </a:r>
          </a:p>
          <a:p>
            <a:pPr lvl="1">
              <a:spcAft>
                <a:spcPts val="300"/>
              </a:spcAft>
            </a:pPr>
            <a:r>
              <a:rPr lang="en-US" sz="2000" i="1" dirty="0" smtClean="0"/>
              <a:t>get giver</a:t>
            </a:r>
          </a:p>
          <a:p>
            <a:pPr lvl="1">
              <a:spcAft>
                <a:spcPts val="300"/>
              </a:spcAft>
            </a:pPr>
            <a:r>
              <a:rPr lang="en-US" sz="2000" i="1" dirty="0" smtClean="0"/>
              <a:t>get </a:t>
            </a:r>
            <a:r>
              <a:rPr lang="en-US" sz="2000" i="1" dirty="0" err="1" smtClean="0"/>
              <a:t>reveiver</a:t>
            </a:r>
            <a:endParaRPr lang="en-US" sz="2000" i="1" dirty="0" smtClean="0"/>
          </a:p>
          <a:p>
            <a:pPr lvl="1">
              <a:spcAft>
                <a:spcPts val="300"/>
              </a:spcAft>
            </a:pPr>
            <a:r>
              <a:rPr lang="en-US" sz="2000" i="1" dirty="0" smtClean="0"/>
              <a:t>get message</a:t>
            </a:r>
          </a:p>
          <a:p>
            <a:pPr>
              <a:spcAft>
                <a:spcPts val="500"/>
              </a:spcAft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commands:</a:t>
            </a:r>
          </a:p>
          <a:p>
            <a:pPr lvl="1">
              <a:spcAft>
                <a:spcPts val="500"/>
              </a:spcAft>
            </a:pPr>
            <a:r>
              <a:rPr lang="en-US" sz="2000" i="1" dirty="0" smtClean="0"/>
              <a:t>none – would you want to scribble over a label !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design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create a label we need to know</a:t>
            </a:r>
          </a:p>
          <a:p>
            <a:pPr lvl="1"/>
            <a:r>
              <a:rPr lang="en-GB" dirty="0" smtClean="0"/>
              <a:t>giver’s name</a:t>
            </a:r>
          </a:p>
          <a:p>
            <a:pPr lvl="1"/>
            <a:r>
              <a:rPr lang="en-GB" dirty="0" smtClean="0"/>
              <a:t>receiver’s name</a:t>
            </a:r>
          </a:p>
          <a:p>
            <a:pPr lvl="1"/>
            <a:r>
              <a:rPr lang="en-GB" dirty="0" smtClean="0"/>
              <a:t>the message</a:t>
            </a:r>
          </a:p>
          <a:p>
            <a:r>
              <a:rPr lang="en-GB" dirty="0" smtClean="0"/>
              <a:t>But what if we want to be anonymous?</a:t>
            </a:r>
          </a:p>
          <a:p>
            <a:r>
              <a:rPr lang="en-GB" dirty="0" smtClean="0"/>
              <a:t>Or not to designate the receiver?</a:t>
            </a:r>
            <a:endParaRPr lang="en-GB" dirty="0"/>
          </a:p>
        </p:txBody>
      </p:sp>
      <p:pic>
        <p:nvPicPr>
          <p:cNvPr id="26626" name="Picture 2" descr="http://t1.gstatic.com/images?q=tbn:ANd9GcRBlOsFC3680BYb4KcC89VJEKij5CByvB7WMhShEhSH0v8OJH0&amp;t=1&amp;usg=__hr21ZwSAhBggsj1Wn0cpr9xVNq0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286000"/>
            <a:ext cx="2933700" cy="15621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Constructors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3400" b="1" dirty="0" smtClean="0">
                <a:solidFill>
                  <a:srgbClr val="0070C0"/>
                </a:solidFill>
              </a:rPr>
              <a:t>public Label( String message 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this.message</a:t>
            </a:r>
            <a:r>
              <a:rPr lang="en-GB" dirty="0" smtClean="0"/>
              <a:t> = message;</a:t>
            </a:r>
          </a:p>
          <a:p>
            <a:pPr>
              <a:buNone/>
            </a:pPr>
            <a:r>
              <a:rPr lang="en-GB" dirty="0" smtClean="0"/>
              <a:t>        giver = "unknown";</a:t>
            </a:r>
          </a:p>
          <a:p>
            <a:pPr>
              <a:buNone/>
            </a:pPr>
            <a:r>
              <a:rPr lang="en-GB" dirty="0" smtClean="0"/>
              <a:t>        receiver = "anyone";</a:t>
            </a:r>
          </a:p>
          <a:p>
            <a:pPr>
              <a:buNone/>
            </a:pPr>
            <a:r>
              <a:rPr lang="en-GB" dirty="0" smtClean="0"/>
              <a:t> 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sz="3400" b="1" dirty="0" smtClean="0">
                <a:solidFill>
                  <a:srgbClr val="0070C0"/>
                </a:solidFill>
              </a:rPr>
              <a:t>public Label ( String giver, String receiver, String message)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this.giver</a:t>
            </a:r>
            <a:r>
              <a:rPr lang="en-GB" dirty="0" smtClean="0"/>
              <a:t> = giver;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this.receiver</a:t>
            </a:r>
            <a:r>
              <a:rPr lang="en-GB" dirty="0" smtClean="0"/>
              <a:t> = receiver;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this.message</a:t>
            </a:r>
            <a:r>
              <a:rPr lang="en-GB" dirty="0" smtClean="0"/>
              <a:t> = message;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Line Callout 2 (No Border) 3"/>
          <p:cNvSpPr/>
          <p:nvPr/>
        </p:nvSpPr>
        <p:spPr>
          <a:xfrm>
            <a:off x="6934200" y="2133600"/>
            <a:ext cx="2209800" cy="1219200"/>
          </a:xfrm>
          <a:prstGeom prst="callout2">
            <a:avLst>
              <a:gd name="adj1" fmla="val 18750"/>
              <a:gd name="adj2" fmla="val -8333"/>
              <a:gd name="adj3" fmla="val 9659"/>
              <a:gd name="adj4" fmla="val -54368"/>
              <a:gd name="adj5" fmla="val -39773"/>
              <a:gd name="adj6" fmla="val -169662"/>
            </a:avLst>
          </a:prstGeom>
          <a:blipFill>
            <a:blip r:embed="rId2" cstate="print"/>
            <a:tile tx="0" ty="0" sx="100000" sy="100000" flip="none" algn="tl"/>
          </a:blip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Unique signatures</a:t>
            </a:r>
            <a:endParaRPr lang="en-GB" sz="2800" dirty="0">
              <a:solidFill>
                <a:schemeClr val="bg2">
                  <a:lumMod val="1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791200" y="2895600"/>
            <a:ext cx="15240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CollectionTypes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GB" dirty="0" smtClean="0"/>
              <a:t>We looked at</a:t>
            </a:r>
          </a:p>
          <a:p>
            <a:pPr lvl="1"/>
            <a:r>
              <a:rPr lang="en-GB" dirty="0" err="1" smtClean="0"/>
              <a:t>ArrayLIst</a:t>
            </a:r>
            <a:r>
              <a:rPr lang="en-GB" dirty="0" smtClean="0"/>
              <a:t>&lt;</a:t>
            </a:r>
            <a:r>
              <a:rPr lang="en-GB" dirty="0" err="1" smtClean="0"/>
              <a:t>ElementType</a:t>
            </a:r>
            <a:r>
              <a:rPr lang="en-GB" dirty="0" smtClean="0"/>
              <a:t>&gt;</a:t>
            </a:r>
          </a:p>
          <a:p>
            <a:pPr lvl="1"/>
            <a:r>
              <a:rPr lang="en-GB" dirty="0" smtClean="0"/>
              <a:t>arrays</a:t>
            </a:r>
          </a:p>
          <a:p>
            <a:r>
              <a:rPr lang="en-GB" dirty="0" smtClean="0"/>
              <a:t>We can use these to build </a:t>
            </a:r>
            <a:r>
              <a:rPr lang="en-GB" dirty="0" smtClean="0">
                <a:solidFill>
                  <a:srgbClr val="C00000"/>
                </a:solidFill>
              </a:rPr>
              <a:t>“Abstract Data Types”</a:t>
            </a:r>
          </a:p>
          <a:p>
            <a:pPr lvl="1"/>
            <a:r>
              <a:rPr lang="en-GB" dirty="0" smtClean="0"/>
              <a:t>a collection of data</a:t>
            </a:r>
          </a:p>
          <a:p>
            <a:pPr lvl="1"/>
            <a:r>
              <a:rPr lang="en-GB" dirty="0" smtClean="0"/>
              <a:t>with rules about accessing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8434" name="Picture 2" descr="L:\Mediastar2G241109\New Prog 1\Week 12\Elf_in_snow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381000"/>
            <a:ext cx="1828800" cy="18288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Data Type for Santa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Santa needs something to hold a collection of presents in</a:t>
            </a:r>
          </a:p>
          <a:p>
            <a:r>
              <a:rPr lang="en-GB" dirty="0" err="1" smtClean="0"/>
              <a:t>Possiblilities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 list</a:t>
            </a:r>
          </a:p>
          <a:p>
            <a:pPr lvl="1"/>
            <a:r>
              <a:rPr lang="en-GB" dirty="0" smtClean="0"/>
              <a:t>a queue</a:t>
            </a:r>
          </a:p>
          <a:p>
            <a:pPr lvl="1"/>
            <a:r>
              <a:rPr lang="en-GB" dirty="0" smtClean="0"/>
              <a:t>a stack</a:t>
            </a:r>
          </a:p>
          <a:p>
            <a:pPr lvl="1"/>
            <a:r>
              <a:rPr lang="en-GB" dirty="0" smtClean="0"/>
              <a:t>a tree</a:t>
            </a:r>
          </a:p>
          <a:p>
            <a:endParaRPr lang="en-GB" dirty="0" smtClean="0"/>
          </a:p>
          <a:p>
            <a:r>
              <a:rPr lang="en-GB" dirty="0" smtClean="0"/>
              <a:t>We need a Sack</a:t>
            </a:r>
          </a:p>
        </p:txBody>
      </p:sp>
      <p:sp>
        <p:nvSpPr>
          <p:cNvPr id="5" name="Line Callout 2 (No Border) 4"/>
          <p:cNvSpPr/>
          <p:nvPr/>
        </p:nvSpPr>
        <p:spPr>
          <a:xfrm>
            <a:off x="4419600" y="2895600"/>
            <a:ext cx="4191000" cy="19050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084"/>
              <a:gd name="adj6" fmla="val -4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All standard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But</a:t>
            </a:r>
          </a:p>
          <a:p>
            <a:pPr lvl="1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a list of presents?</a:t>
            </a:r>
          </a:p>
          <a:p>
            <a:pPr lvl="1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a queue of presents?</a:t>
            </a:r>
          </a:p>
          <a:p>
            <a:pPr lvl="1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a stack of presents?</a:t>
            </a:r>
          </a:p>
          <a:p>
            <a:pPr lvl="1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a tree of presents?</a:t>
            </a:r>
          </a:p>
          <a:p>
            <a:pPr lvl="1"/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5105400"/>
            <a:ext cx="2667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Operation of a Sack</a:t>
            </a:r>
          </a:p>
          <a:p>
            <a:pPr lvl="1"/>
            <a:r>
              <a:rPr lang="en-GB" dirty="0" smtClean="0"/>
              <a:t>fill it</a:t>
            </a:r>
          </a:p>
          <a:p>
            <a:pPr lvl="1"/>
            <a:r>
              <a:rPr lang="en-GB" dirty="0" smtClean="0"/>
              <a:t> then take out presents</a:t>
            </a:r>
          </a:p>
          <a:p>
            <a:pPr lvl="1"/>
            <a:r>
              <a:rPr lang="en-GB" dirty="0" smtClean="0"/>
              <a:t>cannot fill when in ‘take out’ state</a:t>
            </a:r>
          </a:p>
          <a:p>
            <a:pPr lvl="1"/>
            <a:r>
              <a:rPr lang="en-GB" dirty="0" smtClean="0"/>
              <a:t>once started to take out must empty sack</a:t>
            </a:r>
          </a:p>
          <a:p>
            <a:r>
              <a:rPr lang="en-GB" dirty="0" smtClean="0"/>
              <a:t>Other variations</a:t>
            </a:r>
          </a:p>
          <a:p>
            <a:pPr lvl="1"/>
            <a:r>
              <a:rPr lang="en-GB" dirty="0" smtClean="0"/>
              <a:t>select item to take out at random</a:t>
            </a:r>
          </a:p>
          <a:p>
            <a:pPr lvl="1"/>
            <a:r>
              <a:rPr lang="en-GB" dirty="0" smtClean="0"/>
              <a:t>search for specific present</a:t>
            </a:r>
            <a:endParaRPr lang="en-GB" dirty="0"/>
          </a:p>
        </p:txBody>
      </p:sp>
      <p:pic>
        <p:nvPicPr>
          <p:cNvPr id="19458" name="Picture 2" descr="http://www.sandscripts.com/catalog/social/gif/santa_sa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0"/>
            <a:ext cx="2514600" cy="315355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Representation of Sack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Must choose </a:t>
            </a:r>
          </a:p>
          <a:p>
            <a:pPr lvl="1"/>
            <a:r>
              <a:rPr lang="en-GB" dirty="0" smtClean="0"/>
              <a:t>an </a:t>
            </a:r>
            <a:r>
              <a:rPr lang="en-GB" b="1" dirty="0" smtClean="0">
                <a:solidFill>
                  <a:srgbClr val="C00000"/>
                </a:solidFill>
              </a:rPr>
              <a:t>array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an </a:t>
            </a:r>
            <a:r>
              <a:rPr lang="en-GB" b="1" dirty="0" err="1" smtClean="0">
                <a:solidFill>
                  <a:srgbClr val="C00000"/>
                </a:solidFill>
              </a:rPr>
              <a:t>ArrayList</a:t>
            </a:r>
            <a:r>
              <a:rPr lang="en-GB" dirty="0" smtClean="0"/>
              <a:t>?</a:t>
            </a:r>
          </a:p>
          <a:p>
            <a:r>
              <a:rPr lang="en-GB" dirty="0" smtClean="0"/>
              <a:t>How many presents?</a:t>
            </a:r>
          </a:p>
          <a:p>
            <a:pPr lvl="1"/>
            <a:r>
              <a:rPr lang="en-GB" dirty="0" smtClean="0"/>
              <a:t>is there an upper limit?</a:t>
            </a:r>
          </a:p>
          <a:p>
            <a:r>
              <a:rPr lang="en-GB" dirty="0" smtClean="0"/>
              <a:t>Which is easier to use?</a:t>
            </a:r>
            <a:endParaRPr lang="en-GB" dirty="0"/>
          </a:p>
        </p:txBody>
      </p:sp>
      <p:sp>
        <p:nvSpPr>
          <p:cNvPr id="4" name="Cloud Callout 3"/>
          <p:cNvSpPr/>
          <p:nvPr/>
        </p:nvSpPr>
        <p:spPr>
          <a:xfrm>
            <a:off x="3581400" y="5029200"/>
            <a:ext cx="5334000" cy="1143000"/>
          </a:xfrm>
          <a:prstGeom prst="cloudCallout">
            <a:avLst>
              <a:gd name="adj1" fmla="val 38212"/>
              <a:gd name="adj2" fmla="val 883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err="1" smtClean="0">
                <a:solidFill>
                  <a:schemeClr val="tx1"/>
                </a:solidFill>
              </a:rPr>
              <a:t>ArrayList</a:t>
            </a:r>
            <a:r>
              <a:rPr lang="en-GB" sz="3200" dirty="0" smtClean="0">
                <a:solidFill>
                  <a:schemeClr val="tx1"/>
                </a:solidFill>
              </a:rPr>
              <a:t>&lt;Present&gt;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4953000"/>
            <a:ext cx="54864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removing the present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going to select presents from the sack in random order</a:t>
            </a:r>
          </a:p>
          <a:p>
            <a:r>
              <a:rPr lang="en-GB" dirty="0" smtClean="0"/>
              <a:t>How?</a:t>
            </a:r>
          </a:p>
          <a:p>
            <a:r>
              <a:rPr lang="en-GB" dirty="0" smtClean="0"/>
              <a:t>Java API?</a:t>
            </a:r>
          </a:p>
          <a:p>
            <a:endParaRPr lang="en-GB" dirty="0" smtClean="0"/>
          </a:p>
          <a:p>
            <a:r>
              <a:rPr lang="sv-SE" dirty="0" smtClean="0">
                <a:hlinkClick r:id="rId2"/>
              </a:rPr>
              <a:t>Random (Java Platform SE 8)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4191000"/>
            <a:ext cx="84582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import</a:t>
            </a:r>
            <a:r>
              <a:rPr lang="en-GB" dirty="0" smtClean="0"/>
              <a:t> </a:t>
            </a:r>
            <a:r>
              <a:rPr lang="en-GB" dirty="0" err="1" smtClean="0"/>
              <a:t>java.util.Random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/>
              <a:t>private </a:t>
            </a:r>
            <a:r>
              <a:rPr lang="en-GB" b="1" dirty="0" smtClean="0">
                <a:solidFill>
                  <a:srgbClr val="0070C0"/>
                </a:solidFill>
              </a:rPr>
              <a:t>Random</a:t>
            </a:r>
            <a:r>
              <a:rPr lang="en-GB" dirty="0" smtClean="0"/>
              <a:t> </a:t>
            </a:r>
            <a:r>
              <a:rPr lang="en-GB" dirty="0" err="1" smtClean="0"/>
              <a:t>randomGenerator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 smtClean="0"/>
              <a:t>randomGenerator</a:t>
            </a:r>
            <a:r>
              <a:rPr lang="en-GB" dirty="0" smtClean="0"/>
              <a:t> = </a:t>
            </a:r>
            <a:r>
              <a:rPr lang="en-GB" b="1" dirty="0" smtClean="0">
                <a:solidFill>
                  <a:srgbClr val="0070C0"/>
                </a:solidFill>
              </a:rPr>
              <a:t>new Random();</a:t>
            </a:r>
          </a:p>
          <a:p>
            <a:endParaRPr lang="en-GB" dirty="0" smtClean="0"/>
          </a:p>
          <a:p>
            <a:r>
              <a:rPr lang="en-GB" dirty="0" err="1" smtClean="0"/>
              <a:t>randomGenerator.</a:t>
            </a:r>
            <a:r>
              <a:rPr lang="en-GB" b="1" dirty="0" err="1" smtClean="0">
                <a:solidFill>
                  <a:srgbClr val="0070C0"/>
                </a:solidFill>
              </a:rPr>
              <a:t>nextInt</a:t>
            </a:r>
            <a:r>
              <a:rPr lang="en-GB" b="1" dirty="0" smtClean="0">
                <a:solidFill>
                  <a:srgbClr val="0070C0"/>
                </a:solidFill>
              </a:rPr>
              <a:t>(</a:t>
            </a:r>
            <a:r>
              <a:rPr lang="en-GB" b="1" dirty="0" err="1" smtClean="0">
                <a:solidFill>
                  <a:srgbClr val="0070C0"/>
                </a:solidFill>
              </a:rPr>
              <a:t>upperLimit</a:t>
            </a:r>
            <a:r>
              <a:rPr lang="en-GB" b="1" dirty="0" smtClean="0">
                <a:solidFill>
                  <a:srgbClr val="0070C0"/>
                </a:solidFill>
              </a:rPr>
              <a:t>)</a:t>
            </a:r>
            <a:r>
              <a:rPr lang="en-GB" dirty="0" smtClean="0"/>
              <a:t> ;</a:t>
            </a:r>
            <a:endParaRPr lang="en-GB" dirty="0"/>
          </a:p>
        </p:txBody>
      </p:sp>
      <p:sp>
        <p:nvSpPr>
          <p:cNvPr id="4" name="Oval Callout 3"/>
          <p:cNvSpPr/>
          <p:nvPr/>
        </p:nvSpPr>
        <p:spPr>
          <a:xfrm>
            <a:off x="7162800" y="2667000"/>
            <a:ext cx="1752600" cy="1600200"/>
          </a:xfrm>
          <a:prstGeom prst="wedgeEllipseCallout">
            <a:avLst>
              <a:gd name="adj1" fmla="val 31615"/>
              <a:gd name="adj2" fmla="val 6438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Read API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5638800"/>
            <a:ext cx="502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0 – (</a:t>
            </a:r>
            <a:r>
              <a:rPr lang="en-GB" sz="2800" dirty="0" err="1" smtClean="0"/>
              <a:t>upperLimit</a:t>
            </a:r>
            <a:r>
              <a:rPr lang="en-GB" sz="2800" dirty="0" smtClean="0"/>
              <a:t> – 1)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briefly review the programming concepts introduced over the semester</a:t>
            </a:r>
          </a:p>
          <a:p>
            <a:r>
              <a:rPr lang="en-GB" dirty="0" smtClean="0"/>
              <a:t>We use a simple seasonal  Java application to illustrate the key ideas</a:t>
            </a:r>
            <a:endParaRPr lang="en-GB" dirty="0"/>
          </a:p>
        </p:txBody>
      </p:sp>
      <p:pic>
        <p:nvPicPr>
          <p:cNvPr id="3074" name="Picture 2" descr="E:\Mediastar2G241109\New Prog 1\Week 12\imagesCADR0V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488884"/>
            <a:ext cx="2514600" cy="182619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RandomSack.java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Constructor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pPr lvl="1">
              <a:buNone/>
            </a:pPr>
            <a:r>
              <a:rPr lang="en-GB" dirty="0" smtClean="0"/>
              <a:t> public </a:t>
            </a:r>
            <a:r>
              <a:rPr lang="en-GB" dirty="0" err="1" smtClean="0"/>
              <a:t>RandomSack</a:t>
            </a:r>
            <a:r>
              <a:rPr lang="en-GB" dirty="0" smtClean="0"/>
              <a:t>()</a:t>
            </a:r>
          </a:p>
          <a:p>
            <a:pPr lvl="1">
              <a:buNone/>
            </a:pPr>
            <a:r>
              <a:rPr lang="en-GB" dirty="0" smtClean="0"/>
              <a:t> {</a:t>
            </a:r>
          </a:p>
          <a:p>
            <a:pPr lvl="1">
              <a:buNone/>
            </a:pPr>
            <a:r>
              <a:rPr lang="en-GB" dirty="0" smtClean="0"/>
              <a:t>        sack = new </a:t>
            </a:r>
            <a:r>
              <a:rPr lang="en-GB" dirty="0" err="1" smtClean="0"/>
              <a:t>ArrayList</a:t>
            </a:r>
            <a:r>
              <a:rPr lang="en-GB" dirty="0" smtClean="0"/>
              <a:t>&lt;Present&gt;();</a:t>
            </a:r>
          </a:p>
          <a:p>
            <a:pPr lvl="1">
              <a:buNone/>
            </a:pPr>
            <a:r>
              <a:rPr lang="en-GB" dirty="0" smtClean="0"/>
              <a:t>        loaded = false;</a:t>
            </a:r>
          </a:p>
          <a:p>
            <a:pPr lvl="1"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randomGenerator</a:t>
            </a:r>
            <a:r>
              <a:rPr lang="en-GB" dirty="0" smtClean="0"/>
              <a:t> = new Random();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Removing a present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GB" dirty="0" smtClean="0"/>
              <a:t>To pick a present we use</a:t>
            </a:r>
          </a:p>
          <a:p>
            <a:pPr lvl="1">
              <a:buNone/>
            </a:pPr>
            <a:r>
              <a:rPr lang="en-GB" b="1" dirty="0" err="1" smtClean="0">
                <a:solidFill>
                  <a:srgbClr val="0070C0"/>
                </a:solidFill>
              </a:rPr>
              <a:t>randomGenerator.nextInt</a:t>
            </a:r>
            <a:r>
              <a:rPr lang="en-GB" b="1" dirty="0" smtClean="0">
                <a:solidFill>
                  <a:srgbClr val="0070C0"/>
                </a:solidFill>
              </a:rPr>
              <a:t>(</a:t>
            </a:r>
            <a:r>
              <a:rPr lang="en-GB" b="1" dirty="0" err="1" smtClean="0">
                <a:solidFill>
                  <a:srgbClr val="0070C0"/>
                </a:solidFill>
              </a:rPr>
              <a:t>upperLimit</a:t>
            </a:r>
            <a:r>
              <a:rPr lang="en-GB" b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GB" dirty="0" smtClean="0"/>
              <a:t>Remember each time we take a present the size of the sack is reduced.</a:t>
            </a:r>
          </a:p>
          <a:p>
            <a:r>
              <a:rPr lang="en-GB" dirty="0" smtClean="0"/>
              <a:t>So we must change </a:t>
            </a:r>
            <a:r>
              <a:rPr lang="en-GB" dirty="0" err="1" smtClean="0"/>
              <a:t>upperLimit</a:t>
            </a:r>
            <a:endParaRPr lang="en-GB" dirty="0" smtClean="0"/>
          </a:p>
          <a:p>
            <a:pPr lvl="1"/>
            <a:r>
              <a:rPr lang="en-GB" dirty="0" smtClean="0"/>
              <a:t>the size of the </a:t>
            </a:r>
            <a:r>
              <a:rPr lang="en-GB" dirty="0" err="1" smtClean="0"/>
              <a:t>ArrayList</a:t>
            </a:r>
            <a:r>
              <a:rPr lang="en-GB" dirty="0" smtClean="0"/>
              <a:t> is obtained using  </a:t>
            </a:r>
            <a:r>
              <a:rPr lang="en-GB" b="1" dirty="0" smtClean="0">
                <a:solidFill>
                  <a:srgbClr val="0070C0"/>
                </a:solidFill>
              </a:rPr>
              <a:t>size()</a:t>
            </a:r>
            <a:endParaRPr lang="en-GB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4000" y="4572000"/>
            <a:ext cx="6096000" cy="2133600"/>
            <a:chOff x="1524000" y="4343400"/>
            <a:chExt cx="6096000" cy="2133600"/>
          </a:xfrm>
        </p:grpSpPr>
        <p:sp>
          <p:nvSpPr>
            <p:cNvPr id="5" name="Rectangle 4"/>
            <p:cNvSpPr/>
            <p:nvPr/>
          </p:nvSpPr>
          <p:spPr>
            <a:xfrm>
              <a:off x="1524000" y="4343400"/>
              <a:ext cx="6096000" cy="213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2800" dirty="0" err="1" smtClean="0">
                  <a:solidFill>
                    <a:schemeClr val="tx1"/>
                  </a:solidFill>
                </a:rPr>
                <a:t>randomGenerator.nextInt</a:t>
              </a:r>
              <a:r>
                <a:rPr lang="en-GB" sz="2800" dirty="0" smtClean="0">
                  <a:solidFill>
                    <a:schemeClr val="tx1"/>
                  </a:solidFill>
                </a:rPr>
                <a:t>(</a:t>
              </a:r>
              <a:r>
                <a:rPr lang="en-GB" sz="2800" dirty="0" err="1" smtClean="0">
                  <a:solidFill>
                    <a:schemeClr val="tx1"/>
                  </a:solidFill>
                </a:rPr>
                <a:t>sack.size</a:t>
              </a:r>
              <a:r>
                <a:rPr lang="en-GB" sz="2800" dirty="0" smtClean="0">
                  <a:solidFill>
                    <a:schemeClr val="tx1"/>
                  </a:solidFill>
                </a:rPr>
                <a:t>())</a:t>
              </a:r>
            </a:p>
            <a:p>
              <a:endParaRPr lang="en-GB" sz="2800" dirty="0" smtClean="0">
                <a:solidFill>
                  <a:schemeClr val="tx1"/>
                </a:solidFill>
              </a:endParaRPr>
            </a:p>
            <a:p>
              <a:r>
                <a:rPr lang="en-GB" sz="2800" dirty="0" smtClean="0">
                  <a:solidFill>
                    <a:schemeClr val="tx1"/>
                  </a:solidFill>
                </a:rPr>
                <a:t>        </a:t>
              </a:r>
            </a:p>
            <a:p>
              <a:r>
                <a:rPr lang="en-GB" sz="2800" dirty="0" smtClean="0">
                  <a:solidFill>
                    <a:schemeClr val="tx1"/>
                  </a:solidFill>
                </a:rPr>
                <a:t>                         0      1     2      (size = 3)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2800" y="4953000"/>
              <a:ext cx="6096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0" y="4953000"/>
              <a:ext cx="6096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62400" y="4953000"/>
              <a:ext cx="6096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our </a:t>
            </a:r>
            <a:r>
              <a:rPr lang="en-GB" dirty="0" err="1" smtClean="0"/>
              <a:t>removeFromSack</a:t>
            </a:r>
            <a:r>
              <a:rPr lang="en-GB" dirty="0" smtClean="0"/>
              <a:t>() </a:t>
            </a:r>
          </a:p>
          <a:p>
            <a:pPr lvl="1">
              <a:buNone/>
            </a:pP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0070C0"/>
                </a:solidFill>
              </a:rPr>
              <a:t>int</a:t>
            </a:r>
            <a:r>
              <a:rPr lang="en-GB" b="1" dirty="0" smtClean="0">
                <a:solidFill>
                  <a:srgbClr val="0070C0"/>
                </a:solidFill>
              </a:rPr>
              <a:t> index = </a:t>
            </a:r>
            <a:r>
              <a:rPr lang="en-GB" b="1" dirty="0" err="1" smtClean="0">
                <a:solidFill>
                  <a:srgbClr val="0070C0"/>
                </a:solidFill>
              </a:rPr>
              <a:t>getIndex</a:t>
            </a:r>
            <a:r>
              <a:rPr lang="en-GB" b="1" dirty="0" smtClean="0">
                <a:solidFill>
                  <a:srgbClr val="0070C0"/>
                </a:solidFill>
              </a:rPr>
              <a:t>();</a:t>
            </a:r>
          </a:p>
          <a:p>
            <a:pPr lvl="1">
              <a:buNone/>
            </a:pPr>
            <a:r>
              <a:rPr lang="en-GB" b="1" dirty="0" smtClean="0">
                <a:solidFill>
                  <a:srgbClr val="0070C0"/>
                </a:solidFill>
              </a:rPr>
              <a:t> return </a:t>
            </a:r>
            <a:r>
              <a:rPr lang="en-GB" b="1" dirty="0" err="1" smtClean="0">
                <a:solidFill>
                  <a:srgbClr val="0070C0"/>
                </a:solidFill>
              </a:rPr>
              <a:t>sack.remove</a:t>
            </a:r>
            <a:r>
              <a:rPr lang="en-GB" b="1" dirty="0" smtClean="0">
                <a:solidFill>
                  <a:srgbClr val="0070C0"/>
                </a:solidFill>
              </a:rPr>
              <a:t>(index);</a:t>
            </a:r>
          </a:p>
          <a:p>
            <a:pPr lvl="1">
              <a:buNone/>
            </a:pPr>
            <a:endParaRPr lang="en-GB" b="1" dirty="0" smtClean="0"/>
          </a:p>
          <a:p>
            <a:r>
              <a:rPr lang="en-GB" dirty="0" err="1" smtClean="0"/>
              <a:t>getIndex</a:t>
            </a:r>
            <a:r>
              <a:rPr lang="en-GB" dirty="0" smtClean="0"/>
              <a:t> method</a:t>
            </a:r>
          </a:p>
          <a:p>
            <a:pPr lvl="1">
              <a:buNone/>
            </a:pPr>
            <a:r>
              <a:rPr lang="en-GB" dirty="0" smtClean="0"/>
              <a:t>private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getIndex</a:t>
            </a:r>
            <a:r>
              <a:rPr lang="en-GB" dirty="0" smtClean="0"/>
              <a:t>()</a:t>
            </a:r>
          </a:p>
          <a:p>
            <a:pPr lvl="1">
              <a:buNone/>
            </a:pPr>
            <a:r>
              <a:rPr lang="en-GB" dirty="0" smtClean="0"/>
              <a:t>{</a:t>
            </a:r>
          </a:p>
          <a:p>
            <a:pPr lvl="1">
              <a:buNone/>
            </a:pPr>
            <a:r>
              <a:rPr lang="en-GB" dirty="0" smtClean="0"/>
              <a:t>        return </a:t>
            </a:r>
            <a:r>
              <a:rPr lang="en-GB" dirty="0" err="1" smtClean="0"/>
              <a:t>randomGenerator.nextInt</a:t>
            </a:r>
            <a:r>
              <a:rPr lang="en-GB" dirty="0" smtClean="0"/>
              <a:t>( </a:t>
            </a:r>
            <a:r>
              <a:rPr lang="en-GB" b="1" dirty="0" err="1" smtClean="0">
                <a:solidFill>
                  <a:srgbClr val="CC0000"/>
                </a:solidFill>
              </a:rPr>
              <a:t>sack.size</a:t>
            </a:r>
            <a:r>
              <a:rPr lang="en-GB" b="1" dirty="0" smtClean="0">
                <a:solidFill>
                  <a:srgbClr val="CC0000"/>
                </a:solidFill>
              </a:rPr>
              <a:t>() </a:t>
            </a:r>
            <a:r>
              <a:rPr lang="en-GB" dirty="0" smtClean="0"/>
              <a:t>);</a:t>
            </a:r>
          </a:p>
          <a:p>
            <a:pPr lvl="1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0070C0"/>
                </a:solidFill>
              </a:rPr>
              <a:t>removeFromSack</a:t>
            </a:r>
            <a:r>
              <a:rPr lang="en-GB" b="1" dirty="0" smtClean="0">
                <a:solidFill>
                  <a:srgbClr val="0070C0"/>
                </a:solidFill>
              </a:rPr>
              <a:t>()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only remove if sack is in loaded state</a:t>
            </a:r>
          </a:p>
          <a:p>
            <a:r>
              <a:rPr lang="en-GB" dirty="0" smtClean="0"/>
              <a:t>if sack is empty then no more presents</a:t>
            </a:r>
          </a:p>
          <a:p>
            <a:pPr lvl="1"/>
            <a:r>
              <a:rPr lang="en-GB" dirty="0" smtClean="0"/>
              <a:t>we will give back nothing</a:t>
            </a:r>
          </a:p>
          <a:p>
            <a:pPr lvl="2"/>
            <a:r>
              <a:rPr lang="en-GB" dirty="0" smtClean="0"/>
              <a:t>return null</a:t>
            </a:r>
          </a:p>
          <a:p>
            <a:pPr lvl="1"/>
            <a:r>
              <a:rPr lang="en-GB" dirty="0" smtClean="0"/>
              <a:t>code on next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 public Present </a:t>
            </a:r>
            <a:r>
              <a:rPr lang="en-GB" dirty="0" err="1" smtClean="0"/>
              <a:t>removeFromSack</a:t>
            </a:r>
            <a:r>
              <a:rPr lang="en-GB" dirty="0" smtClean="0"/>
              <a:t>()</a:t>
            </a:r>
          </a:p>
          <a:p>
            <a:pPr>
              <a:buNone/>
            </a:pPr>
            <a:r>
              <a:rPr lang="en-GB" dirty="0" smtClean="0"/>
              <a:t> {</a:t>
            </a:r>
          </a:p>
          <a:p>
            <a:pPr>
              <a:buNone/>
            </a:pPr>
            <a:r>
              <a:rPr lang="en-GB" dirty="0" smtClean="0"/>
              <a:t>        if ( loaded )</a:t>
            </a:r>
          </a:p>
          <a:p>
            <a:pPr>
              <a:buNone/>
            </a:pPr>
            <a:r>
              <a:rPr lang="en-GB" dirty="0" smtClean="0"/>
              <a:t>        {</a:t>
            </a:r>
          </a:p>
          <a:p>
            <a:pPr>
              <a:buNone/>
            </a:pPr>
            <a:r>
              <a:rPr lang="en-GB" dirty="0" smtClean="0"/>
              <a:t>            if ( </a:t>
            </a:r>
            <a:r>
              <a:rPr lang="en-GB" b="1" dirty="0" err="1" smtClean="0">
                <a:solidFill>
                  <a:srgbClr val="CC0000"/>
                </a:solidFill>
              </a:rPr>
              <a:t>sack.isEmpty</a:t>
            </a:r>
            <a:r>
              <a:rPr lang="en-GB" b="1" dirty="0" smtClean="0">
                <a:solidFill>
                  <a:srgbClr val="CC0000"/>
                </a:solidFill>
              </a:rPr>
              <a:t>() 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            {</a:t>
            </a:r>
          </a:p>
          <a:p>
            <a:pPr>
              <a:buNone/>
            </a:pPr>
            <a:r>
              <a:rPr lang="en-GB" dirty="0" smtClean="0"/>
              <a:t>                loaded = false;</a:t>
            </a:r>
          </a:p>
          <a:p>
            <a:pPr>
              <a:buNone/>
            </a:pPr>
            <a:r>
              <a:rPr lang="en-GB" dirty="0" smtClean="0"/>
              <a:t>                return null;</a:t>
            </a:r>
          </a:p>
          <a:p>
            <a:pPr>
              <a:buNone/>
            </a:pPr>
            <a:r>
              <a:rPr lang="en-GB" dirty="0" smtClean="0"/>
              <a:t>            }</a:t>
            </a:r>
          </a:p>
          <a:p>
            <a:pPr>
              <a:buNone/>
            </a:pPr>
            <a:r>
              <a:rPr lang="en-GB" dirty="0" smtClean="0"/>
              <a:t>            else</a:t>
            </a:r>
          </a:p>
          <a:p>
            <a:pPr>
              <a:buNone/>
            </a:pPr>
            <a:r>
              <a:rPr lang="en-GB" dirty="0" smtClean="0"/>
              <a:t>            {</a:t>
            </a:r>
          </a:p>
          <a:p>
            <a:pPr>
              <a:buNone/>
            </a:pPr>
            <a:r>
              <a:rPr lang="en-GB" dirty="0" smtClean="0"/>
              <a:t>                </a:t>
            </a:r>
            <a:r>
              <a:rPr lang="en-GB" dirty="0" err="1" smtClean="0"/>
              <a:t>int</a:t>
            </a:r>
            <a:r>
              <a:rPr lang="en-GB" dirty="0" smtClean="0"/>
              <a:t> index = </a:t>
            </a:r>
            <a:r>
              <a:rPr lang="en-GB" dirty="0" err="1" smtClean="0"/>
              <a:t>getIndex</a:t>
            </a:r>
            <a:r>
              <a:rPr lang="en-GB" dirty="0" smtClean="0"/>
              <a:t>();</a:t>
            </a:r>
          </a:p>
          <a:p>
            <a:pPr>
              <a:buNone/>
            </a:pPr>
            <a:r>
              <a:rPr lang="en-GB" dirty="0" smtClean="0"/>
              <a:t>                return </a:t>
            </a:r>
            <a:r>
              <a:rPr lang="en-GB" b="1" dirty="0" err="1" smtClean="0">
                <a:solidFill>
                  <a:srgbClr val="CC0000"/>
                </a:solidFill>
              </a:rPr>
              <a:t>sack.remove</a:t>
            </a:r>
            <a:r>
              <a:rPr lang="en-GB" b="1" dirty="0" smtClean="0">
                <a:solidFill>
                  <a:srgbClr val="CC0000"/>
                </a:solidFill>
              </a:rPr>
              <a:t>(index</a:t>
            </a:r>
            <a:r>
              <a:rPr lang="en-GB" dirty="0" smtClean="0"/>
              <a:t>);</a:t>
            </a:r>
          </a:p>
          <a:p>
            <a:pPr>
              <a:buNone/>
            </a:pPr>
            <a:r>
              <a:rPr lang="en-GB" dirty="0" smtClean="0"/>
              <a:t>            }</a:t>
            </a:r>
          </a:p>
          <a:p>
            <a:pPr>
              <a:buNone/>
            </a:pPr>
            <a:r>
              <a:rPr lang="en-GB" dirty="0" smtClean="0"/>
              <a:t>        }</a:t>
            </a:r>
          </a:p>
          <a:p>
            <a:pPr>
              <a:buNone/>
            </a:pPr>
            <a:r>
              <a:rPr lang="en-GB" dirty="0" smtClean="0"/>
              <a:t>        else</a:t>
            </a:r>
          </a:p>
          <a:p>
            <a:pPr>
              <a:buNone/>
            </a:pPr>
            <a:r>
              <a:rPr lang="en-GB" dirty="0" smtClean="0"/>
              <a:t>            return null;</a:t>
            </a:r>
          </a:p>
          <a:p>
            <a:pPr>
              <a:buNone/>
            </a:pPr>
            <a:r>
              <a:rPr lang="en-GB" dirty="0" smtClean="0"/>
              <a:t>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10573"/>
          <a:stretch/>
        </p:blipFill>
        <p:spPr bwMode="auto">
          <a:xfrm>
            <a:off x="1230247" y="2209800"/>
            <a:ext cx="6846953" cy="386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latin typeface="Arial Black" pitchFamily="34" charset="0"/>
              </a:rPr>
              <a:t>The User Interface</a:t>
            </a:r>
            <a:endParaRPr lang="en-GB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tools we have for creating text based user interfaces are</a:t>
            </a:r>
          </a:p>
          <a:p>
            <a:pPr lvl="1"/>
            <a:r>
              <a:rPr lang="en-GB" dirty="0" smtClean="0"/>
              <a:t>The Scanner Class</a:t>
            </a:r>
          </a:p>
          <a:p>
            <a:pPr lvl="2"/>
            <a:r>
              <a:rPr lang="en-GB" dirty="0" smtClean="0"/>
              <a:t>Must be imported</a:t>
            </a:r>
          </a:p>
          <a:p>
            <a:pPr lvl="1"/>
            <a:r>
              <a:rPr lang="en-GB" dirty="0" err="1" smtClean="0"/>
              <a:t>System.out</a:t>
            </a:r>
            <a:endParaRPr lang="en-GB" dirty="0" smtClean="0"/>
          </a:p>
          <a:p>
            <a:pPr lvl="2"/>
            <a:r>
              <a:rPr lang="en-GB" dirty="0" smtClean="0"/>
              <a:t>Do not need anything special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latin typeface="Arial Black" pitchFamily="34" charset="0"/>
              </a:rPr>
              <a:t>Requirements for our UI</a:t>
            </a:r>
            <a:endParaRPr lang="en-GB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parts</a:t>
            </a:r>
          </a:p>
          <a:p>
            <a:pPr lvl="1"/>
            <a:r>
              <a:rPr lang="en-GB" dirty="0" smtClean="0"/>
              <a:t>Loading the sack</a:t>
            </a:r>
          </a:p>
          <a:p>
            <a:pPr lvl="1"/>
            <a:r>
              <a:rPr lang="en-GB" dirty="0" smtClean="0"/>
              <a:t>Giving the presents</a:t>
            </a:r>
          </a:p>
          <a:p>
            <a:r>
              <a:rPr lang="en-GB" dirty="0" smtClean="0"/>
              <a:t>Will use two separate classes</a:t>
            </a:r>
          </a:p>
          <a:p>
            <a:pPr lvl="1"/>
            <a:r>
              <a:rPr lang="en-GB" dirty="0" smtClean="0"/>
              <a:t>Elf</a:t>
            </a:r>
          </a:p>
          <a:p>
            <a:pPr lvl="2"/>
            <a:r>
              <a:rPr lang="en-GB" dirty="0" smtClean="0"/>
              <a:t>To wrap and place presents in the sack</a:t>
            </a:r>
          </a:p>
          <a:p>
            <a:pPr lvl="1"/>
            <a:r>
              <a:rPr lang="en-GB" dirty="0" smtClean="0"/>
              <a:t>Santa </a:t>
            </a:r>
          </a:p>
          <a:p>
            <a:pPr lvl="2"/>
            <a:r>
              <a:rPr lang="en-GB" dirty="0" smtClean="0"/>
              <a:t>to give out the presents</a:t>
            </a:r>
            <a:endParaRPr lang="en-GB" dirty="0"/>
          </a:p>
        </p:txBody>
      </p:sp>
      <p:pic>
        <p:nvPicPr>
          <p:cNvPr id="10242" name="Picture 2" descr="http://wwwchristmascruises.com/wp-content/uploads/2009/05/02-christmas-clip-art-253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219200"/>
            <a:ext cx="2409825" cy="28575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latin typeface="Arial Black" pitchFamily="34" charset="0"/>
              </a:rPr>
              <a:t>Thoughts on Elf class</a:t>
            </a:r>
            <a:endParaRPr lang="en-GB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Elf needs</a:t>
            </a:r>
          </a:p>
          <a:p>
            <a:pPr lvl="1"/>
            <a:r>
              <a:rPr lang="en-GB" dirty="0" smtClean="0"/>
              <a:t>A Scanner attribute</a:t>
            </a:r>
          </a:p>
          <a:p>
            <a:pPr lvl="1"/>
            <a:r>
              <a:rPr lang="en-GB" dirty="0" smtClean="0"/>
              <a:t>To know about the sack</a:t>
            </a:r>
          </a:p>
          <a:p>
            <a:pPr lvl="2"/>
            <a:r>
              <a:rPr lang="en-GB" dirty="0" smtClean="0"/>
              <a:t>Will need to share the sack with Santa.</a:t>
            </a:r>
          </a:p>
          <a:p>
            <a:pPr lvl="2"/>
            <a:endParaRPr lang="en-GB" dirty="0" smtClean="0"/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Elf()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keyboard = new Scanner( </a:t>
            </a:r>
            <a:r>
              <a:rPr lang="en-US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System.in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sack = new </a:t>
            </a:r>
            <a:r>
              <a:rPr lang="en-US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RandomSack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GB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E:\Mediastar2G241109\New Prog 1\Week 12\Elf_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447800"/>
            <a:ext cx="2057400" cy="2057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Elf menu method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Introduction</a:t>
            </a:r>
          </a:p>
          <a:p>
            <a:pPr>
              <a:buNone/>
            </a:pPr>
            <a:r>
              <a:rPr lang="en-GB" dirty="0" smtClean="0"/>
              <a:t>Ask  For Present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GB" dirty="0" smtClean="0"/>
              <a:t> ( more presents)</a:t>
            </a:r>
          </a:p>
          <a:p>
            <a:pPr>
              <a:buNone/>
            </a:pPr>
            <a:r>
              <a:rPr lang="en-GB" dirty="0" smtClean="0"/>
              <a:t> {            </a:t>
            </a:r>
          </a:p>
          <a:p>
            <a:pPr>
              <a:buNone/>
            </a:pPr>
            <a:r>
              <a:rPr lang="en-GB" dirty="0" smtClean="0"/>
              <a:t>       Write Label</a:t>
            </a:r>
          </a:p>
          <a:p>
            <a:pPr>
              <a:buNone/>
            </a:pPr>
            <a:r>
              <a:rPr lang="en-GB" dirty="0" smtClean="0"/>
              <a:t>        Wrap Present </a:t>
            </a:r>
          </a:p>
          <a:p>
            <a:pPr>
              <a:buNone/>
            </a:pPr>
            <a:r>
              <a:rPr lang="en-GB" dirty="0" smtClean="0"/>
              <a:t>        Place In Sack</a:t>
            </a:r>
          </a:p>
          <a:p>
            <a:pPr>
              <a:buNone/>
            </a:pPr>
            <a:r>
              <a:rPr lang="en-GB" dirty="0" smtClean="0"/>
              <a:t>        Ask For Present</a:t>
            </a:r>
          </a:p>
          <a:p>
            <a:pPr>
              <a:buNone/>
            </a:pPr>
            <a:r>
              <a:rPr lang="en-GB" dirty="0" smtClean="0"/>
              <a:t> }</a:t>
            </a:r>
          </a:p>
          <a:p>
            <a:pPr>
              <a:buNone/>
            </a:pPr>
            <a:r>
              <a:rPr lang="en-GB" dirty="0" smtClean="0"/>
              <a:t> Say Thank You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419600" y="3429000"/>
            <a:ext cx="4343400" cy="1600200"/>
          </a:xfrm>
          <a:prstGeom prst="wedgeRoundRectCallout">
            <a:avLst>
              <a:gd name="adj1" fmla="val 50015"/>
              <a:gd name="adj2" fmla="val 9431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Need to turn into methods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531" t="9731" r="17347" b="21938"/>
          <a:stretch>
            <a:fillRect/>
          </a:stretch>
        </p:blipFill>
        <p:spPr bwMode="auto">
          <a:xfrm>
            <a:off x="1295400" y="152400"/>
            <a:ext cx="6553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L:\Mediastar2G241109\New Prog 1\Week 12\elf-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143000"/>
            <a:ext cx="1905000" cy="1600200"/>
          </a:xfrm>
          <a:prstGeom prst="rect">
            <a:avLst/>
          </a:prstGeom>
          <a:noFill/>
        </p:spPr>
      </p:pic>
      <p:pic>
        <p:nvPicPr>
          <p:cNvPr id="1033" name="Picture 9" descr="http://4.bp.blogspot.com/_SrcPCwr0Aow/SRSN-uPHWdI/AAAAAAAACe0/N2qWTsQ2DBI/s320/christmas_clipart_gif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886200"/>
            <a:ext cx="1524000" cy="1524000"/>
          </a:xfrm>
          <a:prstGeom prst="rect">
            <a:avLst/>
          </a:prstGeom>
          <a:noFill/>
        </p:spPr>
      </p:pic>
      <p:pic>
        <p:nvPicPr>
          <p:cNvPr id="1035" name="Picture 11" descr="http://t3.gstatic.com/images?q=tbn:ANd9GcTmXqgiDT3uLdL8QXiqWjlPtJ5NP2PyjdPGdmNpZB-DYPc6c20&amp;t=1&amp;usg=__WDq7zLALNcLa-cAHet-jodbBEP8=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0"/>
            <a:ext cx="3019425" cy="1514475"/>
          </a:xfrm>
          <a:prstGeom prst="rect">
            <a:avLst/>
          </a:prstGeom>
          <a:noFill/>
        </p:spPr>
      </p:pic>
      <p:pic>
        <p:nvPicPr>
          <p:cNvPr id="1039" name="Picture 15" descr="http://t2.gstatic.com/images?q=tbn:ANd9GcRTXG8mEN7dy35iwLhQoty4PvjcP4Y6wbGuYXuG4YwPHom1kH0&amp;t=1&amp;usg=__ZQqfwbFCe485xn7Txjqvg8Dc7qI=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5248579"/>
            <a:ext cx="1533999" cy="1228421"/>
          </a:xfrm>
          <a:prstGeom prst="rect">
            <a:avLst/>
          </a:prstGeom>
          <a:noFill/>
        </p:spPr>
      </p:pic>
      <p:pic>
        <p:nvPicPr>
          <p:cNvPr id="1043" name="Picture 19" descr="http://3.bp.blogspot.com/_WJjc0N1hIH4/SUttXkaP1WI/AAAAAAAAEXk/WoU4Px_ZAOw/s400/santa%27s+sack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2514599"/>
            <a:ext cx="1905000" cy="1295401"/>
          </a:xfrm>
          <a:prstGeom prst="rect">
            <a:avLst/>
          </a:prstGeom>
          <a:noFill/>
        </p:spPr>
      </p:pic>
      <p:pic>
        <p:nvPicPr>
          <p:cNvPr id="1045" name="Picture 21" descr="http://t1.gstatic.com/images?q=tbn:ANd9GcQmzMQSqKe0vt4uvZ2fQfVYdIa6Byg5YLkoUplYrk4w25wjPgw&amp;t=1&amp;h=188&amp;w=198&amp;usg=__ucPfaxREmfSSLI8RF4pmzHKjF80=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9800" y="1447801"/>
            <a:ext cx="1885950" cy="1447800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01 -0.02153 L -0.6901 -0.0215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writeLabel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private Label </a:t>
            </a:r>
            <a:r>
              <a:rPr lang="en-GB" dirty="0" err="1" smtClean="0"/>
              <a:t>writeLabel</a:t>
            </a:r>
            <a:r>
              <a:rPr lang="en-GB" dirty="0" smtClean="0"/>
              <a:t>()</a:t>
            </a:r>
          </a:p>
          <a:p>
            <a:pPr>
              <a:buNone/>
            </a:pPr>
            <a:r>
              <a:rPr lang="en-GB" dirty="0" smtClean="0"/>
              <a:t> {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mix of </a:t>
            </a:r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</a:rPr>
              <a:t>system.out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 and Scanner calls to gather data</a:t>
            </a:r>
          </a:p>
          <a:p>
            <a:pPr>
              <a:buNone/>
            </a:pPr>
            <a:r>
              <a:rPr lang="en-GB" dirty="0" smtClean="0"/>
              <a:t>    if ( </a:t>
            </a:r>
            <a:r>
              <a:rPr lang="en-GB" dirty="0" err="1" smtClean="0"/>
              <a:t>giver.equals</a:t>
            </a:r>
            <a:r>
              <a:rPr lang="en-GB" dirty="0" smtClean="0"/>
              <a:t>("") )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no giver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        return new Label(message);</a:t>
            </a:r>
          </a:p>
          <a:p>
            <a:pPr>
              <a:buNone/>
            </a:pPr>
            <a:r>
              <a:rPr lang="en-GB" dirty="0" smtClean="0"/>
              <a:t>    else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have giver name etc.</a:t>
            </a:r>
          </a:p>
          <a:p>
            <a:pPr>
              <a:buNone/>
            </a:pPr>
            <a:r>
              <a:rPr lang="en-GB" dirty="0" smtClean="0"/>
              <a:t>            return new Label(giver, receiver, message);</a:t>
            </a:r>
          </a:p>
          <a:p>
            <a:pPr>
              <a:buNone/>
            </a:pPr>
            <a:r>
              <a:rPr lang="en-GB" dirty="0" smtClean="0"/>
              <a:t>    }</a:t>
            </a:r>
            <a:endParaRPr lang="en-GB" dirty="0"/>
          </a:p>
        </p:txBody>
      </p:sp>
      <p:pic>
        <p:nvPicPr>
          <p:cNvPr id="8194" name="Picture 2" descr="http://t1.gstatic.com/images?q=tbn:ANd9GcRBlOsFC3680BYb4KcC89VJEKij5CByvB7WMhShEhSH0v8OJH0&amp;t=1&amp;usg=__hr21ZwSAhBggsj1Wn0cpr9xVNq0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1000"/>
            <a:ext cx="2933700" cy="15621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 to pass the sack on</a:t>
            </a:r>
          </a:p>
          <a:p>
            <a:endParaRPr lang="en-GB" dirty="0" smtClean="0"/>
          </a:p>
          <a:p>
            <a:pPr>
              <a:buNone/>
            </a:pPr>
            <a:r>
              <a:rPr lang="en-US" b="1" i="1" dirty="0" smtClean="0"/>
              <a:t>public </a:t>
            </a:r>
            <a:r>
              <a:rPr lang="en-US" b="1" i="1" dirty="0" err="1" smtClean="0"/>
              <a:t>RandomSack</a:t>
            </a:r>
            <a:r>
              <a:rPr lang="en-US" b="1" i="1" dirty="0" smtClean="0"/>
              <a:t> </a:t>
            </a:r>
            <a:r>
              <a:rPr lang="en-US" b="1" i="1" dirty="0" err="1" smtClean="0"/>
              <a:t>passSack</a:t>
            </a:r>
            <a:r>
              <a:rPr lang="en-US" b="1" i="1" dirty="0" smtClean="0"/>
              <a:t>()</a:t>
            </a:r>
          </a:p>
          <a:p>
            <a:pPr>
              <a:buNone/>
            </a:pPr>
            <a:r>
              <a:rPr lang="en-US" b="1" i="1" dirty="0" smtClean="0"/>
              <a:t>{</a:t>
            </a:r>
          </a:p>
          <a:p>
            <a:pPr>
              <a:buNone/>
            </a:pPr>
            <a:r>
              <a:rPr lang="en-US" b="1" i="1" dirty="0" smtClean="0"/>
              <a:t>    return sack;</a:t>
            </a:r>
          </a:p>
          <a:p>
            <a:pPr>
              <a:buNone/>
            </a:pPr>
            <a:r>
              <a:rPr lang="en-US" b="1" i="1" dirty="0" smtClean="0"/>
              <a:t>}</a:t>
            </a:r>
            <a:endParaRPr lang="en-GB" b="1" i="1" dirty="0"/>
          </a:p>
        </p:txBody>
      </p:sp>
      <p:pic>
        <p:nvPicPr>
          <p:cNvPr id="7170" name="Picture 2" descr="http://1.bp.blogspot.com/_ypalM7eSBEQ/SwE38ZAYEeI/AAAAAAAABQ4/_7pKqesfyfI/s320/christmas-stocking-clip-a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0"/>
            <a:ext cx="2286000" cy="27146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Exercise: develop Santa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8749"/>
          <a:stretch/>
        </p:blipFill>
        <p:spPr bwMode="auto">
          <a:xfrm>
            <a:off x="2057400" y="1905000"/>
            <a:ext cx="4876799" cy="417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E:\Mediastar2G241109\New Prog 1\Week 12\Chimney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0"/>
            <a:ext cx="1965476" cy="1905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 the driver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public class </a:t>
            </a:r>
            <a:r>
              <a:rPr lang="en-GB" dirty="0" err="1" smtClean="0"/>
              <a:t>ChristmasDriver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void main ( String [] </a:t>
            </a:r>
            <a:r>
              <a:rPr lang="en-GB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None/>
            </a:pP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</a:t>
            </a:r>
          </a:p>
          <a:p>
            <a:pPr>
              <a:buNone/>
            </a:pP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Elf </a:t>
            </a:r>
            <a:r>
              <a:rPr lang="en-GB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elf</a:t>
            </a: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new Elf();</a:t>
            </a:r>
          </a:p>
          <a:p>
            <a:pPr>
              <a:buNone/>
            </a:pP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GB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elf.elfMenu</a:t>
            </a: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>
              <a:buNone/>
            </a:pP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Santa </a:t>
            </a:r>
            <a:r>
              <a:rPr lang="en-GB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santa</a:t>
            </a: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new Santa( </a:t>
            </a:r>
            <a:r>
              <a:rPr lang="en-GB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elf.passSack</a:t>
            </a: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);</a:t>
            </a:r>
          </a:p>
          <a:p>
            <a:pPr>
              <a:buNone/>
            </a:pP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GB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santa.santaMenu</a:t>
            </a: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>
              <a:buNone/>
            </a:pP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pPr>
              <a:buNone/>
            </a:pPr>
            <a:r>
              <a:rPr lang="en-GB" dirty="0" smtClean="0"/>
              <a:t>        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pic>
        <p:nvPicPr>
          <p:cNvPr id="6146" name="Picture 2" descr="http://www.bestchristmasrecipes.com/images/santa_s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4438" y="0"/>
            <a:ext cx="2569561" cy="2438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Exercise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Develop the following three classes:</a:t>
            </a:r>
          </a:p>
          <a:p>
            <a:pPr lvl="1"/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Child</a:t>
            </a:r>
          </a:p>
          <a:p>
            <a:pPr lvl="1"/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Children ( a collection of Child objects)</a:t>
            </a:r>
          </a:p>
          <a:p>
            <a:pPr lvl="1"/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</a:rPr>
              <a:t>ChildUI</a:t>
            </a:r>
            <a:endParaRPr lang="en-GB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The child group should permit interaction with Santa.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ediastar2G241109\New Prog 1\Week 12\Merry_Christmas_5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05800" cy="2789663"/>
          </a:xfrm>
          <a:prstGeom prst="rect">
            <a:avLst/>
          </a:prstGeom>
          <a:noFill/>
        </p:spPr>
      </p:pic>
      <p:pic>
        <p:nvPicPr>
          <p:cNvPr id="2051" name="Picture 3" descr="E:\Mediastar2G241109\New Prog 1\Week 12\Santa_waves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122" y="3291680"/>
            <a:ext cx="7512517" cy="257572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want to create a present</a:t>
            </a:r>
          </a:p>
          <a:p>
            <a:r>
              <a:rPr lang="en-GB" dirty="0" smtClean="0"/>
              <a:t>We want to attach a label to the present</a:t>
            </a:r>
          </a:p>
          <a:p>
            <a:r>
              <a:rPr lang="en-GB" dirty="0" smtClean="0"/>
              <a:t>We want to put presents into a sack</a:t>
            </a:r>
          </a:p>
          <a:p>
            <a:r>
              <a:rPr lang="en-GB" dirty="0" smtClean="0"/>
              <a:t>We want to allow Santa to give the presents</a:t>
            </a:r>
            <a:endParaRPr lang="en-GB" dirty="0"/>
          </a:p>
        </p:txBody>
      </p:sp>
      <p:pic>
        <p:nvPicPr>
          <p:cNvPr id="16386" name="Picture 2" descr="L:\Mediastar2G241109\New Prog 1\Week 12\Rudolph_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381000"/>
            <a:ext cx="1600200" cy="1600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Present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sz="2000" dirty="0" smtClean="0"/>
              <a:t>: </a:t>
            </a:r>
            <a:r>
              <a:rPr lang="en-US" sz="2000" i="1" dirty="0" smtClean="0"/>
              <a:t>Present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en-US" sz="2000" dirty="0" smtClean="0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description of present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a label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indication if present is wrapped</a:t>
            </a:r>
          </a:p>
          <a:p>
            <a:pPr>
              <a:spcAft>
                <a:spcPts val="300"/>
              </a:spcAft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accessors:</a:t>
            </a:r>
          </a:p>
          <a:p>
            <a:pPr lvl="1">
              <a:spcAft>
                <a:spcPts val="300"/>
              </a:spcAft>
            </a:pPr>
            <a:r>
              <a:rPr lang="en-US" sz="2000" i="1" dirty="0" smtClean="0"/>
              <a:t>read name of receiver from label</a:t>
            </a:r>
          </a:p>
          <a:p>
            <a:pPr lvl="1">
              <a:spcAft>
                <a:spcPts val="300"/>
              </a:spcAft>
            </a:pPr>
            <a:r>
              <a:rPr lang="en-US" sz="2000" i="1" dirty="0" smtClean="0"/>
              <a:t>read name of giver	from label</a:t>
            </a:r>
          </a:p>
          <a:p>
            <a:pPr lvl="1">
              <a:spcAft>
                <a:spcPts val="300"/>
              </a:spcAft>
            </a:pPr>
            <a:r>
              <a:rPr lang="en-US" sz="2000" i="1" dirty="0" smtClean="0"/>
              <a:t>read message on label</a:t>
            </a:r>
          </a:p>
          <a:p>
            <a:pPr>
              <a:spcAft>
                <a:spcPts val="500"/>
              </a:spcAft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mutators:</a:t>
            </a:r>
          </a:p>
          <a:p>
            <a:pPr lvl="1">
              <a:spcAft>
                <a:spcPts val="500"/>
              </a:spcAft>
            </a:pPr>
            <a:r>
              <a:rPr lang="en-US" sz="2000" i="1" dirty="0" smtClean="0"/>
              <a:t>wrap present</a:t>
            </a:r>
            <a:endParaRPr lang="en-US" sz="2000" dirty="0" smtClean="0"/>
          </a:p>
          <a:p>
            <a:pPr lvl="1">
              <a:spcAft>
                <a:spcPts val="500"/>
              </a:spcAft>
            </a:pPr>
            <a:r>
              <a:rPr lang="en-US" sz="2000" i="1" dirty="0" smtClean="0"/>
              <a:t>open present	</a:t>
            </a:r>
          </a:p>
          <a:p>
            <a:endParaRPr lang="en-GB" sz="2000" dirty="0"/>
          </a:p>
        </p:txBody>
      </p:sp>
      <p:pic>
        <p:nvPicPr>
          <p:cNvPr id="17410" name="Picture 2" descr="L:\Mediastar2G241109\New Prog 1\Week 12\christmas_clipart_gift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447800"/>
            <a:ext cx="1905000" cy="1905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public class </a:t>
            </a:r>
            <a:r>
              <a:rPr lang="en-GB" b="1" dirty="0" smtClean="0"/>
              <a:t>Present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private Label </a:t>
            </a:r>
            <a:r>
              <a:rPr lang="en-GB" dirty="0" err="1" smtClean="0"/>
              <a:t>label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    private String contents;</a:t>
            </a:r>
          </a:p>
          <a:p>
            <a:pPr>
              <a:buNone/>
            </a:pPr>
            <a:r>
              <a:rPr lang="en-GB" dirty="0" smtClean="0"/>
              <a:t>    private </a:t>
            </a:r>
            <a:r>
              <a:rPr lang="en-GB" dirty="0" err="1" smtClean="0"/>
              <a:t>boolean</a:t>
            </a:r>
            <a:r>
              <a:rPr lang="en-GB" dirty="0" smtClean="0"/>
              <a:t> wrapped;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   public Present( String contents )</a:t>
            </a:r>
          </a:p>
          <a:p>
            <a:pPr>
              <a:buNone/>
            </a:pPr>
            <a:r>
              <a:rPr lang="en-GB" dirty="0" smtClean="0"/>
              <a:t>    {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this.contents</a:t>
            </a:r>
            <a:r>
              <a:rPr lang="en-GB" dirty="0" smtClean="0"/>
              <a:t> = contents;</a:t>
            </a:r>
          </a:p>
          <a:p>
            <a:pPr>
              <a:buNone/>
            </a:pPr>
            <a:r>
              <a:rPr lang="en-GB" dirty="0" smtClean="0"/>
              <a:t>        wrapped = false;</a:t>
            </a:r>
          </a:p>
          <a:p>
            <a:pPr>
              <a:buNone/>
            </a:pPr>
            <a:r>
              <a:rPr lang="en-GB" dirty="0" smtClean="0"/>
              <a:t>    }</a:t>
            </a:r>
          </a:p>
          <a:p>
            <a:pPr>
              <a:buNone/>
            </a:pPr>
            <a:r>
              <a:rPr lang="en-GB" dirty="0" smtClean="0"/>
              <a:t>     ....</a:t>
            </a:r>
            <a:endParaRPr lang="en-GB" dirty="0"/>
          </a:p>
        </p:txBody>
      </p:sp>
      <p:sp>
        <p:nvSpPr>
          <p:cNvPr id="4" name="Line Callout 2 (No Border) 3"/>
          <p:cNvSpPr/>
          <p:nvPr/>
        </p:nvSpPr>
        <p:spPr>
          <a:xfrm>
            <a:off x="6324600" y="4495800"/>
            <a:ext cx="2286000" cy="20574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77"/>
              <a:gd name="adj6" fmla="val -59504"/>
            </a:avLst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latin typeface="Comic Sans MS" pitchFamily="66" charset="0"/>
              </a:rPr>
              <a:t>A constructor</a:t>
            </a:r>
          </a:p>
          <a:p>
            <a:r>
              <a:rPr lang="en-GB" sz="2400" dirty="0" smtClean="0">
                <a:latin typeface="Comic Sans MS" pitchFamily="66" charset="0"/>
              </a:rPr>
              <a:t>with a parameter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5" name="Line Callout 2 (No Border) 4"/>
          <p:cNvSpPr/>
          <p:nvPr/>
        </p:nvSpPr>
        <p:spPr>
          <a:xfrm>
            <a:off x="6324600" y="1447800"/>
            <a:ext cx="2286000" cy="25146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713"/>
              <a:gd name="adj6" fmla="val -98898"/>
            </a:avLst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latin typeface="Comic Sans MS" pitchFamily="66" charset="0"/>
              </a:rPr>
              <a:t>Attributes:</a:t>
            </a:r>
          </a:p>
          <a:p>
            <a:r>
              <a:rPr lang="en-GB" sz="2400" dirty="0" smtClean="0">
                <a:latin typeface="Comic Sans MS" pitchFamily="66" charset="0"/>
              </a:rPr>
              <a:t>Objects</a:t>
            </a:r>
          </a:p>
          <a:p>
            <a:pPr lvl="1"/>
            <a:r>
              <a:rPr lang="en-GB" sz="2400" dirty="0" smtClean="0">
                <a:latin typeface="Comic Sans MS" pitchFamily="66" charset="0"/>
              </a:rPr>
              <a:t>own</a:t>
            </a:r>
          </a:p>
          <a:p>
            <a:pPr lvl="1"/>
            <a:r>
              <a:rPr lang="en-GB" sz="2400" dirty="0" smtClean="0">
                <a:latin typeface="Comic Sans MS" pitchFamily="66" charset="0"/>
              </a:rPr>
              <a:t>predefined</a:t>
            </a:r>
          </a:p>
          <a:p>
            <a:r>
              <a:rPr lang="en-GB" sz="2400" dirty="0" smtClean="0">
                <a:latin typeface="Comic Sans MS" pitchFamily="66" charset="0"/>
              </a:rPr>
              <a:t>Primitive Type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accessors /  getters (Queries)</a:t>
            </a:r>
          </a:p>
          <a:p>
            <a:pPr lvl="1"/>
            <a:r>
              <a:rPr lang="en-GB" dirty="0" smtClean="0"/>
              <a:t>return values</a:t>
            </a:r>
          </a:p>
          <a:p>
            <a:pPr lvl="1"/>
            <a:r>
              <a:rPr lang="en-GB" dirty="0" smtClean="0"/>
              <a:t>example:</a:t>
            </a:r>
          </a:p>
          <a:p>
            <a:pPr lvl="1"/>
            <a:endParaRPr lang="en-GB" dirty="0" smtClean="0"/>
          </a:p>
          <a:p>
            <a:pPr lvl="1">
              <a:buNone/>
            </a:pPr>
            <a:r>
              <a:rPr lang="en-GB" dirty="0" smtClean="0"/>
              <a:t> </a:t>
            </a:r>
            <a:r>
              <a:rPr lang="en-GB" dirty="0"/>
              <a:t>/**</a:t>
            </a:r>
          </a:p>
          <a:p>
            <a:pPr lvl="1">
              <a:buNone/>
            </a:pPr>
            <a:r>
              <a:rPr lang="en-GB" dirty="0"/>
              <a:t>     * Method to read the message on the present's label</a:t>
            </a:r>
          </a:p>
          <a:p>
            <a:pPr lvl="1">
              <a:buNone/>
            </a:pPr>
            <a:r>
              <a:rPr lang="en-GB" dirty="0"/>
              <a:t>     * </a:t>
            </a:r>
          </a:p>
          <a:p>
            <a:pPr lvl="1">
              <a:buNone/>
            </a:pPr>
            <a:r>
              <a:rPr lang="en-GB" dirty="0"/>
              <a:t>     * @return the message on the </a:t>
            </a:r>
            <a:r>
              <a:rPr lang="en-GB" dirty="0" smtClean="0"/>
              <a:t>label</a:t>
            </a:r>
            <a:endParaRPr lang="en-GB" dirty="0"/>
          </a:p>
          <a:p>
            <a:pPr lvl="1">
              <a:buNone/>
            </a:pPr>
            <a:r>
              <a:rPr lang="en-GB" dirty="0"/>
              <a:t>     </a:t>
            </a:r>
            <a:r>
              <a:rPr lang="en-GB" dirty="0" smtClean="0"/>
              <a:t>*/</a:t>
            </a:r>
          </a:p>
          <a:p>
            <a:pPr lvl="1">
              <a:buNone/>
            </a:pPr>
            <a:r>
              <a:rPr lang="en-GB" b="1" dirty="0" smtClean="0">
                <a:solidFill>
                  <a:srgbClr val="0070C0"/>
                </a:solidFill>
              </a:rPr>
              <a:t>public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CC0000"/>
                </a:solidFill>
              </a:rPr>
              <a:t>String</a:t>
            </a:r>
            <a:r>
              <a:rPr lang="en-GB" dirty="0" smtClean="0"/>
              <a:t> </a:t>
            </a:r>
            <a:r>
              <a:rPr lang="en-GB" dirty="0" err="1" smtClean="0"/>
              <a:t>readMessage</a:t>
            </a:r>
            <a:r>
              <a:rPr lang="en-GB" dirty="0" smtClean="0"/>
              <a:t>()</a:t>
            </a:r>
          </a:p>
          <a:p>
            <a:pPr lvl="1">
              <a:buNone/>
            </a:pPr>
            <a:r>
              <a:rPr lang="en-GB" dirty="0" smtClean="0"/>
              <a:t> {</a:t>
            </a:r>
          </a:p>
          <a:p>
            <a:pPr lvl="1">
              <a:buNone/>
            </a:pPr>
            <a:r>
              <a:rPr lang="en-GB" dirty="0" smtClean="0"/>
              <a:t>        </a:t>
            </a:r>
            <a:r>
              <a:rPr lang="en-GB" b="1" dirty="0" smtClean="0">
                <a:solidFill>
                  <a:srgbClr val="0070C0"/>
                </a:solidFill>
              </a:rPr>
              <a:t>return</a:t>
            </a:r>
            <a:r>
              <a:rPr lang="en-GB" dirty="0" smtClean="0"/>
              <a:t> </a:t>
            </a:r>
            <a:r>
              <a:rPr lang="en-GB" dirty="0" err="1" smtClean="0"/>
              <a:t>label.getMessage</a:t>
            </a:r>
            <a:r>
              <a:rPr lang="en-GB" dirty="0" smtClean="0"/>
              <a:t>();</a:t>
            </a:r>
          </a:p>
          <a:p>
            <a:pPr lvl="1">
              <a:buNone/>
            </a:pPr>
            <a:r>
              <a:rPr lang="en-GB" dirty="0" smtClean="0"/>
              <a:t>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method plus 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0070C0"/>
                </a:solidFill>
              </a:rPr>
              <a:t>public</a:t>
            </a:r>
            <a:r>
              <a:rPr lang="en-GB" dirty="0" smtClean="0"/>
              <a:t> String </a:t>
            </a:r>
            <a:r>
              <a:rPr lang="en-GB" dirty="0" err="1" smtClean="0"/>
              <a:t>getDescription</a:t>
            </a:r>
            <a:r>
              <a:rPr lang="en-GB" dirty="0" smtClean="0"/>
              <a:t>()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b="1" dirty="0" smtClean="0">
                <a:solidFill>
                  <a:srgbClr val="0070C0"/>
                </a:solidFill>
              </a:rPr>
              <a:t>if</a:t>
            </a:r>
            <a:r>
              <a:rPr lang="en-GB" dirty="0" smtClean="0"/>
              <a:t> ( !wrapped )</a:t>
            </a:r>
          </a:p>
          <a:p>
            <a:pPr>
              <a:buNone/>
            </a:pPr>
            <a:r>
              <a:rPr lang="en-GB" dirty="0" smtClean="0"/>
              <a:t>            </a:t>
            </a:r>
            <a:r>
              <a:rPr lang="en-GB" b="1" dirty="0" smtClean="0">
                <a:solidFill>
                  <a:srgbClr val="0070C0"/>
                </a:solidFill>
              </a:rPr>
              <a:t>return</a:t>
            </a:r>
            <a:r>
              <a:rPr lang="en-GB" dirty="0" smtClean="0"/>
              <a:t> contents;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b="1" dirty="0" smtClean="0">
                <a:solidFill>
                  <a:srgbClr val="0070C0"/>
                </a:solidFill>
              </a:rPr>
              <a:t>else</a:t>
            </a:r>
          </a:p>
          <a:p>
            <a:pPr>
              <a:buNone/>
            </a:pPr>
            <a:r>
              <a:rPr lang="en-GB" dirty="0" smtClean="0"/>
              <a:t>            </a:t>
            </a:r>
            <a:r>
              <a:rPr lang="en-GB" b="1" dirty="0" smtClean="0">
                <a:solidFill>
                  <a:srgbClr val="0070C0"/>
                </a:solidFill>
              </a:rPr>
              <a:t>return</a:t>
            </a:r>
            <a:r>
              <a:rPr lang="en-GB" dirty="0" smtClean="0"/>
              <a:t> " present still wrapped";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Line Callout 2 (No Border) 3"/>
          <p:cNvSpPr/>
          <p:nvPr/>
        </p:nvSpPr>
        <p:spPr>
          <a:xfrm>
            <a:off x="6248400" y="1981200"/>
            <a:ext cx="2590800" cy="2514600"/>
          </a:xfrm>
          <a:prstGeom prst="callout2">
            <a:avLst>
              <a:gd name="adj1" fmla="val 18750"/>
              <a:gd name="adj2" fmla="val -8333"/>
              <a:gd name="adj3" fmla="val 13240"/>
              <a:gd name="adj4" fmla="val -48218"/>
              <a:gd name="adj5" fmla="val 26943"/>
              <a:gd name="adj6" fmla="val -17821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Use </a:t>
            </a:r>
            <a:r>
              <a:rPr lang="en-GB" sz="2400" b="1" dirty="0" smtClean="0">
                <a:solidFill>
                  <a:srgbClr val="0070C0"/>
                </a:solidFill>
                <a:latin typeface="Comic Sans MS" pitchFamily="66" charset="0"/>
              </a:rPr>
              <a:t>if</a:t>
            </a:r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 statement to make decisions</a:t>
            </a:r>
          </a:p>
          <a:p>
            <a:endParaRPr lang="en-GB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May have several </a:t>
            </a:r>
            <a:r>
              <a:rPr lang="en-GB" sz="2400" b="1" dirty="0" smtClean="0">
                <a:solidFill>
                  <a:srgbClr val="0070C0"/>
                </a:solidFill>
                <a:latin typeface="Comic Sans MS" pitchFamily="66" charset="0"/>
              </a:rPr>
              <a:t>return</a:t>
            </a:r>
            <a:r>
              <a:rPr lang="en-GB" sz="2400" dirty="0" smtClean="0">
                <a:solidFill>
                  <a:schemeClr val="tx1"/>
                </a:solidFill>
                <a:latin typeface="Comic Sans MS" pitchFamily="66" charset="0"/>
              </a:rPr>
              <a:t> statements</a:t>
            </a:r>
            <a:endParaRPr lang="en-GB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5791200"/>
            <a:ext cx="541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wrapped</a:t>
            </a:r>
            <a:r>
              <a:rPr lang="en-GB" sz="2400" dirty="0" smtClean="0">
                <a:solidFill>
                  <a:srgbClr val="000000"/>
                </a:solidFill>
              </a:rPr>
              <a:t> set to false in constructor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mutators / setters (commands)</a:t>
            </a:r>
          </a:p>
          <a:p>
            <a:pPr lvl="1"/>
            <a:r>
              <a:rPr lang="en-GB" dirty="0" smtClean="0"/>
              <a:t>change state</a:t>
            </a:r>
          </a:p>
          <a:p>
            <a:pPr lvl="1"/>
            <a:r>
              <a:rPr lang="en-GB" dirty="0" smtClean="0"/>
              <a:t>example</a:t>
            </a:r>
          </a:p>
          <a:p>
            <a:pPr lvl="1"/>
            <a:endParaRPr lang="en-GB" dirty="0" smtClean="0"/>
          </a:p>
          <a:p>
            <a:pPr lvl="1">
              <a:buNone/>
            </a:pPr>
            <a:r>
              <a:rPr lang="en-GB" dirty="0" smtClean="0"/>
              <a:t>public </a:t>
            </a:r>
            <a:r>
              <a:rPr lang="en-GB" b="1" dirty="0" smtClean="0">
                <a:solidFill>
                  <a:srgbClr val="0070C0"/>
                </a:solidFill>
              </a:rPr>
              <a:t>void </a:t>
            </a:r>
            <a:r>
              <a:rPr lang="en-GB" dirty="0" err="1" smtClean="0"/>
              <a:t>openPresent</a:t>
            </a:r>
            <a:r>
              <a:rPr lang="en-GB" dirty="0" smtClean="0"/>
              <a:t>()</a:t>
            </a:r>
          </a:p>
          <a:p>
            <a:pPr lvl="1">
              <a:buNone/>
            </a:pPr>
            <a:r>
              <a:rPr lang="en-GB" dirty="0" smtClean="0"/>
              <a:t>{</a:t>
            </a:r>
          </a:p>
          <a:p>
            <a:pPr lvl="1">
              <a:buNone/>
            </a:pPr>
            <a:r>
              <a:rPr lang="en-GB" dirty="0" smtClean="0"/>
              <a:t>        wrapped = false;</a:t>
            </a:r>
          </a:p>
          <a:p>
            <a:pPr lvl="1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1138</Words>
  <Application>Microsoft Office PowerPoint</Application>
  <PresentationFormat>On-screen Show (4:3)</PresentationFormat>
  <Paragraphs>344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Algerian</vt:lpstr>
      <vt:lpstr>Arial</vt:lpstr>
      <vt:lpstr>Arial Black</vt:lpstr>
      <vt:lpstr>Calibri</vt:lpstr>
      <vt:lpstr>Comic Sans MS</vt:lpstr>
      <vt:lpstr>Office Theme</vt:lpstr>
      <vt:lpstr>PowerPoint Presentation</vt:lpstr>
      <vt:lpstr>Objectives</vt:lpstr>
      <vt:lpstr>PowerPoint Presentation</vt:lpstr>
      <vt:lpstr>Overview</vt:lpstr>
      <vt:lpstr>The Present Class</vt:lpstr>
      <vt:lpstr>Class Structure</vt:lpstr>
      <vt:lpstr>Methods</vt:lpstr>
      <vt:lpstr>Another method plus if</vt:lpstr>
      <vt:lpstr>More methods</vt:lpstr>
      <vt:lpstr>Another method</vt:lpstr>
      <vt:lpstr>A second class</vt:lpstr>
      <vt:lpstr>Some design thoughts</vt:lpstr>
      <vt:lpstr>Multiple Constructors</vt:lpstr>
      <vt:lpstr>CollectionTypes</vt:lpstr>
      <vt:lpstr>Abstract Data Type for Santa</vt:lpstr>
      <vt:lpstr>PowerPoint Presentation</vt:lpstr>
      <vt:lpstr>Representation of Sack</vt:lpstr>
      <vt:lpstr>removing the present</vt:lpstr>
      <vt:lpstr>Need</vt:lpstr>
      <vt:lpstr>RandomSack.java</vt:lpstr>
      <vt:lpstr>Removing a present</vt:lpstr>
      <vt:lpstr>Code</vt:lpstr>
      <vt:lpstr>removeFromSack()</vt:lpstr>
      <vt:lpstr>PowerPoint Presentation</vt:lpstr>
      <vt:lpstr>PowerPoint Presentation</vt:lpstr>
      <vt:lpstr>The User Interface</vt:lpstr>
      <vt:lpstr>Requirements for our UI</vt:lpstr>
      <vt:lpstr>Thoughts on Elf class</vt:lpstr>
      <vt:lpstr>Elf menu method logic</vt:lpstr>
      <vt:lpstr>writeLabel</vt:lpstr>
      <vt:lpstr>and</vt:lpstr>
      <vt:lpstr>Exercise: develop Santa</vt:lpstr>
      <vt:lpstr>Finally the driver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ian</dc:creator>
  <cp:lastModifiedBy>Alan Maughan</cp:lastModifiedBy>
  <cp:revision>75</cp:revision>
  <cp:lastPrinted>2014-12-08T12:24:20Z</cp:lastPrinted>
  <dcterms:created xsi:type="dcterms:W3CDTF">2006-08-16T00:00:00Z</dcterms:created>
  <dcterms:modified xsi:type="dcterms:W3CDTF">2018-10-31T11:00:58Z</dcterms:modified>
</cp:coreProperties>
</file>