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57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90" r:id="rId28"/>
    <p:sldId id="284" r:id="rId29"/>
    <p:sldId id="286" r:id="rId30"/>
    <p:sldId id="287" r:id="rId31"/>
    <p:sldId id="288" r:id="rId32"/>
    <p:sldId id="289" r:id="rId33"/>
    <p:sldId id="285" r:id="rId34"/>
  </p:sldIdLst>
  <p:sldSz cx="9144000" cy="6858000" type="screen4x3"/>
  <p:notesSz cx="6808788" cy="9940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0000"/>
    <a:srgbClr val="CCECFF"/>
    <a:srgbClr val="008000"/>
    <a:srgbClr val="9966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howGuides="1">
      <p:cViewPr varScale="1">
        <p:scale>
          <a:sx n="131" d="100"/>
          <a:sy n="131" d="100"/>
        </p:scale>
        <p:origin x="126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3E4822A-D934-4648-BE42-19292DC43B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2" tIns="45646" rIns="91292" bIns="45646" numCol="1" anchor="t" anchorCtr="0" compatLnSpc="1">
            <a:prstTxWarp prst="textNoShape">
              <a:avLst/>
            </a:prstTxWarp>
          </a:bodyPr>
          <a:lstStyle>
            <a:lvl1pPr defTabSz="91349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6281E2A-7FA6-4E0C-8B08-FDF3AD5A57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511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2" tIns="45646" rIns="91292" bIns="45646" numCol="1" anchor="t" anchorCtr="0" compatLnSpc="1">
            <a:prstTxWarp prst="textNoShape">
              <a:avLst/>
            </a:prstTxWarp>
          </a:bodyPr>
          <a:lstStyle>
            <a:lvl1pPr algn="r" defTabSz="91349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04BD0E37-E0E2-4D0B-A7BD-485CB9A1A5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2" tIns="45646" rIns="91292" bIns="45646" numCol="1" anchor="b" anchorCtr="0" compatLnSpc="1">
            <a:prstTxWarp prst="textNoShape">
              <a:avLst/>
            </a:prstTxWarp>
          </a:bodyPr>
          <a:lstStyle>
            <a:lvl1pPr defTabSz="91349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9874CA79-33C0-4231-97A4-BDA6E350CD6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2450"/>
            <a:ext cx="29511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2" tIns="45646" rIns="91292" bIns="4564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B5F60058-B6FD-4F62-8922-7B6F28A133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455112-289A-47B7-B0FE-9463CA941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509" tIns="45754" rIns="91509" bIns="45754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A1851-1729-4538-B5FB-43D3A7025F6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6038" y="0"/>
            <a:ext cx="2951162" cy="496888"/>
          </a:xfrm>
          <a:prstGeom prst="rect">
            <a:avLst/>
          </a:prstGeom>
        </p:spPr>
        <p:txBody>
          <a:bodyPr vert="horz" lIns="91509" tIns="45754" rIns="91509" bIns="45754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A4A1FC5-AE85-4B43-B3D4-AA2D46449B3D}" type="datetimeFigureOut">
              <a:rPr lang="en-US"/>
              <a:pPr>
                <a:defRPr/>
              </a:pPr>
              <a:t>1/28/2019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B17B924-3757-478F-BCDF-169C14DD14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70462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09" tIns="45754" rIns="91509" bIns="457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275AA12-D795-49F9-9E45-B1CBC703B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6712" cy="4473575"/>
          </a:xfrm>
          <a:prstGeom prst="rect">
            <a:avLst/>
          </a:prstGeom>
        </p:spPr>
        <p:txBody>
          <a:bodyPr vert="horz" lIns="91509" tIns="45754" rIns="91509" bIns="4575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75DC1-F5FA-42BD-9C74-C25C9246C7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2450"/>
            <a:ext cx="2951163" cy="496888"/>
          </a:xfrm>
          <a:prstGeom prst="rect">
            <a:avLst/>
          </a:prstGeom>
        </p:spPr>
        <p:txBody>
          <a:bodyPr vert="horz" lIns="91509" tIns="45754" rIns="91509" bIns="45754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F1708-A0C4-468C-AA1A-075A69D22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6038" y="9442450"/>
            <a:ext cx="2951162" cy="496888"/>
          </a:xfrm>
          <a:prstGeom prst="rect">
            <a:avLst/>
          </a:prstGeom>
        </p:spPr>
        <p:txBody>
          <a:bodyPr vert="horz" wrap="square" lIns="91509" tIns="45754" rIns="91509" bIns="4575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1BC693-990F-46AC-A60D-6B623A2CD2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DEB460-FD6B-47AE-A57A-3CAC2569DE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1A9ADB-1CD9-4A27-9817-29AF317F62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2A7A7E-3BA1-420C-AFD0-6EE82E7D9D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BACDC-F38C-4C9D-B36E-D3B777A251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78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C4874C-0C2F-4E23-BD61-90ADE59526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F407C1-F831-48B4-B57E-B01620B6EB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F4BE70-1C4F-4C60-BC6A-9DFD929487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074142-495B-45A3-8932-84F071EE1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32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379C56-1BF5-4500-B044-FEB6527F5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462994-DD82-407D-B512-9A05FCCA85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5929C3-A494-44D3-9820-9DE5B8B92C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71D127-518D-40C0-8653-179A73EA24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905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EFB54F-E0AD-4989-BA9E-D9C5F73C0A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0A4835-74FC-4481-8AFB-E89935043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D9BCAF-F31A-46EB-A421-8AAB3D7730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58430-6172-450A-A750-16EBD318CF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02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4C881F-01C9-4891-8112-673B8D1C5D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F70CE0-BA5B-4531-ADC6-683803EA5E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FB7509-0C57-4CA2-978B-82177828C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A536C-14E4-49E7-B82C-086FB56190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62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DBF9C26-B81E-4EEC-9C9E-0589FBA37F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F20635C-0733-4881-88AA-339D02A726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F299556-61D2-4845-9183-496C51B018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757A4-8B72-48D4-88A2-27621304FC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15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F2C974-9050-433B-8493-778A8B578E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60701E-6DD3-4EAA-B225-82C2942CAE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44E288-E5BC-46B5-8FBF-1F69E475D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ECD900-A443-428C-952F-DE272FD21E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68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7AF42B-8F48-4687-9AA9-E891571C45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D941C3-D9D6-4952-88C6-09BD98CB03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589767-E7AB-4C98-8954-8B9A29CD47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2E596E-8A59-4336-B7E2-2C6737B952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8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D298CB-A6F0-46AB-882E-E498E8721A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BDC931-86CC-4928-96D9-AB9C003896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15F031-276B-4B70-82DD-9B29A23588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A3AA1-4016-4050-970E-C9F5B16942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08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A1F405-8E86-4086-B534-270D38B365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A1F3C2-02B4-4EE8-8EC4-0F6CF85AE5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20C79C7-2053-451A-9BCE-0B2FD1365A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51A15C-675A-4B48-8C51-14500DE417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35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95F0AAB-C1BA-4843-A243-3C906AEC75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4624526-BC28-4A71-A502-956D35F2A5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A730E51-1126-402D-BDDA-3E8D151349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A99F52-3951-4B73-BD4A-B1899DA27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56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18ABF12-1A1A-4AC0-88EF-7C225C1857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E71A306-EB55-46C3-AF56-2332E144B4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DE8D41-644E-4B0A-A6AE-64D0E83DEA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E3E39-CF38-47A2-8728-972C046375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69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97DF84-9E79-4917-B4A3-8A15B2387A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E434B0-019B-46CB-A046-99DDE42EB7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1F1052-4F18-47D5-AB4D-2C719EE969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A8C040-33D6-4F93-9D29-0DB9E2B72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0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71F963-E912-412B-A0D4-12262DBA0C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5EDF6-35A4-4631-9C5C-4F2CDEC30B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CDDDB-4E60-4057-B3C8-83E161D726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5BEAB-C16D-4A5F-819F-7AF84D1DAA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19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6F6774D-6B02-41AA-84E9-1A4B82564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3AF4290-E78C-47E8-AC41-41BE564B5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046161-F5D3-48F7-AFEB-29CAE3258B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3240273-435E-4277-BDD8-176A47DCDD5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AD1A893-083D-4F84-9E8A-AB342885A7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92EF56-360B-4AFB-86E9-3DA2DBEB5C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CC_Example_1.pptx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23EFEF7-D34F-4D8D-A7D2-46204BF787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z="7200">
                <a:solidFill>
                  <a:srgbClr val="990099"/>
                </a:solidFill>
                <a:latin typeface="Times New Roman" panose="02020603050405020304" pitchFamily="18" charset="0"/>
              </a:rPr>
              <a:t>Software Testing</a:t>
            </a:r>
            <a:endParaRPr lang="en-US" altLang="en-US" sz="7200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FDB99AB-59A0-4308-9DC8-6A29929ED5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With Java in mind</a:t>
            </a:r>
            <a:endParaRPr lang="en-US" altLang="en-US"/>
          </a:p>
        </p:txBody>
      </p:sp>
      <p:pic>
        <p:nvPicPr>
          <p:cNvPr id="2052" name="Picture 4" descr="MCj02055060000[1]">
            <a:extLst>
              <a:ext uri="{FF2B5EF4-FFF2-40B4-BE49-F238E27FC236}">
                <a16:creationId xmlns:a16="http://schemas.microsoft.com/office/drawing/2014/main" id="{188A161C-4494-4C44-9543-6CA2786EA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33375"/>
            <a:ext cx="1795462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MCj02408010000[1]">
            <a:extLst>
              <a:ext uri="{FF2B5EF4-FFF2-40B4-BE49-F238E27FC236}">
                <a16:creationId xmlns:a16="http://schemas.microsoft.com/office/drawing/2014/main" id="{1A195074-6639-4D07-9AA7-887C4D9E0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713" y="5157788"/>
            <a:ext cx="1211262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9" descr="MMj02852830000[1]">
            <a:extLst>
              <a:ext uri="{FF2B5EF4-FFF2-40B4-BE49-F238E27FC236}">
                <a16:creationId xmlns:a16="http://schemas.microsoft.com/office/drawing/2014/main" id="{1187FD70-F982-4930-B7ED-AC41799EA6B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573463"/>
            <a:ext cx="2520950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MCj02408010000[1]">
            <a:extLst>
              <a:ext uri="{FF2B5EF4-FFF2-40B4-BE49-F238E27FC236}">
                <a16:creationId xmlns:a16="http://schemas.microsoft.com/office/drawing/2014/main" id="{F491D70F-8D09-47CC-B219-28035BF44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876925"/>
            <a:ext cx="1508125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MCj02408010000[1]">
            <a:extLst>
              <a:ext uri="{FF2B5EF4-FFF2-40B4-BE49-F238E27FC236}">
                <a16:creationId xmlns:a16="http://schemas.microsoft.com/office/drawing/2014/main" id="{B8933374-0316-4DE0-9059-28A9C327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1268413"/>
            <a:ext cx="973137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 descr="MCj02408010000[1]">
            <a:extLst>
              <a:ext uri="{FF2B5EF4-FFF2-40B4-BE49-F238E27FC236}">
                <a16:creationId xmlns:a16="http://schemas.microsoft.com/office/drawing/2014/main" id="{F03EC50D-58A4-4B7E-8027-3FC351947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60350"/>
            <a:ext cx="106997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9059C084-47DB-4C66-99FC-6DEB56C3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6BC23C-FC67-4718-A08E-3E375967BD8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7A4A24B-838C-4636-8702-BD4B676DC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3609975" cy="838200"/>
          </a:xfrm>
        </p:spPr>
        <p:txBody>
          <a:bodyPr/>
          <a:lstStyle/>
          <a:p>
            <a:pPr algn="l" eaLnBrk="1" hangingPunct="1"/>
            <a:r>
              <a:rPr lang="en-GB" altLang="en-US">
                <a:solidFill>
                  <a:srgbClr val="996600"/>
                </a:solidFill>
              </a:rPr>
              <a:t>Example 1: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C711A53-D12E-46C1-82AB-9DB405BC8AA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25538"/>
            <a:ext cx="38100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i="1"/>
              <a:t>Prog A</a:t>
            </a:r>
          </a:p>
          <a:p>
            <a:pPr eaLnBrk="1" hangingPunct="1">
              <a:buFontTx/>
              <a:buNone/>
            </a:pPr>
            <a:r>
              <a:rPr lang="en-GB" altLang="en-US"/>
              <a:t>if ( x &lt; 0 ) {</a:t>
            </a:r>
          </a:p>
          <a:p>
            <a:pPr eaLnBrk="1" hangingPunct="1">
              <a:buFontTx/>
              <a:buNone/>
            </a:pPr>
            <a:r>
              <a:rPr lang="en-GB" altLang="en-US"/>
              <a:t>   x = x + 2;</a:t>
            </a:r>
          </a:p>
          <a:p>
            <a:pPr eaLnBrk="1" hangingPunct="1">
              <a:buFontTx/>
              <a:buNone/>
            </a:pPr>
            <a:r>
              <a:rPr lang="en-GB" altLang="en-US"/>
              <a:t>}</a:t>
            </a:r>
          </a:p>
          <a:p>
            <a:pPr eaLnBrk="1" hangingPunct="1">
              <a:buFontTx/>
              <a:buNone/>
            </a:pPr>
            <a:r>
              <a:rPr lang="en-GB" altLang="en-US"/>
              <a:t>	x = x + 2;</a:t>
            </a:r>
          </a:p>
          <a:p>
            <a:pPr eaLnBrk="1" hangingPunct="1">
              <a:buFontTx/>
              <a:buNone/>
            </a:pPr>
            <a:endParaRPr lang="en-GB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5C1A8FC7-7929-4E63-8C49-2FD279B290B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838200"/>
            <a:ext cx="38100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i="1"/>
              <a:t>Prog B</a:t>
            </a:r>
          </a:p>
          <a:p>
            <a:pPr eaLnBrk="1" hangingPunct="1">
              <a:buFontTx/>
              <a:buNone/>
            </a:pPr>
            <a:r>
              <a:rPr lang="en-GB" altLang="en-US"/>
              <a:t>if ( x &lt; 0 ) {</a:t>
            </a:r>
          </a:p>
          <a:p>
            <a:pPr eaLnBrk="1" hangingPunct="1">
              <a:buFontTx/>
              <a:buNone/>
            </a:pPr>
            <a:r>
              <a:rPr lang="en-GB" altLang="en-US"/>
              <a:t>    x = x + 2;</a:t>
            </a:r>
          </a:p>
          <a:p>
            <a:pPr eaLnBrk="1" hangingPunct="1">
              <a:buFontTx/>
              <a:buNone/>
            </a:pPr>
            <a:r>
              <a:rPr lang="en-GB" altLang="en-US"/>
              <a:t>    x = x + 2;</a:t>
            </a:r>
          </a:p>
          <a:p>
            <a:pPr eaLnBrk="1" hangingPunct="1">
              <a:buFontTx/>
              <a:buNone/>
            </a:pPr>
            <a:r>
              <a:rPr lang="en-GB" altLang="en-US"/>
              <a:t>}</a:t>
            </a:r>
          </a:p>
        </p:txBody>
      </p:sp>
      <p:sp>
        <p:nvSpPr>
          <p:cNvPr id="11269" name="Rectangle 6">
            <a:extLst>
              <a:ext uri="{FF2B5EF4-FFF2-40B4-BE49-F238E27FC236}">
                <a16:creationId xmlns:a16="http://schemas.microsoft.com/office/drawing/2014/main" id="{967FCE5B-2080-4FDB-A6D9-05EA7D19A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343400"/>
            <a:ext cx="3810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1270" name="Line 8">
            <a:extLst>
              <a:ext uri="{FF2B5EF4-FFF2-40B4-BE49-F238E27FC236}">
                <a16:creationId xmlns:a16="http://schemas.microsoft.com/office/drawing/2014/main" id="{CEBE2F84-E7F5-4BBD-BC69-A8F268E27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676400"/>
            <a:ext cx="0" cy="25146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1" name="AutoShape 9">
            <a:extLst>
              <a:ext uri="{FF2B5EF4-FFF2-40B4-BE49-F238E27FC236}">
                <a16:creationId xmlns:a16="http://schemas.microsoft.com/office/drawing/2014/main" id="{6C034DB3-3D37-4416-B4C8-2F21D7180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933825"/>
            <a:ext cx="4176712" cy="2159000"/>
          </a:xfrm>
          <a:prstGeom prst="wedgeEllipseCallout">
            <a:avLst>
              <a:gd name="adj1" fmla="val -46199"/>
              <a:gd name="adj2" fmla="val 7117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996600"/>
                </a:solidFill>
                <a:latin typeface="Comic Sans MS" panose="030F0702030302020204" pitchFamily="66" charset="0"/>
              </a:rPr>
              <a:t>Does x = -1 satisfy Statement coverage in prog A? prog B?</a:t>
            </a:r>
            <a:endParaRPr lang="en-US" altLang="en-US" sz="2400" b="1">
              <a:solidFill>
                <a:srgbClr val="99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2" name="AutoShape 10">
            <a:extLst>
              <a:ext uri="{FF2B5EF4-FFF2-40B4-BE49-F238E27FC236}">
                <a16:creationId xmlns:a16="http://schemas.microsoft.com/office/drawing/2014/main" id="{5B7DF50C-1251-42BF-8F3B-E37EBBDD4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933825"/>
            <a:ext cx="4248150" cy="2590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Same value of x at end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both programs.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Test case cannot distinguish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Between two programs –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not a good test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D8E0D947-6272-40B2-98F0-B3074727F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3429000"/>
            <a:ext cx="4465637" cy="3240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solidFill>
                  <a:srgbClr val="996600"/>
                </a:solidFill>
              </a:rPr>
              <a:t>Write answer 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996600"/>
              </a:solidFill>
            </a:endParaRPr>
          </a:p>
        </p:txBody>
      </p:sp>
      <p:sp>
        <p:nvSpPr>
          <p:cNvPr id="2" name="Slide Number Placeholder 10">
            <a:extLst>
              <a:ext uri="{FF2B5EF4-FFF2-40B4-BE49-F238E27FC236}">
                <a16:creationId xmlns:a16="http://schemas.microsoft.com/office/drawing/2014/main" id="{F4492155-B396-41E0-A600-9675D92F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8487CE0-E875-4EE1-9F4F-9A8EB76D9070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816362F-C01C-4B48-8012-CC3F4F41B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3035300" cy="1143000"/>
          </a:xfrm>
        </p:spPr>
        <p:txBody>
          <a:bodyPr/>
          <a:lstStyle/>
          <a:p>
            <a:pPr algn="l" eaLnBrk="1" hangingPunct="1"/>
            <a:r>
              <a:rPr lang="en-GB" altLang="en-US">
                <a:solidFill>
                  <a:srgbClr val="996600"/>
                </a:solidFill>
              </a:rPr>
              <a:t>Example 2:</a:t>
            </a:r>
          </a:p>
        </p:txBody>
      </p:sp>
      <p:sp>
        <p:nvSpPr>
          <p:cNvPr id="12291" name="AutoShape 3">
            <a:extLst>
              <a:ext uri="{FF2B5EF4-FFF2-40B4-BE49-F238E27FC236}">
                <a16:creationId xmlns:a16="http://schemas.microsoft.com/office/drawing/2014/main" id="{724DD94A-934A-402F-878F-97EEF9CFE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852738"/>
            <a:ext cx="3117850" cy="32146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a = 0 ;</a:t>
            </a:r>
          </a:p>
          <a:p>
            <a:pPr eaLnBrk="1" hangingPunct="1"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c = 3;</a:t>
            </a:r>
          </a:p>
          <a:p>
            <a:pPr eaLnBrk="1" hangingPunct="1"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if ( b &gt; 0 )</a:t>
            </a:r>
          </a:p>
          <a:p>
            <a:pPr eaLnBrk="1" hangingPunct="1"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   a = 6 ;</a:t>
            </a:r>
          </a:p>
          <a:p>
            <a:pPr eaLnBrk="1" hangingPunct="1"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b = c / a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2293" name="AutoShape 7">
            <a:extLst>
              <a:ext uri="{FF2B5EF4-FFF2-40B4-BE49-F238E27FC236}">
                <a16:creationId xmlns:a16="http://schemas.microsoft.com/office/drawing/2014/main" id="{7A24B3D7-60F6-459F-9570-46D0F9101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557338"/>
            <a:ext cx="3960813" cy="1219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>
                <a:latin typeface="Comic Sans MS" panose="030F0702030302020204" pitchFamily="66" charset="0"/>
              </a:rPr>
              <a:t>Does this satisfy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>
                <a:latin typeface="Comic Sans MS" panose="030F0702030302020204" pitchFamily="66" charset="0"/>
              </a:rPr>
              <a:t>statement coverage?</a:t>
            </a:r>
          </a:p>
        </p:txBody>
      </p:sp>
      <p:sp>
        <p:nvSpPr>
          <p:cNvPr id="12295" name="Rectangle 9">
            <a:extLst>
              <a:ext uri="{FF2B5EF4-FFF2-40B4-BE49-F238E27FC236}">
                <a16:creationId xmlns:a16="http://schemas.microsoft.com/office/drawing/2014/main" id="{BCFDD64C-B943-4930-8078-6BC81CE63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773238"/>
            <a:ext cx="215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/>
              <a:t>test case: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/>
              <a:t>          b = 5</a:t>
            </a:r>
            <a:endParaRPr lang="en-US" altLang="en-US" sz="2800" b="1"/>
          </a:p>
        </p:txBody>
      </p:sp>
      <p:sp>
        <p:nvSpPr>
          <p:cNvPr id="12296" name="Text Box 10">
            <a:extLst>
              <a:ext uri="{FF2B5EF4-FFF2-40B4-BE49-F238E27FC236}">
                <a16:creationId xmlns:a16="http://schemas.microsoft.com/office/drawing/2014/main" id="{A0CA6946-6B78-42CD-9607-86FCBB764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1844675"/>
            <a:ext cx="9064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CC0000"/>
                </a:solidFill>
              </a:rPr>
              <a:t>Yes</a:t>
            </a:r>
            <a:endParaRPr lang="en-US" altLang="en-US" b="1">
              <a:solidFill>
                <a:srgbClr val="CC0000"/>
              </a:solidFill>
            </a:endParaRPr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E8DEC984-C625-4766-B083-B0883635A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1700213"/>
            <a:ext cx="1150938" cy="100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2C9EEBEC-6A86-47F0-8F56-32774C4D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FCDD91F-8305-4978-8745-DCF76A1261B8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402EC92-936C-4014-96A2-11B116EC8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/>
              <a:t> </a:t>
            </a:r>
            <a:r>
              <a:rPr lang="en-GB" altLang="en-US" sz="4000">
                <a:latin typeface="Times New Roman" panose="02020603050405020304" pitchFamily="18" charset="0"/>
              </a:rPr>
              <a:t>A Better Criteria </a:t>
            </a:r>
            <a:br>
              <a:rPr lang="en-GB" altLang="en-US" sz="4000">
                <a:latin typeface="Times New Roman" panose="02020603050405020304" pitchFamily="18" charset="0"/>
              </a:rPr>
            </a:br>
            <a:r>
              <a:rPr lang="en-GB" altLang="en-US" b="1" u="sng">
                <a:solidFill>
                  <a:srgbClr val="990099"/>
                </a:solidFill>
                <a:latin typeface="Times New Roman" panose="02020603050405020304" pitchFamily="18" charset="0"/>
              </a:rPr>
              <a:t>Branch Coverage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090F320-9ACE-4AE7-AA8B-43BAA83F3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b="1" i="1"/>
              <a:t>Every branch alternative in the unit has to be executed at least once under some test case</a:t>
            </a:r>
          </a:p>
          <a:p>
            <a:pPr lvl="4" eaLnBrk="1" hangingPunct="1">
              <a:buFontTx/>
              <a:buNone/>
            </a:pPr>
            <a:r>
              <a:rPr lang="en-GB" altLang="en-US" sz="3200"/>
              <a:t>                 </a:t>
            </a:r>
            <a:r>
              <a:rPr lang="en-GB" altLang="en-US" sz="5400"/>
              <a:t>or</a:t>
            </a:r>
          </a:p>
          <a:p>
            <a:pPr eaLnBrk="1" hangingPunct="1"/>
            <a:r>
              <a:rPr lang="en-GB" altLang="en-US" b="1" i="1"/>
              <a:t>Every decision in the  unit must have at least one true outcome and one false outcome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F8C65CAB-B2B6-45B9-A727-3513369A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37794DD-7D81-44D0-BE1B-0AD826E4EA05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7B0B9A4-F31F-4778-9B14-23C4FB93B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454775" cy="838200"/>
          </a:xfrm>
        </p:spPr>
        <p:txBody>
          <a:bodyPr/>
          <a:lstStyle/>
          <a:p>
            <a:pPr algn="l" eaLnBrk="1" hangingPunct="1"/>
            <a:r>
              <a:rPr lang="en-GB" altLang="en-US" sz="4000">
                <a:solidFill>
                  <a:srgbClr val="996600"/>
                </a:solidFill>
              </a:rPr>
              <a:t>Rework Example 1 using Branch Coverage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9D4F4A8-FD6B-4406-9D56-B88A6818C8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2205038"/>
            <a:ext cx="38100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i="1"/>
              <a:t>Prog A</a:t>
            </a:r>
          </a:p>
          <a:p>
            <a:pPr eaLnBrk="1" hangingPunct="1">
              <a:buFontTx/>
              <a:buNone/>
            </a:pPr>
            <a:r>
              <a:rPr lang="en-GB" altLang="en-US"/>
              <a:t>if ( x &lt; 0 ) {</a:t>
            </a:r>
          </a:p>
          <a:p>
            <a:pPr eaLnBrk="1" hangingPunct="1">
              <a:buFontTx/>
              <a:buNone/>
            </a:pPr>
            <a:r>
              <a:rPr lang="en-GB" altLang="en-US"/>
              <a:t>   x = x + 2;</a:t>
            </a:r>
          </a:p>
          <a:p>
            <a:pPr eaLnBrk="1" hangingPunct="1">
              <a:buFontTx/>
              <a:buNone/>
            </a:pPr>
            <a:r>
              <a:rPr lang="en-GB" altLang="en-US"/>
              <a:t>}</a:t>
            </a:r>
          </a:p>
          <a:p>
            <a:pPr eaLnBrk="1" hangingPunct="1">
              <a:buFontTx/>
              <a:buNone/>
            </a:pPr>
            <a:r>
              <a:rPr lang="en-GB" altLang="en-US"/>
              <a:t>	x = x + 2;</a:t>
            </a:r>
          </a:p>
          <a:p>
            <a:pPr eaLnBrk="1" hangingPunct="1">
              <a:buFontTx/>
              <a:buNone/>
            </a:pPr>
            <a:endParaRPr lang="en-GB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3985DFE-516F-4874-99D9-2A307C7B42D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59338" y="2205038"/>
            <a:ext cx="38100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i="1"/>
              <a:t>Prog B</a:t>
            </a:r>
          </a:p>
          <a:p>
            <a:pPr eaLnBrk="1" hangingPunct="1">
              <a:buFontTx/>
              <a:buNone/>
            </a:pPr>
            <a:r>
              <a:rPr lang="en-GB" altLang="en-US"/>
              <a:t>if ( x &lt; 0 ) {</a:t>
            </a:r>
          </a:p>
          <a:p>
            <a:pPr eaLnBrk="1" hangingPunct="1">
              <a:buFontTx/>
              <a:buNone/>
            </a:pPr>
            <a:r>
              <a:rPr lang="en-GB" altLang="en-US"/>
              <a:t>    x = x + 2;</a:t>
            </a:r>
          </a:p>
          <a:p>
            <a:pPr eaLnBrk="1" hangingPunct="1">
              <a:buFontTx/>
              <a:buNone/>
            </a:pPr>
            <a:r>
              <a:rPr lang="en-GB" altLang="en-US"/>
              <a:t>    x = x + 2;</a:t>
            </a:r>
          </a:p>
          <a:p>
            <a:pPr eaLnBrk="1" hangingPunct="1">
              <a:buFontTx/>
              <a:buNone/>
            </a:pPr>
            <a:r>
              <a:rPr lang="en-GB" altLang="en-US"/>
              <a:t>}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64BA5157-D912-4980-BB6D-27C25AE6D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57338"/>
            <a:ext cx="7272337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800" b="1">
                <a:latin typeface="Comic Sans MS" panose="030F0702030302020204" pitchFamily="66" charset="0"/>
              </a:rPr>
              <a:t>Test values : x = -1 and 1</a:t>
            </a:r>
          </a:p>
          <a:p>
            <a:pPr eaLnBrk="1" hangingPunct="1">
              <a:buFontTx/>
              <a:buNone/>
            </a:pPr>
            <a:endParaRPr lang="en-GB" altLang="en-US" sz="2800" b="1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26C8AD42-773E-47B1-9C4A-8264E353A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343400"/>
            <a:ext cx="3810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B1450C77-3C79-4811-A52A-1F2060A93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175" y="2205038"/>
            <a:ext cx="0" cy="25146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1A2C964F-0C1E-4E53-83DE-88757C30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AC0395D-E912-4463-A6E1-B178E78233B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B41CB0C-9516-4075-9BE4-8C986A6BA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4978400" cy="941388"/>
          </a:xfrm>
        </p:spPr>
        <p:txBody>
          <a:bodyPr/>
          <a:lstStyle/>
          <a:p>
            <a:pPr algn="l" eaLnBrk="1" hangingPunct="1"/>
            <a:r>
              <a:rPr lang="en-GB" altLang="en-US">
                <a:solidFill>
                  <a:srgbClr val="996600"/>
                </a:solidFill>
              </a:rPr>
              <a:t>Review Question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CBEA6137-7DBC-4B92-9B0F-0D9318DBF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341438"/>
            <a:ext cx="7053263" cy="278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 dirty="0">
                <a:latin typeface="Comic Sans MS" panose="030F0702030302020204" pitchFamily="66" charset="0"/>
              </a:rPr>
              <a:t>List all the Java control structures that involve branching, i.e. moving between alternative blocks  of code. (5 - 7</a:t>
            </a:r>
            <a:r>
              <a:rPr lang="en-GB" altLang="en-US" sz="2800" dirty="0" smtClean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None/>
            </a:pPr>
            <a:endParaRPr lang="en-GB" altLang="en-US" sz="2800" dirty="0" smtClean="0">
              <a:latin typeface="Comic Sans MS" panose="030F0702030302020204" pitchFamily="66" charset="0"/>
            </a:endParaRPr>
          </a:p>
          <a:p>
            <a:pPr eaLnBrk="1" hangingPunct="1">
              <a:buNone/>
            </a:pPr>
            <a:r>
              <a:rPr lang="en-GB" altLang="en-US" sz="2800" dirty="0" smtClean="0">
                <a:latin typeface="Comic Sans MS" panose="030F0702030302020204" pitchFamily="66" charset="0"/>
              </a:rPr>
              <a:t>if, else, while, do … while, for, for each</a:t>
            </a:r>
            <a:endParaRPr lang="en-GB" altLang="en-US" sz="2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15366" name="Picture 6" descr="MMj02363340000[1]">
            <a:extLst>
              <a:ext uri="{FF2B5EF4-FFF2-40B4-BE49-F238E27FC236}">
                <a16:creationId xmlns:a16="http://schemas.microsoft.com/office/drawing/2014/main" id="{B56E3069-E2FB-4A15-9D3C-2198B47A16E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8913"/>
            <a:ext cx="6381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222D5CB-1540-497E-90D9-C73AF590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6E1F585-41E7-459B-947A-73887390A918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4F1E6E3-F132-4487-AB5D-6CFE425F9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4248150" cy="1143000"/>
          </a:xfrm>
        </p:spPr>
        <p:txBody>
          <a:bodyPr/>
          <a:lstStyle/>
          <a:p>
            <a:pPr algn="l" eaLnBrk="1" hangingPunct="1"/>
            <a:r>
              <a:rPr lang="en-GB" altLang="en-US" sz="6000">
                <a:latin typeface="Times New Roman" panose="02020603050405020304" pitchFamily="18" charset="0"/>
              </a:rPr>
              <a:t>State so far:</a:t>
            </a:r>
            <a:endParaRPr lang="en-US" altLang="en-US" sz="6000">
              <a:latin typeface="Times New Roman" panose="02020603050405020304" pitchFamily="18" charset="0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5B9134C-703F-454F-94F2-6EF45EB9B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467225"/>
          </a:xfrm>
        </p:spPr>
        <p:txBody>
          <a:bodyPr/>
          <a:lstStyle/>
          <a:p>
            <a:pPr eaLnBrk="1" hangingPunct="1"/>
            <a:r>
              <a:rPr lang="en-GB" altLang="en-US" sz="4000"/>
              <a:t>Two criteria</a:t>
            </a:r>
          </a:p>
          <a:p>
            <a:pPr lvl="1" eaLnBrk="1" hangingPunct="1"/>
            <a:r>
              <a:rPr lang="en-GB" altLang="en-US" sz="3600">
                <a:solidFill>
                  <a:schemeClr val="accent2"/>
                </a:solidFill>
              </a:rPr>
              <a:t>Statement Coverage</a:t>
            </a:r>
          </a:p>
          <a:p>
            <a:pPr lvl="2" eaLnBrk="1" hangingPunct="1"/>
            <a:r>
              <a:rPr lang="en-GB" altLang="en-US" sz="3200"/>
              <a:t>Essential but weak</a:t>
            </a:r>
          </a:p>
          <a:p>
            <a:pPr lvl="1" eaLnBrk="1" hangingPunct="1"/>
            <a:r>
              <a:rPr lang="en-GB" altLang="en-US" sz="3600">
                <a:solidFill>
                  <a:schemeClr val="accent2"/>
                </a:solidFill>
              </a:rPr>
              <a:t>Branch Coverage</a:t>
            </a:r>
          </a:p>
          <a:p>
            <a:pPr lvl="2" eaLnBrk="1" hangingPunct="1"/>
            <a:r>
              <a:rPr lang="en-GB" altLang="en-US" sz="3200"/>
              <a:t>Strengthens statement coverage</a:t>
            </a:r>
          </a:p>
          <a:p>
            <a:pPr eaLnBrk="1" hangingPunct="1"/>
            <a:r>
              <a:rPr lang="en-GB" altLang="en-US" sz="4000"/>
              <a:t>BUT …</a:t>
            </a:r>
            <a:endParaRPr lang="en-US" altLang="en-US" sz="4000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909B700B-6FC6-4B7D-BFA5-4AF2D796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BEB032-C7C5-4153-A494-6E41E691BCB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EA93495-8271-42E6-AC61-644483AF1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6000">
                <a:latin typeface="Times New Roman" panose="02020603050405020304" pitchFamily="18" charset="0"/>
              </a:rPr>
              <a:t>A problem</a:t>
            </a:r>
            <a:endParaRPr lang="en-US" altLang="en-US" sz="6000">
              <a:latin typeface="Times New Roman" panose="02020603050405020304" pitchFamily="18" charset="0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3A9C9A-3B33-4B7E-B522-8FD1444D0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We may have boolean expressions that consist of several components</a:t>
            </a:r>
          </a:p>
          <a:p>
            <a:pPr lvl="1" eaLnBrk="1" hangingPunct="1"/>
            <a:r>
              <a:rPr lang="en-GB" altLang="en-US"/>
              <a:t>e.g.</a:t>
            </a:r>
          </a:p>
          <a:p>
            <a:pPr lvl="2" eaLnBrk="1" hangingPunct="1">
              <a:buFontTx/>
              <a:buNone/>
            </a:pPr>
            <a:r>
              <a:rPr lang="en-GB" altLang="en-US" sz="2800"/>
              <a:t>((a &gt; 3) &amp;&amp; (c != d))</a:t>
            </a:r>
          </a:p>
          <a:p>
            <a:pPr lvl="1" eaLnBrk="1" hangingPunct="1"/>
            <a:r>
              <a:rPr lang="en-GB" altLang="en-US"/>
              <a:t>These are known as </a:t>
            </a:r>
            <a:r>
              <a:rPr lang="en-GB" altLang="en-US" sz="3200" b="1" u="sng">
                <a:solidFill>
                  <a:srgbClr val="CC0000"/>
                </a:solidFill>
              </a:rPr>
              <a:t>multiple conditions</a:t>
            </a:r>
          </a:p>
          <a:p>
            <a:pPr eaLnBrk="1" hangingPunct="1"/>
            <a:r>
              <a:rPr lang="en-GB" altLang="en-US" b="1"/>
              <a:t>Will our criteria still give satisfactory results?</a:t>
            </a:r>
            <a:r>
              <a:rPr lang="en-GB" altLang="en-US"/>
              <a:t> </a:t>
            </a:r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E79C1E18-B36C-4414-901D-5FAF1B22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EF7A6A4-7BAC-4A6F-A6FC-C5CC84C746E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84807A7-A6F1-4E5F-B770-EC32FECF2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5400" b="1">
                <a:latin typeface="Times New Roman" panose="02020603050405020304" pitchFamily="18" charset="0"/>
              </a:rPr>
              <a:t>Some Truth Tables</a:t>
            </a:r>
            <a:endParaRPr lang="en-US" altLang="en-US" sz="5400" b="1"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Group 3">
            <a:extLst>
              <a:ext uri="{FF2B5EF4-FFF2-40B4-BE49-F238E27FC236}">
                <a16:creationId xmlns:a16="http://schemas.microsoft.com/office/drawing/2014/main" id="{BDCD87A1-D9AE-4580-8C79-3897F5EBC7A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1188" y="1916113"/>
          <a:ext cx="5472112" cy="4114801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P&amp;&amp;Q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 || Q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71" name="AutoShape 39">
            <a:extLst>
              <a:ext uri="{FF2B5EF4-FFF2-40B4-BE49-F238E27FC236}">
                <a16:creationId xmlns:a16="http://schemas.microsoft.com/office/drawing/2014/main" id="{3603FF94-F664-4D44-8769-BE24F9574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412875"/>
            <a:ext cx="2808288" cy="4895850"/>
          </a:xfrm>
          <a:prstGeom prst="wedgeRoundRectCallout">
            <a:avLst>
              <a:gd name="adj1" fmla="val -36264"/>
              <a:gd name="adj2" fmla="val 5629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Java uses lazy evaluation with &amp;&amp; and ||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Hence  for &amp;&amp; if P=false it will NOT look at Q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Similarly with || if P=true it will NOT look at Q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8468" name="Slide Number Placeholder 4">
            <a:extLst>
              <a:ext uri="{FF2B5EF4-FFF2-40B4-BE49-F238E27FC236}">
                <a16:creationId xmlns:a16="http://schemas.microsoft.com/office/drawing/2014/main" id="{C32E8117-B710-4E1B-8859-D5EA91CB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67234D-C13C-4457-9808-522C1BA4668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747253D-427A-4704-9980-FA664B0D0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dirty="0">
                <a:solidFill>
                  <a:srgbClr val="996600"/>
                </a:solidFill>
              </a:rPr>
              <a:t>Exercise: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3314F40-B763-4EEA-B0C7-F2658BF22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8488" cy="49831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dirty="0"/>
              <a:t>Consider the following code: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en-US" sz="3200" b="1" dirty="0"/>
              <a:t>x = 6;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en-US" sz="3200" b="1" dirty="0"/>
              <a:t>if ( (a &gt; 1) &amp;&amp; (b &gt;= 0 ) 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GB" altLang="en-US" sz="3200" b="1" dirty="0"/>
              <a:t>x = x / a 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en-US" sz="3200" b="1" dirty="0" err="1"/>
              <a:t>System.out.println</a:t>
            </a:r>
            <a:r>
              <a:rPr lang="en-GB" altLang="en-US" sz="3200" b="1" dirty="0"/>
              <a:t>(“x=“+x);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altLang="en-US" sz="32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dirty="0"/>
              <a:t>Do test cases  (a=2,b=0) and (a=0, b=0)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dirty="0"/>
              <a:t>satisfy branch coverage?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dirty="0"/>
              <a:t>What are values of x after execution?  </a:t>
            </a:r>
          </a:p>
        </p:txBody>
      </p:sp>
      <p:sp>
        <p:nvSpPr>
          <p:cNvPr id="19462" name="Slide Number Placeholder 5">
            <a:extLst>
              <a:ext uri="{FF2B5EF4-FFF2-40B4-BE49-F238E27FC236}">
                <a16:creationId xmlns:a16="http://schemas.microsoft.com/office/drawing/2014/main" id="{9FE6AAC4-6256-4C26-95CF-E56B1A55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6C12AF-11EA-4A38-8743-E191A8ED7DC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B06FD91-70E2-4D35-8D29-1A0EF4D8C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691063" cy="1143000"/>
          </a:xfrm>
        </p:spPr>
        <p:txBody>
          <a:bodyPr/>
          <a:lstStyle/>
          <a:p>
            <a:pPr algn="l" eaLnBrk="1" hangingPunct="1"/>
            <a:r>
              <a:rPr lang="en-GB" altLang="en-US">
                <a:solidFill>
                  <a:srgbClr val="996600"/>
                </a:solidFill>
              </a:rPr>
              <a:t>Exercise </a:t>
            </a:r>
            <a:r>
              <a:rPr lang="en-GB" altLang="en-US" sz="3200">
                <a:solidFill>
                  <a:srgbClr val="996600"/>
                </a:solidFill>
              </a:rPr>
              <a:t>continued</a:t>
            </a:r>
            <a:r>
              <a:rPr lang="en-GB" altLang="en-US">
                <a:solidFill>
                  <a:srgbClr val="996600"/>
                </a:solidFill>
              </a:rPr>
              <a:t>: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9F60038-A993-41D1-8493-E9915F07A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Use the test set {(a=2,b=0) and (a=0,b=0)} on:</a:t>
            </a:r>
          </a:p>
          <a:p>
            <a:pPr eaLnBrk="1" hangingPunct="1">
              <a:buFontTx/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r>
              <a:rPr lang="en-GB" altLang="en-US" dirty="0"/>
              <a:t>    </a:t>
            </a:r>
            <a:r>
              <a:rPr lang="en-GB" altLang="en-US" sz="3600" b="1" dirty="0"/>
              <a:t>x = 6;</a:t>
            </a:r>
          </a:p>
          <a:p>
            <a:pPr lvl="1" eaLnBrk="1" hangingPunct="1">
              <a:buFontTx/>
              <a:buNone/>
            </a:pPr>
            <a:r>
              <a:rPr lang="en-GB" altLang="en-US" sz="3200" b="1" dirty="0"/>
              <a:t>if ( (a &gt; 1) &amp;&amp; (b </a:t>
            </a:r>
            <a:r>
              <a:rPr lang="en-GB" altLang="en-US" sz="3200" b="1" dirty="0">
                <a:solidFill>
                  <a:srgbClr val="FF0000"/>
                </a:solidFill>
              </a:rPr>
              <a:t>=</a:t>
            </a:r>
            <a:r>
              <a:rPr lang="en-GB" altLang="en-US" sz="3200" b="1" dirty="0"/>
              <a:t>= 0 ) )</a:t>
            </a:r>
          </a:p>
          <a:p>
            <a:pPr lvl="2" eaLnBrk="1" hangingPunct="1">
              <a:buFontTx/>
              <a:buNone/>
            </a:pPr>
            <a:r>
              <a:rPr lang="en-GB" altLang="en-US" sz="3200" b="1" dirty="0"/>
              <a:t>x = x / a ;</a:t>
            </a:r>
          </a:p>
          <a:p>
            <a:pPr lvl="1" eaLnBrk="1" hangingPunct="1">
              <a:buFontTx/>
              <a:buNone/>
            </a:pPr>
            <a:r>
              <a:rPr lang="en-GB" altLang="en-US" sz="3200" b="1" dirty="0" err="1"/>
              <a:t>System.out.println</a:t>
            </a:r>
            <a:r>
              <a:rPr lang="en-GB" altLang="en-US" sz="3200" b="1" dirty="0"/>
              <a:t>(“x=“+x);</a:t>
            </a:r>
            <a:endParaRPr lang="en-GB" altLang="en-US" dirty="0"/>
          </a:p>
          <a:p>
            <a:pPr eaLnBrk="1" hangingPunct="1">
              <a:buFontTx/>
              <a:buNone/>
            </a:pPr>
            <a:r>
              <a:rPr lang="en-GB" altLang="en-US" dirty="0"/>
              <a:t>What are values of x after execution?  </a:t>
            </a:r>
          </a:p>
          <a:p>
            <a:pPr eaLnBrk="1" hangingPunct="1">
              <a:buFontTx/>
              <a:buNone/>
            </a:pPr>
            <a:endParaRPr lang="en-GB" altLang="en-US" dirty="0"/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F6ACDA18-6B88-43DC-8ACA-3A9EB574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90A73D-66F8-438A-B523-17512A59746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31FCD2E-9523-4135-91FE-C03ED042B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5400">
                <a:latin typeface="Times New Roman" panose="02020603050405020304" pitchFamily="18" charset="0"/>
              </a:rPr>
              <a:t>Definition</a:t>
            </a:r>
            <a:endParaRPr lang="en-US" altLang="en-US" sz="5400">
              <a:latin typeface="Times New Roman" panose="02020603050405020304" pitchFamily="18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AFDC8D9-3624-4958-BF5E-015A21F8A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b="1">
                <a:solidFill>
                  <a:srgbClr val="CC0000"/>
                </a:solidFill>
              </a:rPr>
              <a:t>Testing</a:t>
            </a:r>
            <a:r>
              <a:rPr lang="en-GB" altLang="en-US"/>
              <a:t> is the process of executing software with sets of </a:t>
            </a:r>
            <a:r>
              <a:rPr lang="en-GB" altLang="en-US" b="1">
                <a:solidFill>
                  <a:srgbClr val="CC0000"/>
                </a:solidFill>
              </a:rPr>
              <a:t>input values</a:t>
            </a:r>
            <a:r>
              <a:rPr lang="en-GB" altLang="en-US" b="1"/>
              <a:t> </a:t>
            </a:r>
            <a:r>
              <a:rPr lang="en-GB" altLang="en-US"/>
              <a:t>and comparing the </a:t>
            </a:r>
            <a:r>
              <a:rPr lang="en-GB" altLang="en-US" b="1">
                <a:solidFill>
                  <a:srgbClr val="CC0000"/>
                </a:solidFill>
              </a:rPr>
              <a:t>output produced</a:t>
            </a:r>
            <a:r>
              <a:rPr lang="en-GB" altLang="en-US" b="1"/>
              <a:t> </a:t>
            </a:r>
            <a:r>
              <a:rPr lang="en-GB" altLang="en-US"/>
              <a:t>with the </a:t>
            </a:r>
            <a:r>
              <a:rPr lang="en-GB" altLang="en-US" b="1">
                <a:solidFill>
                  <a:srgbClr val="CC0000"/>
                </a:solidFill>
              </a:rPr>
              <a:t>expected</a:t>
            </a:r>
            <a:r>
              <a:rPr lang="en-GB" altLang="en-US">
                <a:solidFill>
                  <a:srgbClr val="CC0000"/>
                </a:solidFill>
              </a:rPr>
              <a:t> </a:t>
            </a:r>
            <a:r>
              <a:rPr lang="en-GB" altLang="en-US" b="1">
                <a:solidFill>
                  <a:srgbClr val="CC0000"/>
                </a:solidFill>
              </a:rPr>
              <a:t>results</a:t>
            </a:r>
            <a:endParaRPr lang="en-US" altLang="en-US" b="1">
              <a:solidFill>
                <a:srgbClr val="CC0000"/>
              </a:solidFill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368E353-6A65-46DE-975C-D03E51A5E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292600"/>
            <a:ext cx="2087562" cy="1728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latin typeface="Comic Sans MS" panose="030F0702030302020204" pitchFamily="66" charset="0"/>
              </a:rPr>
              <a:t>Program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latin typeface="Comic Sans MS" panose="030F0702030302020204" pitchFamily="66" charset="0"/>
              </a:rPr>
              <a:t>Unit</a:t>
            </a:r>
            <a:endParaRPr lang="en-US" altLang="en-US" sz="2800">
              <a:latin typeface="Comic Sans MS" panose="030F0702030302020204" pitchFamily="66" charset="0"/>
            </a:endParaRP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EE225BEC-1F81-4DDF-9F6F-2DA0E834A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4430713"/>
            <a:ext cx="1693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Test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Input Values</a:t>
            </a:r>
            <a:endParaRPr lang="en-US" altLang="en-US" sz="2000" b="1"/>
          </a:p>
        </p:txBody>
      </p:sp>
      <p:sp>
        <p:nvSpPr>
          <p:cNvPr id="3078" name="Line 6">
            <a:extLst>
              <a:ext uri="{FF2B5EF4-FFF2-40B4-BE49-F238E27FC236}">
                <a16:creationId xmlns:a16="http://schemas.microsoft.com/office/drawing/2014/main" id="{3BB84F70-6E26-4B1C-9B02-4C7DAAD58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5229225"/>
            <a:ext cx="12239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9" name="Line 7">
            <a:extLst>
              <a:ext uri="{FF2B5EF4-FFF2-40B4-BE49-F238E27FC236}">
                <a16:creationId xmlns:a16="http://schemas.microsoft.com/office/drawing/2014/main" id="{B2742510-CB35-499E-BA68-CA0C6B7D0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5084763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06578802-9219-4230-97A0-67966411C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33825"/>
            <a:ext cx="1693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Test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/>
              <a:t>Input Values</a:t>
            </a:r>
            <a:endParaRPr lang="en-US" altLang="en-US" sz="2000" b="1"/>
          </a:p>
        </p:txBody>
      </p:sp>
      <p:pic>
        <p:nvPicPr>
          <p:cNvPr id="3081" name="Picture 10" descr="MCj02293730000[1]">
            <a:extLst>
              <a:ext uri="{FF2B5EF4-FFF2-40B4-BE49-F238E27FC236}">
                <a16:creationId xmlns:a16="http://schemas.microsoft.com/office/drawing/2014/main" id="{BA4F5F80-53EC-408E-9579-4E232F597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5924">
            <a:off x="6659563" y="4724400"/>
            <a:ext cx="11684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Slide Number Placeholder 9">
            <a:extLst>
              <a:ext uri="{FF2B5EF4-FFF2-40B4-BE49-F238E27FC236}">
                <a16:creationId xmlns:a16="http://schemas.microsoft.com/office/drawing/2014/main" id="{96F28CAD-129C-402F-A986-B250A19E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2B30D9-906D-4C5C-97C0-5D0A9D8F4C6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FFCA259-FAB2-469A-9740-48CBC06D4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95400"/>
          </a:xfrm>
        </p:spPr>
        <p:txBody>
          <a:bodyPr/>
          <a:lstStyle/>
          <a:p>
            <a:pPr eaLnBrk="1" hangingPunct="1"/>
            <a:r>
              <a:rPr lang="en-GB" altLang="en-US"/>
              <a:t> </a:t>
            </a:r>
            <a:r>
              <a:rPr lang="en-GB" altLang="en-US">
                <a:latin typeface="Times New Roman" panose="02020603050405020304" pitchFamily="18" charset="0"/>
              </a:rPr>
              <a:t>Our Criteria</a:t>
            </a:r>
            <a:r>
              <a:rPr lang="en-GB" altLang="en-US"/>
              <a:t> </a:t>
            </a:r>
            <a:br>
              <a:rPr lang="en-GB" altLang="en-US"/>
            </a:br>
            <a:r>
              <a:rPr lang="en-GB" altLang="en-US" sz="4800" b="1" u="sng">
                <a:solidFill>
                  <a:srgbClr val="990099"/>
                </a:solidFill>
                <a:latin typeface="Times New Roman" panose="02020603050405020304" pitchFamily="18" charset="0"/>
              </a:rPr>
              <a:t>Multiple Condition Coverage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59809E0-F71B-4ABF-8B28-05463CBDB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708275"/>
            <a:ext cx="8229600" cy="3417888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altLang="en-US" sz="4000" b="1" u="sng">
                <a:solidFill>
                  <a:srgbClr val="FF0000"/>
                </a:solidFill>
              </a:rPr>
              <a:t>All</a:t>
            </a:r>
            <a:r>
              <a:rPr lang="en-GB" altLang="en-US" sz="4000" b="1">
                <a:solidFill>
                  <a:schemeClr val="accent2"/>
                </a:solidFill>
              </a:rPr>
              <a:t> </a:t>
            </a:r>
            <a:r>
              <a:rPr lang="en-GB" altLang="en-US" sz="4000" b="1" u="sng">
                <a:solidFill>
                  <a:schemeClr val="accent2"/>
                </a:solidFill>
              </a:rPr>
              <a:t>possible combinations of condition outcomes</a:t>
            </a:r>
            <a:r>
              <a:rPr lang="en-GB" altLang="en-US" sz="4000" b="1">
                <a:solidFill>
                  <a:schemeClr val="accent2"/>
                </a:solidFill>
              </a:rPr>
              <a:t> in each decision must be invoked at </a:t>
            </a:r>
            <a:r>
              <a:rPr lang="en-GB" altLang="en-US" sz="4000" b="1" u="sng">
                <a:solidFill>
                  <a:schemeClr val="accent2"/>
                </a:solidFill>
              </a:rPr>
              <a:t>least once</a:t>
            </a:r>
            <a:r>
              <a:rPr lang="en-GB" altLang="en-US" sz="4000" b="1">
                <a:solidFill>
                  <a:schemeClr val="accent2"/>
                </a:solidFill>
              </a:rPr>
              <a:t> under some test</a:t>
            </a:r>
          </a:p>
          <a:p>
            <a:pPr marL="0" indent="0" eaLnBrk="1" hangingPunct="1"/>
            <a:endParaRPr lang="en-GB" altLang="en-US" sz="4000" b="1">
              <a:solidFill>
                <a:schemeClr val="accent2"/>
              </a:solidFill>
            </a:endParaRPr>
          </a:p>
          <a:p>
            <a:pPr marL="0" indent="0" eaLnBrk="1" hangingPunct="1">
              <a:buFontTx/>
              <a:buNone/>
            </a:pPr>
            <a:endParaRPr lang="en-GB" altLang="en-US" sz="3600" b="1">
              <a:sym typeface="Symbol" panose="05050102010706020507" pitchFamily="18" charset="2"/>
            </a:endParaRPr>
          </a:p>
        </p:txBody>
      </p:sp>
      <p:pic>
        <p:nvPicPr>
          <p:cNvPr id="21508" name="Picture 6" descr="MCPE01652_0000[1]">
            <a:extLst>
              <a:ext uri="{FF2B5EF4-FFF2-40B4-BE49-F238E27FC236}">
                <a16:creationId xmlns:a16="http://schemas.microsoft.com/office/drawing/2014/main" id="{CBF79FFF-0D8B-4876-8F59-7F50D2BD0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404813"/>
            <a:ext cx="1512888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EF87EB32-6170-4A96-95F7-C6ACD718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F44248D-E1DE-4AF1-B6B9-1C1B2FAFFA3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C9C69DC-7E8A-424B-8867-89942E309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 eaLnBrk="1" hangingPunct="1"/>
            <a:r>
              <a:rPr lang="en-GB" altLang="en-US"/>
              <a:t>Number of Test Cases</a:t>
            </a:r>
            <a:endParaRPr lang="en-US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E1F1324-3E81-43C0-976E-7B6B1622E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229600" cy="5126038"/>
          </a:xfrm>
        </p:spPr>
        <p:txBody>
          <a:bodyPr/>
          <a:lstStyle/>
          <a:p>
            <a:pPr eaLnBrk="1" hangingPunct="1"/>
            <a:r>
              <a:rPr lang="en-GB" altLang="en-US"/>
              <a:t>P						</a:t>
            </a:r>
            <a:r>
              <a:rPr lang="en-GB" altLang="en-US">
                <a:solidFill>
                  <a:srgbClr val="FF0000"/>
                </a:solidFill>
              </a:rPr>
              <a:t>2</a:t>
            </a:r>
          </a:p>
          <a:p>
            <a:pPr eaLnBrk="1" hangingPunct="1"/>
            <a:r>
              <a:rPr lang="en-GB" altLang="en-US"/>
              <a:t>P </a:t>
            </a:r>
            <a:r>
              <a:rPr lang="en-GB" altLang="en-US" i="1"/>
              <a:t>op</a:t>
            </a:r>
            <a:r>
              <a:rPr lang="en-GB" altLang="en-US"/>
              <a:t> Q					</a:t>
            </a:r>
            <a:r>
              <a:rPr lang="en-GB" altLang="en-US">
                <a:solidFill>
                  <a:srgbClr val="CC0000"/>
                </a:solidFill>
              </a:rPr>
              <a:t>4</a:t>
            </a:r>
            <a:endParaRPr lang="en-GB" altLang="en-US"/>
          </a:p>
          <a:p>
            <a:pPr eaLnBrk="1" hangingPunct="1"/>
            <a:r>
              <a:rPr lang="en-GB" altLang="en-US"/>
              <a:t>P </a:t>
            </a:r>
            <a:r>
              <a:rPr lang="en-GB" altLang="en-US" i="1"/>
              <a:t>op</a:t>
            </a:r>
            <a:r>
              <a:rPr lang="en-GB" altLang="en-US"/>
              <a:t> Q </a:t>
            </a:r>
            <a:r>
              <a:rPr lang="en-GB" altLang="en-US" i="1"/>
              <a:t>op</a:t>
            </a:r>
            <a:r>
              <a:rPr lang="en-GB" altLang="en-US"/>
              <a:t> R				</a:t>
            </a:r>
            <a:r>
              <a:rPr lang="en-GB" altLang="en-US">
                <a:solidFill>
                  <a:srgbClr val="CC0000"/>
                </a:solidFill>
              </a:rPr>
              <a:t>8</a:t>
            </a:r>
          </a:p>
          <a:p>
            <a:pPr eaLnBrk="1" hangingPunct="1"/>
            <a:r>
              <a:rPr lang="en-GB" altLang="en-US"/>
              <a:t>P </a:t>
            </a:r>
            <a:r>
              <a:rPr lang="en-GB" altLang="en-US" i="1"/>
              <a:t>op</a:t>
            </a:r>
            <a:r>
              <a:rPr lang="en-GB" altLang="en-US"/>
              <a:t> Q </a:t>
            </a:r>
            <a:r>
              <a:rPr lang="en-GB" altLang="en-US" i="1"/>
              <a:t>op</a:t>
            </a:r>
            <a:r>
              <a:rPr lang="en-GB" altLang="en-US"/>
              <a:t> R </a:t>
            </a:r>
            <a:r>
              <a:rPr lang="en-GB" altLang="en-US" i="1"/>
              <a:t>op</a:t>
            </a:r>
            <a:r>
              <a:rPr lang="en-GB" altLang="en-US"/>
              <a:t> S			</a:t>
            </a:r>
            <a:r>
              <a:rPr lang="en-GB" altLang="en-US">
                <a:solidFill>
                  <a:srgbClr val="CC0000"/>
                </a:solidFill>
              </a:rPr>
              <a:t>16</a:t>
            </a:r>
          </a:p>
          <a:p>
            <a:pPr eaLnBrk="1" hangingPunct="1"/>
            <a:r>
              <a:rPr lang="en-GB" altLang="en-US"/>
              <a:t>P </a:t>
            </a:r>
            <a:r>
              <a:rPr lang="en-GB" altLang="en-US" i="1"/>
              <a:t>op</a:t>
            </a:r>
            <a:r>
              <a:rPr lang="en-GB" altLang="en-US"/>
              <a:t> Q </a:t>
            </a:r>
            <a:r>
              <a:rPr lang="en-GB" altLang="en-US" i="1"/>
              <a:t>op</a:t>
            </a:r>
            <a:r>
              <a:rPr lang="en-GB" altLang="en-US"/>
              <a:t> R </a:t>
            </a:r>
            <a:r>
              <a:rPr lang="en-GB" altLang="en-US" i="1"/>
              <a:t>op</a:t>
            </a:r>
            <a:r>
              <a:rPr lang="en-GB" altLang="en-US"/>
              <a:t> S </a:t>
            </a:r>
            <a:r>
              <a:rPr lang="en-GB" altLang="en-US" i="1"/>
              <a:t>op</a:t>
            </a:r>
            <a:r>
              <a:rPr lang="en-GB" altLang="en-US"/>
              <a:t> T		</a:t>
            </a:r>
            <a:r>
              <a:rPr lang="en-GB" altLang="en-US">
                <a:solidFill>
                  <a:srgbClr val="CC0000"/>
                </a:solidFill>
              </a:rPr>
              <a:t>32</a:t>
            </a:r>
            <a:endParaRPr lang="en-US" altLang="en-US"/>
          </a:p>
        </p:txBody>
      </p:sp>
      <p:sp>
        <p:nvSpPr>
          <p:cNvPr id="22532" name="AutoShape 4">
            <a:extLst>
              <a:ext uri="{FF2B5EF4-FFF2-40B4-BE49-F238E27FC236}">
                <a16:creationId xmlns:a16="http://schemas.microsoft.com/office/drawing/2014/main" id="{8B6090CE-57DC-457B-BAD0-5A549907A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221163"/>
            <a:ext cx="7416800" cy="2087562"/>
          </a:xfrm>
          <a:prstGeom prst="wedgeRoundRectCallout">
            <a:avLst>
              <a:gd name="adj1" fmla="val 54602"/>
              <a:gd name="adj2" fmla="val 6528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The number of test cases grows rapidly as the length of the boolean expression increase.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>
                <a:latin typeface="Comic Sans MS" panose="030F0702030302020204" pitchFamily="66" charset="0"/>
              </a:rPr>
              <a:t>Keep your boolean expressions simple!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Comic Sans MS" panose="030F0702030302020204" pitchFamily="66" charset="0"/>
            </a:endParaRPr>
          </a:p>
        </p:txBody>
      </p:sp>
      <p:sp>
        <p:nvSpPr>
          <p:cNvPr id="22533" name="AutoShape 5">
            <a:extLst>
              <a:ext uri="{FF2B5EF4-FFF2-40B4-BE49-F238E27FC236}">
                <a16:creationId xmlns:a16="http://schemas.microsoft.com/office/drawing/2014/main" id="{83042949-A241-4292-A7AF-5F80280AC2AE}"/>
              </a:ext>
            </a:extLst>
          </p:cNvPr>
          <p:cNvSpPr>
            <a:spLocks/>
          </p:cNvSpPr>
          <p:nvPr/>
        </p:nvSpPr>
        <p:spPr bwMode="auto">
          <a:xfrm>
            <a:off x="7019925" y="1560513"/>
            <a:ext cx="1698625" cy="1363662"/>
          </a:xfrm>
          <a:prstGeom prst="borderCallout1">
            <a:avLst>
              <a:gd name="adj1" fmla="val -5588"/>
              <a:gd name="adj2" fmla="val 93273"/>
              <a:gd name="adj3" fmla="val -5588"/>
              <a:gd name="adj4" fmla="val 430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 b="1" i="1">
                <a:solidFill>
                  <a:srgbClr val="CC0000"/>
                </a:solidFill>
              </a:rPr>
              <a:t>op</a:t>
            </a:r>
            <a:r>
              <a:rPr lang="en-GB" altLang="en-US" sz="2800" b="1"/>
              <a:t> is 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 b="1"/>
              <a:t>boolean operator</a:t>
            </a:r>
            <a:endParaRPr lang="en-US" altLang="en-US" sz="2800" b="1"/>
          </a:p>
        </p:txBody>
      </p:sp>
      <p:sp>
        <p:nvSpPr>
          <p:cNvPr id="22534" name="Slide Number Placeholder 5">
            <a:extLst>
              <a:ext uri="{FF2B5EF4-FFF2-40B4-BE49-F238E27FC236}">
                <a16:creationId xmlns:a16="http://schemas.microsoft.com/office/drawing/2014/main" id="{367FA978-2D40-4918-AFE1-1AD93507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40E4EC-892F-4C88-8A4B-8636780B460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ECFE777-E85F-4AF7-A587-55A6E2C54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800" b="1"/>
              <a:t>(a &gt; 1) &amp;&amp; (b &gt;= 0 )</a:t>
            </a:r>
            <a:endParaRPr lang="en-US" altLang="en-US" sz="4800" b="1"/>
          </a:p>
        </p:txBody>
      </p:sp>
      <p:graphicFrame>
        <p:nvGraphicFramePr>
          <p:cNvPr id="24613" name="Group 37">
            <a:extLst>
              <a:ext uri="{FF2B5EF4-FFF2-40B4-BE49-F238E27FC236}">
                <a16:creationId xmlns:a16="http://schemas.microsoft.com/office/drawing/2014/main" id="{502148F3-DF82-42BD-A9FE-2E80353492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00612"/>
        </p:xfrm>
        <a:graphic>
          <a:graphicData uri="http://schemas.openxmlformats.org/drawingml/2006/table">
            <a:tbl>
              <a:tblPr/>
              <a:tblGrid>
                <a:gridCol w="188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4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&gt; 1)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 &gt;= 0 )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 &gt; 1) &amp;&amp; (b &gt;= 0 )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0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4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14" name="AutoShape 38">
            <a:extLst>
              <a:ext uri="{FF2B5EF4-FFF2-40B4-BE49-F238E27FC236}">
                <a16:creationId xmlns:a16="http://schemas.microsoft.com/office/drawing/2014/main" id="{3BF58965-8B8D-4A16-A6A7-7496ED1F4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420938"/>
            <a:ext cx="2089150" cy="3600450"/>
          </a:xfrm>
          <a:prstGeom prst="wedgeRoundRectCallout">
            <a:avLst>
              <a:gd name="adj1" fmla="val 53949"/>
              <a:gd name="adj2" fmla="val 6812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Need 4 test cases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a=2 b=0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a=2 b=-1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a=1 b=0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a=1 b=-1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u="sng">
                <a:solidFill>
                  <a:srgbClr val="CC0000"/>
                </a:solidFill>
                <a:latin typeface="Comic Sans MS" panose="030F0702030302020204" pitchFamily="66" charset="0"/>
              </a:rPr>
              <a:t>NOT unique</a:t>
            </a:r>
            <a:endParaRPr lang="en-US" altLang="en-US" sz="2400" b="1" u="sng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3582" name="Slide Number Placeholder 4">
            <a:extLst>
              <a:ext uri="{FF2B5EF4-FFF2-40B4-BE49-F238E27FC236}">
                <a16:creationId xmlns:a16="http://schemas.microsoft.com/office/drawing/2014/main" id="{290791AE-04FD-4389-9555-ACAE23AB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D3F06EE-A937-45B1-BD7B-7A4516019AC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38DA78D-EFF2-4C61-BCF4-B94BC5172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52600"/>
            <a:ext cx="8642350" cy="4772025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42D6AA8-6693-4A96-88D2-2335B92B8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/>
              <a:t>Method of Generating Test Cases using </a:t>
            </a:r>
            <a:r>
              <a:rPr lang="en-GB" altLang="en-US" sz="4000">
                <a:solidFill>
                  <a:srgbClr val="990099"/>
                </a:solidFill>
              </a:rPr>
              <a:t>M</a:t>
            </a:r>
            <a:r>
              <a:rPr lang="en-GB" altLang="en-US" sz="4000"/>
              <a:t>ultiple </a:t>
            </a:r>
            <a:r>
              <a:rPr lang="en-GB" altLang="en-US" sz="4000">
                <a:solidFill>
                  <a:srgbClr val="990099"/>
                </a:solidFill>
              </a:rPr>
              <a:t>C</a:t>
            </a:r>
            <a:r>
              <a:rPr lang="en-GB" altLang="en-US" sz="4000"/>
              <a:t>ondition </a:t>
            </a:r>
            <a:r>
              <a:rPr lang="en-GB" altLang="en-US" sz="4000">
                <a:solidFill>
                  <a:srgbClr val="990099"/>
                </a:solidFill>
              </a:rPr>
              <a:t>C</a:t>
            </a:r>
            <a:r>
              <a:rPr lang="en-GB" altLang="en-US" sz="4000"/>
              <a:t>overage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DD2F34D6-A41E-48E5-AA5B-2BF0384B7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89888" cy="4419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/>
              <a:t>Produce truth tables for all decision expressions in the program, numbering each entry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/>
              <a:t>Check the truth table to remove any impossible entries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/>
              <a:t>Produce a minimal number of test cases such that each entry in the tables has been invoked at </a:t>
            </a:r>
            <a:r>
              <a:rPr lang="en-GB" altLang="en-US" u="sng"/>
              <a:t>least once</a:t>
            </a:r>
            <a:r>
              <a:rPr lang="en-GB" altLang="en-US"/>
              <a:t>. (some may be used several times)</a:t>
            </a:r>
          </a:p>
        </p:txBody>
      </p:sp>
      <p:sp>
        <p:nvSpPr>
          <p:cNvPr id="24581" name="Slide Number Placeholder 4">
            <a:extLst>
              <a:ext uri="{FF2B5EF4-FFF2-40B4-BE49-F238E27FC236}">
                <a16:creationId xmlns:a16="http://schemas.microsoft.com/office/drawing/2014/main" id="{074FA160-39A2-4F38-A7EA-3C284F85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16A67F7-3AC5-4CE7-B8F5-AD0B1D9374F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004917D-8E82-4D77-988D-1EB01BC5B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latin typeface="Times New Roman" panose="02020603050405020304" pitchFamily="18" charset="0"/>
              </a:rPr>
              <a:t>A </a:t>
            </a:r>
            <a:r>
              <a:rPr lang="en-GB" altLang="en-US">
                <a:solidFill>
                  <a:srgbClr val="990099"/>
                </a:solidFill>
                <a:latin typeface="Times New Roman" panose="02020603050405020304" pitchFamily="18" charset="0"/>
              </a:rPr>
              <a:t>MCC</a:t>
            </a:r>
            <a:r>
              <a:rPr lang="en-GB" altLang="en-US">
                <a:latin typeface="Times New Roman" panose="02020603050405020304" pitchFamily="18" charset="0"/>
              </a:rPr>
              <a:t> Example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BC3D5D9-7F29-4E4E-B6AF-3CC265783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513" cy="46370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/>
              <a:t>Consider the following code: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400" b="1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>
                <a:solidFill>
                  <a:schemeClr val="accent2"/>
                </a:solidFill>
              </a:rPr>
              <a:t>if (x &gt;0)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>
                <a:solidFill>
                  <a:schemeClr val="accent2"/>
                </a:solidFill>
              </a:rPr>
              <a:t>   z = 2*x;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>
                <a:solidFill>
                  <a:schemeClr val="accent2"/>
                </a:solidFill>
              </a:rPr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>
                <a:solidFill>
                  <a:schemeClr val="accent2"/>
                </a:solidFill>
              </a:rPr>
              <a:t>	z = -2*x;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>
                <a:solidFill>
                  <a:schemeClr val="accent2"/>
                </a:solidFill>
              </a:rPr>
              <a:t>if (( z == 0) &amp;&amp; (y &lt; 21))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>
                <a:solidFill>
                  <a:schemeClr val="accent2"/>
                </a:solidFill>
              </a:rPr>
              <a:t>   System.out.println( “rubbish”);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>
                <a:solidFill>
                  <a:schemeClr val="accent2"/>
                </a:solidFill>
              </a:rPr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>
                <a:solidFill>
                  <a:schemeClr val="accent2"/>
                </a:solidFill>
              </a:rPr>
              <a:t>   System.out.println( “stupid”);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b="1">
                <a:solidFill>
                  <a:schemeClr val="accent2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b="1"/>
              <a:t> Assume x and y are inputs to program.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7C2A00E2-BAD2-4E7D-A63A-C1EC42B1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1BD68A-F065-40A5-996B-705B82C6BB2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3A9E69E-2BA3-4B1D-AD4E-9E82D0D68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dirty="0">
                <a:latin typeface="Times New Roman" panose="02020603050405020304" pitchFamily="18" charset="0"/>
              </a:rPr>
              <a:t>A </a:t>
            </a:r>
            <a:r>
              <a:rPr lang="en-GB" altLang="en-US" dirty="0">
                <a:solidFill>
                  <a:srgbClr val="990099"/>
                </a:solidFill>
                <a:latin typeface="Times New Roman" panose="02020603050405020304" pitchFamily="18" charset="0"/>
              </a:rPr>
              <a:t>MCC</a:t>
            </a:r>
            <a:r>
              <a:rPr lang="en-GB" altLang="en-US" dirty="0">
                <a:latin typeface="Times New Roman" panose="02020603050405020304" pitchFamily="18" charset="0"/>
              </a:rPr>
              <a:t> Example </a:t>
            </a:r>
            <a:r>
              <a:rPr lang="en-GB" altLang="en-US" sz="2800" dirty="0">
                <a:latin typeface="Times New Roman" panose="02020603050405020304" pitchFamily="18" charset="0"/>
              </a:rPr>
              <a:t>continued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803EA2A-E6E1-43F0-818B-6DB4372871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291513" cy="4857750"/>
          </a:xfrm>
        </p:spPr>
        <p:txBody>
          <a:bodyPr/>
          <a:lstStyle/>
          <a:p>
            <a:pPr eaLnBrk="1" hangingPunct="1"/>
            <a:r>
              <a:rPr lang="en-GB" altLang="en-US" sz="2800" dirty="0">
                <a:solidFill>
                  <a:srgbClr val="996600"/>
                </a:solidFill>
              </a:rPr>
              <a:t>Write out the Conditions:</a:t>
            </a:r>
          </a:p>
          <a:p>
            <a:pPr marL="457200" lvl="1" indent="0" eaLnBrk="1" hangingPunct="1">
              <a:buNone/>
            </a:pPr>
            <a:endParaRPr lang="en-GB" altLang="en-US" sz="2400" b="1" dirty="0">
              <a:solidFill>
                <a:schemeClr val="accent2"/>
              </a:solidFill>
            </a:endParaRPr>
          </a:p>
          <a:p>
            <a:pPr marL="457200" lvl="1" indent="0" eaLnBrk="1" hangingPunct="1">
              <a:buNone/>
            </a:pPr>
            <a:endParaRPr lang="en-GB" altLang="en-US" sz="2400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GB" altLang="en-US" sz="2400" dirty="0">
                <a:solidFill>
                  <a:srgbClr val="996600"/>
                </a:solidFill>
              </a:rPr>
              <a:t>Write out the Truth Tables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8757" name="Rectangle 85">
            <a:extLst>
              <a:ext uri="{FF2B5EF4-FFF2-40B4-BE49-F238E27FC236}">
                <a16:creationId xmlns:a16="http://schemas.microsoft.com/office/drawing/2014/main" id="{8EA7E751-098E-4A79-BD4B-9946D9BA4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3141663"/>
            <a:ext cx="8291513" cy="3527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28758" name="Rectangle 86">
            <a:extLst>
              <a:ext uri="{FF2B5EF4-FFF2-40B4-BE49-F238E27FC236}">
                <a16:creationId xmlns:a16="http://schemas.microsoft.com/office/drawing/2014/main" id="{A1651E4D-8FEB-49D4-8DF2-3B4E22B27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" y="1772816"/>
            <a:ext cx="8424863" cy="935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If (x &gt; 0 )		if ((z == 0 ) &amp;&amp; (y &lt; 21))</a:t>
            </a:r>
            <a:endParaRPr lang="en-US" altLang="en-US" sz="1800" dirty="0"/>
          </a:p>
        </p:txBody>
      </p:sp>
      <p:sp>
        <p:nvSpPr>
          <p:cNvPr id="26670" name="Slide Number Placeholder 7">
            <a:extLst>
              <a:ext uri="{FF2B5EF4-FFF2-40B4-BE49-F238E27FC236}">
                <a16:creationId xmlns:a16="http://schemas.microsoft.com/office/drawing/2014/main" id="{0E77B43D-9251-46DA-A1A6-713C7F16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E9A51F8-A45A-4879-9B0C-D509DD4E44B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2030"/>
              </p:ext>
            </p:extLst>
          </p:nvPr>
        </p:nvGraphicFramePr>
        <p:xfrm>
          <a:off x="457198" y="3141662"/>
          <a:ext cx="8291514" cy="352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838">
                  <a:extLst>
                    <a:ext uri="{9D8B030D-6E8A-4147-A177-3AD203B41FA5}">
                      <a16:colId xmlns:a16="http://schemas.microsoft.com/office/drawing/2014/main" val="2123920153"/>
                    </a:ext>
                  </a:extLst>
                </a:gridCol>
                <a:gridCol w="2763838">
                  <a:extLst>
                    <a:ext uri="{9D8B030D-6E8A-4147-A177-3AD203B41FA5}">
                      <a16:colId xmlns:a16="http://schemas.microsoft.com/office/drawing/2014/main" val="1552860946"/>
                    </a:ext>
                  </a:extLst>
                </a:gridCol>
                <a:gridCol w="2763838">
                  <a:extLst>
                    <a:ext uri="{9D8B030D-6E8A-4147-A177-3AD203B41FA5}">
                      <a16:colId xmlns:a16="http://schemas.microsoft.com/office/drawing/2014/main" val="2056921556"/>
                    </a:ext>
                  </a:extLst>
                </a:gridCol>
              </a:tblGrid>
              <a:tr h="705485">
                <a:tc>
                  <a:txBody>
                    <a:bodyPr/>
                    <a:lstStyle/>
                    <a:p>
                      <a:r>
                        <a:rPr lang="en-GB" dirty="0" smtClean="0"/>
                        <a:t>(x</a:t>
                      </a:r>
                      <a:r>
                        <a:rPr lang="en-GB" baseline="0" dirty="0" smtClean="0"/>
                        <a:t> &gt; 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(z == 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(y &lt; 21)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469045"/>
                  </a:ext>
                </a:extLst>
              </a:tr>
              <a:tr h="705485">
                <a:tc>
                  <a:txBody>
                    <a:bodyPr/>
                    <a:lstStyle/>
                    <a:p>
                      <a:r>
                        <a:rPr lang="en-GB" dirty="0" smtClean="0"/>
                        <a:t>True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35207"/>
                  </a:ext>
                </a:extLst>
              </a:tr>
              <a:tr h="705485">
                <a:tc>
                  <a:txBody>
                    <a:bodyPr/>
                    <a:lstStyle/>
                    <a:p>
                      <a:r>
                        <a:rPr lang="en-GB" dirty="0" smtClean="0"/>
                        <a:t>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False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6610"/>
                  </a:ext>
                </a:extLst>
              </a:tr>
              <a:tr h="70548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930698"/>
                  </a:ext>
                </a:extLst>
              </a:tr>
              <a:tr h="70548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False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90287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203848" y="3141662"/>
            <a:ext cx="0" cy="3527425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0" name="Rectangle 34">
            <a:extLst>
              <a:ext uri="{FF2B5EF4-FFF2-40B4-BE49-F238E27FC236}">
                <a16:creationId xmlns:a16="http://schemas.microsoft.com/office/drawing/2014/main" id="{939F8F1D-5B6A-4431-834F-7AE3F3F7B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475952"/>
            <a:ext cx="4392612" cy="6121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996600"/>
                </a:solidFill>
              </a:rPr>
              <a:t>Write your test cases here</a:t>
            </a: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996600"/>
                </a:solidFill>
              </a:rPr>
              <a:t>X	Y	criteria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996600"/>
                </a:solidFill>
              </a:rPr>
              <a:t>0	20	    2,3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996600"/>
                </a:solidFill>
              </a:rPr>
              <a:t>0	21	    2,4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996600"/>
                </a:solidFill>
              </a:rPr>
              <a:t>1	20	    1,5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996600"/>
                </a:solidFill>
              </a:rPr>
              <a:t>1	21	    1,6</a:t>
            </a: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996600"/>
              </a:solidFill>
            </a:endParaRPr>
          </a:p>
        </p:txBody>
      </p:sp>
      <p:sp>
        <p:nvSpPr>
          <p:cNvPr id="27677" name="Rectangle 2">
            <a:extLst>
              <a:ext uri="{FF2B5EF4-FFF2-40B4-BE49-F238E27FC236}">
                <a16:creationId xmlns:a16="http://schemas.microsoft.com/office/drawing/2014/main" id="{A4BE5FF8-9F83-4683-98EB-3E45D2040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dirty="0">
                <a:solidFill>
                  <a:srgbClr val="996600"/>
                </a:solidFill>
              </a:rPr>
              <a:t>Exercise</a:t>
            </a:r>
            <a:r>
              <a:rPr lang="en-GB" altLang="en-US" dirty="0" smtClean="0">
                <a:solidFill>
                  <a:srgbClr val="996600"/>
                </a:solidFill>
              </a:rPr>
              <a:t>:</a:t>
            </a:r>
            <a:endParaRPr lang="en-US" altLang="en-US" dirty="0">
              <a:solidFill>
                <a:srgbClr val="996600"/>
              </a:solidFill>
            </a:endParaRPr>
          </a:p>
        </p:txBody>
      </p:sp>
      <p:sp>
        <p:nvSpPr>
          <p:cNvPr id="27678" name="Rectangle 3">
            <a:extLst>
              <a:ext uri="{FF2B5EF4-FFF2-40B4-BE49-F238E27FC236}">
                <a16:creationId xmlns:a16="http://schemas.microsoft.com/office/drawing/2014/main" id="{788DEC0F-D13F-478D-B552-8EAF9767312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2620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Select a set of values for x and y such that all the 6 entries in the truth tables are satisfied at least once.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DFCBF81-6615-4883-956B-3ABC0E3D3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solidFill>
                  <a:srgbClr val="996600"/>
                </a:solidFill>
              </a:rPr>
              <a:t>Exercise Support Program</a:t>
            </a:r>
            <a:endParaRPr lang="en-US" altLang="en-US">
              <a:solidFill>
                <a:srgbClr val="996600"/>
              </a:solidFill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9855941-F403-415B-98AF-189C45774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800" b="1"/>
              <a:t>On Blackboard, for this week, you will find a file called </a:t>
            </a:r>
            <a:r>
              <a:rPr lang="en-GB" altLang="en-US" sz="2800" b="1">
                <a:solidFill>
                  <a:srgbClr val="CC0000"/>
                </a:solidFill>
              </a:rPr>
              <a:t>Example0.jar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b="1"/>
              <a:t>Copy it to your workspace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b="1"/>
              <a:t>Double click on it and a Java program will run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b="1"/>
              <a:t>The program accepts inputs for the code we have just looked at and will tell you which truth table entries you have executed.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b="1"/>
              <a:t>Experiment with it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b="1"/>
              <a:t>There is a separate jar file for each problem on the seminar sheet</a:t>
            </a:r>
            <a:endParaRPr lang="en-US" altLang="en-US" sz="2800" b="1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9D846BD1-66F9-4F85-A552-BA16B8C3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C49F019-C9B6-4B31-99B4-FFDCAE98E50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8FC15CB-E4D8-4687-978C-BBE6181F1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524000"/>
          </a:xfrm>
        </p:spPr>
        <p:txBody>
          <a:bodyPr/>
          <a:lstStyle/>
          <a:p>
            <a:pPr eaLnBrk="1" hangingPunct="1"/>
            <a:r>
              <a:rPr lang="en-GB" altLang="en-US" dirty="0"/>
              <a:t> </a:t>
            </a:r>
            <a:r>
              <a:rPr lang="en-GB" altLang="en-US" dirty="0">
                <a:solidFill>
                  <a:srgbClr val="FF0000"/>
                </a:solidFill>
              </a:rPr>
              <a:t>Go to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 </a:t>
            </a:r>
            <a:r>
              <a:rPr lang="en-GB" altLang="en-US" dirty="0" smtClean="0">
                <a:hlinkClick r:id="rId2" action="ppaction://hlinkpres?slideindex=1&amp;slidetitle="/>
              </a:rPr>
              <a:t>MCC_Example_1.pptx</a:t>
            </a:r>
            <a:r>
              <a:rPr lang="en-GB" altLang="en-US" dirty="0"/>
              <a:t/>
            </a:r>
            <a:br>
              <a:rPr lang="en-GB" altLang="en-US" dirty="0"/>
            </a:b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22385678-DF03-4BE6-8654-E918C96A7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05000"/>
            <a:ext cx="777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en-GB" altLang="en-US" sz="4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2" name="Slide Number Placeholder 5">
            <a:extLst>
              <a:ext uri="{FF2B5EF4-FFF2-40B4-BE49-F238E27FC236}">
                <a16:creationId xmlns:a16="http://schemas.microsoft.com/office/drawing/2014/main" id="{D64A48AD-89D2-4F8F-92C5-3F3B8005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BB81687-52A9-4456-B07C-C6AB875BEDD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9A4318C-B16B-40E0-B4A3-14E36E05F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latin typeface="Times New Roman" panose="02020603050405020304" pitchFamily="18" charset="0"/>
              </a:rPr>
              <a:t>Loop Testing Criteria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E508C81-1039-4169-80FB-7F3A4FB1B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Loops need special consideration because they can be the source of many bugs</a:t>
            </a:r>
          </a:p>
          <a:p>
            <a:pPr lvl="1" eaLnBrk="1" hangingPunct="1"/>
            <a:r>
              <a:rPr lang="en-GB" altLang="en-US"/>
              <a:t>Use MCC where appropriate</a:t>
            </a:r>
          </a:p>
          <a:p>
            <a:pPr lvl="1" eaLnBrk="1" hangingPunct="1"/>
            <a:r>
              <a:rPr lang="en-GB" altLang="en-US"/>
              <a:t>Plus special considerations  </a:t>
            </a:r>
          </a:p>
          <a:p>
            <a:pPr eaLnBrk="1" hangingPunct="1"/>
            <a:endParaRPr lang="en-GB" altLang="en-US"/>
          </a:p>
        </p:txBody>
      </p:sp>
      <p:sp>
        <p:nvSpPr>
          <p:cNvPr id="30725" name="Slide Number Placeholder 4">
            <a:extLst>
              <a:ext uri="{FF2B5EF4-FFF2-40B4-BE49-F238E27FC236}">
                <a16:creationId xmlns:a16="http://schemas.microsoft.com/office/drawing/2014/main" id="{D9E49403-2BCE-4BAA-A8DF-FD7509AC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1427F2-5FD4-4AEB-830B-D8A9055B269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>
            <a:extLst>
              <a:ext uri="{FF2B5EF4-FFF2-40B4-BE49-F238E27FC236}">
                <a16:creationId xmlns:a16="http://schemas.microsoft.com/office/drawing/2014/main" id="{9587381B-9CE9-4CCE-BDF2-A8292D978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algn="l" eaLnBrk="1" hangingPunct="1"/>
            <a:r>
              <a:rPr lang="en-GB" altLang="en-US">
                <a:solidFill>
                  <a:srgbClr val="996600"/>
                </a:solidFill>
              </a:rPr>
              <a:t>Why do we test?</a:t>
            </a:r>
            <a:endParaRPr lang="en-US" altLang="en-US">
              <a:solidFill>
                <a:srgbClr val="996600"/>
              </a:solidFill>
            </a:endParaRPr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6895A677-9F4E-4797-B422-679292361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1" y="1125538"/>
            <a:ext cx="8641654" cy="5183187"/>
          </a:xfrm>
          <a:prstGeom prst="roundRect">
            <a:avLst>
              <a:gd name="adj" fmla="val 756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>
                <a:solidFill>
                  <a:srgbClr val="996600"/>
                </a:solidFill>
              </a:rPr>
              <a:t>Write your answer 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1" dirty="0">
              <a:solidFill>
                <a:srgbClr val="99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996600"/>
              </a:solidFill>
            </a:endParaRPr>
          </a:p>
        </p:txBody>
      </p:sp>
      <p:sp>
        <p:nvSpPr>
          <p:cNvPr id="4104" name="Slide Number Placeholder 7">
            <a:extLst>
              <a:ext uri="{FF2B5EF4-FFF2-40B4-BE49-F238E27FC236}">
                <a16:creationId xmlns:a16="http://schemas.microsoft.com/office/drawing/2014/main" id="{1E24413A-2BA6-4843-A572-DF692907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3B5F84-EDBE-4CA9-A956-24DF0B82A14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66" name="AutoShape 24">
            <a:extLst>
              <a:ext uri="{FF2B5EF4-FFF2-40B4-BE49-F238E27FC236}">
                <a16:creationId xmlns:a16="http://schemas.microsoft.com/office/drawing/2014/main" id="{D27C3A4D-731B-4EED-BCD2-D183DB9BEFD5}"/>
              </a:ext>
            </a:extLst>
          </p:cNvPr>
          <p:cNvCxnSpPr>
            <a:cxnSpLocks noChangeShapeType="1"/>
            <a:stCxn id="31758" idx="3"/>
            <a:endCxn id="31750" idx="3"/>
          </p:cNvCxnSpPr>
          <p:nvPr/>
        </p:nvCxnSpPr>
        <p:spPr bwMode="auto">
          <a:xfrm flipH="1" flipV="1">
            <a:off x="5580063" y="2060575"/>
            <a:ext cx="109537" cy="3978275"/>
          </a:xfrm>
          <a:prstGeom prst="bentConnector3">
            <a:avLst>
              <a:gd name="adj1" fmla="val -588407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9968" name="Picture 32" descr="MCj03469250000[1]">
            <a:extLst>
              <a:ext uri="{FF2B5EF4-FFF2-40B4-BE49-F238E27FC236}">
                <a16:creationId xmlns:a16="http://schemas.microsoft.com/office/drawing/2014/main" id="{19BFD316-7137-4E7D-8D91-7D3A407A1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951952">
            <a:off x="3756025" y="500063"/>
            <a:ext cx="7207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67" name="Picture 31" descr="MCj03468950000[1]">
            <a:extLst>
              <a:ext uri="{FF2B5EF4-FFF2-40B4-BE49-F238E27FC236}">
                <a16:creationId xmlns:a16="http://schemas.microsoft.com/office/drawing/2014/main" id="{188A0776-7E9B-4E13-87D2-BEC4410C2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50408">
            <a:off x="4067175" y="4365625"/>
            <a:ext cx="10128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2">
            <a:extLst>
              <a:ext uri="{FF2B5EF4-FFF2-40B4-BE49-F238E27FC236}">
                <a16:creationId xmlns:a16="http://schemas.microsoft.com/office/drawing/2014/main" id="{978FCF7D-3162-4A60-8109-532B92E84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2438400" cy="1143000"/>
          </a:xfrm>
        </p:spPr>
        <p:txBody>
          <a:bodyPr/>
          <a:lstStyle/>
          <a:p>
            <a:pPr eaLnBrk="1" hangingPunct="1"/>
            <a:r>
              <a:rPr lang="en-GB" altLang="en-US">
                <a:latin typeface="Times New Roman" panose="02020603050405020304" pitchFamily="18" charset="0"/>
              </a:rPr>
              <a:t>Loop Pattern</a:t>
            </a:r>
          </a:p>
        </p:txBody>
      </p:sp>
      <p:sp>
        <p:nvSpPr>
          <p:cNvPr id="31749" name="AutoShape 4">
            <a:extLst>
              <a:ext uri="{FF2B5EF4-FFF2-40B4-BE49-F238E27FC236}">
                <a16:creationId xmlns:a16="http://schemas.microsoft.com/office/drawing/2014/main" id="{06A264CD-730F-40EF-B8CE-080CCA1EA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04813"/>
            <a:ext cx="2663825" cy="77946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prepare for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loop</a:t>
            </a:r>
          </a:p>
        </p:txBody>
      </p:sp>
      <p:sp>
        <p:nvSpPr>
          <p:cNvPr id="31750" name="AutoShape 5">
            <a:extLst>
              <a:ext uri="{FF2B5EF4-FFF2-40B4-BE49-F238E27FC236}">
                <a16:creationId xmlns:a16="http://schemas.microsoft.com/office/drawing/2014/main" id="{A65C0D32-8282-47B5-AE18-E93195CE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263" y="1603375"/>
            <a:ext cx="1828800" cy="914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entry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cond</a:t>
            </a:r>
          </a:p>
        </p:txBody>
      </p:sp>
      <p:cxnSp>
        <p:nvCxnSpPr>
          <p:cNvPr id="31751" name="AutoShape 6">
            <a:extLst>
              <a:ext uri="{FF2B5EF4-FFF2-40B4-BE49-F238E27FC236}">
                <a16:creationId xmlns:a16="http://schemas.microsoft.com/office/drawing/2014/main" id="{239CBC07-C2A5-40CC-9479-2B66E9330D52}"/>
              </a:ext>
            </a:extLst>
          </p:cNvPr>
          <p:cNvCxnSpPr>
            <a:cxnSpLocks noChangeShapeType="1"/>
            <a:stCxn id="31749" idx="2"/>
            <a:endCxn id="31750" idx="0"/>
          </p:cNvCxnSpPr>
          <p:nvPr/>
        </p:nvCxnSpPr>
        <p:spPr bwMode="auto">
          <a:xfrm flipH="1">
            <a:off x="4665663" y="1184275"/>
            <a:ext cx="14287" cy="419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2" name="AutoShape 7">
            <a:extLst>
              <a:ext uri="{FF2B5EF4-FFF2-40B4-BE49-F238E27FC236}">
                <a16:creationId xmlns:a16="http://schemas.microsoft.com/office/drawing/2014/main" id="{FAC39E96-B178-4355-B67B-F18F57FA8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357563"/>
            <a:ext cx="1800225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pre actions</a:t>
            </a:r>
          </a:p>
        </p:txBody>
      </p:sp>
      <p:sp>
        <p:nvSpPr>
          <p:cNvPr id="31753" name="AutoShape 8">
            <a:extLst>
              <a:ext uri="{FF2B5EF4-FFF2-40B4-BE49-F238E27FC236}">
                <a16:creationId xmlns:a16="http://schemas.microsoft.com/office/drawing/2014/main" id="{E6BF5F44-4009-48D5-9245-5C8534EAB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365625"/>
            <a:ext cx="1824037" cy="990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main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body</a:t>
            </a:r>
          </a:p>
        </p:txBody>
      </p:sp>
      <p:cxnSp>
        <p:nvCxnSpPr>
          <p:cNvPr id="31754" name="AutoShape 9">
            <a:extLst>
              <a:ext uri="{FF2B5EF4-FFF2-40B4-BE49-F238E27FC236}">
                <a16:creationId xmlns:a16="http://schemas.microsoft.com/office/drawing/2014/main" id="{514A9A65-C30C-4189-A149-46B1D85635F1}"/>
              </a:ext>
            </a:extLst>
          </p:cNvPr>
          <p:cNvCxnSpPr>
            <a:cxnSpLocks noChangeShapeType="1"/>
            <a:stCxn id="31750" idx="2"/>
            <a:endCxn id="31752" idx="0"/>
          </p:cNvCxnSpPr>
          <p:nvPr/>
        </p:nvCxnSpPr>
        <p:spPr bwMode="auto">
          <a:xfrm>
            <a:off x="4665663" y="2517775"/>
            <a:ext cx="14287" cy="8397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AutoShape 10">
            <a:extLst>
              <a:ext uri="{FF2B5EF4-FFF2-40B4-BE49-F238E27FC236}">
                <a16:creationId xmlns:a16="http://schemas.microsoft.com/office/drawing/2014/main" id="{83DD59EB-64CB-4072-ABA9-8DB67D2CFAF3}"/>
              </a:ext>
            </a:extLst>
          </p:cNvPr>
          <p:cNvCxnSpPr>
            <a:cxnSpLocks noChangeShapeType="1"/>
            <a:stCxn id="31752" idx="2"/>
            <a:endCxn id="31753" idx="0"/>
          </p:cNvCxnSpPr>
          <p:nvPr/>
        </p:nvCxnSpPr>
        <p:spPr bwMode="auto">
          <a:xfrm>
            <a:off x="4679950" y="3967163"/>
            <a:ext cx="12700" cy="3984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6" name="Rectangle 12">
            <a:extLst>
              <a:ext uri="{FF2B5EF4-FFF2-40B4-BE49-F238E27FC236}">
                <a16:creationId xmlns:a16="http://schemas.microsoft.com/office/drawing/2014/main" id="{73F1DA1A-E81A-49E3-AB78-2F3CBFC49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3736975"/>
            <a:ext cx="2057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post loop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actions</a:t>
            </a:r>
          </a:p>
        </p:txBody>
      </p:sp>
      <p:cxnSp>
        <p:nvCxnSpPr>
          <p:cNvPr id="31757" name="AutoShape 13">
            <a:extLst>
              <a:ext uri="{FF2B5EF4-FFF2-40B4-BE49-F238E27FC236}">
                <a16:creationId xmlns:a16="http://schemas.microsoft.com/office/drawing/2014/main" id="{A8308731-F2EB-4859-A71D-5039965624E0}"/>
              </a:ext>
            </a:extLst>
          </p:cNvPr>
          <p:cNvCxnSpPr>
            <a:cxnSpLocks noChangeShapeType="1"/>
            <a:stCxn id="31750" idx="1"/>
            <a:endCxn id="31756" idx="0"/>
          </p:cNvCxnSpPr>
          <p:nvPr/>
        </p:nvCxnSpPr>
        <p:spPr bwMode="auto">
          <a:xfrm rot="10800000" flipV="1">
            <a:off x="1808163" y="2060575"/>
            <a:ext cx="1943100" cy="167640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8" name="AutoShape 14">
            <a:extLst>
              <a:ext uri="{FF2B5EF4-FFF2-40B4-BE49-F238E27FC236}">
                <a16:creationId xmlns:a16="http://schemas.microsoft.com/office/drawing/2014/main" id="{A43689E7-77F3-43EA-8F7E-A503171D9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5734050"/>
            <a:ext cx="1981200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post actions  </a:t>
            </a:r>
          </a:p>
        </p:txBody>
      </p:sp>
      <p:cxnSp>
        <p:nvCxnSpPr>
          <p:cNvPr id="31759" name="AutoShape 15">
            <a:extLst>
              <a:ext uri="{FF2B5EF4-FFF2-40B4-BE49-F238E27FC236}">
                <a16:creationId xmlns:a16="http://schemas.microsoft.com/office/drawing/2014/main" id="{2D772E56-B02A-44A8-954A-91C449752764}"/>
              </a:ext>
            </a:extLst>
          </p:cNvPr>
          <p:cNvCxnSpPr>
            <a:cxnSpLocks noChangeShapeType="1"/>
            <a:stCxn id="31753" idx="2"/>
            <a:endCxn id="31758" idx="0"/>
          </p:cNvCxnSpPr>
          <p:nvPr/>
        </p:nvCxnSpPr>
        <p:spPr bwMode="auto">
          <a:xfrm>
            <a:off x="4692650" y="5356225"/>
            <a:ext cx="6350" cy="377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2" name="AutoShape 16">
            <a:extLst>
              <a:ext uri="{FF2B5EF4-FFF2-40B4-BE49-F238E27FC236}">
                <a16:creationId xmlns:a16="http://schemas.microsoft.com/office/drawing/2014/main" id="{6F8668B4-7A8E-497E-B37F-99D91FD35F8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334713" y="2143026"/>
            <a:ext cx="2603500" cy="1143000"/>
          </a:xfrm>
          <a:prstGeom prst="leftArrow">
            <a:avLst>
              <a:gd name="adj1" fmla="val 50000"/>
              <a:gd name="adj2" fmla="val 61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post loop bugs</a:t>
            </a:r>
          </a:p>
        </p:txBody>
      </p:sp>
      <p:sp>
        <p:nvSpPr>
          <p:cNvPr id="39954" name="AutoShape 18">
            <a:extLst>
              <a:ext uri="{FF2B5EF4-FFF2-40B4-BE49-F238E27FC236}">
                <a16:creationId xmlns:a16="http://schemas.microsoft.com/office/drawing/2014/main" id="{816D11E7-1997-415B-A575-014B2E1DD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304" y="4221163"/>
            <a:ext cx="3505200" cy="1143000"/>
          </a:xfrm>
          <a:prstGeom prst="leftArrow">
            <a:avLst>
              <a:gd name="adj1" fmla="val 50000"/>
              <a:gd name="adj2" fmla="val 7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logic bugs</a:t>
            </a: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740AA47C-2A42-41AA-B44D-16F75629D936}"/>
              </a:ext>
            </a:extLst>
          </p:cNvPr>
          <p:cNvGrpSpPr>
            <a:grpSpLocks/>
          </p:cNvGrpSpPr>
          <p:nvPr/>
        </p:nvGrpSpPr>
        <p:grpSpPr bwMode="auto">
          <a:xfrm>
            <a:off x="5675312" y="3141663"/>
            <a:ext cx="3505200" cy="3240087"/>
            <a:chOff x="3379" y="1979"/>
            <a:chExt cx="2208" cy="2041"/>
          </a:xfrm>
        </p:grpSpPr>
        <p:sp>
          <p:nvSpPr>
            <p:cNvPr id="31769" name="AutoShape 20">
              <a:extLst>
                <a:ext uri="{FF2B5EF4-FFF2-40B4-BE49-F238E27FC236}">
                  <a16:creationId xmlns:a16="http://schemas.microsoft.com/office/drawing/2014/main" id="{DCE433F8-BC75-4685-AD82-9ED7BB8A35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06" y="2205"/>
              <a:ext cx="1859" cy="1815"/>
            </a:xfrm>
            <a:prstGeom prst="curvedRightArrow">
              <a:avLst>
                <a:gd name="adj1" fmla="val 12782"/>
                <a:gd name="adj2" fmla="val 29468"/>
                <a:gd name="adj3" fmla="val 2294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70" name="AutoShape 21">
              <a:extLst>
                <a:ext uri="{FF2B5EF4-FFF2-40B4-BE49-F238E27FC236}">
                  <a16:creationId xmlns:a16="http://schemas.microsoft.com/office/drawing/2014/main" id="{0A8862D8-7CC0-437F-96D8-FFBEF399B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979"/>
              <a:ext cx="2208" cy="720"/>
            </a:xfrm>
            <a:prstGeom prst="leftArrow">
              <a:avLst>
                <a:gd name="adj1" fmla="val 50000"/>
                <a:gd name="adj2" fmla="val 7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solidFill>
                    <a:schemeClr val="accent2"/>
                  </a:solidFill>
                  <a:latin typeface="Comic Sans MS" panose="030F0702030302020204" pitchFamily="66" charset="0"/>
                </a:rPr>
                <a:t>reinitialisation bugs</a:t>
              </a:r>
            </a:p>
          </p:txBody>
        </p:sp>
      </p:grpSp>
      <p:sp>
        <p:nvSpPr>
          <p:cNvPr id="39958" name="AutoShape 22">
            <a:extLst>
              <a:ext uri="{FF2B5EF4-FFF2-40B4-BE49-F238E27FC236}">
                <a16:creationId xmlns:a16="http://schemas.microsoft.com/office/drawing/2014/main" id="{1CF08365-1B97-4048-98D6-6D97D8D64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88913"/>
            <a:ext cx="3505200" cy="1143000"/>
          </a:xfrm>
          <a:prstGeom prst="leftArrow">
            <a:avLst>
              <a:gd name="adj1" fmla="val 50000"/>
              <a:gd name="adj2" fmla="val 7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initialisation bugs</a:t>
            </a:r>
          </a:p>
        </p:txBody>
      </p:sp>
      <p:sp>
        <p:nvSpPr>
          <p:cNvPr id="39959" name="AutoShape 23">
            <a:extLst>
              <a:ext uri="{FF2B5EF4-FFF2-40B4-BE49-F238E27FC236}">
                <a16:creationId xmlns:a16="http://schemas.microsoft.com/office/drawing/2014/main" id="{6FE3445A-0405-4E7A-9B70-00D5AC8765E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51050" y="1484313"/>
            <a:ext cx="1828800" cy="1143000"/>
          </a:xfrm>
          <a:prstGeom prst="leftArrow">
            <a:avLst>
              <a:gd name="adj1" fmla="val 50000"/>
              <a:gd name="adj2" fmla="val 4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entry bugs</a:t>
            </a:r>
          </a:p>
        </p:txBody>
      </p:sp>
      <p:pic>
        <p:nvPicPr>
          <p:cNvPr id="31767" name="Picture 35" descr="MCj02407990000[1]">
            <a:extLst>
              <a:ext uri="{FF2B5EF4-FFF2-40B4-BE49-F238E27FC236}">
                <a16:creationId xmlns:a16="http://schemas.microsoft.com/office/drawing/2014/main" id="{76E8D03E-70F8-4864-AFAE-BBD901C65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157788"/>
            <a:ext cx="1822450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8" name="Slide Number Placeholder 25">
            <a:extLst>
              <a:ext uri="{FF2B5EF4-FFF2-40B4-BE49-F238E27FC236}">
                <a16:creationId xmlns:a16="http://schemas.microsoft.com/office/drawing/2014/main" id="{FE46E2B5-8F78-41C0-B8C0-BCEC97F8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FD6AEC-A10A-487F-99DD-61D76896B24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9953" name="AutoShape 17">
            <a:extLst>
              <a:ext uri="{FF2B5EF4-FFF2-40B4-BE49-F238E27FC236}">
                <a16:creationId xmlns:a16="http://schemas.microsoft.com/office/drawing/2014/main" id="{BAA1D884-1410-4390-990C-7AC882DD3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608" y="1484313"/>
            <a:ext cx="1828800" cy="1143000"/>
          </a:xfrm>
          <a:prstGeom prst="leftArrow">
            <a:avLst>
              <a:gd name="adj1" fmla="val 50000"/>
              <a:gd name="adj2" fmla="val 4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exit bugs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49D7354-B87B-4D3F-B311-0FD53F74C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Typical Bugs caused by loops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DD7A357-F8F0-41F7-A999-4B6CB8ECB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/>
              <a:t>Loop initialisation bug 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>
                <a:solidFill>
                  <a:srgbClr val="FF0000"/>
                </a:solidFill>
              </a:rPr>
              <a:t>variables not set up correctly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Loop not executed bug 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>
                <a:solidFill>
                  <a:srgbClr val="FF0000"/>
                </a:solidFill>
              </a:rPr>
              <a:t>statements after loop cause fault when loop not entered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Loop re-initialisation bug 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>
                <a:solidFill>
                  <a:srgbClr val="FF0000"/>
                </a:solidFill>
              </a:rPr>
              <a:t>variables not correctly reset after each pass through loop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Loop exit bug 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>
                <a:solidFill>
                  <a:srgbClr val="FF0000"/>
                </a:solidFill>
              </a:rPr>
              <a:t>exit condition badly formed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Loop after effect bug 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>
                <a:solidFill>
                  <a:srgbClr val="FF0000"/>
                </a:solidFill>
              </a:rPr>
              <a:t>things go wrong in code after loop</a:t>
            </a:r>
            <a:endParaRPr lang="en-GB" altLang="en-US" sz="2400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6D06D8D9-8D0B-424D-9C8B-73E39A2F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271C69-805F-4011-A7AA-418F9D0FB2B5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FBF3AF9-204C-4760-B483-2E22967F3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latin typeface="Times New Roman" panose="02020603050405020304" pitchFamily="18" charset="0"/>
              </a:rPr>
              <a:t>Criteria for Loop Testing</a:t>
            </a:r>
            <a:r>
              <a:rPr lang="en-GB" altLang="en-US"/>
              <a:t>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541B103-5359-451F-AA8F-1C79835CE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Design test cases such that</a:t>
            </a:r>
          </a:p>
          <a:p>
            <a:pPr lvl="1" eaLnBrk="1" hangingPunct="1"/>
            <a:r>
              <a:rPr lang="en-GB" altLang="en-US" b="1">
                <a:solidFill>
                  <a:schemeClr val="accent2"/>
                </a:solidFill>
              </a:rPr>
              <a:t>loop skipped</a:t>
            </a:r>
          </a:p>
          <a:p>
            <a:pPr lvl="1" eaLnBrk="1" hangingPunct="1"/>
            <a:r>
              <a:rPr lang="en-GB" altLang="en-US" b="1">
                <a:solidFill>
                  <a:schemeClr val="accent2"/>
                </a:solidFill>
              </a:rPr>
              <a:t>one pass through loop</a:t>
            </a:r>
          </a:p>
          <a:p>
            <a:pPr lvl="1" eaLnBrk="1" hangingPunct="1"/>
            <a:r>
              <a:rPr lang="en-GB" altLang="en-US" b="1">
                <a:solidFill>
                  <a:schemeClr val="accent2"/>
                </a:solidFill>
              </a:rPr>
              <a:t>two passes through loop</a:t>
            </a:r>
          </a:p>
          <a:p>
            <a:pPr lvl="1" eaLnBrk="1" hangingPunct="1"/>
            <a:r>
              <a:rPr lang="en-GB" altLang="en-US" b="1">
                <a:solidFill>
                  <a:schemeClr val="accent2"/>
                </a:solidFill>
              </a:rPr>
              <a:t>m passes, where m is less than max number of passes possible</a:t>
            </a:r>
          </a:p>
          <a:p>
            <a:pPr lvl="1" eaLnBrk="1" hangingPunct="1"/>
            <a:r>
              <a:rPr lang="en-GB" altLang="en-US" b="1">
                <a:solidFill>
                  <a:schemeClr val="accent2"/>
                </a:solidFill>
              </a:rPr>
              <a:t>n-1,n, n+1 passes through loop where n is max number of passes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E735C093-1D71-4470-A5AF-F0161764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64589E-CDCF-4D6F-8D23-D1A36D3369A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58553D3-4428-4DE2-A3AC-B42C33921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>
                <a:latin typeface="Times New Roman" panose="02020603050405020304" pitchFamily="18" charset="0"/>
              </a:rPr>
              <a:t>White Box </a:t>
            </a:r>
            <a:br>
              <a:rPr lang="en-GB" altLang="en-US" sz="4000">
                <a:latin typeface="Times New Roman" panose="02020603050405020304" pitchFamily="18" charset="0"/>
              </a:rPr>
            </a:br>
            <a:r>
              <a:rPr lang="en-GB" altLang="en-US" sz="4000">
                <a:latin typeface="Times New Roman" panose="02020603050405020304" pitchFamily="18" charset="0"/>
              </a:rPr>
              <a:t>Advantages / Disadvantages</a:t>
            </a:r>
            <a:endParaRPr lang="en-US" altLang="en-US" sz="4000">
              <a:latin typeface="Times New Roman" panose="02020603050405020304" pitchFamily="18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9BB5A82-1799-4ED6-B63F-7BA4D52B3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Reading code may help identify errors</a:t>
            </a:r>
          </a:p>
          <a:p>
            <a:pPr eaLnBrk="1" hangingPunct="1"/>
            <a:r>
              <a:rPr lang="en-GB" altLang="en-US"/>
              <a:t>Easy  to measure coverage of code</a:t>
            </a:r>
            <a:r>
              <a:rPr lang="en-US" altLang="en-US"/>
              <a:t> </a:t>
            </a:r>
          </a:p>
          <a:p>
            <a:pPr eaLnBrk="1" hangingPunct="1"/>
            <a:r>
              <a:rPr lang="en-GB" altLang="en-US"/>
              <a:t>Potentially can be automated</a:t>
            </a:r>
            <a:endParaRPr lang="en-US" altLang="en-US"/>
          </a:p>
          <a:p>
            <a:pPr eaLnBrk="1" hangingPunct="1"/>
            <a:r>
              <a:rPr lang="en-GB" altLang="en-US"/>
              <a:t>They are dependent on the code and so will need to be changed if code changed.</a:t>
            </a:r>
          </a:p>
          <a:p>
            <a:pPr eaLnBrk="1" hangingPunct="1"/>
            <a:r>
              <a:rPr lang="en-GB" altLang="en-US"/>
              <a:t>Can not find errors of omission.</a:t>
            </a:r>
          </a:p>
          <a:p>
            <a:pPr eaLnBrk="1" hangingPunct="1"/>
            <a:r>
              <a:rPr lang="en-GB" altLang="en-US"/>
              <a:t>Does not scale up easily</a:t>
            </a: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D4718019-469D-4040-A377-AD86F7F4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E392B6-6E2E-4D79-BE15-127A15C0A41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BD38761-D7C7-43D1-8F75-27BB966A2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5400">
                <a:latin typeface="Times New Roman" panose="02020603050405020304" pitchFamily="18" charset="0"/>
              </a:rPr>
              <a:t>Testing</a:t>
            </a:r>
            <a:endParaRPr lang="en-US" altLang="en-US" sz="5400">
              <a:latin typeface="Times New Roman" panose="02020603050405020304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E4BC0A8-1C74-4D91-8EA3-169F28087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Three step process</a:t>
            </a:r>
          </a:p>
          <a:p>
            <a:pPr lvl="1" eaLnBrk="1" hangingPunct="1"/>
            <a:r>
              <a:rPr lang="en-US" altLang="en-US" b="1">
                <a:solidFill>
                  <a:srgbClr val="008000"/>
                </a:solidFill>
              </a:rPr>
              <a:t>Choose input data</a:t>
            </a:r>
          </a:p>
          <a:p>
            <a:pPr lvl="2" eaLnBrk="1" hangingPunct="1"/>
            <a:r>
              <a:rPr lang="en-GB" altLang="en-US"/>
              <a:t>Need to be systematic</a:t>
            </a:r>
          </a:p>
          <a:p>
            <a:pPr lvl="2" eaLnBrk="1" hangingPunct="1"/>
            <a:r>
              <a:rPr lang="en-GB" altLang="en-US"/>
              <a:t>Criteria for selecting values</a:t>
            </a:r>
            <a:endParaRPr lang="en-US" altLang="en-US"/>
          </a:p>
          <a:p>
            <a:pPr lvl="1" eaLnBrk="1" hangingPunct="1"/>
            <a:r>
              <a:rPr lang="en-US" altLang="en-US" b="1">
                <a:solidFill>
                  <a:srgbClr val="008000"/>
                </a:solidFill>
              </a:rPr>
              <a:t>Run Program</a:t>
            </a:r>
          </a:p>
          <a:p>
            <a:pPr lvl="2" eaLnBrk="1" hangingPunct="1"/>
            <a:r>
              <a:rPr lang="en-GB" altLang="en-US"/>
              <a:t>Tool support</a:t>
            </a:r>
            <a:endParaRPr lang="en-US" altLang="en-US"/>
          </a:p>
          <a:p>
            <a:pPr lvl="1" eaLnBrk="1" hangingPunct="1"/>
            <a:r>
              <a:rPr lang="en-US" altLang="en-US" b="1">
                <a:solidFill>
                  <a:srgbClr val="008000"/>
                </a:solidFill>
              </a:rPr>
              <a:t>Examine results</a:t>
            </a:r>
          </a:p>
          <a:p>
            <a:pPr lvl="2" eaLnBrk="1" hangingPunct="1"/>
            <a:r>
              <a:rPr lang="en-GB" altLang="en-US"/>
              <a:t>objectivity</a:t>
            </a: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124" name="AutoShape 4">
            <a:extLst>
              <a:ext uri="{FF2B5EF4-FFF2-40B4-BE49-F238E27FC236}">
                <a16:creationId xmlns:a16="http://schemas.microsoft.com/office/drawing/2014/main" id="{953FFDC6-C47C-4848-A8B2-9734A1F60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557338"/>
            <a:ext cx="3133725" cy="3657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accent2"/>
                </a:solidFill>
                <a:latin typeface="Comic Sans MS" panose="030F0702030302020204" pitchFamily="66" charset="0"/>
              </a:rPr>
              <a:t>Definition: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accent2"/>
                </a:solidFill>
                <a:latin typeface="Comic Sans MS" panose="030F0702030302020204" pitchFamily="66" charset="0"/>
              </a:rPr>
              <a:t>Test case =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accent2"/>
                </a:solidFill>
                <a:latin typeface="Comic Sans MS" panose="030F0702030302020204" pitchFamily="66" charset="0"/>
              </a:rPr>
              <a:t>   a set of input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accent2"/>
                </a:solidFill>
                <a:latin typeface="Comic Sans MS" panose="030F0702030302020204" pitchFamily="66" charset="0"/>
              </a:rPr>
              <a:t>   values used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accent2"/>
                </a:solidFill>
                <a:latin typeface="Comic Sans MS" panose="030F0702030302020204" pitchFamily="66" charset="0"/>
              </a:rPr>
              <a:t>   test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accent2"/>
                </a:solidFill>
                <a:latin typeface="Comic Sans MS" panose="030F0702030302020204" pitchFamily="66" charset="0"/>
              </a:rPr>
              <a:t>   software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GB" altLang="en-US" sz="2400" b="1">
                <a:solidFill>
                  <a:srgbClr val="FF0000"/>
                </a:solidFill>
                <a:latin typeface="Comic Sans MS" panose="030F0702030302020204" pitchFamily="66" charset="0"/>
              </a:rPr>
              <a:t>against expected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FF0000"/>
                </a:solidFill>
                <a:latin typeface="Comic Sans MS" panose="030F0702030302020204" pitchFamily="66" charset="0"/>
              </a:rPr>
              <a:t> results</a:t>
            </a:r>
            <a:endParaRPr lang="en-US" altLang="en-US" sz="2400" b="1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E417EEC1-7FB7-44CF-BF02-34EEF47B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70285FA-F3D7-40C7-8E20-2F11531EEC6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A189445-C8A1-4B30-B5B4-6574C04F8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5400">
                <a:latin typeface="Times New Roman" panose="02020603050405020304" pitchFamily="18" charset="0"/>
              </a:rPr>
              <a:t>White Box Testing</a:t>
            </a:r>
            <a:endParaRPr lang="en-US" altLang="en-US" sz="5400">
              <a:latin typeface="Times New Roman" panose="02020603050405020304" pitchFamily="18" charset="0"/>
            </a:endParaRPr>
          </a:p>
        </p:txBody>
      </p:sp>
      <p:sp>
        <p:nvSpPr>
          <p:cNvPr id="6147" name="Text Box 4">
            <a:extLst>
              <a:ext uri="{FF2B5EF4-FFF2-40B4-BE49-F238E27FC236}">
                <a16:creationId xmlns:a16="http://schemas.microsoft.com/office/drawing/2014/main" id="{37C25693-F887-412D-8BA3-970E9958C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12890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6148" name="Text Box 5">
            <a:extLst>
              <a:ext uri="{FF2B5EF4-FFF2-40B4-BE49-F238E27FC236}">
                <a16:creationId xmlns:a16="http://schemas.microsoft.com/office/drawing/2014/main" id="{878F959E-89EB-4882-8A68-E567C3FE5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133600"/>
            <a:ext cx="360045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public class MyClass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       </a:t>
            </a:r>
            <a:r>
              <a:rPr lang="en-GB" altLang="en-US" sz="2400" i="1">
                <a:latin typeface="Comic Sans MS" panose="030F0702030302020204" pitchFamily="66" charset="0"/>
              </a:rPr>
              <a:t>rest of code</a:t>
            </a:r>
            <a:endParaRPr lang="en-US" altLang="en-US" sz="2400"/>
          </a:p>
        </p:txBody>
      </p:sp>
      <p:sp>
        <p:nvSpPr>
          <p:cNvPr id="6149" name="Line 12">
            <a:extLst>
              <a:ext uri="{FF2B5EF4-FFF2-40B4-BE49-F238E27FC236}">
                <a16:creationId xmlns:a16="http://schemas.microsoft.com/office/drawing/2014/main" id="{36EE0B72-E460-48D4-A73C-169E83949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2636838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0" name="Line 13">
            <a:extLst>
              <a:ext uri="{FF2B5EF4-FFF2-40B4-BE49-F238E27FC236}">
                <a16:creationId xmlns:a16="http://schemas.microsoft.com/office/drawing/2014/main" id="{512C69D3-7A24-4A31-AF3E-4B62508C8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565400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1" name="Text Box 14">
            <a:extLst>
              <a:ext uri="{FF2B5EF4-FFF2-40B4-BE49-F238E27FC236}">
                <a16:creationId xmlns:a16="http://schemas.microsoft.com/office/drawing/2014/main" id="{8FD77102-32DC-4DE3-9D1A-2251CEA5F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060575"/>
            <a:ext cx="1096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inputs</a:t>
            </a:r>
            <a:endParaRPr lang="en-US" altLang="en-US" sz="2400" b="1"/>
          </a:p>
        </p:txBody>
      </p:sp>
      <p:sp>
        <p:nvSpPr>
          <p:cNvPr id="6152" name="Text Box 15">
            <a:extLst>
              <a:ext uri="{FF2B5EF4-FFF2-40B4-BE49-F238E27FC236}">
                <a16:creationId xmlns:a16="http://schemas.microsoft.com/office/drawing/2014/main" id="{51D90E37-3819-4102-A414-F70D43815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1916113"/>
            <a:ext cx="1300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/>
              <a:t>outputs</a:t>
            </a:r>
            <a:endParaRPr lang="en-US" altLang="en-US" sz="2400" b="1"/>
          </a:p>
        </p:txBody>
      </p:sp>
      <p:sp>
        <p:nvSpPr>
          <p:cNvPr id="6153" name="Text Box 16">
            <a:extLst>
              <a:ext uri="{FF2B5EF4-FFF2-40B4-BE49-F238E27FC236}">
                <a16:creationId xmlns:a16="http://schemas.microsoft.com/office/drawing/2014/main" id="{678AE775-285C-4265-A91B-DA201F560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284538"/>
            <a:ext cx="53117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CC0000"/>
                </a:solidFill>
                <a:latin typeface="Times New Roman" panose="02020603050405020304" pitchFamily="18" charset="0"/>
              </a:rPr>
              <a:t>Use the program code to select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CC0000"/>
                </a:solidFill>
                <a:latin typeface="Times New Roman" panose="02020603050405020304" pitchFamily="18" charset="0"/>
              </a:rPr>
              <a:t>the test cases</a:t>
            </a:r>
            <a:endParaRPr lang="en-US" altLang="en-US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4" name="AutoShape 17">
            <a:extLst>
              <a:ext uri="{FF2B5EF4-FFF2-40B4-BE49-F238E27FC236}">
                <a16:creationId xmlns:a16="http://schemas.microsoft.com/office/drawing/2014/main" id="{2B84EE70-46E5-4085-B549-F7CA13734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437063"/>
            <a:ext cx="4176712" cy="1655762"/>
          </a:xfrm>
          <a:prstGeom prst="wedgeEllipseCallout">
            <a:avLst>
              <a:gd name="adj1" fmla="val 64176"/>
              <a:gd name="adj2" fmla="val 822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Test cases selected based on knowledge of code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6155" name="Slide Number Placeholder 10">
            <a:extLst>
              <a:ext uri="{FF2B5EF4-FFF2-40B4-BE49-F238E27FC236}">
                <a16:creationId xmlns:a16="http://schemas.microsoft.com/office/drawing/2014/main" id="{32CCB543-F638-413E-BE20-0A85853F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74E02F-BC74-4EEE-93ED-32F0C5E43A8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8D6A259-F587-4C85-85DF-D4323FADE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5400">
                <a:latin typeface="Times New Roman" panose="02020603050405020304" pitchFamily="18" charset="0"/>
              </a:rPr>
              <a:t>Black Box Testing</a:t>
            </a:r>
          </a:p>
        </p:txBody>
      </p:sp>
      <p:grpSp>
        <p:nvGrpSpPr>
          <p:cNvPr id="7171" name="Group 3">
            <a:extLst>
              <a:ext uri="{FF2B5EF4-FFF2-40B4-BE49-F238E27FC236}">
                <a16:creationId xmlns:a16="http://schemas.microsoft.com/office/drawing/2014/main" id="{81579D1C-4481-4ECA-ADE7-04059700EAE4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5770563" cy="1101725"/>
            <a:chOff x="1238" y="1178"/>
            <a:chExt cx="3072" cy="694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id="{56405811-A5FE-44EE-AAFB-AED0D0591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296"/>
              <a:ext cx="912" cy="57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6" name="Line 5">
              <a:extLst>
                <a:ext uri="{FF2B5EF4-FFF2-40B4-BE49-F238E27FC236}">
                  <a16:creationId xmlns:a16="http://schemas.microsoft.com/office/drawing/2014/main" id="{E1F65EE1-4471-407F-8137-8F63F4768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584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7" name="Line 6">
              <a:extLst>
                <a:ext uri="{FF2B5EF4-FFF2-40B4-BE49-F238E27FC236}">
                  <a16:creationId xmlns:a16="http://schemas.microsoft.com/office/drawing/2014/main" id="{686E4C5D-249C-4879-A258-F50442F66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584"/>
              <a:ext cx="6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8" name="Text Box 7">
              <a:extLst>
                <a:ext uri="{FF2B5EF4-FFF2-40B4-BE49-F238E27FC236}">
                  <a16:creationId xmlns:a16="http://schemas.microsoft.com/office/drawing/2014/main" id="{48DB28FA-A12E-4419-8740-06C58B73F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1226"/>
              <a:ext cx="4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inputs</a:t>
              </a:r>
            </a:p>
          </p:txBody>
        </p:sp>
        <p:sp>
          <p:nvSpPr>
            <p:cNvPr id="7179" name="Text Box 8">
              <a:extLst>
                <a:ext uri="{FF2B5EF4-FFF2-40B4-BE49-F238E27FC236}">
                  <a16:creationId xmlns:a16="http://schemas.microsoft.com/office/drawing/2014/main" id="{E0152919-2B37-41ED-8D2B-D02676513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17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outputs</a:t>
              </a:r>
            </a:p>
          </p:txBody>
        </p:sp>
      </p:grpSp>
      <p:sp>
        <p:nvSpPr>
          <p:cNvPr id="7172" name="Text Box 9">
            <a:extLst>
              <a:ext uri="{FF2B5EF4-FFF2-40B4-BE49-F238E27FC236}">
                <a16:creationId xmlns:a16="http://schemas.microsoft.com/office/drawing/2014/main" id="{6FCD3F0C-2EA1-46B3-97C6-231C22CF1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141663"/>
            <a:ext cx="4014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CC0000"/>
                </a:solidFill>
                <a:latin typeface="Times New Roman" panose="02020603050405020304" pitchFamily="18" charset="0"/>
              </a:rPr>
              <a:t>No knowledge of code</a:t>
            </a:r>
          </a:p>
        </p:txBody>
      </p:sp>
      <p:sp>
        <p:nvSpPr>
          <p:cNvPr id="7173" name="AutoShape 10">
            <a:extLst>
              <a:ext uri="{FF2B5EF4-FFF2-40B4-BE49-F238E27FC236}">
                <a16:creationId xmlns:a16="http://schemas.microsoft.com/office/drawing/2014/main" id="{D15302AC-1458-4BB1-AC2C-2C362FB5F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005263"/>
            <a:ext cx="2951162" cy="1905000"/>
          </a:xfrm>
          <a:prstGeom prst="wedgeEllipseCallout">
            <a:avLst>
              <a:gd name="adj1" fmla="val 55435"/>
              <a:gd name="adj2" fmla="val 86333"/>
            </a:avLst>
          </a:prstGeom>
          <a:solidFill>
            <a:schemeClr val="accent1"/>
          </a:solidFill>
          <a:ln>
            <a:noFill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test cases based on input and output</a:t>
            </a:r>
          </a:p>
        </p:txBody>
      </p:sp>
      <p:sp>
        <p:nvSpPr>
          <p:cNvPr id="7174" name="Slide Number Placeholder 10">
            <a:extLst>
              <a:ext uri="{FF2B5EF4-FFF2-40B4-BE49-F238E27FC236}">
                <a16:creationId xmlns:a16="http://schemas.microsoft.com/office/drawing/2014/main" id="{93B1CA71-75A1-4405-9EFA-DEC0389F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413382-1781-4778-B5C5-F1ED3848095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D29EBC3-D419-4430-8937-2E27CE6CA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pPr eaLnBrk="1" hangingPunct="1"/>
            <a:r>
              <a:rPr lang="en-GB" altLang="en-US" sz="5400">
                <a:latin typeface="Times New Roman" panose="02020603050405020304" pitchFamily="18" charset="0"/>
              </a:rPr>
              <a:t>Approaches to Test Case Generation</a:t>
            </a:r>
          </a:p>
        </p:txBody>
      </p:sp>
      <p:grpSp>
        <p:nvGrpSpPr>
          <p:cNvPr id="8195" name="Group 12">
            <a:extLst>
              <a:ext uri="{FF2B5EF4-FFF2-40B4-BE49-F238E27FC236}">
                <a16:creationId xmlns:a16="http://schemas.microsoft.com/office/drawing/2014/main" id="{F9389E52-E4EB-4C6F-8220-57EED482F99B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2205038"/>
            <a:ext cx="3660775" cy="3429000"/>
            <a:chOff x="1202" y="1389"/>
            <a:chExt cx="2306" cy="2160"/>
          </a:xfrm>
        </p:grpSpPr>
        <p:sp>
          <p:nvSpPr>
            <p:cNvPr id="8205" name="Oval 3">
              <a:extLst>
                <a:ext uri="{FF2B5EF4-FFF2-40B4-BE49-F238E27FC236}">
                  <a16:creationId xmlns:a16="http://schemas.microsoft.com/office/drawing/2014/main" id="{28CAD925-BE14-4EE0-8060-DEEAC98FA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389"/>
              <a:ext cx="2306" cy="216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6" name="Text Box 5">
              <a:extLst>
                <a:ext uri="{FF2B5EF4-FFF2-40B4-BE49-F238E27FC236}">
                  <a16:creationId xmlns:a16="http://schemas.microsoft.com/office/drawing/2014/main" id="{A67AB90C-8B1B-4757-8A08-4EED796A4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160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800">
                  <a:latin typeface="Times New Roman" panose="02020603050405020304" pitchFamily="18" charset="0"/>
                </a:rPr>
                <a:t>Specification</a:t>
              </a:r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1A2F2F8F-FBB1-4015-BE48-2DD3AAE017AE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2205038"/>
            <a:ext cx="3660775" cy="3429000"/>
            <a:chOff x="1927" y="1389"/>
            <a:chExt cx="2306" cy="2160"/>
          </a:xfrm>
        </p:grpSpPr>
        <p:sp>
          <p:nvSpPr>
            <p:cNvPr id="8203" name="Oval 4">
              <a:extLst>
                <a:ext uri="{FF2B5EF4-FFF2-40B4-BE49-F238E27FC236}">
                  <a16:creationId xmlns:a16="http://schemas.microsoft.com/office/drawing/2014/main" id="{F800E888-ECFE-45A9-A024-A2F1CFF7A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1389"/>
              <a:ext cx="2306" cy="2160"/>
            </a:xfrm>
            <a:prstGeom prst="ellipse">
              <a:avLst/>
            </a:prstGeom>
            <a:solidFill>
              <a:schemeClr val="hlink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04" name="Text Box 6">
              <a:extLst>
                <a:ext uri="{FF2B5EF4-FFF2-40B4-BE49-F238E27FC236}">
                  <a16:creationId xmlns:a16="http://schemas.microsoft.com/office/drawing/2014/main" id="{7D9B183C-E475-4CD6-BA0A-C99903EFC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888"/>
              <a:ext cx="15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800">
                  <a:latin typeface="Times New Roman" panose="02020603050405020304" pitchFamily="18" charset="0"/>
                </a:rPr>
                <a:t>Implementation</a:t>
              </a:r>
            </a:p>
          </p:txBody>
        </p:sp>
      </p:grpSp>
      <p:sp>
        <p:nvSpPr>
          <p:cNvPr id="7179" name="Text Box 11">
            <a:extLst>
              <a:ext uri="{FF2B5EF4-FFF2-40B4-BE49-F238E27FC236}">
                <a16:creationId xmlns:a16="http://schemas.microsoft.com/office/drawing/2014/main" id="{5199E551-F4A1-4075-8D33-E1BC3C597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789363"/>
            <a:ext cx="20081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satisfying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specification</a:t>
            </a:r>
          </a:p>
        </p:txBody>
      </p:sp>
      <p:sp>
        <p:nvSpPr>
          <p:cNvPr id="8202" name="Slide Number Placeholder 13">
            <a:extLst>
              <a:ext uri="{FF2B5EF4-FFF2-40B4-BE49-F238E27FC236}">
                <a16:creationId xmlns:a16="http://schemas.microsoft.com/office/drawing/2014/main" id="{FA9D27C4-1149-43FA-A571-73BFF556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C0A41ED-3750-4747-9947-91CA494DFB7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DBAD146-6BB7-4E7E-B048-01A976D79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5400">
                <a:latin typeface="Times New Roman" panose="02020603050405020304" pitchFamily="18" charset="0"/>
              </a:rPr>
              <a:t>White Box Testing</a:t>
            </a:r>
            <a:endParaRPr lang="en-US" altLang="en-US" sz="5400">
              <a:latin typeface="Times New Roman" panose="02020603050405020304" pitchFamily="18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1A9190A-02A5-4D69-BABA-08423975C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04031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GB" altLang="en-US"/>
              <a:t>We need “</a:t>
            </a:r>
            <a:r>
              <a:rPr lang="en-GB" altLang="en-US" b="1">
                <a:solidFill>
                  <a:srgbClr val="CC0000"/>
                </a:solidFill>
              </a:rPr>
              <a:t>criteria</a:t>
            </a:r>
            <a:r>
              <a:rPr lang="en-GB" altLang="en-US"/>
              <a:t>” to guide us in selecting our test cases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GB" altLang="en-US"/>
              <a:t>Criteria are rules our complete set of test cases must satisfy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GB" altLang="en-US"/>
              <a:t>Steps in White Box Testing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b="1">
                <a:solidFill>
                  <a:schemeClr val="accent2"/>
                </a:solidFill>
              </a:rPr>
              <a:t>Choose criteria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b="1">
                <a:solidFill>
                  <a:schemeClr val="accent2"/>
                </a:solidFill>
              </a:rPr>
              <a:t>Select a set of test cases so that the criteria satisfied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b="1">
                <a:solidFill>
                  <a:schemeClr val="accent2"/>
                </a:solidFill>
              </a:rPr>
              <a:t>Run the program/class with the test cases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b="1">
                <a:solidFill>
                  <a:schemeClr val="accent2"/>
                </a:solidFill>
              </a:rPr>
              <a:t>Check for errors</a:t>
            </a:r>
            <a:endParaRPr lang="en-US" altLang="en-US" b="1">
              <a:solidFill>
                <a:schemeClr val="accent2"/>
              </a:solidFill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1ED0CC0F-285C-4EBD-AE01-D8B06BBF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230F195-C74C-4ACC-BCB9-CAF3B6F8D3F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MCj03398680000[1]">
            <a:extLst>
              <a:ext uri="{FF2B5EF4-FFF2-40B4-BE49-F238E27FC236}">
                <a16:creationId xmlns:a16="http://schemas.microsoft.com/office/drawing/2014/main" id="{EDCC276E-1CC7-4504-B331-447FCAE0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500438"/>
            <a:ext cx="19431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>
            <a:extLst>
              <a:ext uri="{FF2B5EF4-FFF2-40B4-BE49-F238E27FC236}">
                <a16:creationId xmlns:a16="http://schemas.microsoft.com/office/drawing/2014/main" id="{6D8089C8-0E0B-45B0-B128-6CF729E27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8229600" cy="4897437"/>
          </a:xfrm>
        </p:spPr>
        <p:txBody>
          <a:bodyPr/>
          <a:lstStyle/>
          <a:p>
            <a:pPr eaLnBrk="1" hangingPunct="1"/>
            <a:r>
              <a:rPr lang="en-GB" altLang="en-US" sz="3600" b="1" i="1"/>
              <a:t>Every statement in the unit must be executed at least once</a:t>
            </a:r>
          </a:p>
          <a:p>
            <a:pPr lvl="1" eaLnBrk="1" hangingPunct="1"/>
            <a:r>
              <a:rPr lang="en-GB" altLang="en-US" sz="3200" b="1">
                <a:solidFill>
                  <a:schemeClr val="accent2"/>
                </a:solidFill>
              </a:rPr>
              <a:t>Necessary Requirement</a:t>
            </a:r>
          </a:p>
          <a:p>
            <a:pPr lvl="2" eaLnBrk="1" hangingPunct="1"/>
            <a:r>
              <a:rPr lang="en-GB" altLang="en-US" sz="3200" b="1">
                <a:solidFill>
                  <a:schemeClr val="accent2"/>
                </a:solidFill>
              </a:rPr>
              <a:t>Unless satisfied program not tested!</a:t>
            </a:r>
          </a:p>
          <a:p>
            <a:pPr lvl="1" eaLnBrk="1" hangingPunct="1"/>
            <a:r>
              <a:rPr lang="en-GB" altLang="en-US" sz="3200" b="1">
                <a:solidFill>
                  <a:srgbClr val="FF0000"/>
                </a:solidFill>
              </a:rPr>
              <a:t>Not sufficient </a:t>
            </a:r>
          </a:p>
          <a:p>
            <a:pPr lvl="2" eaLnBrk="1" hangingPunct="1"/>
            <a:r>
              <a:rPr lang="en-GB" altLang="en-US" sz="3200" b="1">
                <a:solidFill>
                  <a:srgbClr val="FF0000"/>
                </a:solidFill>
              </a:rPr>
              <a:t>May miss obvious bugs</a:t>
            </a:r>
          </a:p>
          <a:p>
            <a:pPr eaLnBrk="1" hangingPunct="1"/>
            <a:endParaRPr lang="en-US" altLang="en-US" b="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BD5584-C04D-4A54-9881-A4832EBD6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/>
              <a:t> </a:t>
            </a:r>
            <a:r>
              <a:rPr lang="en-GB" altLang="en-US" sz="4000">
                <a:latin typeface="Times New Roman" panose="02020603050405020304" pitchFamily="18" charset="0"/>
              </a:rPr>
              <a:t>A Basic Criteria :</a:t>
            </a:r>
            <a:br>
              <a:rPr lang="en-GB" altLang="en-US" sz="4000">
                <a:latin typeface="Times New Roman" panose="02020603050405020304" pitchFamily="18" charset="0"/>
              </a:rPr>
            </a:br>
            <a:r>
              <a:rPr lang="en-GB" altLang="en-US" sz="4000">
                <a:latin typeface="Times New Roman" panose="02020603050405020304" pitchFamily="18" charset="0"/>
              </a:rPr>
              <a:t> </a:t>
            </a:r>
            <a:r>
              <a:rPr lang="en-GB" altLang="en-US" sz="4800" b="1" u="sng">
                <a:solidFill>
                  <a:srgbClr val="990099"/>
                </a:solidFill>
                <a:latin typeface="Times New Roman" panose="02020603050405020304" pitchFamily="18" charset="0"/>
              </a:rPr>
              <a:t>Statement Coverage</a:t>
            </a:r>
            <a:endParaRPr lang="en-US" altLang="en-US" sz="4800" b="1" u="sng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AAAA9EE-F805-4A39-AE95-00615C1BF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357563"/>
            <a:ext cx="2195512" cy="3500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8866785-D438-4E45-A19E-3E169A77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1865BC-3A82-4BE2-B685-E749EA92B00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1309</Words>
  <Application>Microsoft Office PowerPoint</Application>
  <PresentationFormat>On-screen Show (4:3)</PresentationFormat>
  <Paragraphs>377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Comic Sans MS</vt:lpstr>
      <vt:lpstr>Symbol</vt:lpstr>
      <vt:lpstr>Times New Roman</vt:lpstr>
      <vt:lpstr>Default Design</vt:lpstr>
      <vt:lpstr>Software Testing</vt:lpstr>
      <vt:lpstr>Definition</vt:lpstr>
      <vt:lpstr>Why do we test?</vt:lpstr>
      <vt:lpstr>Testing</vt:lpstr>
      <vt:lpstr>White Box Testing</vt:lpstr>
      <vt:lpstr>Black Box Testing</vt:lpstr>
      <vt:lpstr>Approaches to Test Case Generation</vt:lpstr>
      <vt:lpstr>White Box Testing</vt:lpstr>
      <vt:lpstr> A Basic Criteria :  Statement Coverage</vt:lpstr>
      <vt:lpstr>Example 1:</vt:lpstr>
      <vt:lpstr>Example 2:</vt:lpstr>
      <vt:lpstr> A Better Criteria  Branch Coverage</vt:lpstr>
      <vt:lpstr>Rework Example 1 using Branch Coverage</vt:lpstr>
      <vt:lpstr>Review Question</vt:lpstr>
      <vt:lpstr>State so far:</vt:lpstr>
      <vt:lpstr>A problem</vt:lpstr>
      <vt:lpstr>Some Truth Tables</vt:lpstr>
      <vt:lpstr>Exercise:</vt:lpstr>
      <vt:lpstr>Exercise continued:</vt:lpstr>
      <vt:lpstr> Our Criteria  Multiple Condition Coverage</vt:lpstr>
      <vt:lpstr>Number of Test Cases</vt:lpstr>
      <vt:lpstr>(a &gt; 1) &amp;&amp; (b &gt;= 0 )</vt:lpstr>
      <vt:lpstr>Method of Generating Test Cases using Multiple Condition Coverage</vt:lpstr>
      <vt:lpstr>A MCC Example</vt:lpstr>
      <vt:lpstr>A MCC Example continued</vt:lpstr>
      <vt:lpstr>Exercise:</vt:lpstr>
      <vt:lpstr>Exercise Support Program</vt:lpstr>
      <vt:lpstr> Go to  MCC_Example_1.pptx </vt:lpstr>
      <vt:lpstr>Loop Testing Criteria</vt:lpstr>
      <vt:lpstr>Loop Pattern</vt:lpstr>
      <vt:lpstr>Typical Bugs caused by loops</vt:lpstr>
      <vt:lpstr>Criteria for Loop Testing </vt:lpstr>
      <vt:lpstr>White Box  Advantages / Disadvantages</vt:lpstr>
    </vt:vector>
  </TitlesOfParts>
  <Company>Northumbria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Ian Bradley</dc:creator>
  <cp:lastModifiedBy>grant.allenby</cp:lastModifiedBy>
  <cp:revision>64</cp:revision>
  <cp:lastPrinted>2016-01-18T08:37:27Z</cp:lastPrinted>
  <dcterms:created xsi:type="dcterms:W3CDTF">2005-03-16T20:30:09Z</dcterms:created>
  <dcterms:modified xsi:type="dcterms:W3CDTF">2019-01-28T15:24:20Z</dcterms:modified>
</cp:coreProperties>
</file>