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58" r:id="rId3"/>
    <p:sldId id="257" r:id="rId4"/>
    <p:sldId id="259" r:id="rId5"/>
    <p:sldId id="260" r:id="rId6"/>
    <p:sldId id="261" r:id="rId7"/>
    <p:sldId id="263" r:id="rId8"/>
    <p:sldId id="264" r:id="rId9"/>
    <p:sldId id="262" r:id="rId10"/>
    <p:sldId id="265" r:id="rId11"/>
    <p:sldId id="266" r:id="rId12"/>
    <p:sldId id="267" r:id="rId13"/>
    <p:sldId id="269" r:id="rId14"/>
    <p:sldId id="270" r:id="rId15"/>
    <p:sldId id="271" r:id="rId16"/>
    <p:sldId id="272" r:id="rId17"/>
    <p:sldId id="273" r:id="rId18"/>
    <p:sldId id="274" r:id="rId19"/>
    <p:sldId id="275" r:id="rId20"/>
    <p:sldId id="276" r:id="rId21"/>
    <p:sldId id="299" r:id="rId22"/>
    <p:sldId id="277" r:id="rId23"/>
    <p:sldId id="278" r:id="rId24"/>
    <p:sldId id="279" r:id="rId25"/>
    <p:sldId id="300" r:id="rId26"/>
    <p:sldId id="280" r:id="rId27"/>
    <p:sldId id="281" r:id="rId28"/>
    <p:sldId id="282" r:id="rId29"/>
    <p:sldId id="284" r:id="rId30"/>
    <p:sldId id="283" r:id="rId31"/>
    <p:sldId id="285" r:id="rId32"/>
    <p:sldId id="286" r:id="rId33"/>
    <p:sldId id="287" r:id="rId34"/>
    <p:sldId id="289" r:id="rId35"/>
    <p:sldId id="290" r:id="rId36"/>
    <p:sldId id="291" r:id="rId37"/>
    <p:sldId id="292" r:id="rId38"/>
    <p:sldId id="294" r:id="rId39"/>
    <p:sldId id="295" r:id="rId40"/>
    <p:sldId id="293" r:id="rId41"/>
    <p:sldId id="297" r:id="rId42"/>
    <p:sldId id="298" r:id="rId43"/>
    <p:sldId id="296" r:id="rId4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FF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2" d="100"/>
          <a:sy n="112" d="100"/>
        </p:scale>
        <p:origin x="228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672"/>
          </a:xfrm>
          <a:prstGeom prst="rect">
            <a:avLst/>
          </a:prstGeom>
        </p:spPr>
        <p:txBody>
          <a:bodyPr vert="horz" lIns="91577" tIns="45789" rIns="91577" bIns="45789" rtlCol="0"/>
          <a:lstStyle>
            <a:lvl1pPr algn="l">
              <a:defRPr sz="1200"/>
            </a:lvl1pPr>
          </a:lstStyle>
          <a:p>
            <a:endParaRPr lang="en-GB"/>
          </a:p>
        </p:txBody>
      </p:sp>
      <p:sp>
        <p:nvSpPr>
          <p:cNvPr id="3" name="Date Placeholder 2"/>
          <p:cNvSpPr>
            <a:spLocks noGrp="1"/>
          </p:cNvSpPr>
          <p:nvPr>
            <p:ph type="dt" sz="quarter" idx="1"/>
          </p:nvPr>
        </p:nvSpPr>
        <p:spPr>
          <a:xfrm>
            <a:off x="3850444" y="0"/>
            <a:ext cx="2945659" cy="496672"/>
          </a:xfrm>
          <a:prstGeom prst="rect">
            <a:avLst/>
          </a:prstGeom>
        </p:spPr>
        <p:txBody>
          <a:bodyPr vert="horz" lIns="91577" tIns="45789" rIns="91577" bIns="45789" rtlCol="0"/>
          <a:lstStyle>
            <a:lvl1pPr algn="r">
              <a:defRPr sz="1200"/>
            </a:lvl1pPr>
          </a:lstStyle>
          <a:p>
            <a:fld id="{A2E26097-721E-4BE1-B16B-56C1E6F3A7AD}" type="datetimeFigureOut">
              <a:rPr lang="en-GB" smtClean="0"/>
              <a:pPr/>
              <a:t>14/01/2019</a:t>
            </a:fld>
            <a:endParaRPr lang="en-GB"/>
          </a:p>
        </p:txBody>
      </p:sp>
      <p:sp>
        <p:nvSpPr>
          <p:cNvPr id="4" name="Footer Placeholder 3"/>
          <p:cNvSpPr>
            <a:spLocks noGrp="1"/>
          </p:cNvSpPr>
          <p:nvPr>
            <p:ph type="ftr" sz="quarter" idx="2"/>
          </p:nvPr>
        </p:nvSpPr>
        <p:spPr>
          <a:xfrm>
            <a:off x="0" y="9429824"/>
            <a:ext cx="2945659" cy="496670"/>
          </a:xfrm>
          <a:prstGeom prst="rect">
            <a:avLst/>
          </a:prstGeom>
        </p:spPr>
        <p:txBody>
          <a:bodyPr vert="horz" lIns="91577" tIns="45789" rIns="91577" bIns="45789"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429824"/>
            <a:ext cx="2945659" cy="496670"/>
          </a:xfrm>
          <a:prstGeom prst="rect">
            <a:avLst/>
          </a:prstGeom>
        </p:spPr>
        <p:txBody>
          <a:bodyPr vert="horz" lIns="91577" tIns="45789" rIns="91577" bIns="45789" rtlCol="0" anchor="b"/>
          <a:lstStyle>
            <a:lvl1pPr algn="r">
              <a:defRPr sz="1200"/>
            </a:lvl1pPr>
          </a:lstStyle>
          <a:p>
            <a:fld id="{F226D203-2C58-45FA-AD24-91C9E60DB214}" type="slidenum">
              <a:rPr lang="en-GB" smtClean="0"/>
              <a:pPr/>
              <a:t>‹#›</a:t>
            </a:fld>
            <a:endParaRPr lang="en-GB"/>
          </a:p>
        </p:txBody>
      </p:sp>
    </p:spTree>
    <p:extLst>
      <p:ext uri="{BB962C8B-B14F-4D97-AF65-F5344CB8AC3E}">
        <p14:creationId xmlns:p14="http://schemas.microsoft.com/office/powerpoint/2010/main" val="42170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577" tIns="45789" rIns="91577" bIns="45789" rtlCol="0"/>
          <a:lstStyle>
            <a:lvl1pPr algn="l">
              <a:defRPr sz="1200"/>
            </a:lvl1pPr>
          </a:lstStyle>
          <a:p>
            <a:endParaRPr lang="en-GB"/>
          </a:p>
        </p:txBody>
      </p:sp>
      <p:sp>
        <p:nvSpPr>
          <p:cNvPr id="3" name="Date Placeholder 2"/>
          <p:cNvSpPr>
            <a:spLocks noGrp="1"/>
          </p:cNvSpPr>
          <p:nvPr>
            <p:ph type="dt" idx="1"/>
          </p:nvPr>
        </p:nvSpPr>
        <p:spPr>
          <a:xfrm>
            <a:off x="3850445" y="0"/>
            <a:ext cx="2945659" cy="496411"/>
          </a:xfrm>
          <a:prstGeom prst="rect">
            <a:avLst/>
          </a:prstGeom>
        </p:spPr>
        <p:txBody>
          <a:bodyPr vert="horz" lIns="91577" tIns="45789" rIns="91577" bIns="45789" rtlCol="0"/>
          <a:lstStyle>
            <a:lvl1pPr algn="r">
              <a:defRPr sz="1200"/>
            </a:lvl1pPr>
          </a:lstStyle>
          <a:p>
            <a:fld id="{21776925-E7CD-46A8-A831-86E199F166B6}" type="datetimeFigureOut">
              <a:rPr lang="en-GB" smtClean="0"/>
              <a:pPr/>
              <a:t>14/01/2019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577" tIns="45789" rIns="91577" bIns="45789"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577" tIns="45789" rIns="91577" bIns="457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577" tIns="45789" rIns="91577" bIns="45789" rtlCol="0" anchor="b"/>
          <a:lstStyle>
            <a:lvl1pPr algn="l">
              <a:defRPr sz="1200"/>
            </a:lvl1pPr>
          </a:lstStyle>
          <a:p>
            <a:endParaRPr lang="en-GB"/>
          </a:p>
        </p:txBody>
      </p:sp>
      <p:sp>
        <p:nvSpPr>
          <p:cNvPr id="7" name="Slide Number Placeholder 6"/>
          <p:cNvSpPr>
            <a:spLocks noGrp="1"/>
          </p:cNvSpPr>
          <p:nvPr>
            <p:ph type="sldNum" sz="quarter" idx="5"/>
          </p:nvPr>
        </p:nvSpPr>
        <p:spPr>
          <a:xfrm>
            <a:off x="3850445" y="9430091"/>
            <a:ext cx="2945659" cy="496411"/>
          </a:xfrm>
          <a:prstGeom prst="rect">
            <a:avLst/>
          </a:prstGeom>
        </p:spPr>
        <p:txBody>
          <a:bodyPr vert="horz" lIns="91577" tIns="45789" rIns="91577" bIns="45789" rtlCol="0" anchor="b"/>
          <a:lstStyle>
            <a:lvl1pPr algn="r">
              <a:defRPr sz="1200"/>
            </a:lvl1pPr>
          </a:lstStyle>
          <a:p>
            <a:fld id="{9FE62A1F-0C53-456C-9090-65362E6254CC}" type="slidenum">
              <a:rPr lang="en-GB" smtClean="0"/>
              <a:pPr/>
              <a:t>‹#›</a:t>
            </a:fld>
            <a:endParaRPr lang="en-GB"/>
          </a:p>
        </p:txBody>
      </p:sp>
    </p:spTree>
    <p:extLst>
      <p:ext uri="{BB962C8B-B14F-4D97-AF65-F5344CB8AC3E}">
        <p14:creationId xmlns:p14="http://schemas.microsoft.com/office/powerpoint/2010/main" val="128032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41CDE6F-C83D-4B35-B9C2-F046D5B5404A}" type="slidenum">
              <a:rPr lang="en-US" smtClean="0"/>
              <a:pPr/>
              <a:t>34</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06464" y="4716464"/>
            <a:ext cx="4984749" cy="4467224"/>
          </a:xfrm>
          <a:noFill/>
          <a:ln/>
        </p:spPr>
        <p:txBody>
          <a:bodyPr/>
          <a:lstStyle/>
          <a:p>
            <a:pPr eaLnBrk="1" hangingPunct="1"/>
            <a:r>
              <a:rPr lang="en-GB"/>
              <a:t>we note a lot of code duplication.</a:t>
            </a:r>
          </a:p>
          <a:p>
            <a:pPr eaLnBrk="1" hangingPunct="1"/>
            <a:r>
              <a:rPr lang="en-GB"/>
              <a:t>this is one problem with this solution (there are others)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963B2F1-3593-4BCA-BDD0-6D739F44E55D}" type="slidenum">
              <a:rPr lang="en-US" smtClean="0"/>
              <a:pPr/>
              <a:t>35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06464" y="4716464"/>
            <a:ext cx="4984749" cy="4467224"/>
          </a:xfrm>
          <a:noFill/>
          <a:ln/>
        </p:spPr>
        <p:txBody>
          <a:bodyPr/>
          <a:lstStyle/>
          <a:p>
            <a:pPr eaLnBrk="1" hangingPunct="1"/>
            <a:r>
              <a:rPr lang="en-GB"/>
              <a:t>solution: inheritance. make superclass with common attributes, make subclasses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46E0C0C-C50B-4F3D-9AA1-A5CF569D06B4}" type="slidenum">
              <a:rPr lang="en-US" smtClean="0"/>
              <a:pPr/>
              <a:t>36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06464" y="4716464"/>
            <a:ext cx="4984749" cy="4467224"/>
          </a:xfrm>
          <a:noFill/>
          <a:ln/>
        </p:spPr>
        <p:txBody>
          <a:bodyPr/>
          <a:lstStyle/>
          <a:p>
            <a:pPr eaLnBrk="1" hangingPunct="1"/>
            <a:r>
              <a:rPr lang="en-GB"/>
              <a:t>we define common fields in superclass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F58FA58-6948-4C48-98D9-04D9EDAB4B9D}" type="slidenum">
              <a:rPr lang="en-US" smtClean="0"/>
              <a:pPr/>
              <a:t>37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06464" y="4716464"/>
            <a:ext cx="4984749" cy="4467224"/>
          </a:xfrm>
          <a:noFill/>
          <a:ln/>
        </p:spPr>
        <p:txBody>
          <a:bodyPr/>
          <a:lstStyle/>
          <a:p>
            <a:pPr eaLnBrk="1" hangingPunct="1"/>
            <a:r>
              <a:rPr lang="en-GB"/>
              <a:t>we add subclass fields; inherit superclass fields (note extends keyword)</a:t>
            </a:r>
          </a:p>
          <a:p>
            <a:pPr eaLnBrk="1" hangingPunct="1"/>
            <a:r>
              <a:rPr lang="en-GB"/>
              <a:t>subclass objects will have all fields.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B797973-4B65-4B4A-A443-CCDDA9F678F9}" type="slidenum">
              <a:rPr lang="en-US" smtClean="0"/>
              <a:pPr/>
              <a:t>38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06464" y="4716464"/>
            <a:ext cx="4984749" cy="4467224"/>
          </a:xfrm>
          <a:noFill/>
          <a:ln/>
        </p:spPr>
        <p:txBody>
          <a:bodyPr/>
          <a:lstStyle/>
          <a:p>
            <a:pPr eaLnBrk="1" hangingPunct="1"/>
            <a:r>
              <a:rPr lang="en-GB"/>
              <a:t>how do we initialise the fields? superclass: nothing unusual.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C9606CB-B61A-4AAC-BB40-53345D524D9B}" type="slidenum">
              <a:rPr lang="en-US" smtClean="0"/>
              <a:pPr/>
              <a:t>39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06464" y="4716464"/>
            <a:ext cx="4984749" cy="4467224"/>
          </a:xfrm>
          <a:noFill/>
          <a:ln/>
        </p:spPr>
        <p:txBody>
          <a:bodyPr/>
          <a:lstStyle/>
          <a:p>
            <a:pPr eaLnBrk="1" hangingPunct="1"/>
            <a:r>
              <a:rPr lang="en-GB"/>
              <a:t>subclass: must call superclass constructor! Must take values for all </a:t>
            </a:r>
          </a:p>
          <a:p>
            <a:pPr eaLnBrk="1" hangingPunct="1"/>
            <a:r>
              <a:rPr lang="en-GB"/>
              <a:t>fields that we want to initialise.</a:t>
            </a:r>
          </a:p>
          <a:p>
            <a:pPr eaLnBrk="1" hangingPunct="1"/>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800080"/>
                </a:solidFill>
                <a:latin typeface="Arial Rounded MT 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550A71B-4C15-4881-B8E4-42AD1826AA11}"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9AF8DA-D7BF-4A12-8EB6-1209CB72E1FD}"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351E33-6083-4CA4-BE51-58F973A7B1CC}"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0A45B4C-EB53-4182-A9A2-96782D56AB5E}" type="datetime1">
              <a:rPr lang="en-US" smtClean="0"/>
              <a:t>1/14/2019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C8E2A-0C20-4A06-A4A2-F8A691BD0B99}"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Calibri" pitchFamily="34" charset="0"/>
                <a:cs typeface="Calibri" pitchFamily="34" charset="0"/>
              </a:defRPr>
            </a:lvl1pPr>
            <a:lvl2pPr>
              <a:defRPr sz="2400">
                <a:latin typeface="Calibri" pitchFamily="34" charset="0"/>
                <a:cs typeface="Calibri" pitchFamily="34" charset="0"/>
              </a:defRPr>
            </a:lvl2pPr>
            <a:lvl3pPr>
              <a:defRPr sz="20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Calibri" pitchFamily="34" charset="0"/>
                <a:cs typeface="Calibri" pitchFamily="34" charset="0"/>
              </a:defRPr>
            </a:lvl1pPr>
            <a:lvl2pPr>
              <a:defRPr sz="2400">
                <a:latin typeface="Calibri" pitchFamily="34" charset="0"/>
                <a:cs typeface="Calibri" pitchFamily="34" charset="0"/>
              </a:defRPr>
            </a:lvl2pPr>
            <a:lvl3pPr>
              <a:defRPr sz="20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77AA54C-D126-4259-B86C-653CA40059D6}"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32FA84C-A954-4517-9A95-5453A7AABED5}" type="datetime1">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DC4F09-41B0-48F2-8763-E5363F98A7CB}" type="datetime1">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C37C-039D-4637-8764-25636149DF18}" type="datetime1">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cs typeface="Calibri" pitchFamily="34" charset="0"/>
              </a:defRPr>
            </a:lvl1pPr>
            <a:lvl2pPr>
              <a:defRPr sz="2800">
                <a:latin typeface="Calibri" pitchFamily="34" charset="0"/>
                <a:cs typeface="Calibri" pitchFamily="34" charset="0"/>
              </a:defRPr>
            </a:lvl2pPr>
            <a:lvl3pPr>
              <a:defRPr sz="2400">
                <a:latin typeface="Calibri" pitchFamily="34" charset="0"/>
                <a:cs typeface="Calibri" pitchFamily="34" charset="0"/>
              </a:defRPr>
            </a:lvl3pPr>
            <a:lvl4pPr>
              <a:defRPr sz="2000">
                <a:latin typeface="Calibri" pitchFamily="34" charset="0"/>
                <a:cs typeface="Calibri" pitchFamily="34" charset="0"/>
              </a:defRPr>
            </a:lvl4pPr>
            <a:lvl5pPr>
              <a:defRPr sz="20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DCA7826-01B7-482C-8123-7F94949E0B58}"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0A641-09A0-41E6-A2A5-F9F0A44140D1}"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0873F-49FB-4052-AA5B-F35BA26B21FE}" type="datetime1">
              <a:rPr lang="en-US" smtClean="0"/>
              <a:t>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7030A0"/>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KV4001</a:t>
            </a:r>
            <a:r>
              <a:rPr lang="en-GB" dirty="0"/>
              <a:t/>
            </a:r>
            <a:br>
              <a:rPr lang="en-GB" dirty="0"/>
            </a:br>
            <a:r>
              <a:rPr lang="en-GB" dirty="0"/>
              <a:t>Week 3</a:t>
            </a:r>
          </a:p>
        </p:txBody>
      </p:sp>
      <p:sp>
        <p:nvSpPr>
          <p:cNvPr id="3" name="Subtitle 2"/>
          <p:cNvSpPr>
            <a:spLocks noGrp="1"/>
          </p:cNvSpPr>
          <p:nvPr>
            <p:ph type="subTitle" idx="1"/>
          </p:nvPr>
        </p:nvSpPr>
        <p:spPr/>
        <p:txBody>
          <a:bodyPr/>
          <a:lstStyle/>
          <a:p>
            <a:r>
              <a:rPr lang="en-GB" dirty="0"/>
              <a:t>Inheritance (Basics)</a:t>
            </a:r>
          </a:p>
          <a:p>
            <a:r>
              <a:rPr lang="en-GB" dirty="0">
                <a:solidFill>
                  <a:srgbClr val="990099"/>
                </a:solidFill>
                <a:latin typeface="Arial Rounded MT Bold" pitchFamily="34" charset="0"/>
              </a:rPr>
              <a:t>A key OOP concept</a:t>
            </a:r>
            <a:endParaRPr lang="en-US" dirty="0">
              <a:solidFill>
                <a:srgbClr val="990099"/>
              </a:solidFill>
              <a:latin typeface="Arial Rounded MT Bold" pitchFamily="34" charset="0"/>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hierarchies</a:t>
            </a:r>
            <a:endParaRPr lang="en-GB" dirty="0"/>
          </a:p>
        </p:txBody>
      </p:sp>
      <p:sp>
        <p:nvSpPr>
          <p:cNvPr id="3" name="Content Placeholder 2"/>
          <p:cNvSpPr>
            <a:spLocks noGrp="1"/>
          </p:cNvSpPr>
          <p:nvPr>
            <p:ph idx="1"/>
          </p:nvPr>
        </p:nvSpPr>
        <p:spPr>
          <a:xfrm>
            <a:off x="457200" y="1295400"/>
            <a:ext cx="8229600" cy="4830763"/>
          </a:xfrm>
        </p:spPr>
        <p:txBody>
          <a:bodyPr/>
          <a:lstStyle/>
          <a:p>
            <a:r>
              <a:rPr lang="en-GB" dirty="0"/>
              <a:t>A class may be the superclass for a subclass class and may be a superclass of another class.</a:t>
            </a:r>
          </a:p>
        </p:txBody>
      </p:sp>
      <p:pic>
        <p:nvPicPr>
          <p:cNvPr id="4" name="Picture 3"/>
          <p:cNvPicPr>
            <a:picLocks noChangeAspect="1" noChangeArrowheads="1"/>
          </p:cNvPicPr>
          <p:nvPr/>
        </p:nvPicPr>
        <p:blipFill>
          <a:blip r:embed="rId2" cstate="print"/>
          <a:srcRect/>
          <a:stretch>
            <a:fillRect/>
          </a:stretch>
        </p:blipFill>
        <p:spPr>
          <a:xfrm>
            <a:off x="457200" y="2819400"/>
            <a:ext cx="8229600" cy="3429000"/>
          </a:xfrm>
          <a:prstGeom prst="rect">
            <a:avLst/>
          </a:prstGeom>
        </p:spPr>
      </p:pic>
      <p:sp>
        <p:nvSpPr>
          <p:cNvPr id="5" name="TextBox 4"/>
          <p:cNvSpPr txBox="1"/>
          <p:nvPr/>
        </p:nvSpPr>
        <p:spPr>
          <a:xfrm>
            <a:off x="5410200" y="5943600"/>
            <a:ext cx="3431645" cy="369332"/>
          </a:xfrm>
          <a:prstGeom prst="rect">
            <a:avLst/>
          </a:prstGeom>
          <a:noFill/>
        </p:spPr>
        <p:txBody>
          <a:bodyPr wrap="square" rtlCol="0">
            <a:spAutoFit/>
          </a:bodyPr>
          <a:lstStyle/>
          <a:p>
            <a:r>
              <a:rPr lang="en-GB" dirty="0"/>
              <a:t>Note UML notation for inheritance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Example</a:t>
            </a:r>
          </a:p>
        </p:txBody>
      </p:sp>
      <p:sp>
        <p:nvSpPr>
          <p:cNvPr id="3" name="Content Placeholder 2"/>
          <p:cNvSpPr>
            <a:spLocks noGrp="1"/>
          </p:cNvSpPr>
          <p:nvPr>
            <p:ph idx="1"/>
          </p:nvPr>
        </p:nvSpPr>
        <p:spPr/>
        <p:txBody>
          <a:bodyPr/>
          <a:lstStyle/>
          <a:p>
            <a:r>
              <a:rPr lang="en-GB" dirty="0"/>
              <a:t>Consider the following class:</a:t>
            </a:r>
          </a:p>
          <a:p>
            <a:pPr lvl="1">
              <a:buNone/>
            </a:pPr>
            <a:endParaRPr lang="en-GB" dirty="0"/>
          </a:p>
        </p:txBody>
      </p:sp>
      <p:sp>
        <p:nvSpPr>
          <p:cNvPr id="6" name="TextBox 5"/>
          <p:cNvSpPr txBox="1"/>
          <p:nvPr/>
        </p:nvSpPr>
        <p:spPr>
          <a:xfrm>
            <a:off x="5105400" y="2514600"/>
            <a:ext cx="3886200" cy="3046988"/>
          </a:xfrm>
          <a:prstGeom prst="rect">
            <a:avLst/>
          </a:prstGeom>
          <a:noFill/>
        </p:spPr>
        <p:txBody>
          <a:bodyPr wrap="square" rtlCol="0">
            <a:spAutoFit/>
          </a:bodyPr>
          <a:lstStyle/>
          <a:p>
            <a:r>
              <a:rPr lang="en-GB" sz="2400" b="1" u="sng" dirty="0">
                <a:solidFill>
                  <a:schemeClr val="accent6">
                    <a:lumMod val="50000"/>
                  </a:schemeClr>
                </a:solidFill>
                <a:latin typeface="Comic Sans MS" pitchFamily="66" charset="0"/>
              </a:rPr>
              <a:t>Code on Blackboard</a:t>
            </a:r>
          </a:p>
          <a:p>
            <a:endParaRPr lang="en-GB" sz="2400" b="1" dirty="0">
              <a:solidFill>
                <a:schemeClr val="accent6">
                  <a:lumMod val="50000"/>
                </a:schemeClr>
              </a:solidFill>
              <a:latin typeface="Comic Sans MS" pitchFamily="66" charset="0"/>
            </a:endParaRPr>
          </a:p>
          <a:p>
            <a:pPr>
              <a:buFont typeface="Arial" pitchFamily="34" charset="0"/>
              <a:buChar char="•"/>
            </a:pPr>
            <a:r>
              <a:rPr lang="en-GB" sz="2400" b="1" dirty="0">
                <a:solidFill>
                  <a:schemeClr val="accent6">
                    <a:lumMod val="50000"/>
                  </a:schemeClr>
                </a:solidFill>
                <a:latin typeface="Comic Sans MS" pitchFamily="66" charset="0"/>
              </a:rPr>
              <a:t>Create a new project.</a:t>
            </a:r>
          </a:p>
          <a:p>
            <a:endParaRPr lang="en-GB" sz="2400" b="1" dirty="0">
              <a:solidFill>
                <a:schemeClr val="accent6">
                  <a:lumMod val="50000"/>
                </a:schemeClr>
              </a:solidFill>
              <a:latin typeface="Comic Sans MS" pitchFamily="66" charset="0"/>
            </a:endParaRPr>
          </a:p>
          <a:p>
            <a:pPr>
              <a:buFont typeface="Arial" pitchFamily="34" charset="0"/>
              <a:buChar char="•"/>
            </a:pPr>
            <a:r>
              <a:rPr lang="en-GB" sz="2400" b="1" dirty="0">
                <a:solidFill>
                  <a:schemeClr val="accent6">
                    <a:lumMod val="50000"/>
                  </a:schemeClr>
                </a:solidFill>
                <a:latin typeface="Comic Sans MS" pitchFamily="66" charset="0"/>
              </a:rPr>
              <a:t>Add </a:t>
            </a:r>
            <a:r>
              <a:rPr lang="en-GB" sz="2400" b="1" dirty="0" err="1">
                <a:solidFill>
                  <a:schemeClr val="accent6">
                    <a:lumMod val="50000"/>
                  </a:schemeClr>
                </a:solidFill>
                <a:latin typeface="Comic Sans MS" pitchFamily="66" charset="0"/>
              </a:rPr>
              <a:t>TwoDShape</a:t>
            </a:r>
            <a:r>
              <a:rPr lang="en-GB" sz="2400" b="1" dirty="0">
                <a:solidFill>
                  <a:schemeClr val="accent6">
                    <a:lumMod val="50000"/>
                  </a:schemeClr>
                </a:solidFill>
                <a:latin typeface="Comic Sans MS" pitchFamily="66" charset="0"/>
              </a:rPr>
              <a:t> to project.</a:t>
            </a:r>
          </a:p>
          <a:p>
            <a:pPr>
              <a:buFont typeface="Arial" pitchFamily="34" charset="0"/>
              <a:buChar char="•"/>
            </a:pPr>
            <a:endParaRPr lang="en-GB" sz="2400" b="1" dirty="0">
              <a:solidFill>
                <a:schemeClr val="accent6">
                  <a:lumMod val="50000"/>
                </a:schemeClr>
              </a:solidFill>
              <a:latin typeface="Comic Sans MS" pitchFamily="66" charset="0"/>
            </a:endParaRPr>
          </a:p>
          <a:p>
            <a:pPr>
              <a:buFont typeface="Arial" pitchFamily="34" charset="0"/>
              <a:buChar char="•"/>
            </a:pPr>
            <a:r>
              <a:rPr lang="en-GB" sz="2400" b="1" dirty="0">
                <a:solidFill>
                  <a:schemeClr val="accent6">
                    <a:lumMod val="50000"/>
                  </a:schemeClr>
                </a:solidFill>
                <a:latin typeface="Comic Sans MS" pitchFamily="66" charset="0"/>
              </a:rPr>
              <a:t>Compile and test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pic>
        <p:nvPicPr>
          <p:cNvPr id="4" name="Picture 2"/>
          <p:cNvPicPr>
            <a:picLocks noChangeAspect="1" noChangeArrowheads="1"/>
          </p:cNvPicPr>
          <p:nvPr/>
        </p:nvPicPr>
        <p:blipFill>
          <a:blip r:embed="rId2" cstate="print"/>
          <a:srcRect l="10625" t="18334" r="78438" b="58333"/>
          <a:stretch>
            <a:fillRect/>
          </a:stretch>
        </p:blipFill>
        <p:spPr bwMode="auto">
          <a:xfrm>
            <a:off x="838200" y="2590800"/>
            <a:ext cx="3810000" cy="3048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152400" y="152400"/>
            <a:ext cx="64770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lnSpc>
                <a:spcPts val="2400"/>
              </a:lnSpc>
              <a:buNone/>
            </a:pPr>
            <a:r>
              <a:rPr lang="en-GB" sz="2400" dirty="0">
                <a:solidFill>
                  <a:schemeClr val="tx1"/>
                </a:solidFill>
              </a:rPr>
              <a:t>public class Rectangle </a:t>
            </a:r>
            <a:r>
              <a:rPr lang="en-GB" sz="2400" b="1" dirty="0">
                <a:solidFill>
                  <a:srgbClr val="0070C0"/>
                </a:solidFill>
              </a:rPr>
              <a:t>extends</a:t>
            </a:r>
            <a:r>
              <a:rPr lang="en-GB" sz="2400" dirty="0"/>
              <a:t> </a:t>
            </a:r>
            <a:r>
              <a:rPr lang="en-GB" sz="2400" dirty="0" err="1">
                <a:solidFill>
                  <a:schemeClr val="tx1"/>
                </a:solidFill>
              </a:rPr>
              <a:t>TwoDShape</a:t>
            </a:r>
            <a:endParaRPr lang="en-GB" sz="2400" dirty="0">
              <a:solidFill>
                <a:schemeClr val="tx1"/>
              </a:solidFill>
            </a:endParaRPr>
          </a:p>
          <a:p>
            <a:pPr lvl="1">
              <a:lnSpc>
                <a:spcPts val="2400"/>
              </a:lnSpc>
              <a:buNone/>
            </a:pPr>
            <a:r>
              <a:rPr lang="en-GB" sz="2400" dirty="0">
                <a:solidFill>
                  <a:schemeClr val="tx1"/>
                </a:solidFill>
              </a:rPr>
              <a:t>{</a:t>
            </a:r>
          </a:p>
          <a:p>
            <a:pPr lvl="1">
              <a:lnSpc>
                <a:spcPts val="2400"/>
              </a:lnSpc>
              <a:buNone/>
            </a:pPr>
            <a:r>
              <a:rPr lang="en-GB" sz="2400" dirty="0">
                <a:solidFill>
                  <a:schemeClr val="tx1"/>
                </a:solidFill>
              </a:rPr>
              <a:t>    private String style;</a:t>
            </a:r>
          </a:p>
          <a:p>
            <a:pPr lvl="1">
              <a:lnSpc>
                <a:spcPts val="2400"/>
              </a:lnSpc>
              <a:buNone/>
            </a:pPr>
            <a:endParaRPr lang="en-GB" sz="2400" dirty="0">
              <a:solidFill>
                <a:schemeClr val="tx1"/>
              </a:solidFill>
            </a:endParaRPr>
          </a:p>
          <a:p>
            <a:pPr lvl="1">
              <a:lnSpc>
                <a:spcPts val="2400"/>
              </a:lnSpc>
              <a:buNone/>
            </a:pPr>
            <a:r>
              <a:rPr lang="en-GB" sz="2400" dirty="0">
                <a:solidFill>
                  <a:schemeClr val="tx1"/>
                </a:solidFill>
              </a:rPr>
              <a:t>    public double area()</a:t>
            </a:r>
          </a:p>
          <a:p>
            <a:pPr lvl="1">
              <a:lnSpc>
                <a:spcPts val="2400"/>
              </a:lnSpc>
              <a:buNone/>
            </a:pPr>
            <a:r>
              <a:rPr lang="en-GB" sz="2400" dirty="0">
                <a:solidFill>
                  <a:schemeClr val="tx1"/>
                </a:solidFill>
              </a:rPr>
              <a:t>    {</a:t>
            </a:r>
          </a:p>
          <a:p>
            <a:pPr lvl="1">
              <a:lnSpc>
                <a:spcPts val="2400"/>
              </a:lnSpc>
              <a:buNone/>
            </a:pPr>
            <a:r>
              <a:rPr lang="en-GB" sz="2400" dirty="0">
                <a:solidFill>
                  <a:schemeClr val="tx1"/>
                </a:solidFill>
              </a:rPr>
              <a:t>        return </a:t>
            </a:r>
            <a:r>
              <a:rPr lang="en-GB" sz="2400" dirty="0" err="1">
                <a:solidFill>
                  <a:schemeClr val="tx1"/>
                </a:solidFill>
              </a:rPr>
              <a:t>getWidth</a:t>
            </a:r>
            <a:r>
              <a:rPr lang="en-GB" sz="2400" dirty="0">
                <a:solidFill>
                  <a:schemeClr val="tx1"/>
                </a:solidFill>
              </a:rPr>
              <a:t>() * </a:t>
            </a:r>
            <a:r>
              <a:rPr lang="en-GB" sz="2400" dirty="0" err="1">
                <a:solidFill>
                  <a:schemeClr val="tx1"/>
                </a:solidFill>
              </a:rPr>
              <a:t>getLength</a:t>
            </a:r>
            <a:r>
              <a:rPr lang="en-GB" sz="2400" dirty="0">
                <a:solidFill>
                  <a:schemeClr val="tx1"/>
                </a:solidFill>
              </a:rPr>
              <a:t>();</a:t>
            </a:r>
          </a:p>
          <a:p>
            <a:pPr lvl="1">
              <a:lnSpc>
                <a:spcPts val="2400"/>
              </a:lnSpc>
              <a:buNone/>
            </a:pPr>
            <a:r>
              <a:rPr lang="en-GB" sz="2400" dirty="0">
                <a:solidFill>
                  <a:schemeClr val="tx1"/>
                </a:solidFill>
              </a:rPr>
              <a:t>    }</a:t>
            </a:r>
          </a:p>
          <a:p>
            <a:pPr lvl="1">
              <a:lnSpc>
                <a:spcPts val="2400"/>
              </a:lnSpc>
              <a:buNone/>
            </a:pPr>
            <a:endParaRPr lang="en-GB" sz="2400" dirty="0">
              <a:solidFill>
                <a:schemeClr val="tx1"/>
              </a:solidFill>
            </a:endParaRPr>
          </a:p>
          <a:p>
            <a:pPr lvl="1">
              <a:lnSpc>
                <a:spcPts val="2400"/>
              </a:lnSpc>
              <a:buNone/>
            </a:pPr>
            <a:r>
              <a:rPr lang="en-GB" sz="2400" dirty="0">
                <a:solidFill>
                  <a:schemeClr val="tx1"/>
                </a:solidFill>
              </a:rPr>
              <a:t>    public void </a:t>
            </a:r>
            <a:r>
              <a:rPr lang="en-GB" sz="2400" dirty="0" err="1">
                <a:solidFill>
                  <a:schemeClr val="tx1"/>
                </a:solidFill>
              </a:rPr>
              <a:t>setStyle</a:t>
            </a:r>
            <a:r>
              <a:rPr lang="en-GB" sz="2400" dirty="0">
                <a:solidFill>
                  <a:schemeClr val="tx1"/>
                </a:solidFill>
              </a:rPr>
              <a:t>(String style)</a:t>
            </a:r>
          </a:p>
          <a:p>
            <a:pPr lvl="1">
              <a:lnSpc>
                <a:spcPts val="2400"/>
              </a:lnSpc>
              <a:buNone/>
            </a:pPr>
            <a:r>
              <a:rPr lang="en-GB" sz="2400" dirty="0">
                <a:solidFill>
                  <a:schemeClr val="tx1"/>
                </a:solidFill>
              </a:rPr>
              <a:t>    {</a:t>
            </a:r>
          </a:p>
          <a:p>
            <a:pPr lvl="1">
              <a:lnSpc>
                <a:spcPts val="2400"/>
              </a:lnSpc>
              <a:buNone/>
            </a:pPr>
            <a:r>
              <a:rPr lang="en-GB" sz="2400" dirty="0">
                <a:solidFill>
                  <a:schemeClr val="tx1"/>
                </a:solidFill>
              </a:rPr>
              <a:t>        </a:t>
            </a:r>
            <a:r>
              <a:rPr lang="en-GB" sz="2400" dirty="0" err="1">
                <a:solidFill>
                  <a:schemeClr val="tx1"/>
                </a:solidFill>
              </a:rPr>
              <a:t>this.style</a:t>
            </a:r>
            <a:r>
              <a:rPr lang="en-GB" sz="2400" dirty="0">
                <a:solidFill>
                  <a:schemeClr val="tx1"/>
                </a:solidFill>
              </a:rPr>
              <a:t> = style;</a:t>
            </a:r>
          </a:p>
          <a:p>
            <a:pPr lvl="1">
              <a:lnSpc>
                <a:spcPts val="2400"/>
              </a:lnSpc>
              <a:buNone/>
            </a:pPr>
            <a:r>
              <a:rPr lang="en-GB" sz="2400" dirty="0">
                <a:solidFill>
                  <a:schemeClr val="tx1"/>
                </a:solidFill>
              </a:rPr>
              <a:t>    }</a:t>
            </a:r>
          </a:p>
          <a:p>
            <a:pPr lvl="1">
              <a:lnSpc>
                <a:spcPts val="2400"/>
              </a:lnSpc>
              <a:buNone/>
            </a:pPr>
            <a:endParaRPr lang="en-GB" sz="2400" dirty="0">
              <a:solidFill>
                <a:schemeClr val="tx1"/>
              </a:solidFill>
            </a:endParaRPr>
          </a:p>
          <a:p>
            <a:pPr lvl="1">
              <a:lnSpc>
                <a:spcPts val="2400"/>
              </a:lnSpc>
              <a:buNone/>
            </a:pPr>
            <a:r>
              <a:rPr lang="en-GB" sz="2400" dirty="0">
                <a:solidFill>
                  <a:schemeClr val="tx1"/>
                </a:solidFill>
              </a:rPr>
              <a:t>    public String </a:t>
            </a:r>
            <a:r>
              <a:rPr lang="en-GB" sz="2400" dirty="0" err="1">
                <a:solidFill>
                  <a:schemeClr val="tx1"/>
                </a:solidFill>
              </a:rPr>
              <a:t>getStyle</a:t>
            </a:r>
            <a:r>
              <a:rPr lang="en-GB" sz="2400" dirty="0">
                <a:solidFill>
                  <a:schemeClr val="tx1"/>
                </a:solidFill>
              </a:rPr>
              <a:t>()</a:t>
            </a:r>
          </a:p>
          <a:p>
            <a:pPr lvl="1">
              <a:lnSpc>
                <a:spcPts val="2400"/>
              </a:lnSpc>
              <a:buNone/>
            </a:pPr>
            <a:r>
              <a:rPr lang="en-GB" sz="2400" dirty="0">
                <a:solidFill>
                  <a:schemeClr val="tx1"/>
                </a:solidFill>
              </a:rPr>
              <a:t>    {</a:t>
            </a:r>
          </a:p>
          <a:p>
            <a:pPr lvl="1">
              <a:lnSpc>
                <a:spcPts val="2400"/>
              </a:lnSpc>
              <a:buNone/>
            </a:pPr>
            <a:r>
              <a:rPr lang="en-GB" sz="2400" dirty="0">
                <a:solidFill>
                  <a:schemeClr val="tx1"/>
                </a:solidFill>
              </a:rPr>
              <a:t>        return style;</a:t>
            </a:r>
          </a:p>
          <a:p>
            <a:pPr lvl="1">
              <a:lnSpc>
                <a:spcPts val="2400"/>
              </a:lnSpc>
              <a:buNone/>
            </a:pPr>
            <a:r>
              <a:rPr lang="en-GB" sz="2400" dirty="0">
                <a:solidFill>
                  <a:schemeClr val="tx1"/>
                </a:solidFill>
              </a:rPr>
              <a:t>    }</a:t>
            </a:r>
          </a:p>
          <a:p>
            <a:pPr lvl="1">
              <a:lnSpc>
                <a:spcPts val="2400"/>
              </a:lnSpc>
              <a:buNone/>
            </a:pPr>
            <a:r>
              <a:rPr lang="en-GB" sz="2400" dirty="0">
                <a:solidFill>
                  <a:schemeClr val="tx1"/>
                </a:solidFill>
              </a:rPr>
              <a:t>}</a:t>
            </a:r>
          </a:p>
          <a:p>
            <a:pPr lvl="1">
              <a:buNone/>
            </a:pPr>
            <a:endParaRPr lang="en-GB" dirty="0">
              <a:solidFill>
                <a:schemeClr val="tx1"/>
              </a:solidFill>
            </a:endParaRPr>
          </a:p>
        </p:txBody>
      </p:sp>
      <p:sp>
        <p:nvSpPr>
          <p:cNvPr id="3" name="Content Placeholder 2"/>
          <p:cNvSpPr>
            <a:spLocks noGrp="1"/>
          </p:cNvSpPr>
          <p:nvPr>
            <p:ph idx="1"/>
          </p:nvPr>
        </p:nvSpPr>
        <p:spPr>
          <a:xfrm>
            <a:off x="3429000" y="5334000"/>
            <a:ext cx="5486400" cy="1295400"/>
          </a:xfrm>
          <a:solidFill>
            <a:schemeClr val="accent6">
              <a:lumMod val="40000"/>
              <a:lumOff val="60000"/>
            </a:schemeClr>
          </a:solidFill>
          <a:ln w="25400">
            <a:solidFill>
              <a:schemeClr val="accent1">
                <a:shade val="50000"/>
              </a:schemeClr>
            </a:solidFill>
          </a:ln>
        </p:spPr>
        <p:txBody>
          <a:bodyPr>
            <a:normAutofit/>
          </a:bodyPr>
          <a:lstStyle/>
          <a:p>
            <a:pPr algn="ctr">
              <a:buNone/>
            </a:pPr>
            <a:r>
              <a:rPr lang="en-GB" b="1" dirty="0">
                <a:solidFill>
                  <a:srgbClr val="7030A0"/>
                </a:solidFill>
              </a:rPr>
              <a:t>Example (continued)</a:t>
            </a:r>
          </a:p>
          <a:p>
            <a:pPr>
              <a:buNone/>
            </a:pPr>
            <a:r>
              <a:rPr lang="en-GB" sz="2800" dirty="0"/>
              <a:t>A subclass that </a:t>
            </a:r>
            <a:r>
              <a:rPr lang="en-GB" sz="2800" b="1" dirty="0">
                <a:solidFill>
                  <a:srgbClr val="0070C0"/>
                </a:solidFill>
              </a:rPr>
              <a:t>extends</a:t>
            </a:r>
            <a:r>
              <a:rPr lang="en-GB" sz="2800" dirty="0"/>
              <a:t> </a:t>
            </a:r>
            <a:r>
              <a:rPr lang="en-GB" sz="2800" dirty="0" err="1"/>
              <a:t>TwoDShape</a:t>
            </a:r>
            <a:r>
              <a:rPr lang="en-GB" sz="2800" dirty="0"/>
              <a:t>:</a:t>
            </a:r>
          </a:p>
          <a:p>
            <a:pPr algn="ctr"/>
            <a:endParaRPr lang="en-GB" dirty="0"/>
          </a:p>
          <a:p>
            <a:pPr lvl="1" algn="ctr">
              <a:buNone/>
            </a:pPr>
            <a:endParaRPr lang="en-GB" dirty="0"/>
          </a:p>
          <a:p>
            <a:pPr lvl="1" algn="ctr">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715962"/>
          </a:xfrm>
        </p:spPr>
        <p:txBody>
          <a:bodyPr>
            <a:noAutofit/>
          </a:bodyPr>
          <a:lstStyle/>
          <a:p>
            <a:r>
              <a:rPr lang="en-GB" sz="3600" dirty="0"/>
              <a:t>Accessing attributes in superclass</a:t>
            </a:r>
          </a:p>
        </p:txBody>
      </p:sp>
      <p:sp>
        <p:nvSpPr>
          <p:cNvPr id="3" name="Content Placeholder 2"/>
          <p:cNvSpPr>
            <a:spLocks noGrp="1"/>
          </p:cNvSpPr>
          <p:nvPr>
            <p:ph idx="1"/>
          </p:nvPr>
        </p:nvSpPr>
        <p:spPr>
          <a:xfrm>
            <a:off x="152400" y="914400"/>
            <a:ext cx="8839200" cy="5791200"/>
          </a:xfrm>
        </p:spPr>
        <p:txBody>
          <a:bodyPr>
            <a:normAutofit fontScale="92500" lnSpcReduction="10000"/>
          </a:bodyPr>
          <a:lstStyle/>
          <a:p>
            <a:r>
              <a:rPr lang="en-GB" sz="2800" dirty="0"/>
              <a:t>Rectangle extends </a:t>
            </a:r>
            <a:r>
              <a:rPr lang="en-GB" sz="2800" dirty="0" err="1"/>
              <a:t>TwoDShape</a:t>
            </a:r>
            <a:r>
              <a:rPr lang="en-GB" sz="2800" dirty="0"/>
              <a:t>.</a:t>
            </a:r>
          </a:p>
          <a:p>
            <a:r>
              <a:rPr lang="en-GB" sz="2800" dirty="0"/>
              <a:t>Attributes declared private are only visible to objects of that class.</a:t>
            </a:r>
          </a:p>
          <a:p>
            <a:r>
              <a:rPr lang="en-GB" sz="2800" dirty="0"/>
              <a:t>Same rules apply with inheritance.</a:t>
            </a:r>
          </a:p>
          <a:p>
            <a:r>
              <a:rPr lang="en-GB" sz="2800" dirty="0"/>
              <a:t>Accessing attributes in superclass class:</a:t>
            </a:r>
          </a:p>
          <a:p>
            <a:pPr lvl="1"/>
            <a:r>
              <a:rPr lang="en-GB" dirty="0"/>
              <a:t>since they are private must use accessor methods. e.g.</a:t>
            </a:r>
            <a:br>
              <a:rPr lang="en-GB" dirty="0"/>
            </a:br>
            <a:endParaRPr lang="en-GB" dirty="0"/>
          </a:p>
          <a:p>
            <a:pPr lvl="1">
              <a:buNone/>
            </a:pPr>
            <a:r>
              <a:rPr lang="en-GB" sz="2400" dirty="0">
                <a:latin typeface="Arial" pitchFamily="34" charset="0"/>
                <a:cs typeface="Arial" pitchFamily="34" charset="0"/>
              </a:rPr>
              <a:t>public double area()</a:t>
            </a:r>
          </a:p>
          <a:p>
            <a:pPr lvl="1">
              <a:buNone/>
            </a:pPr>
            <a:r>
              <a:rPr lang="en-GB" sz="2400" dirty="0">
                <a:latin typeface="Arial" pitchFamily="34" charset="0"/>
                <a:cs typeface="Arial" pitchFamily="34" charset="0"/>
              </a:rPr>
              <a:t>{</a:t>
            </a:r>
          </a:p>
          <a:p>
            <a:pPr lvl="1">
              <a:buNone/>
            </a:pPr>
            <a:r>
              <a:rPr lang="en-GB" sz="2400" dirty="0">
                <a:latin typeface="Arial" pitchFamily="34" charset="0"/>
                <a:cs typeface="Arial" pitchFamily="34" charset="0"/>
              </a:rPr>
              <a:t>   return </a:t>
            </a:r>
            <a:r>
              <a:rPr lang="en-GB" sz="2400" b="1" dirty="0" err="1">
                <a:solidFill>
                  <a:srgbClr val="0070C0"/>
                </a:solidFill>
                <a:latin typeface="Arial" pitchFamily="34" charset="0"/>
                <a:cs typeface="Arial" pitchFamily="34" charset="0"/>
              </a:rPr>
              <a:t>getWidth</a:t>
            </a:r>
            <a:r>
              <a:rPr lang="en-GB" sz="2400" b="1" dirty="0">
                <a:solidFill>
                  <a:srgbClr val="0070C0"/>
                </a:solidFill>
                <a:latin typeface="Arial" pitchFamily="34" charset="0"/>
                <a:cs typeface="Arial" pitchFamily="34" charset="0"/>
              </a:rPr>
              <a:t>() </a:t>
            </a:r>
            <a:r>
              <a:rPr lang="en-GB" sz="2400" b="1" dirty="0">
                <a:latin typeface="Arial" pitchFamily="34" charset="0"/>
                <a:cs typeface="Arial" pitchFamily="34" charset="0"/>
              </a:rPr>
              <a:t>* </a:t>
            </a:r>
            <a:r>
              <a:rPr lang="en-GB" sz="2400" b="1" dirty="0" err="1">
                <a:solidFill>
                  <a:srgbClr val="0070C0"/>
                </a:solidFill>
                <a:latin typeface="Arial" pitchFamily="34" charset="0"/>
                <a:cs typeface="Arial" pitchFamily="34" charset="0"/>
              </a:rPr>
              <a:t>getLength</a:t>
            </a:r>
            <a:r>
              <a:rPr lang="en-GB" sz="2400" b="1" dirty="0">
                <a:solidFill>
                  <a:srgbClr val="0070C0"/>
                </a:solidFill>
                <a:latin typeface="Arial" pitchFamily="34" charset="0"/>
                <a:cs typeface="Arial" pitchFamily="34" charset="0"/>
              </a:rPr>
              <a:t>()</a:t>
            </a:r>
            <a:r>
              <a:rPr lang="en-GB" sz="2400" b="1" dirty="0">
                <a:latin typeface="Arial" pitchFamily="34" charset="0"/>
                <a:cs typeface="Arial" pitchFamily="34" charset="0"/>
              </a:rPr>
              <a:t>;</a:t>
            </a:r>
          </a:p>
          <a:p>
            <a:pPr marL="538163" lvl="2">
              <a:buNone/>
            </a:pPr>
            <a:r>
              <a:rPr lang="en-GB" b="1" dirty="0">
                <a:latin typeface="Arial" pitchFamily="34" charset="0"/>
                <a:cs typeface="Arial" pitchFamily="34" charset="0"/>
              </a:rPr>
              <a:t>  </a:t>
            </a:r>
            <a:r>
              <a:rPr lang="en-GB" dirty="0">
                <a:latin typeface="Arial" pitchFamily="34" charset="0"/>
                <a:cs typeface="Arial" pitchFamily="34" charset="0"/>
              </a:rPr>
              <a:t>}</a:t>
            </a:r>
            <a:br>
              <a:rPr lang="en-GB" dirty="0">
                <a:latin typeface="Arial" pitchFamily="34" charset="0"/>
                <a:cs typeface="Arial" pitchFamily="34" charset="0"/>
              </a:rPr>
            </a:br>
            <a:endParaRPr lang="en-GB" dirty="0">
              <a:latin typeface="Arial" pitchFamily="34" charset="0"/>
              <a:cs typeface="Arial" pitchFamily="34" charset="0"/>
            </a:endParaRPr>
          </a:p>
          <a:p>
            <a:pPr lvl="1"/>
            <a:r>
              <a:rPr lang="en-GB" b="1" u="sng" dirty="0"/>
              <a:t>do not </a:t>
            </a:r>
            <a:r>
              <a:rPr lang="en-GB" dirty="0"/>
              <a:t>qualify method names</a:t>
            </a:r>
          </a:p>
          <a:p>
            <a:pPr lvl="1"/>
            <a:r>
              <a:rPr lang="en-GB" dirty="0"/>
              <a:t> </a:t>
            </a:r>
            <a:r>
              <a:rPr lang="en-GB" b="1" u="sng" dirty="0"/>
              <a:t>NOT</a:t>
            </a:r>
            <a:r>
              <a:rPr lang="en-GB" dirty="0"/>
              <a:t>               </a:t>
            </a:r>
            <a:r>
              <a:rPr lang="en-GB" dirty="0" err="1"/>
              <a:t>twoDShapeObjectName.getWidth</a:t>
            </a:r>
            <a:r>
              <a:rPr lang="en-GB" dirty="0"/>
              <a:t>()</a:t>
            </a:r>
          </a:p>
          <a:p>
            <a:pPr lvl="2">
              <a:buNone/>
            </a:pPr>
            <a:endParaRPr lang="en-GB" dirty="0"/>
          </a:p>
          <a:p>
            <a:pPr lvl="2"/>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Rectangle 5"/>
          <p:cNvSpPr/>
          <p:nvPr/>
        </p:nvSpPr>
        <p:spPr>
          <a:xfrm>
            <a:off x="5867400" y="3581400"/>
            <a:ext cx="3124200" cy="1828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Both defined in </a:t>
            </a:r>
            <a:r>
              <a:rPr lang="en-GB" sz="2400" dirty="0" err="1">
                <a:solidFill>
                  <a:schemeClr val="tx1"/>
                </a:solidFill>
              </a:rPr>
              <a:t>TwoDShape</a:t>
            </a:r>
            <a:r>
              <a:rPr lang="en-GB" sz="2400" dirty="0">
                <a:solidFill>
                  <a:schemeClr val="tx1"/>
                </a:solidFill>
              </a:rPr>
              <a:t>.</a:t>
            </a:r>
          </a:p>
          <a:p>
            <a:pPr algn="ctr"/>
            <a:endParaRPr lang="en-GB" sz="2400" dirty="0">
              <a:solidFill>
                <a:schemeClr val="tx1"/>
              </a:solidFill>
            </a:endParaRPr>
          </a:p>
          <a:p>
            <a:pPr algn="ctr"/>
            <a:r>
              <a:rPr lang="en-GB" sz="2400" dirty="0">
                <a:solidFill>
                  <a:schemeClr val="tx1"/>
                </a:solidFill>
              </a:rPr>
              <a:t>Both declared public.</a:t>
            </a:r>
          </a:p>
        </p:txBody>
      </p:sp>
      <p:sp>
        <p:nvSpPr>
          <p:cNvPr id="9" name="Rectangle 8"/>
          <p:cNvSpPr/>
          <p:nvPr/>
        </p:nvSpPr>
        <p:spPr>
          <a:xfrm>
            <a:off x="609600" y="3581400"/>
            <a:ext cx="5029200" cy="1828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cxnSp>
        <p:nvCxnSpPr>
          <p:cNvPr id="8" name="Straight Connector 7"/>
          <p:cNvCxnSpPr/>
          <p:nvPr/>
        </p:nvCxnSpPr>
        <p:spPr>
          <a:xfrm>
            <a:off x="2590800" y="6248400"/>
            <a:ext cx="5257800"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Exercise 1</a:t>
            </a:r>
          </a:p>
        </p:txBody>
      </p:sp>
      <p:sp>
        <p:nvSpPr>
          <p:cNvPr id="3" name="Content Placeholder 2"/>
          <p:cNvSpPr>
            <a:spLocks noGrp="1"/>
          </p:cNvSpPr>
          <p:nvPr>
            <p:ph idx="1"/>
          </p:nvPr>
        </p:nvSpPr>
        <p:spPr>
          <a:xfrm>
            <a:off x="228600" y="1600200"/>
            <a:ext cx="6019800" cy="4525963"/>
          </a:xfrm>
        </p:spPr>
        <p:txBody>
          <a:bodyPr/>
          <a:lstStyle/>
          <a:p>
            <a:pPr marL="514350" indent="-514350">
              <a:buFont typeface="+mj-lt"/>
              <a:buAutoNum type="arabicPeriod"/>
            </a:pPr>
            <a:r>
              <a:rPr lang="en-GB" sz="2800" dirty="0"/>
              <a:t>Add Rectangle to your project.</a:t>
            </a:r>
          </a:p>
          <a:p>
            <a:pPr marL="514350" indent="-514350">
              <a:buFont typeface="+mj-lt"/>
              <a:buAutoNum type="arabicPeriod"/>
            </a:pPr>
            <a:r>
              <a:rPr lang="en-GB" sz="2800" dirty="0"/>
              <a:t>Compile it.</a:t>
            </a:r>
          </a:p>
          <a:p>
            <a:pPr marL="514350" indent="-514350">
              <a:buFont typeface="+mj-lt"/>
              <a:buAutoNum type="arabicPeriod"/>
            </a:pPr>
            <a:r>
              <a:rPr lang="en-GB" sz="2800" dirty="0"/>
              <a:t>Create a Rectangle object.</a:t>
            </a:r>
          </a:p>
          <a:p>
            <a:pPr marL="514350" indent="-514350">
              <a:buFont typeface="+mj-lt"/>
              <a:buAutoNum type="arabicPeriod"/>
            </a:pPr>
            <a:r>
              <a:rPr lang="en-GB" sz="2800" dirty="0"/>
              <a:t>Right click on your Rectangle object.</a:t>
            </a:r>
          </a:p>
          <a:p>
            <a:pPr marL="971550" lvl="1" indent="-514350">
              <a:buNone/>
            </a:pPr>
            <a:r>
              <a:rPr lang="en-GB" dirty="0"/>
              <a:t>(see next slide)</a:t>
            </a:r>
          </a:p>
          <a:p>
            <a:endParaRPr lang="en-GB" dirty="0">
              <a:solidFill>
                <a:schemeClr val="accent6">
                  <a:lumMod val="50000"/>
                </a:schemeClr>
              </a:solidFill>
            </a:endParaRPr>
          </a:p>
        </p:txBody>
      </p:sp>
      <p:pic>
        <p:nvPicPr>
          <p:cNvPr id="2050" name="Picture 2"/>
          <p:cNvPicPr>
            <a:picLocks noChangeAspect="1" noChangeArrowheads="1"/>
          </p:cNvPicPr>
          <p:nvPr/>
        </p:nvPicPr>
        <p:blipFill>
          <a:blip r:embed="rId2" cstate="print"/>
          <a:srcRect l="41837" t="27143" r="27842" b="33865"/>
          <a:stretch>
            <a:fillRect/>
          </a:stretch>
        </p:blipFill>
        <p:spPr bwMode="auto">
          <a:xfrm>
            <a:off x="6095999" y="1752600"/>
            <a:ext cx="2937641" cy="3276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250" t="37500" r="79063" b="35833"/>
          <a:stretch>
            <a:fillRect/>
          </a:stretch>
        </p:blipFill>
        <p:spPr bwMode="auto">
          <a:xfrm>
            <a:off x="304800" y="304799"/>
            <a:ext cx="8382000" cy="3831771"/>
          </a:xfrm>
          <a:prstGeom prst="rect">
            <a:avLst/>
          </a:prstGeom>
          <a:noFill/>
          <a:ln w="9525">
            <a:noFill/>
            <a:miter lim="800000"/>
            <a:headEnd/>
            <a:tailEnd/>
          </a:ln>
        </p:spPr>
      </p:pic>
      <p:sp>
        <p:nvSpPr>
          <p:cNvPr id="5" name="Line Callout 2 (No Border) 4"/>
          <p:cNvSpPr/>
          <p:nvPr/>
        </p:nvSpPr>
        <p:spPr>
          <a:xfrm>
            <a:off x="5562600" y="4724400"/>
            <a:ext cx="2895600" cy="1447800"/>
          </a:xfrm>
          <a:prstGeom prst="callout2">
            <a:avLst>
              <a:gd name="adj1" fmla="val -389"/>
              <a:gd name="adj2" fmla="val 48126"/>
              <a:gd name="adj3" fmla="val -25269"/>
              <a:gd name="adj4" fmla="val 40271"/>
              <a:gd name="adj5" fmla="val -114295"/>
              <a:gd name="adj6" fmla="val 36587"/>
            </a:avLst>
          </a:prstGeom>
          <a:solidFill>
            <a:schemeClr val="accent3">
              <a:lumMod val="20000"/>
              <a:lumOff val="80000"/>
            </a:schemeClr>
          </a:solid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mic Sans MS" pitchFamily="66" charset="0"/>
              </a:rPr>
              <a:t>Methods inherited from </a:t>
            </a:r>
            <a:r>
              <a:rPr lang="en-GB" sz="2400" dirty="0" err="1">
                <a:solidFill>
                  <a:schemeClr val="tx1"/>
                </a:solidFill>
                <a:latin typeface="Comic Sans MS" pitchFamily="66" charset="0"/>
              </a:rPr>
              <a:t>TwoDShape</a:t>
            </a:r>
            <a:endParaRPr lang="en-GB" sz="2400" dirty="0">
              <a:solidFill>
                <a:schemeClr val="tx1"/>
              </a:solidFill>
              <a:latin typeface="Comic Sans MS" pitchFamily="66" charset="0"/>
            </a:endParaRPr>
          </a:p>
        </p:txBody>
      </p:sp>
      <p:sp>
        <p:nvSpPr>
          <p:cNvPr id="6" name="Line Callout 2 (No Border) 5"/>
          <p:cNvSpPr/>
          <p:nvPr/>
        </p:nvSpPr>
        <p:spPr>
          <a:xfrm>
            <a:off x="228600" y="4953000"/>
            <a:ext cx="2895600" cy="1447800"/>
          </a:xfrm>
          <a:prstGeom prst="callout2">
            <a:avLst>
              <a:gd name="adj1" fmla="val -389"/>
              <a:gd name="adj2" fmla="val 48126"/>
              <a:gd name="adj3" fmla="val -25269"/>
              <a:gd name="adj4" fmla="val 40271"/>
              <a:gd name="adj5" fmla="val -135347"/>
              <a:gd name="adj6" fmla="val 71516"/>
            </a:avLst>
          </a:prstGeom>
          <a:solidFill>
            <a:schemeClr val="accent3">
              <a:lumMod val="20000"/>
              <a:lumOff val="80000"/>
            </a:schemeClr>
          </a:solid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mic Sans MS" pitchFamily="66" charset="0"/>
              </a:rPr>
              <a:t>Rectangle Methods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Exercise</a:t>
            </a:r>
            <a:r>
              <a:rPr lang="en-GB" sz="1200" dirty="0">
                <a:solidFill>
                  <a:schemeClr val="accent6">
                    <a:lumMod val="50000"/>
                  </a:schemeClr>
                </a:solidFill>
              </a:rPr>
              <a:t> </a:t>
            </a:r>
            <a:r>
              <a:rPr lang="en-GB" dirty="0">
                <a:solidFill>
                  <a:schemeClr val="accent6">
                    <a:lumMod val="50000"/>
                  </a:schemeClr>
                </a:solidFill>
              </a:rPr>
              <a:t>2</a:t>
            </a:r>
          </a:p>
        </p:txBody>
      </p:sp>
      <p:sp>
        <p:nvSpPr>
          <p:cNvPr id="3" name="Content Placeholder 2"/>
          <p:cNvSpPr>
            <a:spLocks noGrp="1"/>
          </p:cNvSpPr>
          <p:nvPr>
            <p:ph idx="1"/>
          </p:nvPr>
        </p:nvSpPr>
        <p:spPr/>
        <p:txBody>
          <a:bodyPr/>
          <a:lstStyle/>
          <a:p>
            <a:pPr marL="514350" indent="-514350">
              <a:buFont typeface="+mj-lt"/>
              <a:buAutoNum type="arabicPeriod"/>
            </a:pPr>
            <a:r>
              <a:rPr lang="en-GB" dirty="0"/>
              <a:t>Using the mutator methods, set the attributes for your Rectangle object as:</a:t>
            </a:r>
          </a:p>
          <a:p>
            <a:pPr marL="971550" lvl="1" indent="-514350"/>
            <a:r>
              <a:rPr lang="en-GB" dirty="0"/>
              <a:t>width = 4.0</a:t>
            </a:r>
          </a:p>
          <a:p>
            <a:pPr marL="971550" lvl="1" indent="-514350"/>
            <a:r>
              <a:rPr lang="en-GB" dirty="0"/>
              <a:t>length = 3.0</a:t>
            </a:r>
          </a:p>
          <a:p>
            <a:pPr marL="971550" lvl="1" indent="-514350"/>
            <a:r>
              <a:rPr lang="en-GB" dirty="0"/>
              <a:t>style = “rectangle”</a:t>
            </a:r>
          </a:p>
          <a:p>
            <a:pPr marL="514350" indent="-514350">
              <a:buFont typeface="+mj-lt"/>
              <a:buAutoNum type="arabicPeriod"/>
            </a:pPr>
            <a:r>
              <a:rPr lang="en-GB" dirty="0"/>
              <a:t>Examine your rectangle object to make sure the methods worked.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Notes</a:t>
            </a:r>
          </a:p>
        </p:txBody>
      </p:sp>
      <p:sp>
        <p:nvSpPr>
          <p:cNvPr id="3" name="Content Placeholder 2"/>
          <p:cNvSpPr>
            <a:spLocks noGrp="1"/>
          </p:cNvSpPr>
          <p:nvPr>
            <p:ph idx="1"/>
          </p:nvPr>
        </p:nvSpPr>
        <p:spPr/>
        <p:txBody>
          <a:bodyPr/>
          <a:lstStyle/>
          <a:p>
            <a:r>
              <a:rPr lang="en-GB" dirty="0" err="1"/>
              <a:t>TwoDShape</a:t>
            </a:r>
            <a:r>
              <a:rPr lang="en-GB" dirty="0"/>
              <a:t> is a generic class for two dimensional shapes.</a:t>
            </a:r>
            <a:br>
              <a:rPr lang="en-GB" dirty="0"/>
            </a:br>
            <a:endParaRPr lang="en-GB" dirty="0"/>
          </a:p>
          <a:p>
            <a:r>
              <a:rPr lang="en-GB" dirty="0"/>
              <a:t>Rectangle includes all the </a:t>
            </a:r>
            <a:r>
              <a:rPr lang="en-GB" dirty="0">
                <a:solidFill>
                  <a:srgbClr val="FF0000"/>
                </a:solidFill>
                <a:latin typeface="Arial Black" panose="020B0A04020102020204" pitchFamily="34" charset="0"/>
              </a:rPr>
              <a:t>public</a:t>
            </a:r>
            <a:r>
              <a:rPr lang="en-GB" dirty="0"/>
              <a:t> parts of </a:t>
            </a:r>
            <a:r>
              <a:rPr lang="en-GB" dirty="0" err="1"/>
              <a:t>TwoDShape</a:t>
            </a:r>
            <a:r>
              <a:rPr lang="en-GB" dirty="0"/>
              <a:t>.</a:t>
            </a:r>
            <a:br>
              <a:rPr lang="en-GB" dirty="0"/>
            </a:br>
            <a:endParaRPr lang="en-GB" dirty="0"/>
          </a:p>
          <a:p>
            <a:r>
              <a:rPr lang="en-GB" dirty="0" err="1"/>
              <a:t>TwoDShape</a:t>
            </a:r>
            <a:r>
              <a:rPr lang="en-GB" dirty="0"/>
              <a:t> can be used in its own right.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cxnSp>
        <p:nvCxnSpPr>
          <p:cNvPr id="6" name="Straight Connector 5">
            <a:extLst>
              <a:ext uri="{FF2B5EF4-FFF2-40B4-BE49-F238E27FC236}">
                <a16:creationId xmlns:a16="http://schemas.microsoft.com/office/drawing/2014/main" id="{B73C98B8-BA2E-479C-9C73-E67C87942560}"/>
              </a:ext>
            </a:extLst>
          </p:cNvPr>
          <p:cNvCxnSpPr/>
          <p:nvPr/>
        </p:nvCxnSpPr>
        <p:spPr>
          <a:xfrm>
            <a:off x="5181600" y="3733800"/>
            <a:ext cx="228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944562"/>
          </a:xfrm>
        </p:spPr>
        <p:txBody>
          <a:bodyPr>
            <a:normAutofit fontScale="90000"/>
          </a:bodyPr>
          <a:lstStyle/>
          <a:p>
            <a:r>
              <a:rPr lang="en-GB" dirty="0"/>
              <a:t>Constructors and Inheritance</a:t>
            </a:r>
          </a:p>
        </p:txBody>
      </p:sp>
      <p:sp>
        <p:nvSpPr>
          <p:cNvPr id="3" name="Content Placeholder 2"/>
          <p:cNvSpPr>
            <a:spLocks noGrp="1"/>
          </p:cNvSpPr>
          <p:nvPr>
            <p:ph idx="1"/>
          </p:nvPr>
        </p:nvSpPr>
        <p:spPr/>
        <p:txBody>
          <a:bodyPr>
            <a:normAutofit/>
          </a:bodyPr>
          <a:lstStyle/>
          <a:p>
            <a:r>
              <a:rPr lang="en-GB" dirty="0"/>
              <a:t>Possible for both superclass and subclass to have their own constructors.</a:t>
            </a:r>
          </a:p>
          <a:p>
            <a:r>
              <a:rPr lang="en-GB" dirty="0"/>
              <a:t>Which is used?</a:t>
            </a:r>
          </a:p>
          <a:p>
            <a:pPr lvl="1"/>
            <a:r>
              <a:rPr lang="en-GB" dirty="0" err="1"/>
              <a:t>superclass</a:t>
            </a:r>
            <a:r>
              <a:rPr lang="en-GB" dirty="0"/>
              <a:t>?</a:t>
            </a:r>
          </a:p>
          <a:p>
            <a:pPr lvl="1"/>
            <a:r>
              <a:rPr lang="en-GB" dirty="0"/>
              <a:t>subclass?</a:t>
            </a:r>
          </a:p>
          <a:p>
            <a:pPr lvl="1"/>
            <a:r>
              <a:rPr lang="en-GB" dirty="0"/>
              <a:t>both?</a:t>
            </a:r>
          </a:p>
          <a:p>
            <a:r>
              <a:rPr lang="en-GB" dirty="0"/>
              <a:t>Answer?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3048000"/>
            <a:ext cx="6553200" cy="3124200"/>
          </a:xfrm>
          <a:prstGeom prst="rect">
            <a:avLst/>
          </a:prstGeom>
          <a:solidFill>
            <a:srgbClr val="FFFFCC"/>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GB" dirty="0"/>
              <a:t>Previous example used default constructors (as none were written).</a:t>
            </a:r>
          </a:p>
          <a:p>
            <a:r>
              <a:rPr lang="en-GB" dirty="0"/>
              <a:t>Now example still using the default constructor for </a:t>
            </a:r>
            <a:r>
              <a:rPr lang="en-GB" dirty="0" err="1"/>
              <a:t>TwoDShape</a:t>
            </a:r>
            <a:r>
              <a:rPr lang="en-GB" dirty="0"/>
              <a:t> and the following constructor for Rectangle.</a:t>
            </a:r>
          </a:p>
          <a:p>
            <a:endParaRPr lang="en-GB" dirty="0"/>
          </a:p>
          <a:p>
            <a:pPr lvl="1">
              <a:buNone/>
            </a:pPr>
            <a:r>
              <a:rPr lang="en-GB" sz="3400" b="1" dirty="0">
                <a:solidFill>
                  <a:srgbClr val="0070C0"/>
                </a:solidFill>
              </a:rPr>
              <a:t>public Rectangle( String style, </a:t>
            </a:r>
          </a:p>
          <a:p>
            <a:pPr lvl="1">
              <a:buNone/>
            </a:pPr>
            <a:r>
              <a:rPr lang="en-GB" sz="3400" b="1" dirty="0">
                <a:solidFill>
                  <a:srgbClr val="0070C0"/>
                </a:solidFill>
              </a:rPr>
              <a:t>                       </a:t>
            </a:r>
            <a:r>
              <a:rPr lang="en-GB" sz="3400" b="1" dirty="0">
                <a:solidFill>
                  <a:srgbClr val="FF0000"/>
                </a:solidFill>
              </a:rPr>
              <a:t>double width</a:t>
            </a:r>
            <a:r>
              <a:rPr lang="en-GB" sz="3400" b="1" dirty="0">
                <a:solidFill>
                  <a:srgbClr val="0070C0"/>
                </a:solidFill>
              </a:rPr>
              <a:t>,</a:t>
            </a:r>
            <a:r>
              <a:rPr lang="en-GB" sz="3400" b="1" dirty="0">
                <a:solidFill>
                  <a:srgbClr val="FF0000"/>
                </a:solidFill>
              </a:rPr>
              <a:t> double length</a:t>
            </a:r>
            <a:r>
              <a:rPr lang="en-GB" sz="3400" b="1" dirty="0">
                <a:solidFill>
                  <a:srgbClr val="0070C0"/>
                </a:solidFill>
              </a:rPr>
              <a:t>)</a:t>
            </a:r>
          </a:p>
          <a:p>
            <a:pPr lvl="1">
              <a:buNone/>
            </a:pPr>
            <a:r>
              <a:rPr lang="en-GB" sz="3400" b="1" dirty="0">
                <a:solidFill>
                  <a:srgbClr val="0070C0"/>
                </a:solidFill>
              </a:rPr>
              <a:t>{</a:t>
            </a:r>
          </a:p>
          <a:p>
            <a:pPr lvl="1">
              <a:buNone/>
            </a:pPr>
            <a:r>
              <a:rPr lang="en-GB" sz="3400" b="1" dirty="0">
                <a:solidFill>
                  <a:srgbClr val="0070C0"/>
                </a:solidFill>
              </a:rPr>
              <a:t>     </a:t>
            </a:r>
            <a:r>
              <a:rPr lang="en-GB" sz="3400" b="1" dirty="0" err="1">
                <a:solidFill>
                  <a:srgbClr val="FF0000"/>
                </a:solidFill>
              </a:rPr>
              <a:t>setWidth</a:t>
            </a:r>
            <a:r>
              <a:rPr lang="en-GB" sz="3400" b="1" dirty="0">
                <a:solidFill>
                  <a:srgbClr val="FF0000"/>
                </a:solidFill>
              </a:rPr>
              <a:t>(width);</a:t>
            </a:r>
          </a:p>
          <a:p>
            <a:pPr lvl="1">
              <a:buNone/>
            </a:pPr>
            <a:r>
              <a:rPr lang="en-GB" sz="3400" b="1" dirty="0">
                <a:solidFill>
                  <a:srgbClr val="FF0000"/>
                </a:solidFill>
              </a:rPr>
              <a:t>     </a:t>
            </a:r>
            <a:r>
              <a:rPr lang="en-GB" sz="3400" b="1" dirty="0" err="1">
                <a:solidFill>
                  <a:srgbClr val="FF0000"/>
                </a:solidFill>
              </a:rPr>
              <a:t>setLength</a:t>
            </a:r>
            <a:r>
              <a:rPr lang="en-GB" sz="3400" b="1" dirty="0">
                <a:solidFill>
                  <a:srgbClr val="FF0000"/>
                </a:solidFill>
              </a:rPr>
              <a:t>(length);</a:t>
            </a:r>
          </a:p>
          <a:p>
            <a:pPr lvl="1">
              <a:buNone/>
            </a:pPr>
            <a:r>
              <a:rPr lang="en-GB" sz="3400" b="1" dirty="0">
                <a:solidFill>
                  <a:srgbClr val="0070C0"/>
                </a:solidFill>
              </a:rPr>
              <a:t>     </a:t>
            </a:r>
            <a:r>
              <a:rPr lang="en-GB" sz="3400" b="1" dirty="0" err="1">
                <a:solidFill>
                  <a:srgbClr val="0070C0"/>
                </a:solidFill>
              </a:rPr>
              <a:t>this.style</a:t>
            </a:r>
            <a:r>
              <a:rPr lang="en-GB" sz="3400" b="1" dirty="0">
                <a:solidFill>
                  <a:srgbClr val="0070C0"/>
                </a:solidFill>
              </a:rPr>
              <a:t> = style;</a:t>
            </a:r>
          </a:p>
          <a:p>
            <a:pPr lvl="1">
              <a:buNone/>
            </a:pPr>
            <a:r>
              <a:rPr lang="en-GB" sz="3400" b="1" dirty="0">
                <a:solidFill>
                  <a:srgbClr val="0070C0"/>
                </a:solidFill>
              </a:rPr>
              <a:t>}</a:t>
            </a:r>
          </a:p>
        </p:txBody>
      </p:sp>
      <p:sp>
        <p:nvSpPr>
          <p:cNvPr id="2" name="Title 1"/>
          <p:cNvSpPr>
            <a:spLocks noGrp="1"/>
          </p:cNvSpPr>
          <p:nvPr>
            <p:ph type="title"/>
          </p:nvPr>
        </p:nvSpPr>
        <p:spPr>
          <a:xfrm>
            <a:off x="152400" y="274638"/>
            <a:ext cx="8534400" cy="792162"/>
          </a:xfrm>
        </p:spPr>
        <p:txBody>
          <a:bodyPr>
            <a:normAutofit fontScale="90000"/>
          </a:bodyPr>
          <a:lstStyle/>
          <a:p>
            <a:r>
              <a:rPr lang="en-GB" dirty="0"/>
              <a:t>Constructors and Inheritance </a:t>
            </a:r>
            <a:r>
              <a:rPr lang="en-GB" sz="1200" dirty="0"/>
              <a:t>continued</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4572000" y="4724400"/>
            <a:ext cx="4114800" cy="1384995"/>
          </a:xfrm>
          <a:prstGeom prst="rect">
            <a:avLst/>
          </a:prstGeom>
          <a:solidFill>
            <a:schemeClr val="accent6">
              <a:lumMod val="40000"/>
              <a:lumOff val="60000"/>
            </a:schemeClr>
          </a:solidFill>
          <a:ln>
            <a:solidFill>
              <a:schemeClr val="accent1"/>
            </a:solidFill>
          </a:ln>
        </p:spPr>
        <p:txBody>
          <a:bodyPr wrap="square" rtlCol="0">
            <a:spAutoFit/>
          </a:bodyPr>
          <a:lstStyle/>
          <a:p>
            <a:pPr>
              <a:buFont typeface="Arial" pitchFamily="34" charset="0"/>
              <a:buChar char="•"/>
            </a:pPr>
            <a:r>
              <a:rPr lang="en-GB" sz="2800" dirty="0">
                <a:latin typeface="Calibri" pitchFamily="34" charset="0"/>
                <a:cs typeface="Calibri" pitchFamily="34" charset="0"/>
              </a:rPr>
              <a:t>Add to Rectangle</a:t>
            </a:r>
          </a:p>
          <a:p>
            <a:endParaRPr lang="en-GB" sz="2800" dirty="0">
              <a:latin typeface="Calibri" pitchFamily="34" charset="0"/>
              <a:cs typeface="Calibri" pitchFamily="34" charset="0"/>
            </a:endParaRPr>
          </a:p>
          <a:p>
            <a:pPr>
              <a:buFont typeface="Arial" pitchFamily="34" charset="0"/>
              <a:buChar char="•"/>
            </a:pPr>
            <a:r>
              <a:rPr lang="en-GB" sz="2800" dirty="0">
                <a:latin typeface="Calibri" pitchFamily="34" charset="0"/>
                <a:cs typeface="Calibri" pitchFamily="34" charset="0"/>
              </a:rPr>
              <a:t>Test to ensure works</a:t>
            </a:r>
          </a:p>
        </p:txBody>
      </p:sp>
      <p:sp>
        <p:nvSpPr>
          <p:cNvPr id="6" name="Rectangle 5"/>
          <p:cNvSpPr/>
          <p:nvPr/>
        </p:nvSpPr>
        <p:spPr>
          <a:xfrm>
            <a:off x="5410200" y="4191000"/>
            <a:ext cx="3276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rPr>
              <a:t>Defined in </a:t>
            </a:r>
            <a:r>
              <a:rPr lang="en-GB" sz="2400" b="1" dirty="0" err="1">
                <a:solidFill>
                  <a:srgbClr val="FF0000"/>
                </a:solidFill>
              </a:rPr>
              <a:t>TwoDShape</a:t>
            </a:r>
            <a:endParaRPr lang="en-GB" sz="2400" b="1" dirty="0">
              <a:solidFill>
                <a:srgbClr val="FF0000"/>
              </a:solidFill>
            </a:endParaRPr>
          </a:p>
        </p:txBody>
      </p:sp>
      <p:cxnSp>
        <p:nvCxnSpPr>
          <p:cNvPr id="9" name="Straight Arrow Connector 8"/>
          <p:cNvCxnSpPr>
            <a:stCxn id="6" idx="1"/>
          </p:cNvCxnSpPr>
          <p:nvPr/>
        </p:nvCxnSpPr>
        <p:spPr>
          <a:xfrm flipH="1" flipV="1">
            <a:off x="4953000" y="4114800"/>
            <a:ext cx="457200" cy="304800"/>
          </a:xfrm>
          <a:prstGeom prst="straightConnector1">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p:cNvCxnSpPr>
          <p:nvPr/>
        </p:nvCxnSpPr>
        <p:spPr>
          <a:xfrm flipH="1">
            <a:off x="3962400" y="4419600"/>
            <a:ext cx="1447800" cy="34290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70000" lnSpcReduction="20000"/>
          </a:bodyPr>
          <a:lstStyle/>
          <a:p>
            <a:r>
              <a:rPr lang="en-GB" sz="3600" dirty="0"/>
              <a:t>Object oriented languages have a feature called </a:t>
            </a:r>
            <a:r>
              <a:rPr lang="en-GB" sz="3600" b="1" dirty="0">
                <a:solidFill>
                  <a:srgbClr val="0070C0"/>
                </a:solidFill>
              </a:rPr>
              <a:t>inheritance</a:t>
            </a:r>
            <a:r>
              <a:rPr lang="en-GB" sz="3600" dirty="0"/>
              <a:t>. </a:t>
            </a:r>
          </a:p>
          <a:p>
            <a:r>
              <a:rPr lang="en-GB" sz="3600" dirty="0"/>
              <a:t>Inheritance enables you to define a new class based upon an existing class. </a:t>
            </a:r>
          </a:p>
          <a:p>
            <a:pPr lvl="1"/>
            <a:r>
              <a:rPr lang="en-GB" sz="4000" dirty="0"/>
              <a:t>the new class is similar to the existing class, </a:t>
            </a:r>
          </a:p>
          <a:p>
            <a:pPr lvl="1"/>
            <a:r>
              <a:rPr lang="en-GB" sz="4000" dirty="0"/>
              <a:t>but has additional member variables and methods. </a:t>
            </a:r>
          </a:p>
          <a:p>
            <a:r>
              <a:rPr lang="en-GB" sz="3600" dirty="0"/>
              <a:t>This makes programming easier because you can build upon an existing class instead of starting out from scratch. </a:t>
            </a:r>
          </a:p>
          <a:p>
            <a:pPr>
              <a:buNone/>
            </a:pP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905000"/>
            <a:ext cx="7162800" cy="2438400"/>
          </a:xfrm>
          <a:prstGeom prst="rect">
            <a:avLst/>
          </a:prstGeom>
          <a:solidFill>
            <a:srgbClr val="FFFFCC"/>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sp>
        <p:nvSpPr>
          <p:cNvPr id="2" name="Title 1"/>
          <p:cNvSpPr>
            <a:spLocks noGrp="1"/>
          </p:cNvSpPr>
          <p:nvPr>
            <p:ph type="title"/>
          </p:nvPr>
        </p:nvSpPr>
        <p:spPr>
          <a:xfrm>
            <a:off x="152400" y="274638"/>
            <a:ext cx="8534400" cy="792162"/>
          </a:xfrm>
        </p:spPr>
        <p:txBody>
          <a:bodyPr>
            <a:normAutofit fontScale="90000"/>
          </a:bodyPr>
          <a:lstStyle/>
          <a:p>
            <a:r>
              <a:rPr lang="en-GB" dirty="0"/>
              <a:t>Constructors and Inheritance </a:t>
            </a:r>
            <a:r>
              <a:rPr lang="en-GB" sz="1200" dirty="0"/>
              <a:t>continued</a:t>
            </a:r>
            <a:endParaRPr lang="en-GB" dirty="0"/>
          </a:p>
        </p:txBody>
      </p:sp>
      <p:sp>
        <p:nvSpPr>
          <p:cNvPr id="3" name="Content Placeholder 2"/>
          <p:cNvSpPr>
            <a:spLocks noGrp="1"/>
          </p:cNvSpPr>
          <p:nvPr>
            <p:ph idx="1"/>
          </p:nvPr>
        </p:nvSpPr>
        <p:spPr>
          <a:xfrm>
            <a:off x="76200" y="1371600"/>
            <a:ext cx="8915400" cy="5105400"/>
          </a:xfrm>
        </p:spPr>
        <p:txBody>
          <a:bodyPr>
            <a:normAutofit fontScale="62500" lnSpcReduction="20000"/>
          </a:bodyPr>
          <a:lstStyle/>
          <a:p>
            <a:r>
              <a:rPr lang="en-GB" sz="4500" dirty="0"/>
              <a:t>What if the </a:t>
            </a:r>
            <a:r>
              <a:rPr lang="en-GB" sz="4500" dirty="0" err="1"/>
              <a:t>superClass</a:t>
            </a:r>
            <a:r>
              <a:rPr lang="en-GB" sz="4500" dirty="0"/>
              <a:t> has a parameterised constructor:</a:t>
            </a:r>
            <a:br>
              <a:rPr lang="en-GB" sz="4500" dirty="0"/>
            </a:br>
            <a:endParaRPr lang="en-GB" sz="4500" dirty="0"/>
          </a:p>
          <a:p>
            <a:pPr lvl="1">
              <a:buNone/>
            </a:pPr>
            <a:r>
              <a:rPr lang="en-GB" sz="3800" b="1" dirty="0">
                <a:solidFill>
                  <a:srgbClr val="FF0000"/>
                </a:solidFill>
              </a:rPr>
              <a:t>public </a:t>
            </a:r>
            <a:r>
              <a:rPr lang="en-GB" sz="3800" b="1" dirty="0" err="1">
                <a:solidFill>
                  <a:srgbClr val="FF0000"/>
                </a:solidFill>
              </a:rPr>
              <a:t>TwoDShape</a:t>
            </a:r>
            <a:r>
              <a:rPr lang="en-GB" sz="3800" b="1" dirty="0">
                <a:solidFill>
                  <a:srgbClr val="FF0000"/>
                </a:solidFill>
              </a:rPr>
              <a:t>(double width, double length)</a:t>
            </a:r>
          </a:p>
          <a:p>
            <a:pPr lvl="1">
              <a:buNone/>
            </a:pPr>
            <a:r>
              <a:rPr lang="en-GB" sz="3800" b="1" dirty="0">
                <a:solidFill>
                  <a:srgbClr val="FF0000"/>
                </a:solidFill>
              </a:rPr>
              <a:t> {</a:t>
            </a:r>
          </a:p>
          <a:p>
            <a:pPr lvl="1">
              <a:buNone/>
            </a:pPr>
            <a:r>
              <a:rPr lang="en-GB" sz="3800" b="1" dirty="0">
                <a:solidFill>
                  <a:srgbClr val="FF0000"/>
                </a:solidFill>
              </a:rPr>
              <a:t>        </a:t>
            </a:r>
            <a:r>
              <a:rPr lang="en-GB" sz="3800" b="1" dirty="0" err="1">
                <a:solidFill>
                  <a:srgbClr val="FF0000"/>
                </a:solidFill>
              </a:rPr>
              <a:t>this.width</a:t>
            </a:r>
            <a:r>
              <a:rPr lang="en-GB" sz="3800" b="1" dirty="0">
                <a:solidFill>
                  <a:srgbClr val="FF0000"/>
                </a:solidFill>
              </a:rPr>
              <a:t> = width;</a:t>
            </a:r>
          </a:p>
          <a:p>
            <a:pPr lvl="1">
              <a:buNone/>
            </a:pPr>
            <a:r>
              <a:rPr lang="en-GB" sz="3800" b="1" dirty="0">
                <a:solidFill>
                  <a:srgbClr val="FF0000"/>
                </a:solidFill>
              </a:rPr>
              <a:t>        this. length = length;</a:t>
            </a:r>
          </a:p>
          <a:p>
            <a:pPr lvl="1">
              <a:buNone/>
            </a:pPr>
            <a:r>
              <a:rPr lang="en-GB" sz="3800" b="1" dirty="0">
                <a:solidFill>
                  <a:srgbClr val="FF0000"/>
                </a:solidFill>
              </a:rPr>
              <a:t>  }</a:t>
            </a:r>
          </a:p>
          <a:p>
            <a:pPr marL="0" indent="0">
              <a:buNone/>
            </a:pPr>
            <a:r>
              <a:rPr lang="en-GB" sz="3800" b="1" dirty="0">
                <a:solidFill>
                  <a:srgbClr val="0070C0"/>
                </a:solidFill>
              </a:rPr>
              <a:t/>
            </a:r>
            <a:br>
              <a:rPr lang="en-GB" sz="3800" b="1" dirty="0">
                <a:solidFill>
                  <a:srgbClr val="0070C0"/>
                </a:solidFill>
              </a:rPr>
            </a:br>
            <a:endParaRPr lang="en-GB" sz="3800" b="1" dirty="0">
              <a:solidFill>
                <a:srgbClr val="0070C0"/>
              </a:solidFill>
            </a:endParaRPr>
          </a:p>
          <a:p>
            <a:r>
              <a:rPr lang="en-GB" sz="3800" dirty="0"/>
              <a:t>Add the constructor to </a:t>
            </a:r>
            <a:r>
              <a:rPr lang="en-GB" sz="3800" dirty="0" err="1"/>
              <a:t>TwoDShape</a:t>
            </a:r>
            <a:endParaRPr lang="en-GB" sz="3800" dirty="0"/>
          </a:p>
          <a:p>
            <a:pPr marL="742950" indent="-742950">
              <a:buFont typeface="+mj-lt"/>
              <a:buAutoNum type="arabicPeriod"/>
            </a:pPr>
            <a:r>
              <a:rPr lang="en-GB" sz="3800" dirty="0"/>
              <a:t>Compile </a:t>
            </a:r>
            <a:r>
              <a:rPr lang="en-GB" sz="3800" dirty="0" err="1"/>
              <a:t>TwoDShape</a:t>
            </a:r>
            <a:r>
              <a:rPr lang="en-GB" sz="3800" dirty="0"/>
              <a:t> – Should compile clean.</a:t>
            </a:r>
          </a:p>
          <a:p>
            <a:pPr marL="742950" indent="-742950">
              <a:buFont typeface="+mj-lt"/>
              <a:buAutoNum type="arabicPeriod"/>
            </a:pPr>
            <a:r>
              <a:rPr lang="en-GB" sz="3800" dirty="0"/>
              <a:t>Compile Rectangle </a:t>
            </a:r>
          </a:p>
          <a:p>
            <a:pPr lvl="1"/>
            <a:r>
              <a:rPr lang="en-GB" sz="3800" dirty="0"/>
              <a:t>What happens?</a:t>
            </a:r>
          </a:p>
          <a:p>
            <a:pPr lvl="1"/>
            <a:r>
              <a:rPr lang="en-GB" sz="3800" dirty="0"/>
              <a:t>Why?</a:t>
            </a: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pSp>
        <p:nvGrpSpPr>
          <p:cNvPr id="14" name="Group 13"/>
          <p:cNvGrpSpPr/>
          <p:nvPr/>
        </p:nvGrpSpPr>
        <p:grpSpPr>
          <a:xfrm>
            <a:off x="4191000" y="2514600"/>
            <a:ext cx="4800600" cy="1600200"/>
            <a:chOff x="4191000" y="3429000"/>
            <a:chExt cx="4800600" cy="1295400"/>
          </a:xfrm>
        </p:grpSpPr>
        <p:sp>
          <p:nvSpPr>
            <p:cNvPr id="7" name="Rectangle 6"/>
            <p:cNvSpPr/>
            <p:nvPr/>
          </p:nvSpPr>
          <p:spPr>
            <a:xfrm>
              <a:off x="5562600" y="3429000"/>
              <a:ext cx="3429000" cy="1295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Now superclass constructor initializes length &amp; width when object is created.</a:t>
              </a:r>
            </a:p>
          </p:txBody>
        </p:sp>
        <p:cxnSp>
          <p:nvCxnSpPr>
            <p:cNvPr id="9" name="Straight Arrow Connector 8"/>
            <p:cNvCxnSpPr>
              <a:stCxn id="7" idx="1"/>
            </p:cNvCxnSpPr>
            <p:nvPr/>
          </p:nvCxnSpPr>
          <p:spPr>
            <a:xfrm flipH="1" flipV="1">
              <a:off x="4191000" y="3810000"/>
              <a:ext cx="1371600" cy="2667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flipH="1">
              <a:off x="4267200" y="4076700"/>
              <a:ext cx="1295400" cy="152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610600" cy="792162"/>
          </a:xfrm>
        </p:spPr>
        <p:txBody>
          <a:bodyPr>
            <a:normAutofit fontScale="90000"/>
          </a:bodyPr>
          <a:lstStyle/>
          <a:p>
            <a:r>
              <a:rPr lang="en-GB" dirty="0"/>
              <a:t>Constructors and Inheritance </a:t>
            </a:r>
            <a:r>
              <a:rPr lang="en-GB" sz="1200" dirty="0"/>
              <a:t>continued</a:t>
            </a:r>
            <a:endParaRPr lang="en-GB" dirty="0"/>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pPr marL="0" indent="0">
              <a:buNone/>
            </a:pPr>
            <a:r>
              <a:rPr lang="en-GB" dirty="0"/>
              <a:t/>
            </a:r>
            <a:br>
              <a:rPr lang="en-GB" dirty="0"/>
            </a:br>
            <a:r>
              <a:rPr lang="en-GB" dirty="0"/>
              <a:t/>
            </a:r>
            <a:br>
              <a:rPr lang="en-GB" dirty="0"/>
            </a:br>
            <a:r>
              <a:rPr lang="en-GB" dirty="0"/>
              <a:t/>
            </a:r>
            <a:br>
              <a:rPr lang="en-GB" dirty="0"/>
            </a:br>
            <a:r>
              <a:rPr lang="en-GB" dirty="0"/>
              <a:t/>
            </a:r>
            <a:br>
              <a:rPr lang="en-GB" dirty="0"/>
            </a:b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400" dirty="0"/>
              <a:t>Rectangle uses </a:t>
            </a:r>
            <a:r>
              <a:rPr lang="en-GB" sz="2400" dirty="0" err="1"/>
              <a:t>TwoDShape</a:t>
            </a:r>
            <a:r>
              <a:rPr lang="en-GB" sz="2400" dirty="0"/>
              <a:t> mutators. It does not pass the values to the </a:t>
            </a:r>
            <a:r>
              <a:rPr lang="en-GB" sz="2400" dirty="0" err="1"/>
              <a:t>TwoDShape</a:t>
            </a:r>
            <a:r>
              <a:rPr lang="en-GB" sz="2400" dirty="0"/>
              <a:t> constructor 	(</a:t>
            </a:r>
            <a:r>
              <a:rPr lang="en-GB" sz="2400" b="1" dirty="0">
                <a:solidFill>
                  <a:schemeClr val="accent1">
                    <a:lumMod val="75000"/>
                  </a:schemeClr>
                </a:solidFill>
              </a:rPr>
              <a:t>found: no arguments</a:t>
            </a:r>
            <a:r>
              <a:rPr lang="en-GB" sz="2400" dirty="0"/>
              <a:t>).</a:t>
            </a:r>
            <a:r>
              <a:rPr lang="en-GB" sz="2600" dirty="0"/>
              <a:t/>
            </a:r>
            <a:br>
              <a:rPr lang="en-GB" sz="2600" dirty="0"/>
            </a:br>
            <a:endParaRPr lang="en-GB" sz="2600" dirty="0"/>
          </a:p>
          <a:p>
            <a:r>
              <a:rPr lang="en-GB" sz="2400" dirty="0"/>
              <a:t>Need to introduce a call </a:t>
            </a:r>
            <a:r>
              <a:rPr lang="en-GB" sz="2400" b="1" dirty="0">
                <a:solidFill>
                  <a:srgbClr val="FF0000"/>
                </a:solidFill>
              </a:rPr>
              <a:t>super</a:t>
            </a:r>
            <a:r>
              <a:rPr lang="en-GB" sz="2400" b="1" dirty="0"/>
              <a:t> </a:t>
            </a:r>
            <a:r>
              <a:rPr lang="en-GB" sz="2400" dirty="0"/>
              <a:t>in </a:t>
            </a:r>
            <a:r>
              <a:rPr lang="en-GB" sz="2400" dirty="0" err="1"/>
              <a:t>subClass</a:t>
            </a:r>
            <a:r>
              <a:rPr lang="en-GB" sz="2400" dirty="0"/>
              <a:t> to access superclass constructor.</a:t>
            </a:r>
            <a:r>
              <a:rPr lang="en-GB" sz="2400" dirty="0">
                <a:solidFill>
                  <a:srgbClr val="C00000"/>
                </a:solidFill>
              </a:rPr>
              <a:t> </a:t>
            </a:r>
            <a:r>
              <a:rPr lang="en-GB" sz="2400" b="1" dirty="0"/>
              <a:t>e.g.</a:t>
            </a:r>
          </a:p>
          <a:p>
            <a:pPr lvl="2">
              <a:buNone/>
            </a:pPr>
            <a:r>
              <a:rPr lang="en-GB" b="1" dirty="0">
                <a:solidFill>
                  <a:srgbClr val="FF0000"/>
                </a:solidFill>
              </a:rPr>
              <a:t>		super ( [</a:t>
            </a:r>
            <a:r>
              <a:rPr lang="en-GB" b="1" dirty="0" err="1">
                <a:solidFill>
                  <a:srgbClr val="FF0000"/>
                </a:solidFill>
              </a:rPr>
              <a:t>superclassParameterList</a:t>
            </a:r>
            <a:r>
              <a:rPr lang="en-GB" b="1" dirty="0">
                <a:solidFill>
                  <a:srgbClr val="FF0000"/>
                </a:solidFill>
              </a:rPr>
              <a:t>] ) ;</a:t>
            </a:r>
            <a:endParaRPr lang="en-GB" dirty="0">
              <a:solidFill>
                <a:srgbClr val="FF0000"/>
              </a:solidFill>
            </a:endParaRPr>
          </a:p>
          <a:p>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5"/>
          <p:cNvSpPr/>
          <p:nvPr/>
        </p:nvSpPr>
        <p:spPr>
          <a:xfrm>
            <a:off x="76200" y="1219200"/>
            <a:ext cx="8991600" cy="1219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900" dirty="0">
                <a:solidFill>
                  <a:schemeClr val="tx1"/>
                </a:solidFill>
                <a:latin typeface="Arial" panose="020B0604020202020204" pitchFamily="34" charset="0"/>
                <a:cs typeface="Arial" panose="020B0604020202020204" pitchFamily="34" charset="0"/>
              </a:rPr>
              <a:t>constructor </a:t>
            </a:r>
            <a:r>
              <a:rPr lang="en-GB" sz="1900" dirty="0" err="1">
                <a:solidFill>
                  <a:schemeClr val="tx1"/>
                </a:solidFill>
                <a:latin typeface="Arial" panose="020B0604020202020204" pitchFamily="34" charset="0"/>
                <a:cs typeface="Arial" panose="020B0604020202020204" pitchFamily="34" charset="0"/>
              </a:rPr>
              <a:t>TwoDShape</a:t>
            </a:r>
            <a:r>
              <a:rPr lang="en-GB" sz="1900" dirty="0">
                <a:solidFill>
                  <a:schemeClr val="tx1"/>
                </a:solidFill>
                <a:latin typeface="Arial" panose="020B0604020202020204" pitchFamily="34" charset="0"/>
                <a:cs typeface="Arial" panose="020B0604020202020204" pitchFamily="34" charset="0"/>
              </a:rPr>
              <a:t> in class </a:t>
            </a:r>
            <a:r>
              <a:rPr lang="en-GB" sz="1900" dirty="0" err="1">
                <a:solidFill>
                  <a:schemeClr val="tx1"/>
                </a:solidFill>
                <a:latin typeface="Arial" panose="020B0604020202020204" pitchFamily="34" charset="0"/>
                <a:cs typeface="Arial" panose="020B0604020202020204" pitchFamily="34" charset="0"/>
              </a:rPr>
              <a:t>TwoDShape</a:t>
            </a:r>
            <a:r>
              <a:rPr lang="en-GB" sz="1900" dirty="0">
                <a:solidFill>
                  <a:schemeClr val="tx1"/>
                </a:solidFill>
                <a:latin typeface="Arial" panose="020B0604020202020204" pitchFamily="34" charset="0"/>
                <a:cs typeface="Arial" panose="020B0604020202020204" pitchFamily="34" charset="0"/>
              </a:rPr>
              <a:t> cannot be applied to given types:</a:t>
            </a:r>
          </a:p>
          <a:p>
            <a:endParaRPr lang="en-GB" sz="1900" dirty="0">
              <a:solidFill>
                <a:schemeClr val="tx1"/>
              </a:solidFill>
              <a:latin typeface="Arial" panose="020B0604020202020204" pitchFamily="34" charset="0"/>
              <a:cs typeface="Arial" panose="020B0604020202020204" pitchFamily="34" charset="0"/>
            </a:endParaRPr>
          </a:p>
          <a:p>
            <a:r>
              <a:rPr lang="en-GB" sz="1900" dirty="0">
                <a:solidFill>
                  <a:schemeClr val="tx1"/>
                </a:solidFill>
                <a:latin typeface="Arial" panose="020B0604020202020204" pitchFamily="34" charset="0"/>
                <a:cs typeface="Arial" panose="020B0604020202020204" pitchFamily="34" charset="0"/>
              </a:rPr>
              <a:t>required: </a:t>
            </a:r>
            <a:r>
              <a:rPr lang="en-GB" sz="1900" b="1" dirty="0">
                <a:solidFill>
                  <a:srgbClr val="FF0000"/>
                </a:solidFill>
                <a:latin typeface="Arial" panose="020B0604020202020204" pitchFamily="34" charset="0"/>
                <a:cs typeface="Arial" panose="020B0604020202020204" pitchFamily="34" charset="0"/>
              </a:rPr>
              <a:t>double</a:t>
            </a:r>
            <a:r>
              <a:rPr lang="en-GB" sz="1900" dirty="0">
                <a:solidFill>
                  <a:schemeClr val="tx1"/>
                </a:solidFill>
                <a:latin typeface="Arial" panose="020B0604020202020204" pitchFamily="34" charset="0"/>
                <a:cs typeface="Arial" panose="020B0604020202020204" pitchFamily="34" charset="0"/>
              </a:rPr>
              <a:t>, </a:t>
            </a:r>
            <a:r>
              <a:rPr lang="en-GB" sz="1900" b="1" dirty="0">
                <a:solidFill>
                  <a:srgbClr val="FF0000"/>
                </a:solidFill>
                <a:latin typeface="Arial" panose="020B0604020202020204" pitchFamily="34" charset="0"/>
                <a:cs typeface="Arial" panose="020B0604020202020204" pitchFamily="34" charset="0"/>
              </a:rPr>
              <a:t>double</a:t>
            </a:r>
            <a:r>
              <a:rPr lang="en-GB" sz="1900" dirty="0">
                <a:solidFill>
                  <a:schemeClr val="tx1"/>
                </a:solidFill>
                <a:latin typeface="Arial" panose="020B0604020202020204" pitchFamily="34" charset="0"/>
                <a:cs typeface="Arial" panose="020B0604020202020204" pitchFamily="34" charset="0"/>
              </a:rPr>
              <a:t>;  </a:t>
            </a:r>
            <a:r>
              <a:rPr lang="en-GB" sz="1900" b="1" dirty="0">
                <a:solidFill>
                  <a:schemeClr val="accent1">
                    <a:lumMod val="75000"/>
                  </a:schemeClr>
                </a:solidFill>
                <a:latin typeface="Arial" panose="020B0604020202020204" pitchFamily="34" charset="0"/>
                <a:cs typeface="Arial" panose="020B0604020202020204" pitchFamily="34" charset="0"/>
              </a:rPr>
              <a:t>found: no arguments</a:t>
            </a:r>
            <a:r>
              <a:rPr lang="en-GB" sz="1900" dirty="0">
                <a:solidFill>
                  <a:schemeClr val="tx1"/>
                </a:solidFill>
                <a:latin typeface="Arial" panose="020B0604020202020204" pitchFamily="34" charset="0"/>
                <a:cs typeface="Arial" panose="020B0604020202020204" pitchFamily="34" charset="0"/>
              </a:rPr>
              <a:t>;   reason: actual and formal argument lists differ in length</a:t>
            </a:r>
          </a:p>
        </p:txBody>
      </p:sp>
      <p:sp>
        <p:nvSpPr>
          <p:cNvPr id="9" name="Rectangle 8"/>
          <p:cNvSpPr/>
          <p:nvPr/>
        </p:nvSpPr>
        <p:spPr>
          <a:xfrm>
            <a:off x="4572000" y="2514600"/>
            <a:ext cx="3962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dirty="0">
              <a:solidFill>
                <a:schemeClr val="tx1"/>
              </a:solidFill>
            </a:endParaRPr>
          </a:p>
          <a:p>
            <a:r>
              <a:rPr lang="en-GB" sz="2000" dirty="0">
                <a:solidFill>
                  <a:schemeClr val="tx1"/>
                </a:solidFill>
              </a:rPr>
              <a:t>public Rectangle(String style, </a:t>
            </a:r>
            <a:r>
              <a:rPr lang="en-GB" sz="2000" b="1" dirty="0">
                <a:solidFill>
                  <a:srgbClr val="FF0000"/>
                </a:solidFill>
              </a:rPr>
              <a:t>double width, double length</a:t>
            </a:r>
            <a:r>
              <a:rPr lang="en-GB" sz="2000" dirty="0">
                <a:solidFill>
                  <a:schemeClr val="tx1"/>
                </a:solidFill>
              </a:rPr>
              <a:t>)</a:t>
            </a:r>
          </a:p>
          <a:p>
            <a:r>
              <a:rPr lang="en-GB" sz="2000" dirty="0">
                <a:solidFill>
                  <a:schemeClr val="tx1"/>
                </a:solidFill>
              </a:rPr>
              <a:t>{</a:t>
            </a:r>
          </a:p>
          <a:p>
            <a:r>
              <a:rPr lang="en-GB" sz="2000" dirty="0">
                <a:solidFill>
                  <a:schemeClr val="tx1"/>
                </a:solidFill>
              </a:rPr>
              <a:t>    </a:t>
            </a:r>
            <a:r>
              <a:rPr lang="en-GB" sz="2000" b="1" dirty="0" err="1">
                <a:solidFill>
                  <a:srgbClr val="FF0000"/>
                </a:solidFill>
              </a:rPr>
              <a:t>setWidth</a:t>
            </a:r>
            <a:r>
              <a:rPr lang="en-GB" sz="2000" b="1" dirty="0">
                <a:solidFill>
                  <a:srgbClr val="FF0000"/>
                </a:solidFill>
              </a:rPr>
              <a:t>(width);</a:t>
            </a:r>
          </a:p>
          <a:p>
            <a:r>
              <a:rPr lang="en-GB" sz="2000" b="1" dirty="0">
                <a:solidFill>
                  <a:srgbClr val="FF0000"/>
                </a:solidFill>
              </a:rPr>
              <a:t>    </a:t>
            </a:r>
            <a:r>
              <a:rPr lang="en-GB" sz="2000" b="1" dirty="0" err="1">
                <a:solidFill>
                  <a:srgbClr val="FF0000"/>
                </a:solidFill>
              </a:rPr>
              <a:t>setLength</a:t>
            </a:r>
            <a:r>
              <a:rPr lang="en-GB" sz="2000" b="1" dirty="0">
                <a:solidFill>
                  <a:srgbClr val="FF0000"/>
                </a:solidFill>
              </a:rPr>
              <a:t>(length);</a:t>
            </a:r>
          </a:p>
          <a:p>
            <a:r>
              <a:rPr lang="en-GB" sz="2000" dirty="0">
                <a:solidFill>
                  <a:schemeClr val="tx1"/>
                </a:solidFill>
              </a:rPr>
              <a:t>    </a:t>
            </a:r>
            <a:r>
              <a:rPr lang="en-GB" sz="2000" dirty="0" err="1">
                <a:solidFill>
                  <a:schemeClr val="tx1"/>
                </a:solidFill>
              </a:rPr>
              <a:t>this.style</a:t>
            </a:r>
            <a:r>
              <a:rPr lang="en-GB" sz="2000" dirty="0">
                <a:solidFill>
                  <a:schemeClr val="tx1"/>
                </a:solidFill>
              </a:rPr>
              <a:t> = style;</a:t>
            </a:r>
          </a:p>
          <a:p>
            <a:r>
              <a:rPr lang="en-GB" sz="2000" dirty="0">
                <a:solidFill>
                  <a:schemeClr val="tx1"/>
                </a:solidFill>
              </a:rPr>
              <a:t>}</a:t>
            </a:r>
          </a:p>
          <a:p>
            <a:pPr algn="ctr"/>
            <a:endParaRPr lang="en-GB" sz="2000" dirty="0">
              <a:solidFill>
                <a:schemeClr val="tx1"/>
              </a:solidFill>
            </a:endParaRPr>
          </a:p>
        </p:txBody>
      </p:sp>
      <p:sp>
        <p:nvSpPr>
          <p:cNvPr id="11" name="Rectangle 10"/>
          <p:cNvSpPr/>
          <p:nvPr/>
        </p:nvSpPr>
        <p:spPr>
          <a:xfrm>
            <a:off x="228600" y="2527300"/>
            <a:ext cx="3962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public </a:t>
            </a:r>
            <a:r>
              <a:rPr lang="en-GB" sz="2000" dirty="0" err="1">
                <a:solidFill>
                  <a:schemeClr val="tx1"/>
                </a:solidFill>
              </a:rPr>
              <a:t>TwoDShape</a:t>
            </a:r>
            <a:r>
              <a:rPr lang="en-GB" sz="2000" dirty="0">
                <a:solidFill>
                  <a:schemeClr val="tx1"/>
                </a:solidFill>
              </a:rPr>
              <a:t>(</a:t>
            </a:r>
            <a:r>
              <a:rPr lang="en-GB" sz="2000" b="1" dirty="0">
                <a:solidFill>
                  <a:srgbClr val="FF0000"/>
                </a:solidFill>
              </a:rPr>
              <a:t>double</a:t>
            </a:r>
            <a:r>
              <a:rPr lang="en-GB" sz="2000" dirty="0">
                <a:solidFill>
                  <a:schemeClr val="tx1"/>
                </a:solidFill>
              </a:rPr>
              <a:t> width, </a:t>
            </a:r>
            <a:r>
              <a:rPr lang="en-GB" sz="2000" b="1" dirty="0">
                <a:solidFill>
                  <a:srgbClr val="FF0000"/>
                </a:solidFill>
              </a:rPr>
              <a:t>double</a:t>
            </a:r>
            <a:r>
              <a:rPr lang="en-GB" sz="2000" dirty="0">
                <a:solidFill>
                  <a:srgbClr val="FF0000"/>
                </a:solidFill>
              </a:rPr>
              <a:t> </a:t>
            </a:r>
            <a:r>
              <a:rPr lang="en-GB" sz="2000" dirty="0">
                <a:solidFill>
                  <a:schemeClr val="tx1"/>
                </a:solidFill>
              </a:rPr>
              <a:t>length)</a:t>
            </a:r>
          </a:p>
          <a:p>
            <a:r>
              <a:rPr lang="en-GB" sz="2000" dirty="0">
                <a:solidFill>
                  <a:schemeClr val="tx1"/>
                </a:solidFill>
              </a:rPr>
              <a:t>{</a:t>
            </a:r>
          </a:p>
          <a:p>
            <a:r>
              <a:rPr lang="en-GB" sz="2000" dirty="0">
                <a:solidFill>
                  <a:schemeClr val="tx1"/>
                </a:solidFill>
              </a:rPr>
              <a:t>    </a:t>
            </a:r>
            <a:r>
              <a:rPr lang="en-GB" sz="2000" dirty="0" err="1">
                <a:solidFill>
                  <a:schemeClr val="tx1"/>
                </a:solidFill>
              </a:rPr>
              <a:t>this.width</a:t>
            </a:r>
            <a:r>
              <a:rPr lang="en-GB" sz="2000" dirty="0">
                <a:solidFill>
                  <a:schemeClr val="tx1"/>
                </a:solidFill>
              </a:rPr>
              <a:t> = width;</a:t>
            </a:r>
          </a:p>
          <a:p>
            <a:r>
              <a:rPr lang="en-GB" sz="2000" dirty="0">
                <a:solidFill>
                  <a:schemeClr val="tx1"/>
                </a:solidFill>
              </a:rPr>
              <a:t>    </a:t>
            </a:r>
            <a:r>
              <a:rPr lang="en-GB" sz="2000" dirty="0" err="1">
                <a:solidFill>
                  <a:schemeClr val="tx1"/>
                </a:solidFill>
              </a:rPr>
              <a:t>this.length</a:t>
            </a:r>
            <a:r>
              <a:rPr lang="en-GB" sz="2000" dirty="0">
                <a:solidFill>
                  <a:schemeClr val="tx1"/>
                </a:solidFill>
              </a:rPr>
              <a:t> = length;</a:t>
            </a:r>
          </a:p>
          <a:p>
            <a:r>
              <a:rPr lang="en-GB" sz="2000" dirty="0">
                <a:solidFill>
                  <a:schemeClr val="tx1"/>
                </a:solidFill>
              </a:rPr>
              <a:t>}</a:t>
            </a:r>
          </a:p>
          <a:p>
            <a:pPr algn="ctr"/>
            <a:endParaRPr lang="en-GB" sz="2000" dirty="0">
              <a:solidFill>
                <a:schemeClr val="tx1"/>
              </a:solidFill>
            </a:endParaRPr>
          </a:p>
        </p:txBody>
      </p:sp>
    </p:spTree>
    <p:extLst>
      <p:ext uri="{BB962C8B-B14F-4D97-AF65-F5344CB8AC3E}">
        <p14:creationId xmlns:p14="http://schemas.microsoft.com/office/powerpoint/2010/main" val="3583472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Constructors and Inheritance </a:t>
            </a:r>
            <a:r>
              <a:rPr lang="en-GB" sz="1200" dirty="0"/>
              <a:t>continued</a:t>
            </a:r>
            <a:endParaRPr lang="en-GB" dirty="0"/>
          </a:p>
        </p:txBody>
      </p:sp>
      <p:sp>
        <p:nvSpPr>
          <p:cNvPr id="3" name="Content Placeholder 2"/>
          <p:cNvSpPr>
            <a:spLocks noGrp="1"/>
          </p:cNvSpPr>
          <p:nvPr>
            <p:ph idx="1"/>
          </p:nvPr>
        </p:nvSpPr>
        <p:spPr>
          <a:xfrm>
            <a:off x="457200" y="1600200"/>
            <a:ext cx="8458200" cy="4525963"/>
          </a:xfrm>
        </p:spPr>
        <p:txBody>
          <a:bodyPr>
            <a:normAutofit/>
          </a:bodyPr>
          <a:lstStyle/>
          <a:p>
            <a:r>
              <a:rPr lang="en-GB" dirty="0"/>
              <a:t>We now write the Rectangle constructor as:</a:t>
            </a:r>
          </a:p>
          <a:p>
            <a:pPr lvl="1">
              <a:buNone/>
            </a:pPr>
            <a:r>
              <a:rPr lang="en-GB" b="1" dirty="0">
                <a:solidFill>
                  <a:srgbClr val="0070C0"/>
                </a:solidFill>
              </a:rPr>
              <a:t>public Rectangle( String style, </a:t>
            </a:r>
          </a:p>
          <a:p>
            <a:pPr lvl="1">
              <a:buNone/>
            </a:pPr>
            <a:r>
              <a:rPr lang="en-GB" b="1" dirty="0">
                <a:solidFill>
                  <a:srgbClr val="0070C0"/>
                </a:solidFill>
              </a:rPr>
              <a:t>                         </a:t>
            </a:r>
            <a:r>
              <a:rPr lang="en-GB" b="1" dirty="0">
                <a:solidFill>
                  <a:srgbClr val="C00000"/>
                </a:solidFill>
              </a:rPr>
              <a:t>double width</a:t>
            </a:r>
            <a:r>
              <a:rPr lang="en-GB" b="1" dirty="0">
                <a:solidFill>
                  <a:srgbClr val="0070C0"/>
                </a:solidFill>
              </a:rPr>
              <a:t>, </a:t>
            </a:r>
            <a:r>
              <a:rPr lang="en-GB" b="1" dirty="0">
                <a:solidFill>
                  <a:srgbClr val="C00000"/>
                </a:solidFill>
              </a:rPr>
              <a:t>double length</a:t>
            </a:r>
            <a:r>
              <a:rPr lang="en-GB" b="1" dirty="0">
                <a:solidFill>
                  <a:srgbClr val="0070C0"/>
                </a:solidFill>
              </a:rPr>
              <a:t>)</a:t>
            </a:r>
          </a:p>
          <a:p>
            <a:pPr lvl="1">
              <a:buNone/>
            </a:pPr>
            <a:r>
              <a:rPr lang="en-GB" b="1" dirty="0">
                <a:solidFill>
                  <a:srgbClr val="0070C0"/>
                </a:solidFill>
              </a:rPr>
              <a:t>{</a:t>
            </a:r>
          </a:p>
          <a:p>
            <a:pPr lvl="1">
              <a:buNone/>
            </a:pPr>
            <a:r>
              <a:rPr lang="en-GB" b="1" dirty="0">
                <a:solidFill>
                  <a:srgbClr val="0070C0"/>
                </a:solidFill>
              </a:rPr>
              <a:t>     </a:t>
            </a:r>
            <a:r>
              <a:rPr lang="en-GB" b="1" dirty="0">
                <a:solidFill>
                  <a:srgbClr val="C00000"/>
                </a:solidFill>
              </a:rPr>
              <a:t>super( width, length);</a:t>
            </a:r>
          </a:p>
          <a:p>
            <a:pPr lvl="1">
              <a:buNone/>
            </a:pPr>
            <a:r>
              <a:rPr lang="en-GB" b="1" dirty="0">
                <a:solidFill>
                  <a:srgbClr val="0070C0"/>
                </a:solidFill>
              </a:rPr>
              <a:t>     </a:t>
            </a:r>
            <a:r>
              <a:rPr lang="en-GB" b="1" dirty="0" err="1">
                <a:solidFill>
                  <a:srgbClr val="0070C0"/>
                </a:solidFill>
              </a:rPr>
              <a:t>this.style</a:t>
            </a:r>
            <a:r>
              <a:rPr lang="en-GB" b="1" dirty="0">
                <a:solidFill>
                  <a:srgbClr val="0070C0"/>
                </a:solidFill>
              </a:rPr>
              <a:t> = style;</a:t>
            </a:r>
          </a:p>
          <a:p>
            <a:pPr lvl="1">
              <a:buNone/>
            </a:pPr>
            <a:r>
              <a:rPr lang="en-GB" b="1" dirty="0">
                <a:solidFill>
                  <a:srgbClr val="0070C0"/>
                </a:solidFill>
              </a:rPr>
              <a:t>}</a:t>
            </a:r>
          </a:p>
        </p:txBody>
      </p:sp>
      <p:sp>
        <p:nvSpPr>
          <p:cNvPr id="4" name="TextBox 3"/>
          <p:cNvSpPr txBox="1"/>
          <p:nvPr/>
        </p:nvSpPr>
        <p:spPr>
          <a:xfrm>
            <a:off x="457200" y="5722203"/>
            <a:ext cx="8382000" cy="830997"/>
          </a:xfrm>
          <a:prstGeom prst="rect">
            <a:avLst/>
          </a:prstGeom>
          <a:solidFill>
            <a:srgbClr val="FFFFCC"/>
          </a:solidFill>
          <a:ln w="25400">
            <a:solidFill>
              <a:schemeClr val="accent1">
                <a:shade val="50000"/>
              </a:schemeClr>
            </a:solidFill>
          </a:ln>
        </p:spPr>
        <p:txBody>
          <a:bodyPr wrap="square" rtlCol="0">
            <a:spAutoFit/>
          </a:bodyPr>
          <a:lstStyle/>
          <a:p>
            <a:pPr>
              <a:buFont typeface="Arial" pitchFamily="34" charset="0"/>
              <a:buChar char="•"/>
            </a:pPr>
            <a:r>
              <a:rPr lang="en-GB" sz="2400" b="1" dirty="0">
                <a:latin typeface="Calibri" pitchFamily="34" charset="0"/>
                <a:cs typeface="Calibri" pitchFamily="34" charset="0"/>
              </a:rPr>
              <a:t> Modify the constructor in Rectangle.</a:t>
            </a:r>
          </a:p>
          <a:p>
            <a:pPr>
              <a:buFont typeface="Arial" pitchFamily="34" charset="0"/>
              <a:buChar char="•"/>
            </a:pPr>
            <a:r>
              <a:rPr lang="en-GB" sz="2400" b="1" dirty="0">
                <a:latin typeface="Calibri" pitchFamily="34" charset="0"/>
                <a:cs typeface="Calibri" pitchFamily="34" charset="0"/>
              </a:rPr>
              <a:t> Test.</a:t>
            </a:r>
          </a:p>
        </p:txBody>
      </p:sp>
      <p:sp>
        <p:nvSpPr>
          <p:cNvPr id="8" name="Rectangle 7"/>
          <p:cNvSpPr/>
          <p:nvPr/>
        </p:nvSpPr>
        <p:spPr>
          <a:xfrm>
            <a:off x="914400" y="2209800"/>
            <a:ext cx="6858000" cy="31242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sp>
        <p:nvSpPr>
          <p:cNvPr id="9" name="Rectangle 8"/>
          <p:cNvSpPr/>
          <p:nvPr/>
        </p:nvSpPr>
        <p:spPr>
          <a:xfrm>
            <a:off x="5105400" y="3657600"/>
            <a:ext cx="3810000"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Pass </a:t>
            </a:r>
            <a:r>
              <a:rPr lang="en-GB" sz="2400" b="1" dirty="0" err="1">
                <a:solidFill>
                  <a:schemeClr val="tx1"/>
                </a:solidFill>
              </a:rPr>
              <a:t>superClass</a:t>
            </a:r>
            <a:r>
              <a:rPr lang="en-GB" sz="2400" b="1" dirty="0">
                <a:solidFill>
                  <a:schemeClr val="tx1"/>
                </a:solidFill>
              </a:rPr>
              <a:t> values to </a:t>
            </a:r>
            <a:r>
              <a:rPr lang="en-GB" sz="2400" b="1" dirty="0" err="1">
                <a:solidFill>
                  <a:schemeClr val="tx1"/>
                </a:solidFill>
              </a:rPr>
              <a:t>superClass</a:t>
            </a:r>
            <a:r>
              <a:rPr lang="en-GB" sz="2400" b="1" dirty="0">
                <a:solidFill>
                  <a:schemeClr val="tx1"/>
                </a:solidFill>
              </a:rPr>
              <a:t> constructor.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for Using super</a:t>
            </a:r>
          </a:p>
        </p:txBody>
      </p:sp>
      <p:sp>
        <p:nvSpPr>
          <p:cNvPr id="3" name="Content Placeholder 2"/>
          <p:cNvSpPr>
            <a:spLocks noGrp="1"/>
          </p:cNvSpPr>
          <p:nvPr>
            <p:ph idx="1"/>
          </p:nvPr>
        </p:nvSpPr>
        <p:spPr/>
        <p:txBody>
          <a:bodyPr>
            <a:normAutofit lnSpcReduction="10000"/>
          </a:bodyPr>
          <a:lstStyle/>
          <a:p>
            <a:r>
              <a:rPr lang="en-GB" dirty="0"/>
              <a:t>Must be the first call in the subclass constructor.</a:t>
            </a:r>
          </a:p>
          <a:p>
            <a:r>
              <a:rPr lang="en-GB" dirty="0"/>
              <a:t>The parameter pattern must match one of the superclass constructors.</a:t>
            </a:r>
          </a:p>
          <a:p>
            <a:r>
              <a:rPr lang="en-GB" dirty="0"/>
              <a:t>If the superclass has a parameterised constructor you should also provide it a no-</a:t>
            </a:r>
            <a:r>
              <a:rPr lang="en-GB" dirty="0" err="1"/>
              <a:t>arg</a:t>
            </a:r>
            <a:r>
              <a:rPr lang="en-GB" dirty="0"/>
              <a:t> constructor.</a:t>
            </a:r>
          </a:p>
          <a:p>
            <a:r>
              <a:rPr lang="en-GB" b="1" dirty="0">
                <a:solidFill>
                  <a:srgbClr val="C00000"/>
                </a:solidFill>
                <a:latin typeface="Arial" pitchFamily="34" charset="0"/>
                <a:cs typeface="Arial" pitchFamily="34" charset="0"/>
              </a:rPr>
              <a:t>super()</a:t>
            </a:r>
            <a:r>
              <a:rPr lang="en-GB" dirty="0">
                <a:solidFill>
                  <a:srgbClr val="C00000"/>
                </a:solidFill>
              </a:rPr>
              <a:t> </a:t>
            </a:r>
            <a:r>
              <a:rPr lang="en-GB" dirty="0"/>
              <a:t>always refers to the immediate superclass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dirty="0">
                <a:solidFill>
                  <a:schemeClr val="accent6">
                    <a:lumMod val="50000"/>
                  </a:schemeClr>
                </a:solidFill>
              </a:rPr>
              <a:t>Exercise 3</a:t>
            </a:r>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GB" dirty="0"/>
              <a:t>A square has two equal sides.</a:t>
            </a:r>
          </a:p>
          <a:p>
            <a:pPr marL="514350" indent="-514350">
              <a:buFont typeface="+mj-lt"/>
              <a:buAutoNum type="arabicPeriod"/>
            </a:pPr>
            <a:r>
              <a:rPr lang="en-GB" dirty="0"/>
              <a:t>Modify </a:t>
            </a:r>
            <a:r>
              <a:rPr lang="en-GB" dirty="0" err="1"/>
              <a:t>TwoDShape</a:t>
            </a:r>
            <a:r>
              <a:rPr lang="en-GB" dirty="0"/>
              <a:t> so that it has a no-</a:t>
            </a:r>
            <a:r>
              <a:rPr lang="en-GB" dirty="0" err="1"/>
              <a:t>arg</a:t>
            </a:r>
            <a:r>
              <a:rPr lang="en-GB" dirty="0"/>
              <a:t> constructor. </a:t>
            </a:r>
            <a:br>
              <a:rPr lang="en-GB" dirty="0"/>
            </a:br>
            <a:r>
              <a:rPr lang="en-GB" dirty="0"/>
              <a:t/>
            </a:r>
            <a:br>
              <a:rPr lang="en-GB" dirty="0"/>
            </a:br>
            <a:endParaRPr lang="en-GB" dirty="0"/>
          </a:p>
          <a:p>
            <a:pPr marL="514350" indent="-514350">
              <a:buFont typeface="+mj-lt"/>
              <a:buAutoNum type="arabicPeriod"/>
            </a:pPr>
            <a:r>
              <a:rPr lang="en-GB" dirty="0"/>
              <a:t>Modify </a:t>
            </a:r>
            <a:r>
              <a:rPr lang="en-GB" dirty="0" err="1"/>
              <a:t>TwoDShape</a:t>
            </a:r>
            <a:r>
              <a:rPr lang="en-GB" dirty="0"/>
              <a:t> so that it has a third constructor that has just one double parameter that is used to set both the width and breadth.</a:t>
            </a:r>
          </a:p>
          <a:p>
            <a:pPr marL="514350" indent="-514350">
              <a:buFont typeface="+mj-lt"/>
              <a:buAutoNum type="arabicPeriod"/>
            </a:pPr>
            <a:r>
              <a:rPr lang="en-GB" dirty="0"/>
              <a:t>Modify Rectangle so </a:t>
            </a:r>
            <a:br>
              <a:rPr lang="en-GB" dirty="0"/>
            </a:br>
            <a:r>
              <a:rPr lang="en-GB" dirty="0"/>
              <a:t>that it has a constructor </a:t>
            </a:r>
            <a:br>
              <a:rPr lang="en-GB" dirty="0"/>
            </a:br>
            <a:r>
              <a:rPr lang="en-GB" dirty="0"/>
              <a:t>for a square.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Rectangle 5"/>
          <p:cNvSpPr/>
          <p:nvPr/>
        </p:nvSpPr>
        <p:spPr>
          <a:xfrm>
            <a:off x="3657600" y="2057400"/>
            <a:ext cx="2819400" cy="1143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rPr>
              <a:t>public </a:t>
            </a:r>
            <a:r>
              <a:rPr lang="en-GB" sz="2400" b="1" dirty="0" err="1">
                <a:solidFill>
                  <a:schemeClr val="tx1"/>
                </a:solidFill>
              </a:rPr>
              <a:t>TwoDShape</a:t>
            </a:r>
            <a:r>
              <a:rPr lang="en-GB" sz="2400" b="1" dirty="0">
                <a:solidFill>
                  <a:schemeClr val="tx1"/>
                </a:solidFill>
              </a:rPr>
              <a:t>()</a:t>
            </a:r>
          </a:p>
          <a:p>
            <a:r>
              <a:rPr lang="en-GB" sz="2400" b="1" dirty="0">
                <a:solidFill>
                  <a:schemeClr val="tx1"/>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663300"/>
                </a:solidFill>
              </a:rPr>
              <a:t>Exercise 3 Answer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21627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Database of CDs and DVDs </a:t>
            </a:r>
          </a:p>
        </p:txBody>
      </p:sp>
      <p:sp>
        <p:nvSpPr>
          <p:cNvPr id="3" name="Content Placeholder 2"/>
          <p:cNvSpPr>
            <a:spLocks noGrp="1"/>
          </p:cNvSpPr>
          <p:nvPr>
            <p:ph idx="1"/>
          </p:nvPr>
        </p:nvSpPr>
        <p:spPr>
          <a:xfrm>
            <a:off x="228600" y="1600200"/>
            <a:ext cx="8686800" cy="4525963"/>
          </a:xfrm>
        </p:spPr>
        <p:txBody>
          <a:bodyPr/>
          <a:lstStyle/>
          <a:p>
            <a:r>
              <a:rPr lang="en-GB" dirty="0"/>
              <a:t>Based on the example by Barnes and </a:t>
            </a:r>
            <a:r>
              <a:rPr lang="en-GB" dirty="0" err="1"/>
              <a:t>Kolling</a:t>
            </a:r>
            <a:endParaRPr lang="en-GB" dirty="0"/>
          </a:p>
          <a:p>
            <a:r>
              <a:rPr lang="en-GB" dirty="0"/>
              <a:t>Functionality</a:t>
            </a:r>
          </a:p>
          <a:p>
            <a:pPr lvl="1">
              <a:spcBef>
                <a:spcPts val="500"/>
              </a:spcBef>
              <a:spcAft>
                <a:spcPts val="500"/>
              </a:spcAft>
              <a:buFont typeface="Symbol" pitchFamily="18" charset="2"/>
              <a:buChar char="·"/>
            </a:pPr>
            <a:r>
              <a:rPr lang="en-US" dirty="0">
                <a:latin typeface="Arial Narrow" pitchFamily="34" charset="0"/>
              </a:rPr>
              <a:t>enter data:</a:t>
            </a:r>
          </a:p>
          <a:p>
            <a:pPr lvl="2">
              <a:spcBef>
                <a:spcPts val="500"/>
              </a:spcBef>
              <a:spcAft>
                <a:spcPts val="500"/>
              </a:spcAft>
              <a:buFont typeface="Symbol" pitchFamily="18" charset="2"/>
              <a:buChar char="·"/>
            </a:pPr>
            <a:r>
              <a:rPr lang="en-US" dirty="0">
                <a:latin typeface="Arial" panose="020B0604020202020204" pitchFamily="34" charset="0"/>
                <a:cs typeface="Arial" panose="020B0604020202020204" pitchFamily="34" charset="0"/>
              </a:rPr>
              <a:t>CD: title, artist, # tracks, playing time, got-it, comment </a:t>
            </a:r>
          </a:p>
          <a:p>
            <a:pPr lvl="2">
              <a:spcBef>
                <a:spcPts val="500"/>
              </a:spcBef>
              <a:spcAft>
                <a:spcPts val="500"/>
              </a:spcAft>
              <a:buFont typeface="Symbol" pitchFamily="18" charset="2"/>
              <a:buChar char="·"/>
            </a:pPr>
            <a:r>
              <a:rPr lang="en-US">
                <a:latin typeface="Arial" panose="020B0604020202020204" pitchFamily="34" charset="0"/>
                <a:cs typeface="Arial" panose="020B0604020202020204" pitchFamily="34" charset="0"/>
              </a:rPr>
              <a:t>DVD: </a:t>
            </a:r>
            <a:r>
              <a:rPr lang="en-US" dirty="0">
                <a:latin typeface="Arial" panose="020B0604020202020204" pitchFamily="34" charset="0"/>
                <a:cs typeface="Arial" panose="020B0604020202020204" pitchFamily="34" charset="0"/>
              </a:rPr>
              <a:t>title, director, playing time, got-it, comment </a:t>
            </a:r>
          </a:p>
          <a:p>
            <a:pPr lvl="1">
              <a:spcBef>
                <a:spcPts val="500"/>
              </a:spcBef>
              <a:spcAft>
                <a:spcPts val="500"/>
              </a:spcAft>
              <a:buFont typeface="Symbol" pitchFamily="18" charset="2"/>
              <a:buChar char="·"/>
            </a:pPr>
            <a:r>
              <a:rPr lang="en-US" dirty="0">
                <a:latin typeface="Arial Narrow" pitchFamily="34" charset="0"/>
              </a:rPr>
              <a:t>print lists </a:t>
            </a:r>
          </a:p>
          <a:p>
            <a:pPr lvl="1"/>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System</a:t>
            </a:r>
          </a:p>
        </p:txBody>
      </p:sp>
      <p:pic>
        <p:nvPicPr>
          <p:cNvPr id="4098" name="Picture 2"/>
          <p:cNvPicPr>
            <a:picLocks noGrp="1" noChangeAspect="1" noChangeArrowheads="1"/>
          </p:cNvPicPr>
          <p:nvPr>
            <p:ph idx="1"/>
          </p:nvPr>
        </p:nvPicPr>
        <p:blipFill>
          <a:blip r:embed="rId2" cstate="print"/>
          <a:srcRect l="30908" t="13051" r="17110" b="33583"/>
          <a:stretch>
            <a:fillRect/>
          </a:stretch>
        </p:blipFill>
        <p:spPr bwMode="auto">
          <a:xfrm>
            <a:off x="381000" y="1091513"/>
            <a:ext cx="6096000" cy="5601729"/>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Exercise 4</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a:t>Create a new </a:t>
            </a:r>
            <a:r>
              <a:rPr lang="en-GB" dirty="0" err="1"/>
              <a:t>BlueJ</a:t>
            </a:r>
            <a:r>
              <a:rPr lang="en-GB" dirty="0"/>
              <a:t> project called DomeV1</a:t>
            </a:r>
          </a:p>
          <a:p>
            <a:pPr marL="514350" indent="-514350">
              <a:buFont typeface="+mj-lt"/>
              <a:buAutoNum type="arabicPeriod"/>
            </a:pPr>
            <a:r>
              <a:rPr lang="en-GB" dirty="0"/>
              <a:t>The following classes are available on Blackboard:</a:t>
            </a:r>
          </a:p>
          <a:p>
            <a:pPr marL="971550" lvl="1" indent="-514350"/>
            <a:r>
              <a:rPr lang="en-GB" dirty="0"/>
              <a:t>CD</a:t>
            </a:r>
          </a:p>
          <a:p>
            <a:pPr marL="971550" lvl="1" indent="-514350"/>
            <a:r>
              <a:rPr lang="en-GB" dirty="0"/>
              <a:t>DVD</a:t>
            </a:r>
          </a:p>
          <a:p>
            <a:pPr marL="971550" lvl="1" indent="-514350"/>
            <a:r>
              <a:rPr lang="en-GB" dirty="0"/>
              <a:t>Database</a:t>
            </a:r>
          </a:p>
          <a:p>
            <a:pPr marL="971550" lvl="1" indent="-514350"/>
            <a:r>
              <a:rPr lang="en-GB" dirty="0" err="1"/>
              <a:t>DatabaseUI</a:t>
            </a:r>
            <a:endParaRPr lang="en-GB" dirty="0"/>
          </a:p>
          <a:p>
            <a:pPr marL="514350" indent="-514350">
              <a:buFont typeface="+mj-lt"/>
              <a:buAutoNum type="arabicPeriod"/>
            </a:pPr>
            <a:r>
              <a:rPr lang="en-GB" dirty="0"/>
              <a:t>Add them to your project</a:t>
            </a:r>
          </a:p>
          <a:p>
            <a:pPr marL="514350" indent="-514350">
              <a:buFont typeface="+mj-lt"/>
              <a:buAutoNum type="arabicPeriod"/>
            </a:pPr>
            <a:r>
              <a:rPr lang="en-GB" dirty="0"/>
              <a:t>Make sure you understand them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 Database</a:t>
            </a:r>
          </a:p>
        </p:txBody>
      </p:sp>
      <p:sp>
        <p:nvSpPr>
          <p:cNvPr id="3" name="Content Placeholder 2"/>
          <p:cNvSpPr>
            <a:spLocks noGrp="1"/>
          </p:cNvSpPr>
          <p:nvPr>
            <p:ph idx="1"/>
          </p:nvPr>
        </p:nvSpPr>
        <p:spPr/>
        <p:txBody>
          <a:bodyPr>
            <a:normAutofit fontScale="92500" lnSpcReduction="10000"/>
          </a:bodyPr>
          <a:lstStyle/>
          <a:p>
            <a:pPr>
              <a:spcBef>
                <a:spcPts val="300"/>
              </a:spcBef>
              <a:spcAft>
                <a:spcPts val="300"/>
              </a:spcAft>
            </a:pPr>
            <a:r>
              <a:rPr lang="en-US" dirty="0">
                <a:solidFill>
                  <a:srgbClr val="FF0000"/>
                </a:solidFill>
              </a:rPr>
              <a:t>Class</a:t>
            </a:r>
            <a:r>
              <a:rPr lang="en-US" dirty="0"/>
              <a:t>: </a:t>
            </a:r>
            <a:r>
              <a:rPr lang="en-US" i="1" dirty="0"/>
              <a:t>Database</a:t>
            </a:r>
            <a:endParaRPr lang="en-US" dirty="0"/>
          </a:p>
          <a:p>
            <a:pPr>
              <a:spcAft>
                <a:spcPts val="300"/>
              </a:spcAft>
            </a:pPr>
            <a:r>
              <a:rPr lang="en-US" dirty="0" err="1">
                <a:solidFill>
                  <a:srgbClr val="FF0000"/>
                </a:solidFill>
              </a:rPr>
              <a:t>accessors</a:t>
            </a:r>
            <a:r>
              <a:rPr lang="en-US" dirty="0">
                <a:solidFill>
                  <a:srgbClr val="FF0000"/>
                </a:solidFill>
              </a:rPr>
              <a:t>:</a:t>
            </a:r>
          </a:p>
          <a:p>
            <a:pPr lvl="1">
              <a:spcAft>
                <a:spcPts val="300"/>
              </a:spcAft>
            </a:pPr>
            <a:r>
              <a:rPr lang="en-US" i="1" dirty="0"/>
              <a:t>list	</a:t>
            </a:r>
          </a:p>
          <a:p>
            <a:pPr lvl="2">
              <a:spcAft>
                <a:spcPts val="300"/>
              </a:spcAft>
            </a:pPr>
            <a:r>
              <a:rPr lang="en-US" dirty="0"/>
              <a:t>Lists all the entries in the database</a:t>
            </a:r>
          </a:p>
          <a:p>
            <a:pPr>
              <a:spcAft>
                <a:spcPts val="500"/>
              </a:spcAft>
            </a:pPr>
            <a:r>
              <a:rPr lang="en-US" dirty="0" err="1">
                <a:solidFill>
                  <a:srgbClr val="FF0000"/>
                </a:solidFill>
              </a:rPr>
              <a:t>mutators</a:t>
            </a:r>
            <a:r>
              <a:rPr lang="en-US" dirty="0">
                <a:solidFill>
                  <a:srgbClr val="FF0000"/>
                </a:solidFill>
              </a:rPr>
              <a:t>:</a:t>
            </a:r>
          </a:p>
          <a:p>
            <a:pPr lvl="1">
              <a:spcAft>
                <a:spcPts val="500"/>
              </a:spcAft>
            </a:pPr>
            <a:r>
              <a:rPr lang="en-US" i="1" dirty="0" err="1"/>
              <a:t>addCD</a:t>
            </a:r>
            <a:r>
              <a:rPr lang="en-US" i="1" dirty="0"/>
              <a:t> </a:t>
            </a:r>
          </a:p>
          <a:p>
            <a:pPr lvl="2">
              <a:spcAft>
                <a:spcPts val="500"/>
              </a:spcAft>
            </a:pPr>
            <a:r>
              <a:rPr lang="en-US" dirty="0"/>
              <a:t>Adds a CD to the database</a:t>
            </a:r>
          </a:p>
          <a:p>
            <a:pPr lvl="1">
              <a:spcAft>
                <a:spcPts val="500"/>
              </a:spcAft>
            </a:pPr>
            <a:r>
              <a:rPr lang="en-US" i="1" dirty="0" err="1"/>
              <a:t>addDVD</a:t>
            </a:r>
            <a:r>
              <a:rPr lang="en-US" i="1" dirty="0"/>
              <a:t>	</a:t>
            </a:r>
          </a:p>
          <a:p>
            <a:pPr lvl="2">
              <a:spcAft>
                <a:spcPts val="500"/>
              </a:spcAft>
            </a:pPr>
            <a:r>
              <a:rPr lang="en-US" dirty="0"/>
              <a:t>Adds a DVD to the database</a:t>
            </a:r>
          </a:p>
          <a:p>
            <a:pPr lvl="1">
              <a:spcAft>
                <a:spcPts val="500"/>
              </a:spcAft>
            </a:pPr>
            <a:endParaRPr lang="en-US"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r>
              <a:rPr lang="en-GB" sz="1200" dirty="0"/>
              <a:t>continued</a:t>
            </a:r>
            <a:endParaRPr lang="en-GB" dirty="0"/>
          </a:p>
        </p:txBody>
      </p:sp>
      <p:sp>
        <p:nvSpPr>
          <p:cNvPr id="3" name="Content Placeholder 2"/>
          <p:cNvSpPr>
            <a:spLocks noGrp="1"/>
          </p:cNvSpPr>
          <p:nvPr>
            <p:ph idx="1"/>
          </p:nvPr>
        </p:nvSpPr>
        <p:spPr/>
        <p:txBody>
          <a:bodyPr>
            <a:normAutofit/>
          </a:bodyPr>
          <a:lstStyle/>
          <a:p>
            <a:r>
              <a:rPr lang="en-GB" dirty="0"/>
              <a:t>For example, graphical user interface programming is done by using inheritance: </a:t>
            </a:r>
          </a:p>
          <a:p>
            <a:pPr lvl="1"/>
            <a:r>
              <a:rPr lang="en-GB" dirty="0"/>
              <a:t>the basic graphical classes that are contained in a standard library. </a:t>
            </a:r>
          </a:p>
          <a:p>
            <a:pPr lvl="1"/>
            <a:r>
              <a:rPr lang="en-GB" dirty="0"/>
              <a:t>the classes needed for a particular application are created by customizing these basic classes. </a:t>
            </a:r>
          </a:p>
          <a:p>
            <a:pPr>
              <a:buNone/>
            </a:pP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GB" dirty="0"/>
              <a:t>The Database Class</a:t>
            </a:r>
          </a:p>
        </p:txBody>
      </p:sp>
      <p:sp>
        <p:nvSpPr>
          <p:cNvPr id="3" name="Content Placeholder 2"/>
          <p:cNvSpPr>
            <a:spLocks noGrp="1"/>
          </p:cNvSpPr>
          <p:nvPr>
            <p:ph idx="1"/>
          </p:nvPr>
        </p:nvSpPr>
        <p:spPr>
          <a:xfrm>
            <a:off x="457200" y="990600"/>
            <a:ext cx="8229600" cy="5135563"/>
          </a:xfrm>
        </p:spPr>
        <p:txBody>
          <a:bodyPr>
            <a:normAutofit/>
          </a:bodyPr>
          <a:lstStyle/>
          <a:p>
            <a:r>
              <a:rPr lang="en-GB" dirty="0"/>
              <a:t>Key question:</a:t>
            </a:r>
          </a:p>
          <a:p>
            <a:pPr lvl="1"/>
            <a:r>
              <a:rPr lang="en-GB" dirty="0"/>
              <a:t>How to store the collections of CDs and DVDs?</a:t>
            </a:r>
          </a:p>
          <a:p>
            <a:r>
              <a:rPr lang="en-GB" dirty="0"/>
              <a:t>Considerations</a:t>
            </a:r>
          </a:p>
          <a:p>
            <a:pPr lvl="1"/>
            <a:r>
              <a:rPr lang="en-GB" dirty="0"/>
              <a:t>We have a choice arrays or </a:t>
            </a:r>
            <a:r>
              <a:rPr lang="en-GB" dirty="0" err="1"/>
              <a:t>ArrayLists</a:t>
            </a:r>
            <a:endParaRPr lang="en-GB" dirty="0"/>
          </a:p>
          <a:p>
            <a:pPr lvl="1"/>
            <a:r>
              <a:rPr lang="en-GB" dirty="0"/>
              <a:t>Do we know how many of each?</a:t>
            </a:r>
          </a:p>
          <a:p>
            <a:pPr lvl="2"/>
            <a:r>
              <a:rPr lang="en-GB" dirty="0"/>
              <a:t>NO – use </a:t>
            </a:r>
            <a:r>
              <a:rPr lang="en-GB" dirty="0" err="1"/>
              <a:t>ArrayLists</a:t>
            </a:r>
            <a:endParaRPr lang="en-GB" dirty="0"/>
          </a:p>
          <a:p>
            <a:pPr lvl="1"/>
            <a:r>
              <a:rPr lang="en-GB" dirty="0"/>
              <a:t>Will need two collections </a:t>
            </a:r>
          </a:p>
          <a:p>
            <a:pPr lvl="2"/>
            <a:r>
              <a:rPr lang="en-GB" dirty="0"/>
              <a:t>one of CD</a:t>
            </a:r>
          </a:p>
          <a:p>
            <a:pPr lvl="2"/>
            <a:r>
              <a:rPr lang="en-GB" dirty="0"/>
              <a:t>one of DVD  </a:t>
            </a:r>
          </a:p>
          <a:p>
            <a:pPr lvl="2"/>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2"/>
          <p:cNvPicPr>
            <a:picLocks noChangeAspect="1" noChangeArrowheads="1"/>
          </p:cNvPicPr>
          <p:nvPr/>
        </p:nvPicPr>
        <p:blipFill>
          <a:blip r:embed="rId2" cstate="print"/>
          <a:srcRect l="8438" t="35000" r="81250" b="45000"/>
          <a:stretch>
            <a:fillRect/>
          </a:stretch>
        </p:blipFill>
        <p:spPr bwMode="auto">
          <a:xfrm>
            <a:off x="5257800" y="4038600"/>
            <a:ext cx="3667125" cy="2667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Some of the code for Database</a:t>
            </a:r>
          </a:p>
        </p:txBody>
      </p:sp>
      <p:sp>
        <p:nvSpPr>
          <p:cNvPr id="3" name="Content Placeholder 2"/>
          <p:cNvSpPr>
            <a:spLocks noGrp="1"/>
          </p:cNvSpPr>
          <p:nvPr>
            <p:ph idx="1"/>
          </p:nvPr>
        </p:nvSpPr>
        <p:spPr/>
        <p:txBody>
          <a:bodyPr>
            <a:normAutofit fontScale="85000" lnSpcReduction="20000"/>
          </a:bodyPr>
          <a:lstStyle/>
          <a:p>
            <a:pPr>
              <a:buNone/>
            </a:pPr>
            <a:r>
              <a:rPr lang="en-GB" b="1" dirty="0"/>
              <a:t>public class Database</a:t>
            </a:r>
          </a:p>
          <a:p>
            <a:pPr>
              <a:buNone/>
            </a:pPr>
            <a:r>
              <a:rPr lang="en-GB" b="1" dirty="0"/>
              <a:t>{</a:t>
            </a:r>
          </a:p>
          <a:p>
            <a:pPr>
              <a:buNone/>
            </a:pPr>
            <a:r>
              <a:rPr lang="en-GB" b="1" dirty="0"/>
              <a:t>    </a:t>
            </a:r>
            <a:r>
              <a:rPr lang="en-GB" b="1" dirty="0">
                <a:solidFill>
                  <a:srgbClr val="0070C0"/>
                </a:solidFill>
              </a:rPr>
              <a:t>private </a:t>
            </a:r>
            <a:r>
              <a:rPr lang="en-GB" b="1" dirty="0" err="1">
                <a:solidFill>
                  <a:srgbClr val="0070C0"/>
                </a:solidFill>
              </a:rPr>
              <a:t>ArrayList</a:t>
            </a:r>
            <a:r>
              <a:rPr lang="en-GB" b="1" dirty="0">
                <a:solidFill>
                  <a:srgbClr val="0070C0"/>
                </a:solidFill>
              </a:rPr>
              <a:t>&lt;CD&gt; </a:t>
            </a:r>
            <a:r>
              <a:rPr lang="en-GB" b="1" dirty="0" err="1">
                <a:solidFill>
                  <a:srgbClr val="0070C0"/>
                </a:solidFill>
              </a:rPr>
              <a:t>cds</a:t>
            </a:r>
            <a:r>
              <a:rPr lang="en-GB" b="1" dirty="0"/>
              <a:t>;</a:t>
            </a:r>
          </a:p>
          <a:p>
            <a:pPr>
              <a:buNone/>
            </a:pPr>
            <a:r>
              <a:rPr lang="en-GB" b="1" dirty="0"/>
              <a:t>    </a:t>
            </a:r>
            <a:r>
              <a:rPr lang="en-GB" b="1" dirty="0">
                <a:solidFill>
                  <a:srgbClr val="FF0000"/>
                </a:solidFill>
              </a:rPr>
              <a:t>private </a:t>
            </a:r>
            <a:r>
              <a:rPr lang="en-GB" b="1" dirty="0" err="1">
                <a:solidFill>
                  <a:srgbClr val="FF0000"/>
                </a:solidFill>
              </a:rPr>
              <a:t>ArrayList</a:t>
            </a:r>
            <a:r>
              <a:rPr lang="en-GB" b="1" dirty="0">
                <a:solidFill>
                  <a:srgbClr val="FF0000"/>
                </a:solidFill>
              </a:rPr>
              <a:t>&lt;DVD&gt; </a:t>
            </a:r>
            <a:r>
              <a:rPr lang="en-GB" b="1" dirty="0" err="1">
                <a:solidFill>
                  <a:srgbClr val="FF0000"/>
                </a:solidFill>
              </a:rPr>
              <a:t>dvds</a:t>
            </a:r>
            <a:r>
              <a:rPr lang="en-GB" b="1" dirty="0">
                <a:solidFill>
                  <a:srgbClr val="FF0000"/>
                </a:solidFill>
              </a:rPr>
              <a:t>;</a:t>
            </a:r>
          </a:p>
          <a:p>
            <a:pPr>
              <a:buNone/>
            </a:pPr>
            <a:endParaRPr lang="en-GB" b="1" dirty="0"/>
          </a:p>
          <a:p>
            <a:pPr>
              <a:buNone/>
            </a:pPr>
            <a:r>
              <a:rPr lang="en-GB" b="1" dirty="0"/>
              <a:t>     public Database()</a:t>
            </a:r>
          </a:p>
          <a:p>
            <a:pPr>
              <a:buNone/>
            </a:pPr>
            <a:r>
              <a:rPr lang="en-GB" b="1" dirty="0"/>
              <a:t>    {</a:t>
            </a:r>
          </a:p>
          <a:p>
            <a:pPr>
              <a:buNone/>
            </a:pPr>
            <a:r>
              <a:rPr lang="en-GB" b="1" dirty="0"/>
              <a:t>        </a:t>
            </a:r>
            <a:r>
              <a:rPr lang="en-GB" b="1" dirty="0" err="1">
                <a:solidFill>
                  <a:srgbClr val="0070C0"/>
                </a:solidFill>
              </a:rPr>
              <a:t>cds</a:t>
            </a:r>
            <a:r>
              <a:rPr lang="en-GB" b="1" dirty="0">
                <a:solidFill>
                  <a:srgbClr val="0070C0"/>
                </a:solidFill>
              </a:rPr>
              <a:t> = new </a:t>
            </a:r>
            <a:r>
              <a:rPr lang="en-GB" b="1" dirty="0" err="1">
                <a:solidFill>
                  <a:srgbClr val="0070C0"/>
                </a:solidFill>
              </a:rPr>
              <a:t>ArrayList</a:t>
            </a:r>
            <a:r>
              <a:rPr lang="en-GB" b="1" dirty="0">
                <a:solidFill>
                  <a:srgbClr val="0070C0"/>
                </a:solidFill>
              </a:rPr>
              <a:t>&lt;CD&gt;();</a:t>
            </a:r>
          </a:p>
          <a:p>
            <a:pPr>
              <a:buNone/>
            </a:pPr>
            <a:r>
              <a:rPr lang="en-GB" b="1" dirty="0"/>
              <a:t>        </a:t>
            </a:r>
            <a:r>
              <a:rPr lang="en-GB" b="1" dirty="0" err="1">
                <a:solidFill>
                  <a:srgbClr val="FF0000"/>
                </a:solidFill>
              </a:rPr>
              <a:t>dvds</a:t>
            </a:r>
            <a:r>
              <a:rPr lang="en-GB" b="1" dirty="0">
                <a:solidFill>
                  <a:srgbClr val="FF0000"/>
                </a:solidFill>
              </a:rPr>
              <a:t> = new </a:t>
            </a:r>
            <a:r>
              <a:rPr lang="en-GB" b="1" dirty="0" err="1">
                <a:solidFill>
                  <a:srgbClr val="FF0000"/>
                </a:solidFill>
              </a:rPr>
              <a:t>ArrayList</a:t>
            </a:r>
            <a:r>
              <a:rPr lang="en-GB" b="1" dirty="0">
                <a:solidFill>
                  <a:srgbClr val="FF0000"/>
                </a:solidFill>
              </a:rPr>
              <a:t>&lt;DVD&gt;();</a:t>
            </a:r>
          </a:p>
          <a:p>
            <a:pPr>
              <a:buNone/>
            </a:pPr>
            <a:r>
              <a:rPr lang="en-GB" b="1"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more code</a:t>
            </a:r>
          </a:p>
        </p:txBody>
      </p:sp>
      <p:sp>
        <p:nvSpPr>
          <p:cNvPr id="3" name="Content Placeholder 2"/>
          <p:cNvSpPr>
            <a:spLocks noGrp="1"/>
          </p:cNvSpPr>
          <p:nvPr>
            <p:ph idx="1"/>
          </p:nvPr>
        </p:nvSpPr>
        <p:spPr/>
        <p:txBody>
          <a:bodyPr>
            <a:normAutofit fontScale="92500" lnSpcReduction="20000"/>
          </a:bodyPr>
          <a:lstStyle/>
          <a:p>
            <a:pPr>
              <a:buNone/>
            </a:pPr>
            <a:r>
              <a:rPr lang="en-GB" dirty="0"/>
              <a:t>    </a:t>
            </a:r>
            <a:r>
              <a:rPr lang="en-GB" b="1" dirty="0">
                <a:solidFill>
                  <a:srgbClr val="0070C0"/>
                </a:solidFill>
              </a:rPr>
              <a:t>public void </a:t>
            </a:r>
            <a:r>
              <a:rPr lang="en-GB" b="1" dirty="0" err="1">
                <a:solidFill>
                  <a:srgbClr val="0070C0"/>
                </a:solidFill>
              </a:rPr>
              <a:t>addCD</a:t>
            </a:r>
            <a:r>
              <a:rPr lang="en-GB" b="1" dirty="0">
                <a:solidFill>
                  <a:srgbClr val="0070C0"/>
                </a:solidFill>
              </a:rPr>
              <a:t>(CD </a:t>
            </a:r>
            <a:r>
              <a:rPr lang="en-GB" b="1" dirty="0" err="1">
                <a:solidFill>
                  <a:srgbClr val="0070C0"/>
                </a:solidFill>
              </a:rPr>
              <a:t>theCD</a:t>
            </a:r>
            <a:r>
              <a:rPr lang="en-GB" b="1" dirty="0">
                <a:solidFill>
                  <a:srgbClr val="0070C0"/>
                </a:solidFill>
              </a:rPr>
              <a:t>)</a:t>
            </a:r>
          </a:p>
          <a:p>
            <a:pPr>
              <a:buNone/>
            </a:pPr>
            <a:r>
              <a:rPr lang="en-GB" b="1" dirty="0">
                <a:solidFill>
                  <a:srgbClr val="0070C0"/>
                </a:solidFill>
              </a:rPr>
              <a:t>    {</a:t>
            </a:r>
          </a:p>
          <a:p>
            <a:pPr>
              <a:buNone/>
            </a:pPr>
            <a:r>
              <a:rPr lang="en-GB" b="1" dirty="0">
                <a:solidFill>
                  <a:srgbClr val="0070C0"/>
                </a:solidFill>
              </a:rPr>
              <a:t>        </a:t>
            </a:r>
            <a:r>
              <a:rPr lang="en-GB" b="1" dirty="0" err="1">
                <a:solidFill>
                  <a:srgbClr val="0070C0"/>
                </a:solidFill>
              </a:rPr>
              <a:t>cds.add</a:t>
            </a:r>
            <a:r>
              <a:rPr lang="en-GB" b="1" dirty="0">
                <a:solidFill>
                  <a:srgbClr val="0070C0"/>
                </a:solidFill>
              </a:rPr>
              <a:t>(</a:t>
            </a:r>
            <a:r>
              <a:rPr lang="en-GB" b="1" dirty="0" err="1">
                <a:solidFill>
                  <a:srgbClr val="0070C0"/>
                </a:solidFill>
              </a:rPr>
              <a:t>theCD</a:t>
            </a:r>
            <a:r>
              <a:rPr lang="en-GB" b="1" dirty="0">
                <a:solidFill>
                  <a:srgbClr val="0070C0"/>
                </a:solidFill>
              </a:rPr>
              <a:t>);</a:t>
            </a:r>
          </a:p>
          <a:p>
            <a:pPr>
              <a:buNone/>
            </a:pPr>
            <a:r>
              <a:rPr lang="en-GB" b="1" dirty="0">
                <a:solidFill>
                  <a:srgbClr val="0070C0"/>
                </a:solidFill>
              </a:rPr>
              <a:t>    }</a:t>
            </a:r>
          </a:p>
          <a:p>
            <a:pPr>
              <a:buNone/>
            </a:pPr>
            <a:endParaRPr lang="en-GB" b="1" dirty="0"/>
          </a:p>
          <a:p>
            <a:pPr>
              <a:buNone/>
            </a:pPr>
            <a:r>
              <a:rPr lang="en-GB" b="1" dirty="0">
                <a:solidFill>
                  <a:srgbClr val="FF0000"/>
                </a:solidFill>
              </a:rPr>
              <a:t>    public void </a:t>
            </a:r>
            <a:r>
              <a:rPr lang="en-GB" b="1" dirty="0" err="1">
                <a:solidFill>
                  <a:srgbClr val="FF0000"/>
                </a:solidFill>
              </a:rPr>
              <a:t>addDVD</a:t>
            </a:r>
            <a:r>
              <a:rPr lang="en-GB" b="1" dirty="0">
                <a:solidFill>
                  <a:srgbClr val="FF0000"/>
                </a:solidFill>
              </a:rPr>
              <a:t>(DVD </a:t>
            </a:r>
            <a:r>
              <a:rPr lang="en-GB" b="1" dirty="0" err="1">
                <a:solidFill>
                  <a:srgbClr val="FF0000"/>
                </a:solidFill>
              </a:rPr>
              <a:t>theDVD</a:t>
            </a:r>
            <a:r>
              <a:rPr lang="en-GB" b="1" dirty="0">
                <a:solidFill>
                  <a:srgbClr val="FF0000"/>
                </a:solidFill>
              </a:rPr>
              <a:t>)</a:t>
            </a:r>
          </a:p>
          <a:p>
            <a:pPr>
              <a:buNone/>
            </a:pPr>
            <a:r>
              <a:rPr lang="en-GB" b="1" dirty="0">
                <a:solidFill>
                  <a:srgbClr val="FF0000"/>
                </a:solidFill>
              </a:rPr>
              <a:t>    {</a:t>
            </a:r>
          </a:p>
          <a:p>
            <a:pPr>
              <a:buNone/>
            </a:pPr>
            <a:r>
              <a:rPr lang="en-GB" b="1" dirty="0">
                <a:solidFill>
                  <a:srgbClr val="FF0000"/>
                </a:solidFill>
              </a:rPr>
              <a:t>        </a:t>
            </a:r>
            <a:r>
              <a:rPr lang="en-GB" b="1" dirty="0" err="1">
                <a:solidFill>
                  <a:srgbClr val="FF0000"/>
                </a:solidFill>
              </a:rPr>
              <a:t>dvds.add</a:t>
            </a:r>
            <a:r>
              <a:rPr lang="en-GB" b="1" dirty="0">
                <a:solidFill>
                  <a:srgbClr val="FF0000"/>
                </a:solidFill>
              </a:rPr>
              <a:t>(</a:t>
            </a:r>
            <a:r>
              <a:rPr lang="en-GB" b="1" dirty="0" err="1">
                <a:solidFill>
                  <a:srgbClr val="FF0000"/>
                </a:solidFill>
              </a:rPr>
              <a:t>theDVD</a:t>
            </a:r>
            <a:r>
              <a:rPr lang="en-GB" b="1" dirty="0">
                <a:solidFill>
                  <a:srgbClr val="FF0000"/>
                </a:solidFill>
              </a:rPr>
              <a:t>);</a:t>
            </a:r>
          </a:p>
          <a:p>
            <a:pPr>
              <a:buNone/>
            </a:pPr>
            <a:r>
              <a:rPr lang="en-GB" b="1" dirty="0">
                <a:solidFill>
                  <a:srgbClr val="FF0000"/>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yet more</a:t>
            </a:r>
          </a:p>
        </p:txBody>
      </p:sp>
      <p:sp>
        <p:nvSpPr>
          <p:cNvPr id="3" name="Content Placeholder 2"/>
          <p:cNvSpPr>
            <a:spLocks noGrp="1"/>
          </p:cNvSpPr>
          <p:nvPr>
            <p:ph idx="1"/>
          </p:nvPr>
        </p:nvSpPr>
        <p:spPr/>
        <p:txBody>
          <a:bodyPr>
            <a:normAutofit fontScale="70000" lnSpcReduction="20000"/>
          </a:bodyPr>
          <a:lstStyle/>
          <a:p>
            <a:pPr>
              <a:buNone/>
            </a:pPr>
            <a:r>
              <a:rPr lang="en-GB" b="1" dirty="0"/>
              <a:t>    public String list()</a:t>
            </a:r>
          </a:p>
          <a:p>
            <a:pPr>
              <a:buNone/>
            </a:pPr>
            <a:r>
              <a:rPr lang="en-GB" b="1" dirty="0"/>
              <a:t>    {</a:t>
            </a:r>
          </a:p>
          <a:p>
            <a:pPr>
              <a:buNone/>
            </a:pPr>
            <a:r>
              <a:rPr lang="en-GB" b="1" dirty="0"/>
              <a:t>       </a:t>
            </a:r>
          </a:p>
          <a:p>
            <a:pPr>
              <a:buNone/>
            </a:pPr>
            <a:r>
              <a:rPr lang="en-GB" b="1" dirty="0"/>
              <a:t>        </a:t>
            </a:r>
            <a:r>
              <a:rPr lang="en-GB" b="1" dirty="0">
                <a:solidFill>
                  <a:srgbClr val="0070C0"/>
                </a:solidFill>
              </a:rPr>
              <a:t>String </a:t>
            </a:r>
            <a:r>
              <a:rPr lang="en-GB" b="1" dirty="0" err="1">
                <a:solidFill>
                  <a:srgbClr val="0070C0"/>
                </a:solidFill>
              </a:rPr>
              <a:t>cdList</a:t>
            </a:r>
            <a:r>
              <a:rPr lang="en-GB" b="1" dirty="0">
                <a:solidFill>
                  <a:srgbClr val="0070C0"/>
                </a:solidFill>
              </a:rPr>
              <a:t> = "";</a:t>
            </a:r>
          </a:p>
          <a:p>
            <a:pPr>
              <a:buNone/>
            </a:pPr>
            <a:r>
              <a:rPr lang="en-GB" b="1" dirty="0">
                <a:solidFill>
                  <a:srgbClr val="0070C0"/>
                </a:solidFill>
              </a:rPr>
              <a:t>        for ( CD </a:t>
            </a:r>
            <a:r>
              <a:rPr lang="en-GB" b="1" dirty="0" err="1">
                <a:solidFill>
                  <a:srgbClr val="0070C0"/>
                </a:solidFill>
              </a:rPr>
              <a:t>cd</a:t>
            </a:r>
            <a:r>
              <a:rPr lang="en-GB" b="1" dirty="0">
                <a:solidFill>
                  <a:srgbClr val="0070C0"/>
                </a:solidFill>
              </a:rPr>
              <a:t> : </a:t>
            </a:r>
            <a:r>
              <a:rPr lang="en-GB" b="1" dirty="0" err="1">
                <a:solidFill>
                  <a:srgbClr val="0070C0"/>
                </a:solidFill>
              </a:rPr>
              <a:t>cds</a:t>
            </a:r>
            <a:r>
              <a:rPr lang="en-GB" b="1" dirty="0">
                <a:solidFill>
                  <a:srgbClr val="0070C0"/>
                </a:solidFill>
              </a:rPr>
              <a:t> )           </a:t>
            </a:r>
          </a:p>
          <a:p>
            <a:pPr>
              <a:buNone/>
            </a:pPr>
            <a:r>
              <a:rPr lang="en-GB" b="1" dirty="0">
                <a:solidFill>
                  <a:srgbClr val="0070C0"/>
                </a:solidFill>
              </a:rPr>
              <a:t>             </a:t>
            </a:r>
            <a:r>
              <a:rPr lang="en-GB" b="1" dirty="0" err="1">
                <a:solidFill>
                  <a:srgbClr val="0070C0"/>
                </a:solidFill>
              </a:rPr>
              <a:t>cdList</a:t>
            </a:r>
            <a:r>
              <a:rPr lang="en-GB" b="1" dirty="0">
                <a:solidFill>
                  <a:srgbClr val="0070C0"/>
                </a:solidFill>
              </a:rPr>
              <a:t> = </a:t>
            </a:r>
            <a:r>
              <a:rPr lang="en-GB" b="1" dirty="0" err="1">
                <a:solidFill>
                  <a:srgbClr val="0070C0"/>
                </a:solidFill>
              </a:rPr>
              <a:t>cdList</a:t>
            </a:r>
            <a:r>
              <a:rPr lang="en-GB" b="1" dirty="0">
                <a:solidFill>
                  <a:srgbClr val="0070C0"/>
                </a:solidFill>
              </a:rPr>
              <a:t> + </a:t>
            </a:r>
            <a:r>
              <a:rPr lang="en-GB" b="1" dirty="0" err="1">
                <a:solidFill>
                  <a:srgbClr val="0070C0"/>
                </a:solidFill>
              </a:rPr>
              <a:t>cd.getDetails</a:t>
            </a:r>
            <a:r>
              <a:rPr lang="en-GB" b="1" dirty="0">
                <a:solidFill>
                  <a:srgbClr val="0070C0"/>
                </a:solidFill>
              </a:rPr>
              <a:t>() +"\n";</a:t>
            </a:r>
          </a:p>
          <a:p>
            <a:pPr>
              <a:buNone/>
            </a:pPr>
            <a:r>
              <a:rPr lang="en-GB" b="1" dirty="0"/>
              <a:t>        </a:t>
            </a:r>
          </a:p>
          <a:p>
            <a:pPr>
              <a:buNone/>
            </a:pPr>
            <a:r>
              <a:rPr lang="en-GB" b="1" dirty="0"/>
              <a:t>        </a:t>
            </a:r>
            <a:r>
              <a:rPr lang="en-GB" b="1" dirty="0">
                <a:solidFill>
                  <a:srgbClr val="FF0000"/>
                </a:solidFill>
              </a:rPr>
              <a:t>String </a:t>
            </a:r>
            <a:r>
              <a:rPr lang="en-GB" b="1" dirty="0" err="1">
                <a:solidFill>
                  <a:srgbClr val="FF0000"/>
                </a:solidFill>
              </a:rPr>
              <a:t>dvdList</a:t>
            </a:r>
            <a:r>
              <a:rPr lang="en-GB" b="1" dirty="0">
                <a:solidFill>
                  <a:srgbClr val="FF0000"/>
                </a:solidFill>
              </a:rPr>
              <a:t> = "";</a:t>
            </a:r>
          </a:p>
          <a:p>
            <a:pPr>
              <a:buNone/>
            </a:pPr>
            <a:r>
              <a:rPr lang="en-GB" b="1" dirty="0">
                <a:solidFill>
                  <a:srgbClr val="FF0000"/>
                </a:solidFill>
              </a:rPr>
              <a:t>        for ( DVD </a:t>
            </a:r>
            <a:r>
              <a:rPr lang="en-GB" b="1" dirty="0" err="1">
                <a:solidFill>
                  <a:srgbClr val="FF0000"/>
                </a:solidFill>
              </a:rPr>
              <a:t>dvd</a:t>
            </a:r>
            <a:r>
              <a:rPr lang="en-GB" b="1" dirty="0">
                <a:solidFill>
                  <a:srgbClr val="FF0000"/>
                </a:solidFill>
              </a:rPr>
              <a:t> : </a:t>
            </a:r>
            <a:r>
              <a:rPr lang="en-GB" b="1" dirty="0" err="1">
                <a:solidFill>
                  <a:srgbClr val="FF0000"/>
                </a:solidFill>
              </a:rPr>
              <a:t>dvds</a:t>
            </a:r>
            <a:r>
              <a:rPr lang="en-GB" b="1" dirty="0">
                <a:solidFill>
                  <a:srgbClr val="FF0000"/>
                </a:solidFill>
              </a:rPr>
              <a:t> )</a:t>
            </a:r>
          </a:p>
          <a:p>
            <a:pPr>
              <a:buNone/>
            </a:pPr>
            <a:r>
              <a:rPr lang="en-GB" b="1" dirty="0">
                <a:solidFill>
                  <a:srgbClr val="FF0000"/>
                </a:solidFill>
              </a:rPr>
              <a:t>		</a:t>
            </a:r>
            <a:r>
              <a:rPr lang="en-GB" b="1" dirty="0" err="1">
                <a:solidFill>
                  <a:srgbClr val="FF0000"/>
                </a:solidFill>
              </a:rPr>
              <a:t>dvdList</a:t>
            </a:r>
            <a:r>
              <a:rPr lang="en-GB" b="1" dirty="0">
                <a:solidFill>
                  <a:srgbClr val="FF0000"/>
                </a:solidFill>
              </a:rPr>
              <a:t> = </a:t>
            </a:r>
            <a:r>
              <a:rPr lang="en-GB" b="1" dirty="0" err="1">
                <a:solidFill>
                  <a:srgbClr val="FF0000"/>
                </a:solidFill>
              </a:rPr>
              <a:t>dvdList</a:t>
            </a:r>
            <a:r>
              <a:rPr lang="en-GB" b="1" dirty="0">
                <a:solidFill>
                  <a:srgbClr val="FF0000"/>
                </a:solidFill>
              </a:rPr>
              <a:t> + </a:t>
            </a:r>
            <a:r>
              <a:rPr lang="en-GB" b="1" dirty="0" err="1">
                <a:solidFill>
                  <a:srgbClr val="FF0000"/>
                </a:solidFill>
              </a:rPr>
              <a:t>dvd.getDetails</a:t>
            </a:r>
            <a:r>
              <a:rPr lang="en-GB" b="1" dirty="0">
                <a:solidFill>
                  <a:srgbClr val="FF0000"/>
                </a:solidFill>
              </a:rPr>
              <a:t>() +"\n";</a:t>
            </a:r>
          </a:p>
          <a:p>
            <a:pPr>
              <a:buNone/>
            </a:pPr>
            <a:r>
              <a:rPr lang="en-GB" b="1" dirty="0"/>
              <a:t>        </a:t>
            </a:r>
          </a:p>
          <a:p>
            <a:pPr>
              <a:buNone/>
            </a:pPr>
            <a:r>
              <a:rPr lang="en-GB" b="1" dirty="0"/>
              <a:t>        return </a:t>
            </a:r>
            <a:r>
              <a:rPr lang="en-GB" sz="3100" b="1" dirty="0" err="1">
                <a:solidFill>
                  <a:srgbClr val="0070C0"/>
                </a:solidFill>
              </a:rPr>
              <a:t>cdList</a:t>
            </a:r>
            <a:r>
              <a:rPr lang="en-GB" b="1" dirty="0"/>
              <a:t> + </a:t>
            </a:r>
            <a:r>
              <a:rPr lang="en-GB" sz="3100" b="1" dirty="0" err="1">
                <a:solidFill>
                  <a:srgbClr val="FF0000"/>
                </a:solidFill>
              </a:rPr>
              <a:t>dvdList</a:t>
            </a:r>
            <a:r>
              <a:rPr lang="en-GB" b="1" dirty="0"/>
              <a:t>;</a:t>
            </a:r>
          </a:p>
          <a:p>
            <a:pPr>
              <a:buNone/>
            </a:pPr>
            <a:r>
              <a:rPr lang="en-GB" b="1"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Critique of DoME</a:t>
            </a:r>
          </a:p>
        </p:txBody>
      </p:sp>
      <p:sp>
        <p:nvSpPr>
          <p:cNvPr id="12291" name="Rectangle 3"/>
          <p:cNvSpPr>
            <a:spLocks noGrp="1" noChangeArrowheads="1"/>
          </p:cNvSpPr>
          <p:nvPr>
            <p:ph type="body" idx="1"/>
          </p:nvPr>
        </p:nvSpPr>
        <p:spPr/>
        <p:txBody>
          <a:bodyPr/>
          <a:lstStyle/>
          <a:p>
            <a:pPr eaLnBrk="1" hangingPunct="1"/>
            <a:r>
              <a:rPr lang="en-GB"/>
              <a:t>code duplication</a:t>
            </a:r>
          </a:p>
          <a:p>
            <a:pPr lvl="1" eaLnBrk="1" hangingPunct="1"/>
            <a:r>
              <a:rPr lang="en-GB"/>
              <a:t>CD and DVD classes very similar (large part are identical)</a:t>
            </a:r>
          </a:p>
          <a:p>
            <a:pPr lvl="1" eaLnBrk="1" hangingPunct="1"/>
            <a:r>
              <a:rPr lang="en-GB"/>
              <a:t>makes maintenance difficult/more work</a:t>
            </a:r>
          </a:p>
          <a:p>
            <a:pPr lvl="1" eaLnBrk="1" hangingPunct="1"/>
            <a:r>
              <a:rPr lang="en-GB"/>
              <a:t>introduces danger of bugs through incorrect maintenance</a:t>
            </a:r>
          </a:p>
          <a:p>
            <a:pPr eaLnBrk="1" hangingPunct="1"/>
            <a:r>
              <a:rPr lang="en-GB"/>
              <a:t>code duplication also in Database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5867400" cy="1143000"/>
          </a:xfrm>
        </p:spPr>
        <p:txBody>
          <a:bodyPr/>
          <a:lstStyle/>
          <a:p>
            <a:pPr eaLnBrk="1" hangingPunct="1"/>
            <a:r>
              <a:rPr lang="en-US" dirty="0"/>
              <a:t>Using inheritance</a:t>
            </a:r>
          </a:p>
        </p:txBody>
      </p:sp>
      <p:sp>
        <p:nvSpPr>
          <p:cNvPr id="4" name="Rounded Rectangular Callout 3"/>
          <p:cNvSpPr/>
          <p:nvPr/>
        </p:nvSpPr>
        <p:spPr>
          <a:xfrm>
            <a:off x="6858000" y="320336"/>
            <a:ext cx="1905000" cy="2895600"/>
          </a:xfrm>
          <a:prstGeom prst="wedgeRoundRectCallout">
            <a:avLst>
              <a:gd name="adj1" fmla="val -83044"/>
              <a:gd name="adj2" fmla="val 31843"/>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mic Sans MS" pitchFamily="66" charset="0"/>
              </a:rPr>
              <a:t>We’ve placed the common attributes and methods in </a:t>
            </a:r>
            <a:r>
              <a:rPr lang="en-GB" sz="2400" b="1" dirty="0">
                <a:solidFill>
                  <a:schemeClr val="tx1"/>
                </a:solidFill>
                <a:latin typeface="Arial" pitchFamily="34" charset="0"/>
                <a:cs typeface="Arial" pitchFamily="34" charset="0"/>
              </a:rPr>
              <a:t>Item</a:t>
            </a:r>
          </a:p>
          <a:p>
            <a:pPr algn="ctr"/>
            <a:endParaRPr lang="en-GB" sz="2400" dirty="0">
              <a:solidFill>
                <a:schemeClr val="tx1"/>
              </a:solidFill>
              <a:latin typeface="Comic Sans MS"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82" t="49584" r="74937" b="20750"/>
          <a:stretch/>
        </p:blipFill>
        <p:spPr bwMode="auto">
          <a:xfrm>
            <a:off x="3505200" y="1569720"/>
            <a:ext cx="2438400" cy="220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Accent Bar) 4"/>
          <p:cNvSpPr/>
          <p:nvPr/>
        </p:nvSpPr>
        <p:spPr>
          <a:xfrm>
            <a:off x="381000" y="1600200"/>
            <a:ext cx="2057400" cy="1066800"/>
          </a:xfrm>
          <a:prstGeom prst="accentCallout1">
            <a:avLst>
              <a:gd name="adj1" fmla="val 34334"/>
              <a:gd name="adj2" fmla="val 107492"/>
              <a:gd name="adj3" fmla="val 113798"/>
              <a:gd name="adj4" fmla="val 152240"/>
            </a:avLst>
          </a:prstGeom>
          <a:solidFill>
            <a:schemeClr val="accent5">
              <a:lumMod val="20000"/>
              <a:lumOff val="80000"/>
            </a:schemeClr>
          </a:solid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mic Sans MS" pitchFamily="66" charset="0"/>
              </a:rPr>
              <a:t> </a:t>
            </a:r>
            <a:r>
              <a:rPr lang="en-GB" sz="2400" dirty="0" err="1">
                <a:solidFill>
                  <a:schemeClr val="tx1"/>
                </a:solidFill>
                <a:latin typeface="Comic Sans MS" pitchFamily="66" charset="0"/>
              </a:rPr>
              <a:t>superClass</a:t>
            </a:r>
            <a:endParaRPr lang="en-GB" sz="2400" dirty="0">
              <a:solidFill>
                <a:schemeClr val="tx1"/>
              </a:solidFill>
              <a:latin typeface="Comic Sans MS" pitchFamily="66" charset="0"/>
            </a:endParaRPr>
          </a:p>
        </p:txBody>
      </p:sp>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50" t="46044" r="60392" b="37032"/>
          <a:stretch/>
        </p:blipFill>
        <p:spPr bwMode="auto">
          <a:xfrm>
            <a:off x="757011" y="5218637"/>
            <a:ext cx="3759200" cy="125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1484" t="68574" r="61681" b="19362"/>
          <a:stretch/>
        </p:blipFill>
        <p:spPr bwMode="auto">
          <a:xfrm>
            <a:off x="5143500" y="5218637"/>
            <a:ext cx="3619500" cy="97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Isosceles Triangle 8"/>
          <p:cNvSpPr/>
          <p:nvPr/>
        </p:nvSpPr>
        <p:spPr>
          <a:xfrm>
            <a:off x="4572000" y="3778551"/>
            <a:ext cx="381000" cy="336249"/>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cxnSp>
        <p:nvCxnSpPr>
          <p:cNvPr id="14" name="Straight Connector 13"/>
          <p:cNvCxnSpPr/>
          <p:nvPr/>
        </p:nvCxnSpPr>
        <p:spPr>
          <a:xfrm>
            <a:off x="3276600" y="4495800"/>
            <a:ext cx="3276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76600" y="4495800"/>
            <a:ext cx="0" cy="722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43675" y="4495800"/>
            <a:ext cx="0" cy="722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p:cNvCxnSpPr>
          <p:nvPr/>
        </p:nvCxnSpPr>
        <p:spPr>
          <a:xfrm>
            <a:off x="4762500" y="411480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24200" y="2750335"/>
            <a:ext cx="3429000" cy="1059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sp>
        <p:nvSpPr>
          <p:cNvPr id="3" name="Rectangle 2"/>
          <p:cNvSpPr/>
          <p:nvPr/>
        </p:nvSpPr>
        <p:spPr>
          <a:xfrm>
            <a:off x="3124200" y="1752600"/>
            <a:ext cx="3419475"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err="1"/>
              <a:t>superClass</a:t>
            </a:r>
            <a:endParaRPr lang="en-US" dirty="0"/>
          </a:p>
        </p:txBody>
      </p:sp>
      <p:sp>
        <p:nvSpPr>
          <p:cNvPr id="18435" name="Text Box 3"/>
          <p:cNvSpPr txBox="1">
            <a:spLocks noChangeArrowheads="1"/>
          </p:cNvSpPr>
          <p:nvPr/>
        </p:nvSpPr>
        <p:spPr bwMode="auto">
          <a:xfrm>
            <a:off x="457200" y="1600200"/>
            <a:ext cx="8305800" cy="4362450"/>
          </a:xfrm>
          <a:prstGeom prst="rect">
            <a:avLst/>
          </a:prstGeom>
          <a:noFill/>
          <a:ln w="9525">
            <a:noFill/>
            <a:miter lim="800000"/>
            <a:headEnd/>
            <a:tailEnd/>
          </a:ln>
        </p:spPr>
        <p:txBody>
          <a:bodyPr>
            <a:spAutoFit/>
          </a:bodyPr>
          <a:lstStyle/>
          <a:p>
            <a:r>
              <a:rPr lang="en-GB" sz="2800" b="1" noProof="1">
                <a:latin typeface="Arial" pitchFamily="34" charset="0"/>
                <a:cs typeface="Arial" pitchFamily="34" charset="0"/>
              </a:rPr>
              <a:t>public class </a:t>
            </a:r>
            <a:r>
              <a:rPr lang="en-GB" sz="2800" b="1" noProof="1">
                <a:solidFill>
                  <a:srgbClr val="A50021"/>
                </a:solidFill>
                <a:latin typeface="Arial" pitchFamily="34" charset="0"/>
                <a:cs typeface="Arial" pitchFamily="34" charset="0"/>
              </a:rPr>
              <a:t>Item</a:t>
            </a:r>
          </a:p>
          <a:p>
            <a:r>
              <a:rPr lang="en-GB" sz="2800" b="1" noProof="1">
                <a:latin typeface="Arial" pitchFamily="34" charset="0"/>
                <a:cs typeface="Arial" pitchFamily="34" charset="0"/>
              </a:rPr>
              <a:t>{</a:t>
            </a:r>
          </a:p>
          <a:p>
            <a:r>
              <a:rPr lang="en-GB" sz="2800" b="1" noProof="1">
                <a:latin typeface="Arial" pitchFamily="34" charset="0"/>
                <a:cs typeface="Arial" pitchFamily="34" charset="0"/>
              </a:rPr>
              <a:t>    </a:t>
            </a:r>
            <a:r>
              <a:rPr lang="en-GB" sz="2800" b="1" dirty="0">
                <a:solidFill>
                  <a:srgbClr val="339966"/>
                </a:solidFill>
                <a:latin typeface="Arial" pitchFamily="34" charset="0"/>
                <a:cs typeface="Arial" pitchFamily="34" charset="0"/>
              </a:rPr>
              <a:t>// attributes common to subclasses</a:t>
            </a:r>
            <a:endParaRPr lang="en-GB" sz="2800" b="1" dirty="0">
              <a:latin typeface="Arial" pitchFamily="34" charset="0"/>
              <a:cs typeface="Arial" pitchFamily="34" charset="0"/>
            </a:endParaRPr>
          </a:p>
          <a:p>
            <a:r>
              <a:rPr lang="en-GB" sz="2800" b="1" dirty="0">
                <a:latin typeface="Arial" pitchFamily="34" charset="0"/>
                <a:cs typeface="Arial" pitchFamily="34" charset="0"/>
              </a:rPr>
              <a:t>    </a:t>
            </a:r>
            <a:r>
              <a:rPr lang="en-GB" sz="2800" b="1" noProof="1">
                <a:latin typeface="Arial" pitchFamily="34" charset="0"/>
                <a:cs typeface="Arial" pitchFamily="34" charset="0"/>
              </a:rPr>
              <a:t>private String title;</a:t>
            </a:r>
          </a:p>
          <a:p>
            <a:r>
              <a:rPr lang="en-GB" sz="2800" b="1" noProof="1">
                <a:latin typeface="Arial" pitchFamily="34" charset="0"/>
                <a:cs typeface="Arial" pitchFamily="34" charset="0"/>
              </a:rPr>
              <a:t>    private int playingTime;</a:t>
            </a:r>
          </a:p>
          <a:p>
            <a:r>
              <a:rPr lang="en-GB" sz="2800" b="1" noProof="1">
                <a:latin typeface="Arial" pitchFamily="34" charset="0"/>
                <a:cs typeface="Arial" pitchFamily="34" charset="0"/>
              </a:rPr>
              <a:t>    private boolean gotIt;</a:t>
            </a:r>
          </a:p>
          <a:p>
            <a:r>
              <a:rPr lang="en-GB" sz="2800" b="1" noProof="1">
                <a:latin typeface="Arial" pitchFamily="34" charset="0"/>
                <a:cs typeface="Arial" pitchFamily="34" charset="0"/>
              </a:rPr>
              <a:t>    private String comment;</a:t>
            </a:r>
          </a:p>
          <a:p>
            <a:endParaRPr lang="en-GB" sz="2800" b="1" noProof="1">
              <a:latin typeface="Arial" pitchFamily="34" charset="0"/>
              <a:cs typeface="Arial" pitchFamily="34" charset="0"/>
            </a:endParaRPr>
          </a:p>
          <a:p>
            <a:r>
              <a:rPr lang="en-GB" sz="2800" b="1" noProof="1">
                <a:latin typeface="Arial" pitchFamily="34" charset="0"/>
                <a:cs typeface="Arial" pitchFamily="34" charset="0"/>
              </a:rPr>
              <a:t>    </a:t>
            </a:r>
            <a:r>
              <a:rPr lang="en-GB" sz="2400" b="1" i="1" noProof="1">
                <a:solidFill>
                  <a:srgbClr val="339966"/>
                </a:solidFill>
                <a:latin typeface="Arial" pitchFamily="34" charset="0"/>
                <a:cs typeface="Arial" pitchFamily="34" charset="0"/>
              </a:rPr>
              <a:t>// constructors and methods omitted.</a:t>
            </a:r>
          </a:p>
          <a:p>
            <a:r>
              <a:rPr lang="en-GB" sz="2800" b="1" noProof="1">
                <a:latin typeface="Arial" pitchFamily="34" charset="0"/>
                <a:cs typeface="Arial" pitchFamily="34" charset="0"/>
              </a:rPr>
              <a:t>}</a:t>
            </a:r>
            <a:endParaRPr lang="en-GB" sz="2800"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Subclass Classes</a:t>
            </a:r>
          </a:p>
        </p:txBody>
      </p:sp>
      <p:sp>
        <p:nvSpPr>
          <p:cNvPr id="19459" name="Text Box 3"/>
          <p:cNvSpPr txBox="1">
            <a:spLocks noChangeArrowheads="1"/>
          </p:cNvSpPr>
          <p:nvPr/>
        </p:nvSpPr>
        <p:spPr bwMode="auto">
          <a:xfrm>
            <a:off x="685800" y="1219200"/>
            <a:ext cx="7272338" cy="2739211"/>
          </a:xfrm>
          <a:prstGeom prst="rect">
            <a:avLst/>
          </a:prstGeom>
          <a:noFill/>
          <a:ln w="9525">
            <a:noFill/>
            <a:miter lim="800000"/>
            <a:headEnd/>
            <a:tailEnd/>
          </a:ln>
        </p:spPr>
        <p:txBody>
          <a:bodyPr>
            <a:spAutoFit/>
          </a:bodyPr>
          <a:lstStyle/>
          <a:p>
            <a:r>
              <a:rPr lang="en-GB" sz="2400" b="1" noProof="1">
                <a:latin typeface="Arial" pitchFamily="34" charset="0"/>
                <a:cs typeface="Arial" pitchFamily="34" charset="0"/>
              </a:rPr>
              <a:t>public class CD </a:t>
            </a:r>
            <a:r>
              <a:rPr lang="en-GB" sz="2800" b="1" noProof="1">
                <a:solidFill>
                  <a:srgbClr val="A50021"/>
                </a:solidFill>
                <a:latin typeface="Arial" pitchFamily="34" charset="0"/>
                <a:cs typeface="Arial" pitchFamily="34" charset="0"/>
              </a:rPr>
              <a:t>extends</a:t>
            </a:r>
            <a:r>
              <a:rPr lang="en-GB" sz="2400" b="1" noProof="1">
                <a:latin typeface="Arial" pitchFamily="34" charset="0"/>
                <a:cs typeface="Arial" pitchFamily="34" charset="0"/>
              </a:rPr>
              <a:t> Item</a:t>
            </a:r>
          </a:p>
          <a:p>
            <a:r>
              <a:rPr lang="en-GB" sz="2400" b="1" noProof="1">
                <a:latin typeface="Arial" pitchFamily="34" charset="0"/>
                <a:cs typeface="Arial" pitchFamily="34" charset="0"/>
              </a:rPr>
              <a:t>{</a:t>
            </a:r>
          </a:p>
          <a:p>
            <a:r>
              <a:rPr lang="en-GB" sz="2400" b="1" noProof="1">
                <a:latin typeface="Arial" pitchFamily="34" charset="0"/>
                <a:cs typeface="Arial" pitchFamily="34" charset="0"/>
              </a:rPr>
              <a:t>    private String artist;</a:t>
            </a:r>
          </a:p>
          <a:p>
            <a:r>
              <a:rPr lang="en-GB" sz="2400" b="1" noProof="1">
                <a:latin typeface="Arial" pitchFamily="34" charset="0"/>
                <a:cs typeface="Arial" pitchFamily="34" charset="0"/>
              </a:rPr>
              <a:t>    private int numberOfTracks;</a:t>
            </a:r>
          </a:p>
          <a:p>
            <a:endParaRPr lang="en-GB" sz="2400" b="1" noProof="1">
              <a:latin typeface="Arial" pitchFamily="34" charset="0"/>
              <a:cs typeface="Arial" pitchFamily="34" charset="0"/>
            </a:endParaRPr>
          </a:p>
          <a:p>
            <a:r>
              <a:rPr lang="en-GB" sz="2400" b="1" noProof="1">
                <a:latin typeface="Arial" pitchFamily="34" charset="0"/>
                <a:cs typeface="Arial" pitchFamily="34" charset="0"/>
              </a:rPr>
              <a:t>    </a:t>
            </a:r>
            <a:r>
              <a:rPr lang="en-GB" sz="2000" b="1" i="1" noProof="1">
                <a:solidFill>
                  <a:srgbClr val="339966"/>
                </a:solidFill>
                <a:latin typeface="Arial" pitchFamily="34" charset="0"/>
                <a:cs typeface="Arial" pitchFamily="34" charset="0"/>
              </a:rPr>
              <a:t>// constructors and methods omitted.</a:t>
            </a:r>
            <a:endParaRPr lang="en-GB" sz="2000" b="1" noProof="1">
              <a:solidFill>
                <a:srgbClr val="339966"/>
              </a:solidFill>
              <a:latin typeface="Arial" pitchFamily="34" charset="0"/>
              <a:cs typeface="Arial" pitchFamily="34" charset="0"/>
            </a:endParaRPr>
          </a:p>
          <a:p>
            <a:r>
              <a:rPr lang="en-GB" sz="2400" b="1" noProof="1">
                <a:latin typeface="Arial" pitchFamily="34" charset="0"/>
                <a:cs typeface="Arial" pitchFamily="34" charset="0"/>
              </a:rPr>
              <a:t>}</a:t>
            </a:r>
          </a:p>
        </p:txBody>
      </p:sp>
      <p:sp>
        <p:nvSpPr>
          <p:cNvPr id="19460" name="Text Box 4"/>
          <p:cNvSpPr txBox="1">
            <a:spLocks noChangeArrowheads="1"/>
          </p:cNvSpPr>
          <p:nvPr/>
        </p:nvSpPr>
        <p:spPr bwMode="auto">
          <a:xfrm>
            <a:off x="685800" y="4191000"/>
            <a:ext cx="7272338" cy="2185214"/>
          </a:xfrm>
          <a:prstGeom prst="rect">
            <a:avLst/>
          </a:prstGeom>
          <a:noFill/>
          <a:ln w="9525">
            <a:noFill/>
            <a:miter lim="800000"/>
            <a:headEnd/>
            <a:tailEnd/>
          </a:ln>
        </p:spPr>
        <p:txBody>
          <a:bodyPr>
            <a:spAutoFit/>
          </a:bodyPr>
          <a:lstStyle/>
          <a:p>
            <a:r>
              <a:rPr lang="en-GB" sz="2400" b="1" noProof="1">
                <a:latin typeface="Arial" pitchFamily="34" charset="0"/>
                <a:cs typeface="Arial" pitchFamily="34" charset="0"/>
              </a:rPr>
              <a:t>public class </a:t>
            </a:r>
            <a:r>
              <a:rPr lang="en-GB" sz="2400" b="1" dirty="0">
                <a:latin typeface="Arial" pitchFamily="34" charset="0"/>
                <a:cs typeface="Arial" pitchFamily="34" charset="0"/>
              </a:rPr>
              <a:t>DVD</a:t>
            </a:r>
            <a:r>
              <a:rPr lang="en-GB" sz="2400" b="1" noProof="1">
                <a:latin typeface="Arial" pitchFamily="34" charset="0"/>
                <a:cs typeface="Arial" pitchFamily="34" charset="0"/>
              </a:rPr>
              <a:t> </a:t>
            </a:r>
            <a:r>
              <a:rPr lang="en-GB" sz="2800" b="1" noProof="1">
                <a:solidFill>
                  <a:srgbClr val="A50021"/>
                </a:solidFill>
                <a:latin typeface="Arial" pitchFamily="34" charset="0"/>
                <a:cs typeface="Arial" pitchFamily="34" charset="0"/>
              </a:rPr>
              <a:t>extends</a:t>
            </a:r>
            <a:r>
              <a:rPr lang="en-GB" sz="2400" b="1" noProof="1">
                <a:latin typeface="Arial" pitchFamily="34" charset="0"/>
                <a:cs typeface="Arial" pitchFamily="34" charset="0"/>
              </a:rPr>
              <a:t> Item </a:t>
            </a:r>
          </a:p>
          <a:p>
            <a:r>
              <a:rPr lang="en-GB" sz="2400" b="1" noProof="1">
                <a:latin typeface="Arial" pitchFamily="34" charset="0"/>
                <a:cs typeface="Arial" pitchFamily="34" charset="0"/>
              </a:rPr>
              <a:t>{</a:t>
            </a:r>
          </a:p>
          <a:p>
            <a:r>
              <a:rPr lang="en-GB" sz="2400" b="1" noProof="1">
                <a:latin typeface="Arial" pitchFamily="34" charset="0"/>
                <a:cs typeface="Arial" pitchFamily="34" charset="0"/>
              </a:rPr>
              <a:t>    private String director;</a:t>
            </a:r>
          </a:p>
          <a:p>
            <a:endParaRPr lang="en-GB" sz="2000" b="1" noProof="1">
              <a:latin typeface="Arial" pitchFamily="34" charset="0"/>
              <a:cs typeface="Arial" pitchFamily="34" charset="0"/>
            </a:endParaRPr>
          </a:p>
          <a:p>
            <a:r>
              <a:rPr lang="en-GB" sz="2000" b="1" noProof="1">
                <a:latin typeface="Arial" pitchFamily="34" charset="0"/>
                <a:cs typeface="Arial" pitchFamily="34" charset="0"/>
              </a:rPr>
              <a:t>    </a:t>
            </a:r>
            <a:r>
              <a:rPr lang="en-GB" sz="2000" b="1" i="1" noProof="1">
                <a:solidFill>
                  <a:srgbClr val="339966"/>
                </a:solidFill>
                <a:latin typeface="Arial" pitchFamily="34" charset="0"/>
                <a:cs typeface="Arial" pitchFamily="34" charset="0"/>
              </a:rPr>
              <a:t>// constructors and methods omitted.</a:t>
            </a:r>
            <a:endParaRPr lang="en-GB" sz="2000" b="1" noProof="1">
              <a:solidFill>
                <a:srgbClr val="339966"/>
              </a:solidFill>
              <a:latin typeface="Arial" pitchFamily="34" charset="0"/>
              <a:cs typeface="Arial" pitchFamily="34" charset="0"/>
            </a:endParaRPr>
          </a:p>
          <a:p>
            <a:r>
              <a:rPr lang="en-GB" sz="2000" b="1" noProof="1">
                <a:latin typeface="Arial" pitchFamily="34" charset="0"/>
                <a:cs typeface="Arial" pitchFamily="34" charset="0"/>
              </a:rPr>
              <a:t>}</a:t>
            </a:r>
          </a:p>
        </p:txBody>
      </p:sp>
      <p:sp>
        <p:nvSpPr>
          <p:cNvPr id="19461" name="Line 5"/>
          <p:cNvSpPr>
            <a:spLocks noChangeShapeType="1"/>
          </p:cNvSpPr>
          <p:nvPr/>
        </p:nvSpPr>
        <p:spPr bwMode="auto">
          <a:xfrm>
            <a:off x="381000" y="4038600"/>
            <a:ext cx="7924800" cy="0"/>
          </a:xfrm>
          <a:prstGeom prst="line">
            <a:avLst/>
          </a:prstGeom>
          <a:noFill/>
          <a:ln w="57150">
            <a:solidFill>
              <a:srgbClr val="9900CC"/>
            </a:solidFill>
            <a:round/>
            <a:headEnd/>
            <a:tailEnd/>
          </a:ln>
        </p:spPr>
        <p:txBody>
          <a:bodyPr wrap="none" anchor="ct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1371600"/>
            <a:ext cx="8229600" cy="5416868"/>
          </a:xfrm>
          <a:prstGeom prst="rect">
            <a:avLst/>
          </a:prstGeom>
          <a:noFill/>
          <a:ln w="9525">
            <a:noFill/>
            <a:miter lim="800000"/>
            <a:headEnd/>
            <a:tailEnd/>
          </a:ln>
        </p:spPr>
        <p:txBody>
          <a:bodyPr>
            <a:spAutoFit/>
          </a:bodyPr>
          <a:lstStyle/>
          <a:p>
            <a:r>
              <a:rPr lang="en-GB" b="1" noProof="1">
                <a:latin typeface="Arial" pitchFamily="34" charset="0"/>
                <a:cs typeface="Arial" pitchFamily="34" charset="0"/>
              </a:rPr>
              <a:t>public class Item</a:t>
            </a:r>
          </a:p>
          <a:p>
            <a:r>
              <a:rPr lang="en-GB" b="1" noProof="1">
                <a:latin typeface="Arial" pitchFamily="34" charset="0"/>
                <a:cs typeface="Arial" pitchFamily="34" charset="0"/>
              </a:rPr>
              <a:t>{</a:t>
            </a:r>
          </a:p>
          <a:p>
            <a:r>
              <a:rPr lang="en-GB" b="1" noProof="1">
                <a:latin typeface="Arial" pitchFamily="34" charset="0"/>
                <a:cs typeface="Arial" pitchFamily="34" charset="0"/>
              </a:rPr>
              <a:t>    </a:t>
            </a:r>
            <a:r>
              <a:rPr lang="en-GB" sz="2400" b="1" dirty="0">
                <a:latin typeface="Arial" pitchFamily="34" charset="0"/>
                <a:cs typeface="Arial" pitchFamily="34" charset="0"/>
              </a:rPr>
              <a:t>…</a:t>
            </a:r>
            <a:endParaRPr lang="en-GB" sz="2400" b="1" noProof="1">
              <a:latin typeface="Arial" pitchFamily="34" charset="0"/>
              <a:cs typeface="Arial" pitchFamily="34" charset="0"/>
            </a:endParaRPr>
          </a:p>
          <a:p>
            <a:r>
              <a:rPr lang="en-GB" b="1" noProof="1">
                <a:latin typeface="Arial" pitchFamily="34" charset="0"/>
                <a:cs typeface="Arial" pitchFamily="34" charset="0"/>
              </a:rPr>
              <a:t>    </a:t>
            </a:r>
            <a:r>
              <a:rPr lang="en-GB" b="1" noProof="1">
                <a:solidFill>
                  <a:srgbClr val="339966"/>
                </a:solidFill>
                <a:latin typeface="Arial" pitchFamily="34" charset="0"/>
                <a:cs typeface="Arial" pitchFamily="34" charset="0"/>
              </a:rPr>
              <a:t>/**</a:t>
            </a:r>
          </a:p>
          <a:p>
            <a:r>
              <a:rPr lang="en-GB" b="1" noProof="1">
                <a:solidFill>
                  <a:srgbClr val="339966"/>
                </a:solidFill>
                <a:latin typeface="Arial" pitchFamily="34" charset="0"/>
                <a:cs typeface="Arial" pitchFamily="34" charset="0"/>
              </a:rPr>
              <a:t>     * Initialise the fields of the item.</a:t>
            </a:r>
          </a:p>
          <a:p>
            <a:r>
              <a:rPr lang="en-GB" b="1" noProof="1">
                <a:solidFill>
                  <a:srgbClr val="339966"/>
                </a:solidFill>
                <a:latin typeface="Arial" pitchFamily="34" charset="0"/>
                <a:cs typeface="Arial" pitchFamily="34" charset="0"/>
              </a:rPr>
              <a:t>     */</a:t>
            </a:r>
          </a:p>
          <a:p>
            <a:r>
              <a:rPr lang="en-GB" b="1" noProof="1">
                <a:latin typeface="Arial" pitchFamily="34" charset="0"/>
                <a:cs typeface="Arial" pitchFamily="34" charset="0"/>
              </a:rPr>
              <a:t>    </a:t>
            </a:r>
            <a:r>
              <a:rPr lang="en-GB" sz="2800" b="1" noProof="1">
                <a:solidFill>
                  <a:srgbClr val="A50021"/>
                </a:solidFill>
                <a:latin typeface="Arial" pitchFamily="34" charset="0"/>
                <a:cs typeface="Arial" pitchFamily="34" charset="0"/>
              </a:rPr>
              <a:t>public Item</a:t>
            </a:r>
            <a:r>
              <a:rPr lang="en-GB" sz="2400" b="1" dirty="0">
                <a:latin typeface="Arial" pitchFamily="34" charset="0"/>
                <a:cs typeface="Arial" pitchFamily="34" charset="0"/>
              </a:rPr>
              <a:t> </a:t>
            </a:r>
            <a:r>
              <a:rPr lang="en-GB" sz="2400" b="1" noProof="1">
                <a:latin typeface="Arial" pitchFamily="34" charset="0"/>
                <a:cs typeface="Arial" pitchFamily="34" charset="0"/>
              </a:rPr>
              <a:t>(String theTitle, int time)</a:t>
            </a:r>
          </a:p>
          <a:p>
            <a:r>
              <a:rPr lang="en-GB" sz="2400" b="1" noProof="1">
                <a:latin typeface="Arial" pitchFamily="34" charset="0"/>
                <a:cs typeface="Arial" pitchFamily="34" charset="0"/>
              </a:rPr>
              <a:t>    {</a:t>
            </a:r>
          </a:p>
          <a:p>
            <a:r>
              <a:rPr lang="en-GB" sz="2400" b="1" noProof="1">
                <a:latin typeface="Arial" pitchFamily="34" charset="0"/>
                <a:cs typeface="Arial" pitchFamily="34" charset="0"/>
              </a:rPr>
              <a:t>        title = theTitle;</a:t>
            </a:r>
          </a:p>
          <a:p>
            <a:r>
              <a:rPr lang="en-GB" sz="2400" b="1" noProof="1">
                <a:latin typeface="Arial" pitchFamily="34" charset="0"/>
                <a:cs typeface="Arial" pitchFamily="34" charset="0"/>
              </a:rPr>
              <a:t>        playingTime = time;</a:t>
            </a:r>
          </a:p>
          <a:p>
            <a:r>
              <a:rPr lang="en-GB" sz="2400" b="1" noProof="1">
                <a:latin typeface="Arial" pitchFamily="34" charset="0"/>
                <a:cs typeface="Arial" pitchFamily="34" charset="0"/>
              </a:rPr>
              <a:t>        gotIt = false;</a:t>
            </a:r>
          </a:p>
          <a:p>
            <a:r>
              <a:rPr lang="en-GB" sz="2400" b="1" noProof="1">
                <a:latin typeface="Arial" pitchFamily="34" charset="0"/>
                <a:cs typeface="Arial" pitchFamily="34" charset="0"/>
              </a:rPr>
              <a:t>        comment = "";</a:t>
            </a:r>
          </a:p>
          <a:p>
            <a:r>
              <a:rPr lang="en-GB" sz="2400" b="1" noProof="1">
                <a:latin typeface="Arial" pitchFamily="34" charset="0"/>
                <a:cs typeface="Arial" pitchFamily="34" charset="0"/>
              </a:rPr>
              <a:t>    }</a:t>
            </a:r>
          </a:p>
          <a:p>
            <a:endParaRPr lang="en-GB" sz="2400" b="1" noProof="1">
              <a:latin typeface="Arial" pitchFamily="34" charset="0"/>
              <a:cs typeface="Arial" pitchFamily="34" charset="0"/>
            </a:endParaRPr>
          </a:p>
          <a:p>
            <a:r>
              <a:rPr lang="en-GB" b="1" noProof="1">
                <a:latin typeface="Arial" pitchFamily="34" charset="0"/>
                <a:cs typeface="Arial" pitchFamily="34" charset="0"/>
              </a:rPr>
              <a:t>    </a:t>
            </a:r>
            <a:r>
              <a:rPr lang="en-GB" b="1" i="1" noProof="1">
                <a:solidFill>
                  <a:srgbClr val="339966"/>
                </a:solidFill>
                <a:latin typeface="Arial" pitchFamily="34" charset="0"/>
                <a:cs typeface="Arial" pitchFamily="34" charset="0"/>
              </a:rPr>
              <a:t>// methods omitted</a:t>
            </a:r>
            <a:endParaRPr lang="en-GB" b="1" noProof="1">
              <a:solidFill>
                <a:srgbClr val="339966"/>
              </a:solidFill>
              <a:latin typeface="Arial" pitchFamily="34" charset="0"/>
              <a:cs typeface="Arial" pitchFamily="34" charset="0"/>
            </a:endParaRPr>
          </a:p>
          <a:p>
            <a:r>
              <a:rPr lang="en-GB" b="1" noProof="1">
                <a:latin typeface="Arial" pitchFamily="34" charset="0"/>
                <a:cs typeface="Arial" pitchFamily="34" charset="0"/>
              </a:rPr>
              <a:t>}</a:t>
            </a:r>
          </a:p>
        </p:txBody>
      </p:sp>
      <p:sp>
        <p:nvSpPr>
          <p:cNvPr id="20483" name="Rectangle 3"/>
          <p:cNvSpPr>
            <a:spLocks noGrp="1" noChangeArrowheads="1"/>
          </p:cNvSpPr>
          <p:nvPr>
            <p:ph type="title"/>
          </p:nvPr>
        </p:nvSpPr>
        <p:spPr>
          <a:xfrm>
            <a:off x="609600" y="381000"/>
            <a:ext cx="8229600" cy="990600"/>
          </a:xfrm>
        </p:spPr>
        <p:txBody>
          <a:bodyPr>
            <a:normAutofit fontScale="90000"/>
          </a:bodyPr>
          <a:lstStyle/>
          <a:p>
            <a:pPr eaLnBrk="1" hangingPunct="1"/>
            <a:r>
              <a:rPr lang="en-GB"/>
              <a:t>Inheritance and constructors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04800"/>
            <a:ext cx="8534400" cy="762000"/>
          </a:xfrm>
        </p:spPr>
        <p:txBody>
          <a:bodyPr/>
          <a:lstStyle/>
          <a:p>
            <a:pPr algn="l" eaLnBrk="1" hangingPunct="1"/>
            <a:r>
              <a:rPr lang="en-US" sz="3600"/>
              <a:t>Inheritance and constructors</a:t>
            </a:r>
          </a:p>
        </p:txBody>
      </p:sp>
      <p:sp>
        <p:nvSpPr>
          <p:cNvPr id="21507" name="Text Box 3"/>
          <p:cNvSpPr txBox="1">
            <a:spLocks noChangeArrowheads="1"/>
          </p:cNvSpPr>
          <p:nvPr/>
        </p:nvSpPr>
        <p:spPr bwMode="auto">
          <a:xfrm>
            <a:off x="304800" y="1066800"/>
            <a:ext cx="8229600" cy="5416868"/>
          </a:xfrm>
          <a:prstGeom prst="rect">
            <a:avLst/>
          </a:prstGeom>
          <a:noFill/>
          <a:ln w="50800">
            <a:solidFill>
              <a:schemeClr val="accent1">
                <a:shade val="50000"/>
              </a:schemeClr>
            </a:solidFill>
            <a:miter lim="800000"/>
            <a:headEnd/>
            <a:tailEnd/>
          </a:ln>
        </p:spPr>
        <p:txBody>
          <a:bodyPr>
            <a:spAutoFit/>
          </a:bodyPr>
          <a:lstStyle/>
          <a:p>
            <a:r>
              <a:rPr lang="en-GB" sz="2000" b="1" noProof="1">
                <a:latin typeface="Arial" pitchFamily="34" charset="0"/>
                <a:cs typeface="Arial" pitchFamily="34" charset="0"/>
              </a:rPr>
              <a:t>public class CD </a:t>
            </a:r>
            <a:r>
              <a:rPr lang="en-GB" sz="2000" b="1" noProof="1">
                <a:solidFill>
                  <a:srgbClr val="A50021"/>
                </a:solidFill>
                <a:latin typeface="Arial" pitchFamily="34" charset="0"/>
                <a:cs typeface="Arial" pitchFamily="34" charset="0"/>
              </a:rPr>
              <a:t>extends</a:t>
            </a:r>
            <a:r>
              <a:rPr lang="en-GB" sz="2000" b="1" noProof="1">
                <a:latin typeface="Arial" pitchFamily="34" charset="0"/>
                <a:cs typeface="Arial" pitchFamily="34" charset="0"/>
              </a:rPr>
              <a:t> Item</a:t>
            </a:r>
            <a:r>
              <a:rPr lang="en-GB" sz="2000" b="1" dirty="0">
                <a:latin typeface="Arial" pitchFamily="34" charset="0"/>
                <a:cs typeface="Arial" pitchFamily="34" charset="0"/>
              </a:rPr>
              <a:t> </a:t>
            </a:r>
          </a:p>
          <a:p>
            <a:r>
              <a:rPr lang="en-GB" sz="2000" b="1" noProof="1">
                <a:latin typeface="Arial" pitchFamily="34" charset="0"/>
                <a:cs typeface="Arial" pitchFamily="34" charset="0"/>
              </a:rPr>
              <a:t>{</a:t>
            </a:r>
          </a:p>
          <a:p>
            <a:r>
              <a:rPr lang="en-GB" sz="2000" b="1" noProof="1">
                <a:latin typeface="Arial" pitchFamily="34" charset="0"/>
                <a:cs typeface="Arial" pitchFamily="34" charset="0"/>
              </a:rPr>
              <a:t>    private String artist;</a:t>
            </a:r>
          </a:p>
          <a:p>
            <a:r>
              <a:rPr lang="en-GB" sz="2000" b="1" noProof="1">
                <a:latin typeface="Arial" pitchFamily="34" charset="0"/>
                <a:cs typeface="Arial" pitchFamily="34" charset="0"/>
              </a:rPr>
              <a:t>    private int numberOfTracks;</a:t>
            </a:r>
          </a:p>
          <a:p>
            <a:endParaRPr lang="en-GB" sz="2000" b="1" noProof="1">
              <a:latin typeface="Arial" pitchFamily="34" charset="0"/>
              <a:cs typeface="Arial" pitchFamily="34" charset="0"/>
            </a:endParaRPr>
          </a:p>
          <a:p>
            <a:r>
              <a:rPr lang="en-GB" b="1" dirty="0">
                <a:latin typeface="Arial" pitchFamily="34" charset="0"/>
                <a:cs typeface="Arial" pitchFamily="34" charset="0"/>
              </a:rPr>
              <a:t>    </a:t>
            </a:r>
            <a:r>
              <a:rPr lang="en-GB" b="1" dirty="0">
                <a:solidFill>
                  <a:srgbClr val="339966"/>
                </a:solidFill>
                <a:latin typeface="Arial" pitchFamily="34" charset="0"/>
                <a:cs typeface="Arial" pitchFamily="34" charset="0"/>
              </a:rPr>
              <a:t>//</a:t>
            </a:r>
            <a:r>
              <a:rPr lang="en-GB" b="1" noProof="1">
                <a:solidFill>
                  <a:srgbClr val="339966"/>
                </a:solidFill>
                <a:latin typeface="Arial" pitchFamily="34" charset="0"/>
                <a:cs typeface="Arial" pitchFamily="34" charset="0"/>
              </a:rPr>
              <a:t>Constructor for objects of class CD</a:t>
            </a:r>
          </a:p>
          <a:p>
            <a:r>
              <a:rPr lang="en-GB" b="1" dirty="0">
                <a:latin typeface="Arial" pitchFamily="34" charset="0"/>
                <a:cs typeface="Arial" pitchFamily="34" charset="0"/>
              </a:rPr>
              <a:t>    </a:t>
            </a:r>
            <a:r>
              <a:rPr lang="en-GB" sz="2400" b="1" noProof="1">
                <a:solidFill>
                  <a:srgbClr val="A50021"/>
                </a:solidFill>
                <a:latin typeface="Arial" pitchFamily="34" charset="0"/>
                <a:cs typeface="Arial" pitchFamily="34" charset="0"/>
              </a:rPr>
              <a:t>public CD</a:t>
            </a:r>
            <a:r>
              <a:rPr lang="en-GB" sz="2000" b="1" dirty="0">
                <a:latin typeface="Arial" pitchFamily="34" charset="0"/>
                <a:cs typeface="Arial" pitchFamily="34" charset="0"/>
              </a:rPr>
              <a:t> </a:t>
            </a:r>
            <a:r>
              <a:rPr lang="en-GB" sz="2000" b="1" noProof="1">
                <a:latin typeface="Arial" pitchFamily="34" charset="0"/>
                <a:cs typeface="Arial" pitchFamily="34" charset="0"/>
              </a:rPr>
              <a:t>(String theTitle, String</a:t>
            </a:r>
            <a:r>
              <a:rPr lang="en-GB" sz="2000" b="1" dirty="0">
                <a:latin typeface="Arial" pitchFamily="34" charset="0"/>
                <a:cs typeface="Arial" pitchFamily="34" charset="0"/>
              </a:rPr>
              <a:t> </a:t>
            </a:r>
            <a:r>
              <a:rPr lang="en-GB" sz="2000" b="1" noProof="1">
                <a:latin typeface="Arial" pitchFamily="34" charset="0"/>
                <a:cs typeface="Arial" pitchFamily="34" charset="0"/>
              </a:rPr>
              <a:t>theArtist, </a:t>
            </a:r>
          </a:p>
          <a:p>
            <a:r>
              <a:rPr lang="en-GB" sz="2000" b="1" noProof="1">
                <a:latin typeface="Arial" pitchFamily="34" charset="0"/>
                <a:cs typeface="Arial" pitchFamily="34" charset="0"/>
              </a:rPr>
              <a:t>              </a:t>
            </a:r>
            <a:r>
              <a:rPr lang="en-GB" sz="2000" b="1" dirty="0">
                <a:latin typeface="Arial" pitchFamily="34" charset="0"/>
                <a:cs typeface="Arial" pitchFamily="34" charset="0"/>
              </a:rPr>
              <a:t>               </a:t>
            </a:r>
            <a:r>
              <a:rPr lang="en-GB" sz="2000" b="1" noProof="1">
                <a:latin typeface="Arial" pitchFamily="34" charset="0"/>
                <a:cs typeface="Arial" pitchFamily="34" charset="0"/>
              </a:rPr>
              <a:t>int</a:t>
            </a:r>
            <a:r>
              <a:rPr lang="en-GB" sz="2000" b="1" dirty="0">
                <a:latin typeface="Arial" pitchFamily="34" charset="0"/>
                <a:cs typeface="Arial" pitchFamily="34" charset="0"/>
              </a:rPr>
              <a:t> </a:t>
            </a:r>
            <a:r>
              <a:rPr lang="en-GB" sz="2000" b="1" noProof="1">
                <a:latin typeface="Arial" pitchFamily="34" charset="0"/>
                <a:cs typeface="Arial" pitchFamily="34" charset="0"/>
              </a:rPr>
              <a:t>tracks, int time)</a:t>
            </a:r>
          </a:p>
          <a:p>
            <a:r>
              <a:rPr lang="en-GB" sz="2400" b="1" noProof="1">
                <a:latin typeface="Arial" pitchFamily="34" charset="0"/>
                <a:cs typeface="Arial" pitchFamily="34" charset="0"/>
              </a:rPr>
              <a:t>   {</a:t>
            </a:r>
          </a:p>
          <a:p>
            <a:r>
              <a:rPr lang="en-GB" sz="2400" b="1" noProof="1">
                <a:latin typeface="Arial" pitchFamily="34" charset="0"/>
                <a:cs typeface="Arial" pitchFamily="34" charset="0"/>
              </a:rPr>
              <a:t>        </a:t>
            </a:r>
            <a:r>
              <a:rPr lang="en-GB" sz="2800" b="1" noProof="1">
                <a:solidFill>
                  <a:srgbClr val="A50021"/>
                </a:solidFill>
                <a:latin typeface="Arial" pitchFamily="34" charset="0"/>
                <a:cs typeface="Arial" pitchFamily="34" charset="0"/>
              </a:rPr>
              <a:t>super(theTitle, time);</a:t>
            </a:r>
          </a:p>
          <a:p>
            <a:r>
              <a:rPr lang="en-GB" sz="2400" b="1" noProof="1">
                <a:latin typeface="Arial" pitchFamily="34" charset="0"/>
                <a:cs typeface="Arial" pitchFamily="34" charset="0"/>
              </a:rPr>
              <a:t>        artist = theArtist;</a:t>
            </a:r>
          </a:p>
          <a:p>
            <a:r>
              <a:rPr lang="en-GB" sz="2400" b="1" noProof="1">
                <a:latin typeface="Arial" pitchFamily="34" charset="0"/>
                <a:cs typeface="Arial" pitchFamily="34" charset="0"/>
              </a:rPr>
              <a:t>        numberOfTracks = tracks;</a:t>
            </a:r>
          </a:p>
          <a:p>
            <a:r>
              <a:rPr lang="en-GB" sz="2400" b="1" noProof="1">
                <a:latin typeface="Arial" pitchFamily="34" charset="0"/>
                <a:cs typeface="Arial" pitchFamily="34" charset="0"/>
              </a:rPr>
              <a:t>    }</a:t>
            </a:r>
          </a:p>
          <a:p>
            <a:endParaRPr lang="en-GB" sz="2400" b="1" noProof="1">
              <a:latin typeface="Arial" pitchFamily="34" charset="0"/>
              <a:cs typeface="Arial" pitchFamily="34" charset="0"/>
            </a:endParaRPr>
          </a:p>
          <a:p>
            <a:r>
              <a:rPr lang="en-GB" b="1" noProof="1">
                <a:latin typeface="Arial" pitchFamily="34" charset="0"/>
                <a:cs typeface="Arial" pitchFamily="34" charset="0"/>
              </a:rPr>
              <a:t>    </a:t>
            </a:r>
            <a:r>
              <a:rPr lang="en-GB" b="1" i="1" noProof="1">
                <a:solidFill>
                  <a:srgbClr val="339966"/>
                </a:solidFill>
                <a:latin typeface="Arial" pitchFamily="34" charset="0"/>
                <a:cs typeface="Arial" pitchFamily="34" charset="0"/>
              </a:rPr>
              <a:t>// methods omitted</a:t>
            </a:r>
            <a:endParaRPr lang="en-GB" b="1" noProof="1">
              <a:solidFill>
                <a:srgbClr val="339966"/>
              </a:solidFill>
              <a:latin typeface="Arial" pitchFamily="34" charset="0"/>
              <a:cs typeface="Arial" pitchFamily="34" charset="0"/>
            </a:endParaRPr>
          </a:p>
          <a:p>
            <a:r>
              <a:rPr lang="en-GB" b="1" noProof="1">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Question</a:t>
            </a:r>
          </a:p>
        </p:txBody>
      </p:sp>
      <p:sp>
        <p:nvSpPr>
          <p:cNvPr id="3" name="Content Placeholder 2"/>
          <p:cNvSpPr>
            <a:spLocks noGrp="1"/>
          </p:cNvSpPr>
          <p:nvPr>
            <p:ph idx="1"/>
          </p:nvPr>
        </p:nvSpPr>
        <p:spPr/>
        <p:txBody>
          <a:bodyPr/>
          <a:lstStyle/>
          <a:p>
            <a:r>
              <a:rPr lang="en-GB" dirty="0"/>
              <a:t>Give two reasons  why, instead of creating new classes from old classes by inheritance, you couldn't just copy the source code for the old class and modify it so that it does exactly what you want? </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Exercise 5</a:t>
            </a:r>
          </a:p>
        </p:txBody>
      </p:sp>
      <p:sp>
        <p:nvSpPr>
          <p:cNvPr id="3" name="Content Placeholder 2"/>
          <p:cNvSpPr>
            <a:spLocks noGrp="1"/>
          </p:cNvSpPr>
          <p:nvPr>
            <p:ph idx="1"/>
          </p:nvPr>
        </p:nvSpPr>
        <p:spPr>
          <a:xfrm>
            <a:off x="304800" y="1143000"/>
            <a:ext cx="8382000" cy="4983163"/>
          </a:xfrm>
        </p:spPr>
        <p:txBody>
          <a:bodyPr>
            <a:normAutofit/>
          </a:bodyPr>
          <a:lstStyle/>
          <a:p>
            <a:r>
              <a:rPr lang="en-GB" dirty="0"/>
              <a:t>Amend the constructer for CD as the previous slide and write the revised constructor for DVD. </a:t>
            </a:r>
            <a:r>
              <a:rPr lang="en-GB" dirty="0" smtClean="0"/>
              <a:t> </a:t>
            </a:r>
            <a:endParaRPr lang="en-GB" dirty="0"/>
          </a:p>
          <a:p>
            <a:pPr marL="0" indent="0">
              <a:buNone/>
            </a:pPr>
            <a:r>
              <a:rPr lang="en-GB" sz="2800" dirty="0"/>
              <a:t>(Remember without Item you can’t compile it). yet).</a:t>
            </a:r>
          </a:p>
          <a:p>
            <a:endParaRPr lang="en-GB" dirty="0">
              <a:solidFill>
                <a:schemeClr val="accent6">
                  <a:lumMod val="50000"/>
                </a:schemeClr>
              </a:solidFill>
            </a:endParaRPr>
          </a:p>
          <a:p>
            <a:pPr>
              <a:buNone/>
            </a:pPr>
            <a:r>
              <a:rPr lang="en-GB" dirty="0"/>
              <a:t>   </a:t>
            </a:r>
          </a:p>
          <a:p>
            <a:pPr>
              <a:buNone/>
            </a:pPr>
            <a:endParaRPr lang="en-GB" dirty="0"/>
          </a:p>
          <a:p>
            <a:pPr>
              <a:buNone/>
            </a:pPr>
            <a:endParaRPr lang="en-GB" dirty="0"/>
          </a:p>
          <a:p>
            <a:pPr>
              <a:buNone/>
            </a:pPr>
            <a:endParaRPr lang="en-GB" dirty="0"/>
          </a:p>
        </p:txBody>
      </p:sp>
      <p:sp>
        <p:nvSpPr>
          <p:cNvPr id="4" name="Rectangle 3"/>
          <p:cNvSpPr/>
          <p:nvPr/>
        </p:nvSpPr>
        <p:spPr>
          <a:xfrm>
            <a:off x="8229600" y="2667000"/>
            <a:ext cx="838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Exercise continued</a:t>
            </a:r>
          </a:p>
        </p:txBody>
      </p:sp>
      <p:sp>
        <p:nvSpPr>
          <p:cNvPr id="3" name="Content Placeholder 2"/>
          <p:cNvSpPr>
            <a:spLocks noGrp="1"/>
          </p:cNvSpPr>
          <p:nvPr>
            <p:ph idx="1"/>
          </p:nvPr>
        </p:nvSpPr>
        <p:spPr/>
        <p:txBody>
          <a:bodyPr/>
          <a:lstStyle/>
          <a:p>
            <a:pPr marL="514350" indent="-514350">
              <a:buFont typeface="+mj-lt"/>
              <a:buAutoNum type="arabicPeriod"/>
            </a:pPr>
            <a:r>
              <a:rPr lang="en-GB" dirty="0"/>
              <a:t>Write the </a:t>
            </a:r>
            <a:r>
              <a:rPr lang="en-GB" dirty="0">
                <a:latin typeface="Arial" pitchFamily="34" charset="0"/>
                <a:cs typeface="Arial" pitchFamily="34" charset="0"/>
              </a:rPr>
              <a:t>Item</a:t>
            </a:r>
            <a:r>
              <a:rPr lang="en-GB" dirty="0"/>
              <a:t> class (some code </a:t>
            </a:r>
            <a:r>
              <a:rPr lang="en-GB"/>
              <a:t>on slides 36 &amp; 38). </a:t>
            </a:r>
            <a:endParaRPr lang="en-GB" dirty="0"/>
          </a:p>
          <a:p>
            <a:pPr marL="514350" indent="-514350">
              <a:buFont typeface="+mj-lt"/>
              <a:buAutoNum type="arabicPeriod"/>
            </a:pPr>
            <a:r>
              <a:rPr lang="en-GB" dirty="0"/>
              <a:t>Amend the </a:t>
            </a:r>
            <a:r>
              <a:rPr lang="en-GB" dirty="0">
                <a:latin typeface="Arial" pitchFamily="34" charset="0"/>
                <a:cs typeface="Arial" pitchFamily="34" charset="0"/>
              </a:rPr>
              <a:t>CD</a:t>
            </a:r>
            <a:r>
              <a:rPr lang="en-GB" dirty="0"/>
              <a:t> and </a:t>
            </a:r>
            <a:r>
              <a:rPr lang="en-GB" dirty="0">
                <a:latin typeface="Arial" pitchFamily="34" charset="0"/>
                <a:cs typeface="Arial" pitchFamily="34" charset="0"/>
              </a:rPr>
              <a:t>DVD</a:t>
            </a:r>
            <a:r>
              <a:rPr lang="en-GB" dirty="0"/>
              <a:t> classes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782" t="49584" r="74937" b="20750"/>
          <a:stretch/>
        </p:blipFill>
        <p:spPr bwMode="auto">
          <a:xfrm>
            <a:off x="1066800" y="3352800"/>
            <a:ext cx="3505200" cy="317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274638"/>
            <a:ext cx="2895600" cy="3001962"/>
          </a:xfrm>
        </p:spPr>
        <p:txBody>
          <a:bodyPr>
            <a:normAutofit/>
          </a:bodyPr>
          <a:lstStyle/>
          <a:p>
            <a:r>
              <a:rPr lang="en-GB" dirty="0"/>
              <a:t>Item – the</a:t>
            </a:r>
            <a:br>
              <a:rPr lang="en-GB" dirty="0"/>
            </a:br>
            <a:r>
              <a:rPr lang="en-GB" dirty="0"/>
              <a:t>rest!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Rectangle 5"/>
          <p:cNvSpPr/>
          <p:nvPr/>
        </p:nvSpPr>
        <p:spPr>
          <a:xfrm>
            <a:off x="304800" y="457200"/>
            <a:ext cx="5562600" cy="6186309"/>
          </a:xfrm>
          <a:prstGeom prst="rect">
            <a:avLst/>
          </a:prstGeom>
          <a:ln w="25400">
            <a:solidFill>
              <a:schemeClr val="accent1">
                <a:shade val="50000"/>
              </a:schemeClr>
            </a:solidFill>
          </a:ln>
        </p:spPr>
        <p:txBody>
          <a:bodyPr wrap="square">
            <a:spAutoFit/>
          </a:bodyPr>
          <a:lstStyle/>
          <a:p>
            <a:r>
              <a:rPr lang="en-GB" dirty="0"/>
              <a:t>    public void </a:t>
            </a:r>
            <a:r>
              <a:rPr lang="en-GB" dirty="0" err="1"/>
              <a:t>setComment</a:t>
            </a:r>
            <a:r>
              <a:rPr lang="en-GB" dirty="0"/>
              <a:t>(String comment)    {</a:t>
            </a:r>
          </a:p>
          <a:p>
            <a:r>
              <a:rPr lang="en-GB" dirty="0"/>
              <a:t>        </a:t>
            </a:r>
            <a:r>
              <a:rPr lang="en-GB" dirty="0" err="1"/>
              <a:t>this.comment</a:t>
            </a:r>
            <a:r>
              <a:rPr lang="en-GB" dirty="0"/>
              <a:t> = comment;</a:t>
            </a:r>
          </a:p>
          <a:p>
            <a:r>
              <a:rPr lang="en-GB" dirty="0"/>
              <a:t>    }</a:t>
            </a:r>
          </a:p>
          <a:p>
            <a:r>
              <a:rPr lang="en-GB" dirty="0"/>
              <a:t>    public String </a:t>
            </a:r>
            <a:r>
              <a:rPr lang="en-GB" dirty="0" err="1"/>
              <a:t>getComment</a:t>
            </a:r>
            <a:r>
              <a:rPr lang="en-GB" dirty="0"/>
              <a:t>()    {</a:t>
            </a:r>
          </a:p>
          <a:p>
            <a:r>
              <a:rPr lang="en-GB" dirty="0"/>
              <a:t>        return comment;</a:t>
            </a:r>
          </a:p>
          <a:p>
            <a:r>
              <a:rPr lang="en-GB" dirty="0"/>
              <a:t>    }</a:t>
            </a:r>
          </a:p>
          <a:p>
            <a:r>
              <a:rPr lang="en-GB" dirty="0"/>
              <a:t>    public void </a:t>
            </a:r>
            <a:r>
              <a:rPr lang="en-GB" dirty="0" err="1"/>
              <a:t>setOwn</a:t>
            </a:r>
            <a:r>
              <a:rPr lang="en-GB" dirty="0"/>
              <a:t>(boolean </a:t>
            </a:r>
            <a:r>
              <a:rPr lang="en-GB" dirty="0" err="1"/>
              <a:t>ownIt</a:t>
            </a:r>
            <a:r>
              <a:rPr lang="en-GB" dirty="0"/>
              <a:t>)    {</a:t>
            </a:r>
          </a:p>
          <a:p>
            <a:r>
              <a:rPr lang="en-GB" dirty="0"/>
              <a:t>        </a:t>
            </a:r>
            <a:r>
              <a:rPr lang="en-GB" dirty="0" err="1"/>
              <a:t>gotIt</a:t>
            </a:r>
            <a:r>
              <a:rPr lang="en-GB" dirty="0"/>
              <a:t> = </a:t>
            </a:r>
            <a:r>
              <a:rPr lang="en-GB" dirty="0" err="1"/>
              <a:t>ownIt</a:t>
            </a:r>
            <a:r>
              <a:rPr lang="en-GB" dirty="0"/>
              <a:t>;</a:t>
            </a:r>
          </a:p>
          <a:p>
            <a:r>
              <a:rPr lang="en-GB" dirty="0"/>
              <a:t>    }</a:t>
            </a:r>
          </a:p>
          <a:p>
            <a:r>
              <a:rPr lang="en-GB" dirty="0"/>
              <a:t>    public boolean </a:t>
            </a:r>
            <a:r>
              <a:rPr lang="en-GB" dirty="0" err="1"/>
              <a:t>getOwn</a:t>
            </a:r>
            <a:r>
              <a:rPr lang="en-GB" dirty="0"/>
              <a:t>()    {</a:t>
            </a:r>
          </a:p>
          <a:p>
            <a:r>
              <a:rPr lang="en-GB" dirty="0"/>
              <a:t>        return </a:t>
            </a:r>
            <a:r>
              <a:rPr lang="en-GB" dirty="0" err="1"/>
              <a:t>gotIt</a:t>
            </a:r>
            <a:r>
              <a:rPr lang="en-GB" dirty="0"/>
              <a:t>;</a:t>
            </a:r>
          </a:p>
          <a:p>
            <a:r>
              <a:rPr lang="en-GB" dirty="0"/>
              <a:t>    }    </a:t>
            </a:r>
          </a:p>
          <a:p>
            <a:r>
              <a:rPr lang="en-GB" dirty="0"/>
              <a:t>     public String </a:t>
            </a:r>
            <a:r>
              <a:rPr lang="en-GB" dirty="0" err="1"/>
              <a:t>getDetails</a:t>
            </a:r>
            <a:r>
              <a:rPr lang="en-GB" dirty="0"/>
              <a:t>()    {</a:t>
            </a:r>
          </a:p>
          <a:p>
            <a:r>
              <a:rPr lang="en-GB" dirty="0"/>
              <a:t>        String details =  title + " (" + </a:t>
            </a:r>
            <a:r>
              <a:rPr lang="en-GB" dirty="0" err="1"/>
              <a:t>playingTime</a:t>
            </a:r>
            <a:r>
              <a:rPr lang="en-GB" dirty="0"/>
              <a:t> + " </a:t>
            </a:r>
            <a:r>
              <a:rPr lang="en-GB" dirty="0" err="1"/>
              <a:t>mins</a:t>
            </a:r>
            <a:r>
              <a:rPr lang="en-GB" dirty="0"/>
              <a:t>)";</a:t>
            </a:r>
          </a:p>
          <a:p>
            <a:r>
              <a:rPr lang="en-GB" dirty="0"/>
              <a:t>        if(</a:t>
            </a:r>
            <a:r>
              <a:rPr lang="en-GB" dirty="0" err="1"/>
              <a:t>gotIt</a:t>
            </a:r>
            <a:r>
              <a:rPr lang="en-GB" dirty="0"/>
              <a:t>) {</a:t>
            </a:r>
          </a:p>
          <a:p>
            <a:r>
              <a:rPr lang="en-GB" dirty="0"/>
              <a:t>            details = details + "*" + "\n";</a:t>
            </a:r>
          </a:p>
          <a:p>
            <a:r>
              <a:rPr lang="en-GB" dirty="0"/>
              <a:t>        } else {</a:t>
            </a:r>
          </a:p>
          <a:p>
            <a:r>
              <a:rPr lang="en-GB" dirty="0"/>
              <a:t>            details = details + "\n";</a:t>
            </a:r>
          </a:p>
          <a:p>
            <a:r>
              <a:rPr lang="en-GB" dirty="0"/>
              <a:t>        }</a:t>
            </a:r>
          </a:p>
          <a:p>
            <a:r>
              <a:rPr lang="en-GB" dirty="0"/>
              <a:t>        details = details + "    " + comment + "\n";</a:t>
            </a:r>
          </a:p>
          <a:p>
            <a:r>
              <a:rPr lang="en-GB" dirty="0"/>
              <a:t>        return details;</a:t>
            </a:r>
          </a:p>
          <a:p>
            <a:r>
              <a:rPr lang="en-GB"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600"/>
              <a:t>New Database source code</a:t>
            </a:r>
          </a:p>
        </p:txBody>
      </p:sp>
      <p:sp>
        <p:nvSpPr>
          <p:cNvPr id="27651" name="Rectangle 3"/>
          <p:cNvSpPr>
            <a:spLocks noGrp="1" noChangeArrowheads="1"/>
          </p:cNvSpPr>
          <p:nvPr>
            <p:ph type="body" idx="1"/>
          </p:nvPr>
        </p:nvSpPr>
        <p:spPr>
          <a:xfrm>
            <a:off x="304800" y="1295400"/>
            <a:ext cx="8229600" cy="5181600"/>
          </a:xfrm>
        </p:spPr>
        <p:txBody>
          <a:bodyPr>
            <a:normAutofit lnSpcReduction="10000"/>
          </a:bodyPr>
          <a:lstStyle/>
          <a:p>
            <a:pPr eaLnBrk="1" hangingPunct="1">
              <a:lnSpc>
                <a:spcPct val="80000"/>
              </a:lnSpc>
              <a:buFontTx/>
              <a:buNone/>
            </a:pPr>
            <a:r>
              <a:rPr lang="en-GB" sz="2400" b="1" noProof="1"/>
              <a:t>public class Database</a:t>
            </a:r>
            <a:r>
              <a:rPr lang="en-GB" sz="2400" b="1" dirty="0"/>
              <a:t> </a:t>
            </a:r>
            <a:r>
              <a:rPr lang="en-GB" sz="2400" b="1" noProof="1"/>
              <a:t>{</a:t>
            </a:r>
          </a:p>
          <a:p>
            <a:pPr eaLnBrk="1" hangingPunct="1">
              <a:lnSpc>
                <a:spcPct val="80000"/>
              </a:lnSpc>
              <a:buFontTx/>
              <a:buNone/>
            </a:pPr>
            <a:r>
              <a:rPr lang="en-GB" sz="2400" b="1" noProof="1"/>
              <a:t>    private </a:t>
            </a:r>
            <a:r>
              <a:rPr lang="en-GB" sz="2800" b="1" noProof="1">
                <a:solidFill>
                  <a:srgbClr val="A50021"/>
                </a:solidFill>
              </a:rPr>
              <a:t>ArrayList</a:t>
            </a:r>
            <a:r>
              <a:rPr lang="en-GB" sz="2800" b="1" dirty="0">
                <a:solidFill>
                  <a:srgbClr val="A50021"/>
                </a:solidFill>
              </a:rPr>
              <a:t>&lt;Item&gt;</a:t>
            </a:r>
            <a:r>
              <a:rPr lang="en-GB" sz="2400" b="1" noProof="1"/>
              <a:t> items;</a:t>
            </a:r>
          </a:p>
          <a:p>
            <a:pPr eaLnBrk="1" hangingPunct="1">
              <a:lnSpc>
                <a:spcPct val="80000"/>
              </a:lnSpc>
              <a:buFontTx/>
              <a:buNone/>
            </a:pPr>
            <a:endParaRPr lang="en-GB" sz="2400" b="1" noProof="1"/>
          </a:p>
          <a:p>
            <a:pPr eaLnBrk="1" hangingPunct="1">
              <a:lnSpc>
                <a:spcPct val="80000"/>
              </a:lnSpc>
              <a:buFontTx/>
              <a:buNone/>
            </a:pPr>
            <a:r>
              <a:rPr lang="en-GB" sz="2400" b="1" dirty="0"/>
              <a:t>   </a:t>
            </a:r>
            <a:r>
              <a:rPr lang="en-GB" sz="2400" b="1" dirty="0">
                <a:solidFill>
                  <a:srgbClr val="339966"/>
                </a:solidFill>
              </a:rPr>
              <a:t>//</a:t>
            </a:r>
            <a:r>
              <a:rPr lang="en-GB" sz="2400" b="1" noProof="1">
                <a:solidFill>
                  <a:srgbClr val="339966"/>
                </a:solidFill>
              </a:rPr>
              <a:t> Construct an empty Database.</a:t>
            </a:r>
          </a:p>
          <a:p>
            <a:pPr eaLnBrk="1" hangingPunct="1">
              <a:lnSpc>
                <a:spcPct val="80000"/>
              </a:lnSpc>
              <a:buFontTx/>
              <a:buNone/>
            </a:pPr>
            <a:r>
              <a:rPr lang="en-GB" sz="2400" b="1" dirty="0"/>
              <a:t>   </a:t>
            </a:r>
            <a:r>
              <a:rPr lang="en-GB" sz="2400" b="1" noProof="1">
                <a:solidFill>
                  <a:srgbClr val="A50021"/>
                </a:solidFill>
              </a:rPr>
              <a:t>public Database()</a:t>
            </a:r>
            <a:r>
              <a:rPr lang="en-GB" sz="2400" b="1" noProof="1"/>
              <a:t> </a:t>
            </a:r>
          </a:p>
          <a:p>
            <a:pPr eaLnBrk="1" hangingPunct="1">
              <a:lnSpc>
                <a:spcPct val="80000"/>
              </a:lnSpc>
              <a:buFontTx/>
              <a:buNone/>
            </a:pPr>
            <a:r>
              <a:rPr lang="en-GB" sz="2400" b="1" noProof="1"/>
              <a:t>    {</a:t>
            </a:r>
          </a:p>
          <a:p>
            <a:pPr eaLnBrk="1" hangingPunct="1">
              <a:lnSpc>
                <a:spcPct val="80000"/>
              </a:lnSpc>
              <a:buFontTx/>
              <a:buNone/>
            </a:pPr>
            <a:r>
              <a:rPr lang="en-GB" sz="2400" b="1" noProof="1"/>
              <a:t>        items = new ArrayList</a:t>
            </a:r>
            <a:r>
              <a:rPr lang="en-GB" sz="2400" b="1" dirty="0"/>
              <a:t>&lt;Item&gt;</a:t>
            </a:r>
            <a:r>
              <a:rPr lang="en-GB" sz="2400" b="1" noProof="1"/>
              <a:t>();</a:t>
            </a:r>
          </a:p>
          <a:p>
            <a:pPr eaLnBrk="1" hangingPunct="1">
              <a:lnSpc>
                <a:spcPct val="80000"/>
              </a:lnSpc>
              <a:buFontTx/>
              <a:buNone/>
            </a:pPr>
            <a:r>
              <a:rPr lang="en-GB" sz="2400" b="1" noProof="1"/>
              <a:t>    }</a:t>
            </a:r>
          </a:p>
          <a:p>
            <a:pPr eaLnBrk="1" hangingPunct="1">
              <a:lnSpc>
                <a:spcPct val="80000"/>
              </a:lnSpc>
              <a:buFontTx/>
              <a:buNone/>
            </a:pPr>
            <a:endParaRPr lang="en-GB" sz="2400" b="1" noProof="1"/>
          </a:p>
          <a:p>
            <a:pPr eaLnBrk="1" hangingPunct="1">
              <a:lnSpc>
                <a:spcPct val="80000"/>
              </a:lnSpc>
              <a:buFontTx/>
              <a:buNone/>
            </a:pPr>
            <a:r>
              <a:rPr lang="en-GB" sz="2400" b="1" dirty="0"/>
              <a:t>    </a:t>
            </a:r>
            <a:r>
              <a:rPr lang="en-GB" sz="2400" b="1" noProof="1"/>
              <a:t>public void addItem(</a:t>
            </a:r>
            <a:r>
              <a:rPr lang="en-GB" sz="2400" b="1" dirty="0"/>
              <a:t> </a:t>
            </a:r>
            <a:r>
              <a:rPr lang="en-GB" sz="2400" b="1" noProof="1">
                <a:solidFill>
                  <a:srgbClr val="A50021"/>
                </a:solidFill>
              </a:rPr>
              <a:t>Item theItem</a:t>
            </a:r>
            <a:r>
              <a:rPr lang="en-GB" sz="2400" b="1" dirty="0"/>
              <a:t> </a:t>
            </a:r>
            <a:r>
              <a:rPr lang="en-GB" sz="2400" b="1" noProof="1"/>
              <a:t>) </a:t>
            </a:r>
          </a:p>
          <a:p>
            <a:pPr eaLnBrk="1" hangingPunct="1">
              <a:lnSpc>
                <a:spcPct val="80000"/>
              </a:lnSpc>
              <a:buFontTx/>
              <a:buNone/>
            </a:pPr>
            <a:r>
              <a:rPr lang="en-GB" sz="2400" b="1" noProof="1"/>
              <a:t>    {</a:t>
            </a:r>
          </a:p>
          <a:p>
            <a:pPr eaLnBrk="1" hangingPunct="1">
              <a:lnSpc>
                <a:spcPct val="80000"/>
              </a:lnSpc>
              <a:buFontTx/>
              <a:buNone/>
            </a:pPr>
            <a:r>
              <a:rPr lang="en-GB" sz="2400" b="1" noProof="1"/>
              <a:t>        items.add(theItem);</a:t>
            </a:r>
          </a:p>
          <a:p>
            <a:pPr eaLnBrk="1" hangingPunct="1">
              <a:lnSpc>
                <a:spcPct val="80000"/>
              </a:lnSpc>
              <a:buFontTx/>
              <a:buNone/>
            </a:pPr>
            <a:r>
              <a:rPr lang="en-GB" sz="2400" b="1" noProof="1"/>
              <a:t>    }</a:t>
            </a:r>
          </a:p>
          <a:p>
            <a:pPr eaLnBrk="1" hangingPunct="1">
              <a:lnSpc>
                <a:spcPct val="80000"/>
              </a:lnSpc>
              <a:buFontTx/>
              <a:buNone/>
            </a:pPr>
            <a:r>
              <a:rPr lang="en-GB" sz="2400" b="1" noProof="1"/>
              <a:t>    ...</a:t>
            </a:r>
          </a:p>
          <a:p>
            <a:pPr eaLnBrk="1" hangingPunct="1">
              <a:lnSpc>
                <a:spcPct val="80000"/>
              </a:lnSpc>
              <a:buFontTx/>
              <a:buNone/>
            </a:pPr>
            <a:r>
              <a:rPr lang="en-GB" sz="2400" b="1" noProof="1"/>
              <a:t>}</a:t>
            </a:r>
            <a:endParaRPr lang="en-AU" sz="2400" b="1" dirty="0">
              <a:solidFill>
                <a:srgbClr val="000000"/>
              </a:solidFill>
            </a:endParaRPr>
          </a:p>
          <a:p>
            <a:pPr eaLnBrk="1" hangingPunct="1">
              <a:lnSpc>
                <a:spcPct val="80000"/>
              </a:lnSpc>
              <a:buFontTx/>
              <a:buNone/>
            </a:pPr>
            <a:endParaRPr lang="en-US" sz="2400" dirty="0"/>
          </a:p>
        </p:txBody>
      </p:sp>
      <p:sp>
        <p:nvSpPr>
          <p:cNvPr id="5" name="Line Callout 1 (Accent Bar) 4"/>
          <p:cNvSpPr/>
          <p:nvPr/>
        </p:nvSpPr>
        <p:spPr>
          <a:xfrm>
            <a:off x="5791200" y="4800600"/>
            <a:ext cx="3048000" cy="685800"/>
          </a:xfrm>
          <a:prstGeom prst="accentCallout1">
            <a:avLst>
              <a:gd name="adj1" fmla="val 18750"/>
              <a:gd name="adj2" fmla="val -8333"/>
              <a:gd name="adj3" fmla="val -19279"/>
              <a:gd name="adj4" fmla="val -3466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GB" dirty="0">
                <a:solidFill>
                  <a:schemeClr val="tx1"/>
                </a:solidFill>
                <a:latin typeface="Comic Sans MS" pitchFamily="66" charset="0"/>
              </a:rPr>
              <a:t>items / CD / DVD ???</a:t>
            </a:r>
          </a:p>
          <a:p>
            <a:pPr>
              <a:defRPr/>
            </a:pPr>
            <a:r>
              <a:rPr lang="en-GB" dirty="0">
                <a:solidFill>
                  <a:schemeClr val="tx1"/>
                </a:solidFill>
                <a:latin typeface="Comic Sans MS" pitchFamily="66" charset="0"/>
              </a:rPr>
              <a:t>how does this work?</a:t>
            </a:r>
            <a:endParaRPr lang="en-US" dirty="0">
              <a:solidFill>
                <a:schemeClr val="tx1"/>
              </a:solidFill>
              <a:latin typeface="Comic Sans MS" pitchFamily="66" charset="0"/>
            </a:endParaRPr>
          </a:p>
        </p:txBody>
      </p:sp>
      <p:sp>
        <p:nvSpPr>
          <p:cNvPr id="6" name="TextBox 5"/>
          <p:cNvSpPr txBox="1"/>
          <p:nvPr/>
        </p:nvSpPr>
        <p:spPr>
          <a:xfrm>
            <a:off x="5791200" y="5486400"/>
            <a:ext cx="3048000" cy="830997"/>
          </a:xfrm>
          <a:prstGeom prst="rect">
            <a:avLst/>
          </a:prstGeom>
          <a:noFill/>
        </p:spPr>
        <p:txBody>
          <a:bodyPr wrap="square" rtlCol="0">
            <a:spAutoFit/>
          </a:bodyPr>
          <a:lstStyle/>
          <a:p>
            <a:r>
              <a:rPr lang="en-GB" sz="2400" dirty="0">
                <a:solidFill>
                  <a:schemeClr val="accent6">
                    <a:lumMod val="50000"/>
                  </a:schemeClr>
                </a:solidFill>
                <a:latin typeface="Comic Sans MS" pitchFamily="66" charset="0"/>
              </a:rPr>
              <a:t>Find out for next week</a:t>
            </a:r>
          </a:p>
        </p:txBody>
      </p:sp>
      <p:sp>
        <p:nvSpPr>
          <p:cNvPr id="7" name="Rectangle 6"/>
          <p:cNvSpPr/>
          <p:nvPr/>
        </p:nvSpPr>
        <p:spPr>
          <a:xfrm>
            <a:off x="5791200" y="5486400"/>
            <a:ext cx="3048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p:cNvSpPr>
            <a:spLocks noGrp="1"/>
          </p:cNvSpPr>
          <p:nvPr>
            <p:ph type="sldNum" sz="quarter" idx="12"/>
          </p:nvPr>
        </p:nvSpPr>
        <p:spPr/>
        <p:txBody>
          <a:bodyPr/>
          <a:lstStyle/>
          <a:p>
            <a:fld id="{B6F15528-21DE-4FAA-801E-634DDDAF4B2B}" type="slidenum">
              <a:rPr lang="en-US" smtClean="0"/>
              <a:pPr/>
              <a:t>43</a:t>
            </a:fld>
            <a:endParaRPr lang="en-US"/>
          </a:p>
        </p:txBody>
      </p:sp>
      <p:sp>
        <p:nvSpPr>
          <p:cNvPr id="10" name="Rectangle 9"/>
          <p:cNvSpPr/>
          <p:nvPr/>
        </p:nvSpPr>
        <p:spPr>
          <a:xfrm>
            <a:off x="1219200" y="6248400"/>
            <a:ext cx="67056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Copies of revised code will be available from blackboard.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xit" presetSubtype="0" fill="hold" grpId="0" nodeType="clickEffect">
                                  <p:stCondLst>
                                    <p:cond delay="0"/>
                                  </p:stCondLst>
                                  <p:childTnLst>
                                    <p:animEffect transition="out" filter="fade">
                                      <p:cBhvr>
                                        <p:cTn id="6" dur="2000"/>
                                        <p:tgtEl>
                                          <p:spTgt spid="7"/>
                                        </p:tgtEl>
                                      </p:cBhvr>
                                    </p:animEffect>
                                    <p:anim calcmode="lin" valueType="num">
                                      <p:cBhvr>
                                        <p:cTn id="7" dur="2000"/>
                                        <p:tgtEl>
                                          <p:spTgt spid="7"/>
                                        </p:tgtEl>
                                        <p:attrNameLst>
                                          <p:attrName>style.rotation</p:attrName>
                                        </p:attrNameLst>
                                      </p:cBhvr>
                                      <p:tavLst>
                                        <p:tav tm="0">
                                          <p:val>
                                            <p:fltVal val="0"/>
                                          </p:val>
                                        </p:tav>
                                        <p:tav tm="100000">
                                          <p:val>
                                            <p:fltVal val="720"/>
                                          </p:val>
                                        </p:tav>
                                      </p:tavLst>
                                    </p:anim>
                                    <p:anim calcmode="lin" valueType="num">
                                      <p:cBhvr>
                                        <p:cTn id="8" dur="2000"/>
                                        <p:tgtEl>
                                          <p:spTgt spid="7"/>
                                        </p:tgtEl>
                                        <p:attrNameLst>
                                          <p:attrName>ppt_h</p:attrName>
                                        </p:attrNameLst>
                                      </p:cBhvr>
                                      <p:tavLst>
                                        <p:tav tm="0">
                                          <p:val>
                                            <p:strVal val="ppt_h"/>
                                          </p:val>
                                        </p:tav>
                                        <p:tav tm="100000">
                                          <p:val>
                                            <p:fltVal val="0"/>
                                          </p:val>
                                        </p:tav>
                                      </p:tavLst>
                                    </p:anim>
                                    <p:anim calcmode="lin" valueType="num">
                                      <p:cBhvr>
                                        <p:cTn id="9" dur="2000"/>
                                        <p:tgtEl>
                                          <p:spTgt spid="7"/>
                                        </p:tgtEl>
                                        <p:attrNameLst>
                                          <p:attrName>ppt_w</p:attrName>
                                        </p:attrNameLst>
                                      </p:cBhvr>
                                      <p:tavLst>
                                        <p:tav tm="0">
                                          <p:val>
                                            <p:strVal val="ppt_w"/>
                                          </p:val>
                                        </p:tav>
                                        <p:tav tm="100000">
                                          <p:val>
                                            <p:fltVal val="0"/>
                                          </p:val>
                                        </p:tav>
                                      </p:tavLst>
                                    </p:anim>
                                    <p:set>
                                      <p:cBhvr>
                                        <p:cTn id="1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Possible Answer</a:t>
            </a:r>
          </a:p>
        </p:txBody>
      </p:sp>
      <p:sp>
        <p:nvSpPr>
          <p:cNvPr id="4" name="Rectangle 3"/>
          <p:cNvSpPr/>
          <p:nvPr/>
        </p:nvSpPr>
        <p:spPr>
          <a:xfrm>
            <a:off x="304800" y="1524000"/>
            <a:ext cx="8610600" cy="510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Possible Answer</a:t>
            </a:r>
          </a:p>
        </p:txBody>
      </p:sp>
      <p:sp>
        <p:nvSpPr>
          <p:cNvPr id="4" name="Rectangle 3"/>
          <p:cNvSpPr/>
          <p:nvPr/>
        </p:nvSpPr>
        <p:spPr>
          <a:xfrm>
            <a:off x="304800" y="1371600"/>
            <a:ext cx="8686800" cy="541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Single Inheritance </a:t>
            </a:r>
          </a:p>
        </p:txBody>
      </p:sp>
      <p:sp>
        <p:nvSpPr>
          <p:cNvPr id="14339" name="Rectangle 3"/>
          <p:cNvSpPr>
            <a:spLocks noGrp="1" noChangeArrowheads="1"/>
          </p:cNvSpPr>
          <p:nvPr>
            <p:ph type="body" idx="1"/>
          </p:nvPr>
        </p:nvSpPr>
        <p:spPr>
          <a:xfrm>
            <a:off x="457200" y="1600200"/>
            <a:ext cx="5562600" cy="4525963"/>
          </a:xfrm>
        </p:spPr>
        <p:txBody>
          <a:bodyPr/>
          <a:lstStyle/>
          <a:p>
            <a:pPr eaLnBrk="1" hangingPunct="1">
              <a:lnSpc>
                <a:spcPct val="90000"/>
              </a:lnSpc>
            </a:pPr>
            <a:r>
              <a:rPr lang="en-US" sz="2800"/>
              <a:t>The class that is used to define a new class is called a </a:t>
            </a:r>
            <a:r>
              <a:rPr lang="en-US" sz="2800" b="1">
                <a:solidFill>
                  <a:srgbClr val="A50021"/>
                </a:solidFill>
              </a:rPr>
              <a:t>parent</a:t>
            </a:r>
            <a:r>
              <a:rPr lang="en-US" sz="2800"/>
              <a:t> class (or </a:t>
            </a:r>
            <a:r>
              <a:rPr lang="en-US" sz="2800" b="1">
                <a:solidFill>
                  <a:srgbClr val="A50021"/>
                </a:solidFill>
              </a:rPr>
              <a:t>superclass</a:t>
            </a:r>
            <a:r>
              <a:rPr lang="en-US" sz="2800"/>
              <a:t> or </a:t>
            </a:r>
            <a:r>
              <a:rPr lang="en-US" sz="2800" b="1">
                <a:solidFill>
                  <a:srgbClr val="A50021"/>
                </a:solidFill>
              </a:rPr>
              <a:t>base class</a:t>
            </a:r>
            <a:r>
              <a:rPr lang="en-US" sz="2800"/>
              <a:t>.) </a:t>
            </a:r>
          </a:p>
          <a:p>
            <a:pPr eaLnBrk="1" hangingPunct="1">
              <a:lnSpc>
                <a:spcPct val="90000"/>
              </a:lnSpc>
            </a:pPr>
            <a:r>
              <a:rPr lang="en-US" sz="2800"/>
              <a:t>The class based on the parent class is called a </a:t>
            </a:r>
            <a:r>
              <a:rPr lang="en-US" sz="2800" b="1">
                <a:solidFill>
                  <a:srgbClr val="A50021"/>
                </a:solidFill>
              </a:rPr>
              <a:t>child</a:t>
            </a:r>
            <a:r>
              <a:rPr lang="en-US" sz="2800"/>
              <a:t> class (or </a:t>
            </a:r>
            <a:r>
              <a:rPr lang="en-US" sz="2800" b="1">
                <a:solidFill>
                  <a:srgbClr val="A50021"/>
                </a:solidFill>
              </a:rPr>
              <a:t>subclass</a:t>
            </a:r>
            <a:r>
              <a:rPr lang="en-US" sz="2800"/>
              <a:t> or </a:t>
            </a:r>
            <a:r>
              <a:rPr lang="en-US" sz="2800" b="1">
                <a:solidFill>
                  <a:srgbClr val="A50021"/>
                </a:solidFill>
              </a:rPr>
              <a:t>derived</a:t>
            </a:r>
            <a:r>
              <a:rPr lang="en-US" sz="2800"/>
              <a:t> class.) </a:t>
            </a:r>
          </a:p>
          <a:p>
            <a:pPr eaLnBrk="1" hangingPunct="1">
              <a:lnSpc>
                <a:spcPct val="90000"/>
              </a:lnSpc>
            </a:pPr>
            <a:r>
              <a:rPr lang="en-US" sz="2800"/>
              <a:t>In Java children inherit characteristics from </a:t>
            </a:r>
            <a:r>
              <a:rPr lang="en-US" sz="2800" i="1"/>
              <a:t>just one</a:t>
            </a:r>
            <a:r>
              <a:rPr lang="en-US" sz="2800"/>
              <a:t> parent.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2" name="Rectangle 1">
            <a:extLst>
              <a:ext uri="{FF2B5EF4-FFF2-40B4-BE49-F238E27FC236}">
                <a16:creationId xmlns:a16="http://schemas.microsoft.com/office/drawing/2014/main" id="{86E864A7-CEB2-4F79-8D59-627FBBBEE013}"/>
              </a:ext>
            </a:extLst>
          </p:cNvPr>
          <p:cNvSpPr/>
          <p:nvPr/>
        </p:nvSpPr>
        <p:spPr>
          <a:xfrm>
            <a:off x="6324600" y="1828800"/>
            <a:ext cx="2362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a:solidFill>
                  <a:schemeClr val="tx1"/>
                </a:solidFill>
              </a:rPr>
              <a:t>ParentClass</a:t>
            </a:r>
            <a:endParaRPr lang="en-GB" sz="2400" dirty="0">
              <a:solidFill>
                <a:schemeClr val="tx1"/>
              </a:solidFill>
            </a:endParaRPr>
          </a:p>
        </p:txBody>
      </p:sp>
      <p:sp>
        <p:nvSpPr>
          <p:cNvPr id="9" name="Rectangle 8">
            <a:extLst>
              <a:ext uri="{FF2B5EF4-FFF2-40B4-BE49-F238E27FC236}">
                <a16:creationId xmlns:a16="http://schemas.microsoft.com/office/drawing/2014/main" id="{5068C772-854C-4290-8480-714547F40574}"/>
              </a:ext>
            </a:extLst>
          </p:cNvPr>
          <p:cNvSpPr/>
          <p:nvPr/>
        </p:nvSpPr>
        <p:spPr>
          <a:xfrm>
            <a:off x="6324600" y="4648200"/>
            <a:ext cx="2362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a:solidFill>
                  <a:schemeClr val="tx1"/>
                </a:solidFill>
              </a:rPr>
              <a:t>ChildClass</a:t>
            </a:r>
            <a:endParaRPr lang="en-GB" sz="2400" dirty="0">
              <a:solidFill>
                <a:schemeClr val="tx1"/>
              </a:solidFill>
            </a:endParaRPr>
          </a:p>
        </p:txBody>
      </p:sp>
      <p:sp>
        <p:nvSpPr>
          <p:cNvPr id="6" name="Isosceles Triangle 5">
            <a:extLst>
              <a:ext uri="{FF2B5EF4-FFF2-40B4-BE49-F238E27FC236}">
                <a16:creationId xmlns:a16="http://schemas.microsoft.com/office/drawing/2014/main" id="{80D5A71C-77AA-40F1-97D4-C2AC791AEB15}"/>
              </a:ext>
            </a:extLst>
          </p:cNvPr>
          <p:cNvSpPr/>
          <p:nvPr/>
        </p:nvSpPr>
        <p:spPr>
          <a:xfrm>
            <a:off x="7360227" y="2972448"/>
            <a:ext cx="304800" cy="56515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tx1"/>
              </a:solidFill>
            </a:endParaRPr>
          </a:p>
        </p:txBody>
      </p:sp>
      <p:cxnSp>
        <p:nvCxnSpPr>
          <p:cNvPr id="8" name="Straight Connector 7">
            <a:extLst>
              <a:ext uri="{FF2B5EF4-FFF2-40B4-BE49-F238E27FC236}">
                <a16:creationId xmlns:a16="http://schemas.microsoft.com/office/drawing/2014/main" id="{669C0BE4-050A-4983-BCC6-F2FB05A1A3A1}"/>
              </a:ext>
            </a:extLst>
          </p:cNvPr>
          <p:cNvCxnSpPr>
            <a:stCxn id="6" idx="3"/>
            <a:endCxn id="9" idx="0"/>
          </p:cNvCxnSpPr>
          <p:nvPr/>
        </p:nvCxnSpPr>
        <p:spPr>
          <a:xfrm flipH="1">
            <a:off x="7505700" y="3537598"/>
            <a:ext cx="6927" cy="1110602"/>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Questions</a:t>
            </a:r>
          </a:p>
        </p:txBody>
      </p:sp>
      <p:sp>
        <p:nvSpPr>
          <p:cNvPr id="3" name="Content Placeholder 2"/>
          <p:cNvSpPr>
            <a:spLocks noGrp="1"/>
          </p:cNvSpPr>
          <p:nvPr>
            <p:ph idx="1"/>
          </p:nvPr>
        </p:nvSpPr>
        <p:spPr>
          <a:xfrm>
            <a:off x="457200" y="1143000"/>
            <a:ext cx="8229600" cy="5486400"/>
          </a:xfrm>
        </p:spPr>
        <p:txBody>
          <a:bodyPr>
            <a:normAutofit/>
          </a:bodyPr>
          <a:lstStyle/>
          <a:p>
            <a:r>
              <a:rPr lang="en-GB" dirty="0"/>
              <a:t>In Java can a superclass class have more than one subclass class?</a:t>
            </a:r>
          </a:p>
          <a:p>
            <a:endParaRPr lang="en-GB" dirty="0"/>
          </a:p>
          <a:p>
            <a:endParaRPr lang="en-GB" sz="4000" dirty="0">
              <a:solidFill>
                <a:schemeClr val="accent6">
                  <a:lumMod val="50000"/>
                </a:schemeClr>
              </a:solidFill>
            </a:endParaRPr>
          </a:p>
          <a:p>
            <a:pPr marL="0" indent="0">
              <a:buNone/>
            </a:pPr>
            <a:endParaRPr lang="en-GB" sz="4000" dirty="0">
              <a:solidFill>
                <a:schemeClr val="accent6">
                  <a:lumMod val="50000"/>
                </a:schemeClr>
              </a:solidFill>
            </a:endParaRPr>
          </a:p>
          <a:p>
            <a:r>
              <a:rPr lang="en-GB" dirty="0"/>
              <a:t>Can a superclass class inherit characteristics from its subclass class? </a:t>
            </a:r>
          </a:p>
          <a:p>
            <a:pPr marL="0" indent="0">
              <a:buNone/>
            </a:pPr>
            <a:endParaRPr lang="en-GB" sz="4000" dirty="0">
              <a:solidFill>
                <a:schemeClr val="accent6">
                  <a:lumMod val="50000"/>
                </a:schemeClr>
              </a:solidFill>
            </a:endParaRPr>
          </a:p>
          <a:p>
            <a:pPr marL="0" indent="0">
              <a:buNone/>
            </a:pPr>
            <a:endParaRPr lang="en-GB" sz="4000" dirty="0">
              <a:solidFill>
                <a:schemeClr val="accent6">
                  <a:lumMod val="50000"/>
                </a:schemeClr>
              </a:solidFill>
            </a:endParaRPr>
          </a:p>
          <a:p>
            <a:pPr marL="0" indent="0">
              <a:buNone/>
            </a:pPr>
            <a:endParaRPr lang="en-GB" dirty="0">
              <a:solidFill>
                <a:schemeClr val="accent6">
                  <a:lumMod val="50000"/>
                </a:schemeClr>
              </a:solidFill>
            </a:endParaRPr>
          </a:p>
          <a:p>
            <a:pPr>
              <a:buNone/>
            </a:pPr>
            <a:endParaRPr lang="en-GB" dirty="0"/>
          </a:p>
          <a:p>
            <a:endParaRPr lang="en-GB" dirty="0"/>
          </a:p>
        </p:txBody>
      </p:sp>
      <p:sp>
        <p:nvSpPr>
          <p:cNvPr id="4" name="Rectangle 3"/>
          <p:cNvSpPr/>
          <p:nvPr/>
        </p:nvSpPr>
        <p:spPr>
          <a:xfrm>
            <a:off x="457200" y="2208176"/>
            <a:ext cx="83820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p:txBody>
      </p:sp>
      <p:sp>
        <p:nvSpPr>
          <p:cNvPr id="5" name="Rectangle 4"/>
          <p:cNvSpPr/>
          <p:nvPr/>
        </p:nvSpPr>
        <p:spPr>
          <a:xfrm>
            <a:off x="152400" y="5486400"/>
            <a:ext cx="8686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a:p>
            <a:endParaRPr lang="en-GB" dirty="0">
              <a:solidFill>
                <a:schemeClr val="accent6">
                  <a:lumMod val="50000"/>
                </a:schemeClr>
              </a:solidFill>
              <a:latin typeface="Comic Sans MS"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Java Syntax for Inheritance</a:t>
            </a:r>
            <a:endParaRPr lang="en-GB" dirty="0"/>
          </a:p>
        </p:txBody>
      </p:sp>
      <p:sp>
        <p:nvSpPr>
          <p:cNvPr id="3" name="Content Placeholder 2"/>
          <p:cNvSpPr>
            <a:spLocks noGrp="1"/>
          </p:cNvSpPr>
          <p:nvPr>
            <p:ph idx="1"/>
          </p:nvPr>
        </p:nvSpPr>
        <p:spPr/>
        <p:txBody>
          <a:bodyPr/>
          <a:lstStyle/>
          <a:p>
            <a:r>
              <a:rPr lang="en-GB" dirty="0"/>
              <a:t>Simple notation:</a:t>
            </a:r>
          </a:p>
          <a:p>
            <a:endParaRPr lang="en-GB" dirty="0"/>
          </a:p>
          <a:p>
            <a:endParaRPr lang="en-GB" dirty="0"/>
          </a:p>
          <a:p>
            <a:endParaRPr lang="en-GB" dirty="0"/>
          </a:p>
          <a:p>
            <a:pPr>
              <a:buNone/>
            </a:pPr>
            <a:r>
              <a:rPr lang="en-GB" sz="2800" dirty="0"/>
              <a:t>public class </a:t>
            </a:r>
            <a:r>
              <a:rPr lang="en-GB" sz="2800" i="1" dirty="0" err="1"/>
              <a:t>subClass</a:t>
            </a:r>
            <a:r>
              <a:rPr lang="en-GB" sz="2800" dirty="0"/>
              <a:t> </a:t>
            </a:r>
            <a:r>
              <a:rPr lang="en-GB" sz="2800" b="1" dirty="0">
                <a:solidFill>
                  <a:srgbClr val="0070C0"/>
                </a:solidFill>
              </a:rPr>
              <a:t>extends</a:t>
            </a:r>
            <a:r>
              <a:rPr lang="en-GB" sz="2800" dirty="0"/>
              <a:t> </a:t>
            </a:r>
            <a:r>
              <a:rPr lang="en-GB" sz="2800" i="1" dirty="0" err="1"/>
              <a:t>superClass</a:t>
            </a:r>
            <a:r>
              <a:rPr lang="en-GB" sz="2800" dirty="0"/>
              <a:t> </a:t>
            </a:r>
          </a:p>
          <a:p>
            <a:pPr>
              <a:buNone/>
            </a:pPr>
            <a:r>
              <a:rPr lang="en-GB" sz="2800" dirty="0"/>
              <a:t>{ </a:t>
            </a:r>
          </a:p>
          <a:p>
            <a:pPr>
              <a:buNone/>
            </a:pPr>
            <a:r>
              <a:rPr lang="en-GB" sz="2400" b="1" i="1" dirty="0">
                <a:solidFill>
                  <a:schemeClr val="accent3">
                    <a:lumMod val="50000"/>
                  </a:schemeClr>
                </a:solidFill>
              </a:rPr>
              <a:t>   // </a:t>
            </a:r>
            <a:r>
              <a:rPr lang="en-GB" sz="2400" b="1" i="1" u="sng" dirty="0">
                <a:solidFill>
                  <a:schemeClr val="accent3">
                    <a:lumMod val="50000"/>
                  </a:schemeClr>
                </a:solidFill>
              </a:rPr>
              <a:t>new</a:t>
            </a:r>
            <a:r>
              <a:rPr lang="en-GB" sz="2400" b="1" i="1" dirty="0">
                <a:solidFill>
                  <a:schemeClr val="accent3">
                    <a:lumMod val="50000"/>
                  </a:schemeClr>
                </a:solidFill>
              </a:rPr>
              <a:t> characteristics of the </a:t>
            </a:r>
            <a:r>
              <a:rPr lang="en-GB" sz="2400" b="1" i="1" dirty="0" err="1">
                <a:solidFill>
                  <a:schemeClr val="accent3">
                    <a:lumMod val="50000"/>
                  </a:schemeClr>
                </a:solidFill>
              </a:rPr>
              <a:t>subClass</a:t>
            </a:r>
            <a:r>
              <a:rPr lang="en-GB" sz="2400" b="1" i="1" dirty="0">
                <a:solidFill>
                  <a:schemeClr val="accent3">
                    <a:lumMod val="50000"/>
                  </a:schemeClr>
                </a:solidFill>
              </a:rPr>
              <a:t> go here</a:t>
            </a:r>
            <a:r>
              <a:rPr lang="en-GB" sz="2400" b="1" dirty="0">
                <a:solidFill>
                  <a:schemeClr val="accent3">
                    <a:lumMod val="50000"/>
                  </a:schemeClr>
                </a:solidFill>
              </a:rPr>
              <a:t> </a:t>
            </a:r>
          </a:p>
          <a:p>
            <a:pPr>
              <a:buNone/>
            </a:pPr>
            <a:r>
              <a:rPr lang="en-GB" sz="2800" dirty="0"/>
              <a:t>} </a:t>
            </a:r>
          </a:p>
        </p:txBody>
      </p:sp>
      <p:sp>
        <p:nvSpPr>
          <p:cNvPr id="5" name="Line Callout 2 (No Border) 4"/>
          <p:cNvSpPr/>
          <p:nvPr/>
        </p:nvSpPr>
        <p:spPr>
          <a:xfrm>
            <a:off x="5562600" y="1981200"/>
            <a:ext cx="2743200" cy="1219200"/>
          </a:xfrm>
          <a:prstGeom prst="callout2">
            <a:avLst>
              <a:gd name="adj1" fmla="val 18750"/>
              <a:gd name="adj2" fmla="val -8333"/>
              <a:gd name="adj3" fmla="val 18750"/>
              <a:gd name="adj4" fmla="val -16667"/>
              <a:gd name="adj5" fmla="val 154545"/>
              <a:gd name="adj6" fmla="val -29369"/>
            </a:avLst>
          </a:prstGeom>
          <a:solidFill>
            <a:schemeClr val="accent3">
              <a:lumMod val="20000"/>
              <a:lumOff val="80000"/>
            </a:schemeClr>
          </a:solid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mic Sans MS" pitchFamily="66" charset="0"/>
              </a:rPr>
              <a:t>the subclass </a:t>
            </a:r>
            <a:r>
              <a:rPr lang="en-GB" sz="2800" b="1" dirty="0">
                <a:solidFill>
                  <a:srgbClr val="0070C0"/>
                </a:solidFill>
                <a:latin typeface="Comic Sans MS" pitchFamily="66" charset="0"/>
              </a:rPr>
              <a:t>extends</a:t>
            </a:r>
            <a:r>
              <a:rPr lang="en-GB" sz="2400" dirty="0">
                <a:solidFill>
                  <a:schemeClr val="tx1"/>
                </a:solidFill>
                <a:latin typeface="Comic Sans MS" pitchFamily="66" charset="0"/>
              </a:rPr>
              <a:t> the </a:t>
            </a:r>
            <a:r>
              <a:rPr lang="en-GB" sz="2400" dirty="0" err="1">
                <a:solidFill>
                  <a:schemeClr val="tx1"/>
                </a:solidFill>
                <a:latin typeface="Comic Sans MS" pitchFamily="66" charset="0"/>
              </a:rPr>
              <a:t>superclass</a:t>
            </a:r>
            <a:endParaRPr lang="en-GB" sz="2400" dirty="0">
              <a:solidFill>
                <a:schemeClr val="tx1"/>
              </a:solidFill>
              <a:latin typeface="Comic Sans MS"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sz="2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1750</Words>
  <Application>Microsoft Office PowerPoint</Application>
  <PresentationFormat>On-screen Show (4:3)</PresentationFormat>
  <Paragraphs>461</Paragraphs>
  <Slides>43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Black</vt:lpstr>
      <vt:lpstr>Arial Narrow</vt:lpstr>
      <vt:lpstr>Arial Rounded MT Bold</vt:lpstr>
      <vt:lpstr>Calibri</vt:lpstr>
      <vt:lpstr>Comic Sans MS</vt:lpstr>
      <vt:lpstr>Symbol</vt:lpstr>
      <vt:lpstr>Office Theme</vt:lpstr>
      <vt:lpstr>KV4001 Week 3</vt:lpstr>
      <vt:lpstr>Introduction</vt:lpstr>
      <vt:lpstr>Introduction continued</vt:lpstr>
      <vt:lpstr>Question</vt:lpstr>
      <vt:lpstr>Possible Answer</vt:lpstr>
      <vt:lpstr>Possible Answer</vt:lpstr>
      <vt:lpstr>Single Inheritance </vt:lpstr>
      <vt:lpstr>Questions</vt:lpstr>
      <vt:lpstr>Java Syntax for Inheritance</vt:lpstr>
      <vt:lpstr>Inheritance hierarchies</vt:lpstr>
      <vt:lpstr>First Example</vt:lpstr>
      <vt:lpstr>PowerPoint Presentation</vt:lpstr>
      <vt:lpstr>Accessing attributes in superclass</vt:lpstr>
      <vt:lpstr>Exercise 1</vt:lpstr>
      <vt:lpstr>PowerPoint Presentation</vt:lpstr>
      <vt:lpstr>Exercise 2</vt:lpstr>
      <vt:lpstr>Some Notes</vt:lpstr>
      <vt:lpstr>Constructors and Inheritance</vt:lpstr>
      <vt:lpstr>Constructors and Inheritance continued</vt:lpstr>
      <vt:lpstr>Constructors and Inheritance continued</vt:lpstr>
      <vt:lpstr>Constructors and Inheritance continued</vt:lpstr>
      <vt:lpstr>Constructors and Inheritance continued</vt:lpstr>
      <vt:lpstr>Rules for Using super</vt:lpstr>
      <vt:lpstr>Exercise 3</vt:lpstr>
      <vt:lpstr>Exercise 3 Answer</vt:lpstr>
      <vt:lpstr>Example: Database of CDs and DVDs </vt:lpstr>
      <vt:lpstr>Initial  System</vt:lpstr>
      <vt:lpstr>Exercise 4</vt:lpstr>
      <vt:lpstr>Specification Database</vt:lpstr>
      <vt:lpstr>The Database Class</vt:lpstr>
      <vt:lpstr>Some of the code for Database</vt:lpstr>
      <vt:lpstr>and more code</vt:lpstr>
      <vt:lpstr>yet more</vt:lpstr>
      <vt:lpstr>Critique of DoME</vt:lpstr>
      <vt:lpstr>Using inheritance</vt:lpstr>
      <vt:lpstr>superClass</vt:lpstr>
      <vt:lpstr>Subclass Classes</vt:lpstr>
      <vt:lpstr>Inheritance and constructors</vt:lpstr>
      <vt:lpstr>Inheritance and constructors</vt:lpstr>
      <vt:lpstr>Exercise 5</vt:lpstr>
      <vt:lpstr>Exercise continued</vt:lpstr>
      <vt:lpstr>Item – the rest!</vt:lpstr>
      <vt:lpstr>New Database 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2</dc:title>
  <dc:creator>ian</dc:creator>
  <cp:lastModifiedBy>Alan Maughan</cp:lastModifiedBy>
  <cp:revision>115</cp:revision>
  <cp:lastPrinted>2014-02-03T08:32:19Z</cp:lastPrinted>
  <dcterms:created xsi:type="dcterms:W3CDTF">2006-08-16T00:00:00Z</dcterms:created>
  <dcterms:modified xsi:type="dcterms:W3CDTF">2019-01-14T12:12:40Z</dcterms:modified>
</cp:coreProperties>
</file>