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97" r:id="rId3"/>
    <p:sldId id="347" r:id="rId4"/>
    <p:sldId id="296" r:id="rId5"/>
    <p:sldId id="298" r:id="rId6"/>
    <p:sldId id="299" r:id="rId7"/>
    <p:sldId id="300" r:id="rId8"/>
    <p:sldId id="312" r:id="rId9"/>
    <p:sldId id="301" r:id="rId10"/>
    <p:sldId id="302" r:id="rId11"/>
    <p:sldId id="313" r:id="rId12"/>
    <p:sldId id="350" r:id="rId13"/>
    <p:sldId id="303" r:id="rId14"/>
    <p:sldId id="304" r:id="rId15"/>
    <p:sldId id="305" r:id="rId16"/>
    <p:sldId id="306" r:id="rId17"/>
    <p:sldId id="308" r:id="rId18"/>
    <p:sldId id="309" r:id="rId19"/>
    <p:sldId id="311" r:id="rId20"/>
    <p:sldId id="307" r:id="rId21"/>
    <p:sldId id="314" r:id="rId22"/>
    <p:sldId id="315" r:id="rId23"/>
    <p:sldId id="328" r:id="rId24"/>
    <p:sldId id="329" r:id="rId25"/>
    <p:sldId id="316" r:id="rId26"/>
    <p:sldId id="318" r:id="rId27"/>
    <p:sldId id="320" r:id="rId28"/>
    <p:sldId id="330" r:id="rId29"/>
    <p:sldId id="331" r:id="rId30"/>
    <p:sldId id="326" r:id="rId31"/>
    <p:sldId id="324" r:id="rId32"/>
    <p:sldId id="321" r:id="rId33"/>
    <p:sldId id="322" r:id="rId34"/>
    <p:sldId id="323" r:id="rId35"/>
    <p:sldId id="332" r:id="rId36"/>
    <p:sldId id="333" r:id="rId37"/>
    <p:sldId id="334" r:id="rId38"/>
    <p:sldId id="335" r:id="rId39"/>
    <p:sldId id="349" r:id="rId40"/>
    <p:sldId id="337" r:id="rId41"/>
    <p:sldId id="348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</p:sldIdLst>
  <p:sldSz cx="9144000" cy="6858000" type="screen4x3"/>
  <p:notesSz cx="6808788" cy="9940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80"/>
    <a:srgbClr val="FFFFCC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115" d="100"/>
          <a:sy n="115" d="100"/>
        </p:scale>
        <p:origin x="21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50475" cy="497306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738" y="2"/>
            <a:ext cx="2950475" cy="497306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fld id="{7B2D7ED0-B36D-4B17-85D4-8EA0C69E1483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1887"/>
            <a:ext cx="2950475" cy="497305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738" y="9441887"/>
            <a:ext cx="2950475" cy="497305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fld id="{34598D53-52F3-440B-9E20-C6DDEC389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6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50475" cy="497306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8" y="2"/>
            <a:ext cx="2950475" cy="497306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182CB7-4AF6-41DF-BA6D-04CDC789720F}" type="datetimeFigureOut">
              <a:rPr lang="en-GB"/>
              <a:pPr>
                <a:defRPr/>
              </a:pPr>
              <a:t>14/01/2019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3638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8" tIns="45784" rIns="91568" bIns="45784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80" y="4721811"/>
            <a:ext cx="5447030" cy="4474023"/>
          </a:xfrm>
          <a:prstGeom prst="rect">
            <a:avLst/>
          </a:prstGeom>
        </p:spPr>
        <p:txBody>
          <a:bodyPr vert="horz" lIns="91568" tIns="45784" rIns="91568" bIns="4578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1887"/>
            <a:ext cx="2950475" cy="497305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8" y="9441887"/>
            <a:ext cx="2950475" cy="497305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5DB099D-6041-40FD-BFD5-01514AF8B7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19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63B2F1-3593-4BCA-BDD0-6D739F44E55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945" y="4722497"/>
            <a:ext cx="4992899" cy="4472938"/>
          </a:xfrm>
          <a:noFill/>
          <a:ln/>
        </p:spPr>
        <p:txBody>
          <a:bodyPr/>
          <a:lstStyle/>
          <a:p>
            <a:pPr eaLnBrk="1" hangingPunct="1"/>
            <a:r>
              <a:rPr lang="en-GB" smtClean="0"/>
              <a:t>solution: inheritance. make superclass with common attributes, make subclasses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6A9C6D-D069-402A-9E5D-6887147ED27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839" y="4721811"/>
            <a:ext cx="4993112" cy="447402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smtClean="0"/>
              <a:t>database object will hold two collections: one for CDs, one for videos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800080"/>
                </a:solidFill>
                <a:latin typeface="Arial Rounded MT 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35543-A3F6-4B1C-9FB2-16E8DB990697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70C93-04D0-4A63-89B4-7FBF81187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08BCB-57CF-450C-A237-11351DF30F6E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17AFE-2067-4B8A-BD80-A47B6EC69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C3729-4975-4EB0-9039-9C1703F3A1AD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8228E-C6D3-46D1-9EA9-6BC602A4D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DB91E-D435-4FDF-AB4A-13EEF6B66CC0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C6913-F50C-41B5-8E4C-EB20EAE24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2E829-5909-472B-97EF-B465DF8D330F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0002C-0F95-43E0-9011-E96388D7A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13796-5376-408E-B57B-F5C705C69D45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A21BE-42E3-455A-B48C-20E72AD80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alibri" pitchFamily="34" charset="0"/>
                <a:cs typeface="Calibri" pitchFamily="34" charset="0"/>
              </a:defRPr>
            </a:lvl1pPr>
            <a:lvl2pPr>
              <a:defRPr sz="2400">
                <a:latin typeface="Calibri" pitchFamily="34" charset="0"/>
                <a:cs typeface="Calibri" pitchFamily="34" charset="0"/>
              </a:defRPr>
            </a:lvl2pPr>
            <a:lvl3pPr>
              <a:defRPr sz="20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alibri" pitchFamily="34" charset="0"/>
                <a:cs typeface="Calibri" pitchFamily="34" charset="0"/>
              </a:defRPr>
            </a:lvl1pPr>
            <a:lvl2pPr>
              <a:defRPr sz="2400">
                <a:latin typeface="Calibri" pitchFamily="34" charset="0"/>
                <a:cs typeface="Calibri" pitchFamily="34" charset="0"/>
              </a:defRPr>
            </a:lvl2pPr>
            <a:lvl3pPr>
              <a:defRPr sz="20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457C9-35C4-42DA-8143-D2C6D178898B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03B1F-58B1-457C-8383-1829CF2A7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6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6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DC41B-686D-4B76-8D2D-1EAC468B2ABE}" type="datetime1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D8F64-AA9F-41B5-9243-117AE61CE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8BF48-4B0B-4DC0-A221-520C9F98C966}" type="datetime1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01B8-90F1-4593-9F4B-BC506D37C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2020F-7AB9-4F34-AD6E-897F5B65BE4B}" type="datetime1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C34F9-FB65-4470-B1BA-597E20269C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  <a:cs typeface="Calibri" pitchFamily="34" charset="0"/>
              </a:defRPr>
            </a:lvl1pPr>
            <a:lvl2pPr>
              <a:defRPr sz="2800">
                <a:latin typeface="Calibri" pitchFamily="34" charset="0"/>
                <a:cs typeface="Calibri" pitchFamily="34" charset="0"/>
              </a:defRPr>
            </a:lvl2pPr>
            <a:lvl3pPr>
              <a:defRPr sz="2400">
                <a:latin typeface="Calibri" pitchFamily="34" charset="0"/>
                <a:cs typeface="Calibri" pitchFamily="34" charset="0"/>
              </a:defRPr>
            </a:lvl3pPr>
            <a:lvl4pPr>
              <a:defRPr sz="2000">
                <a:latin typeface="Calibri" pitchFamily="34" charset="0"/>
                <a:cs typeface="Calibri" pitchFamily="34" charset="0"/>
              </a:defRPr>
            </a:lvl4pPr>
            <a:lvl5pPr>
              <a:defRPr sz="20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DA363-9687-4369-A9AF-2A9A6DFEC801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919E4-DD7C-48C2-A131-DD30DE777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1DD94-1E4E-4C60-B295-486C2B73E09A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34EDC-DE26-4293-B4E2-160521836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A3BD4E-F054-4805-AC9C-E48EA40167E6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E953E7F-63A0-459E-BB4E-A6E4BAD42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7030A0"/>
          </a:solidFill>
          <a:latin typeface="Arial Black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030A0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030A0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030A0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030A0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7030A0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7030A0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7030A0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7030A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KV4001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Week 4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Subtyping and Polymorphism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Subtyping and assignment</a:t>
            </a:r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635125"/>
            <a:ext cx="4283075" cy="2319338"/>
          </a:xfrm>
        </p:spPr>
      </p:pic>
      <p:sp>
        <p:nvSpPr>
          <p:cNvPr id="11268" name="Text Box 4"/>
          <p:cNvSpPr txBox="1">
            <a:spLocks noChangeArrowheads="1"/>
          </p:cNvSpPr>
          <p:nvPr/>
        </p:nvSpPr>
        <p:spPr bwMode="auto">
          <a:xfrm rot="-5400000">
            <a:off x="2868612" y="1930401"/>
            <a:ext cx="1654175" cy="6477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vert="eaVert" lIns="198000" tIns="190800" rIns="162000" bIns="190800">
            <a:spAutoFit/>
          </a:bodyPr>
          <a:lstStyle/>
          <a:p>
            <a:r>
              <a:rPr lang="en-GB" sz="2800" b="1" noProof="1">
                <a:latin typeface="Courier New" pitchFamily="49" charset="0"/>
              </a:rPr>
              <a:t>Vehicle v1 = new Vehicle();</a:t>
            </a:r>
          </a:p>
          <a:p>
            <a:r>
              <a:rPr lang="en-GB" sz="2800" b="1" noProof="1">
                <a:latin typeface="Courier New" pitchFamily="49" charset="0"/>
              </a:rPr>
              <a:t>Vehicle v2 = new Car();</a:t>
            </a:r>
          </a:p>
          <a:p>
            <a:r>
              <a:rPr lang="en-US" sz="2800" b="1">
                <a:latin typeface="Courier New" pitchFamily="49" charset="0"/>
              </a:rPr>
              <a:t>Vehicle v3 = new Bicycle();</a:t>
            </a:r>
            <a:endParaRPr lang="en-AU" sz="2800" b="1">
              <a:latin typeface="Courier New" pitchFamily="49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943600" y="2057400"/>
            <a:ext cx="259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 b="1" i="1">
                <a:latin typeface="Comic Sans MS" pitchFamily="66" charset="0"/>
              </a:rPr>
              <a:t>subclass objects may be assigned to superclass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072D33-2869-4505-9D49-3F6B8DC9DA7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2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Create a project Vehicle.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Add the files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GB" dirty="0" smtClean="0"/>
              <a:t>Vehicle.java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GB" dirty="0" smtClean="0"/>
              <a:t>Car.java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GB" dirty="0" smtClean="0"/>
              <a:t>Bicycle.java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Compile these. 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Test the correctness of the three declarations on the previous slide  in the Code PAD. </a:t>
            </a:r>
          </a:p>
          <a:p>
            <a:pPr marL="400050" lvl="1" indent="0" eaLnBrk="1" fontAlgn="auto" hangingPunct="1">
              <a:spcAft>
                <a:spcPts val="0"/>
              </a:spcAft>
              <a:buNone/>
              <a:defRPr/>
            </a:pPr>
            <a:r>
              <a:rPr lang="en-GB" dirty="0" smtClean="0"/>
              <a:t>	(</a:t>
            </a:r>
            <a:r>
              <a:rPr lang="en-GB" dirty="0"/>
              <a:t>If not there then View -&gt; Show </a:t>
            </a:r>
            <a:r>
              <a:rPr lang="en-GB" dirty="0" err="1"/>
              <a:t>CodePad</a:t>
            </a:r>
            <a:r>
              <a:rPr lang="en-GB" dirty="0"/>
              <a:t>)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Make sure you understand what is happening.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C73A6-CED7-4B1D-81D0-1B92121C3D2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563562"/>
          </a:xfrm>
        </p:spPr>
        <p:txBody>
          <a:bodyPr/>
          <a:lstStyle/>
          <a:p>
            <a:r>
              <a:rPr lang="en-GB" dirty="0" smtClean="0"/>
              <a:t>Constructor Calls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2117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E0002C-0F95-43E0-9011-E96388D7AA8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609600"/>
            <a:ext cx="4419600" cy="381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public class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    public Vehicle()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 err="1">
                <a:solidFill>
                  <a:schemeClr val="tx1"/>
                </a:solidFill>
              </a:rPr>
              <a:t>System.out.println</a:t>
            </a:r>
            <a:r>
              <a:rPr lang="en-GB" dirty="0">
                <a:solidFill>
                  <a:schemeClr val="tx1"/>
                </a:solidFill>
              </a:rPr>
              <a:t>("I'm a Vehicle");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    }    </a:t>
            </a:r>
            <a:endParaRPr lang="en-GB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    public Vehicle(String 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 err="1">
                <a:solidFill>
                  <a:schemeClr val="tx1"/>
                </a:solidFill>
              </a:rPr>
              <a:t>System.out.println</a:t>
            </a:r>
            <a:r>
              <a:rPr lang="en-GB" dirty="0">
                <a:solidFill>
                  <a:schemeClr val="tx1"/>
                </a:solidFill>
              </a:rPr>
              <a:t>("I'm a Vehicle called 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                                                              +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609600"/>
            <a:ext cx="4419600" cy="617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public class Car extends Vehicle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{</a:t>
            </a:r>
            <a:r>
              <a:rPr lang="en-GB" dirty="0">
                <a:solidFill>
                  <a:schemeClr val="tx1"/>
                </a:solidFill>
              </a:rPr>
              <a:t> 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   private </a:t>
            </a:r>
            <a:r>
              <a:rPr lang="en-GB" dirty="0" err="1" smtClean="0">
                <a:solidFill>
                  <a:schemeClr val="tx1"/>
                </a:solidFill>
              </a:rPr>
              <a:t>int</a:t>
            </a:r>
            <a:r>
              <a:rPr lang="en-GB" dirty="0" smtClean="0">
                <a:solidFill>
                  <a:schemeClr val="tx1"/>
                </a:solidFill>
              </a:rPr>
              <a:t> year;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rgbClr val="FF0000"/>
                </a:solidFill>
              </a:rPr>
              <a:t>public Car()</a:t>
            </a:r>
          </a:p>
          <a:p>
            <a:r>
              <a:rPr lang="en-GB" b="1" dirty="0">
                <a:solidFill>
                  <a:srgbClr val="FF0000"/>
                </a:solidFill>
              </a:rPr>
              <a:t>    {</a:t>
            </a:r>
          </a:p>
          <a:p>
            <a:r>
              <a:rPr lang="en-GB" b="1" dirty="0">
                <a:solidFill>
                  <a:srgbClr val="FF0000"/>
                </a:solidFill>
              </a:rPr>
              <a:t>        </a:t>
            </a:r>
            <a:r>
              <a:rPr lang="en-GB" b="1" dirty="0" err="1">
                <a:solidFill>
                  <a:srgbClr val="FF0000"/>
                </a:solidFill>
              </a:rPr>
              <a:t>System.out.println</a:t>
            </a:r>
            <a:r>
              <a:rPr lang="en-GB" b="1" dirty="0">
                <a:solidFill>
                  <a:srgbClr val="FF0000"/>
                </a:solidFill>
              </a:rPr>
              <a:t>("I'm a Car");</a:t>
            </a:r>
          </a:p>
          <a:p>
            <a:r>
              <a:rPr lang="en-GB" b="1" dirty="0">
                <a:solidFill>
                  <a:srgbClr val="FF0000"/>
                </a:solidFill>
              </a:rPr>
              <a:t>    </a:t>
            </a:r>
            <a:r>
              <a:rPr lang="en-GB" b="1" dirty="0" smtClean="0">
                <a:solidFill>
                  <a:srgbClr val="FF0000"/>
                </a:solidFill>
              </a:rPr>
              <a:t>}   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    </a:t>
            </a:r>
            <a:r>
              <a:rPr lang="en-GB" b="1" dirty="0">
                <a:solidFill>
                  <a:srgbClr val="800080"/>
                </a:solidFill>
              </a:rPr>
              <a:t>public Car(String name)</a:t>
            </a:r>
          </a:p>
          <a:p>
            <a:r>
              <a:rPr lang="en-GB" b="1" dirty="0">
                <a:solidFill>
                  <a:srgbClr val="800080"/>
                </a:solidFill>
              </a:rPr>
              <a:t>    {</a:t>
            </a:r>
          </a:p>
          <a:p>
            <a:r>
              <a:rPr lang="en-GB" b="1" dirty="0">
                <a:solidFill>
                  <a:srgbClr val="800080"/>
                </a:solidFill>
              </a:rPr>
              <a:t>       super();</a:t>
            </a:r>
          </a:p>
          <a:p>
            <a:r>
              <a:rPr lang="en-GB" b="1" dirty="0">
                <a:solidFill>
                  <a:srgbClr val="800080"/>
                </a:solidFill>
              </a:rPr>
              <a:t>        </a:t>
            </a:r>
            <a:r>
              <a:rPr lang="en-GB" b="1" dirty="0" err="1">
                <a:solidFill>
                  <a:srgbClr val="800080"/>
                </a:solidFill>
              </a:rPr>
              <a:t>System.out.println</a:t>
            </a:r>
            <a:r>
              <a:rPr lang="en-GB" b="1" dirty="0">
                <a:solidFill>
                  <a:srgbClr val="800080"/>
                </a:solidFill>
              </a:rPr>
              <a:t>("I'm a Car called " </a:t>
            </a:r>
          </a:p>
          <a:p>
            <a:r>
              <a:rPr lang="en-GB" b="1" dirty="0">
                <a:solidFill>
                  <a:srgbClr val="800080"/>
                </a:solidFill>
              </a:rPr>
              <a:t>                                                       + name );</a:t>
            </a:r>
          </a:p>
          <a:p>
            <a:r>
              <a:rPr lang="en-GB" b="1" dirty="0">
                <a:solidFill>
                  <a:srgbClr val="800080"/>
                </a:solidFill>
              </a:rPr>
              <a:t>    </a:t>
            </a:r>
            <a:r>
              <a:rPr lang="en-GB" b="1" dirty="0" smtClean="0">
                <a:solidFill>
                  <a:srgbClr val="800080"/>
                </a:solidFill>
              </a:rPr>
              <a:t>}   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rgbClr val="0000FF"/>
                </a:solidFill>
              </a:rPr>
              <a:t>     public Car(String </a:t>
            </a:r>
            <a:r>
              <a:rPr lang="en-GB" b="1" dirty="0" smtClean="0">
                <a:solidFill>
                  <a:srgbClr val="0000FF"/>
                </a:solidFill>
              </a:rPr>
              <a:t>name, </a:t>
            </a:r>
            <a:r>
              <a:rPr lang="en-GB" b="1" dirty="0" err="1" smtClean="0">
                <a:solidFill>
                  <a:srgbClr val="0000FF"/>
                </a:solidFill>
              </a:rPr>
              <a:t>int</a:t>
            </a:r>
            <a:r>
              <a:rPr lang="en-GB" b="1" dirty="0" smtClean="0">
                <a:solidFill>
                  <a:srgbClr val="0000FF"/>
                </a:solidFill>
              </a:rPr>
              <a:t> year)</a:t>
            </a:r>
            <a:endParaRPr lang="en-GB" b="1" dirty="0">
              <a:solidFill>
                <a:srgbClr val="0000FF"/>
              </a:solidFill>
            </a:endParaRPr>
          </a:p>
          <a:p>
            <a:r>
              <a:rPr lang="en-GB" b="1" dirty="0">
                <a:solidFill>
                  <a:srgbClr val="0000FF"/>
                </a:solidFill>
              </a:rPr>
              <a:t>    {</a:t>
            </a:r>
          </a:p>
          <a:p>
            <a:r>
              <a:rPr lang="en-GB" b="1" dirty="0">
                <a:solidFill>
                  <a:srgbClr val="0000FF"/>
                </a:solidFill>
              </a:rPr>
              <a:t>       super(name);</a:t>
            </a:r>
          </a:p>
          <a:p>
            <a:r>
              <a:rPr lang="en-GB" b="1" dirty="0">
                <a:solidFill>
                  <a:srgbClr val="0000FF"/>
                </a:solidFill>
              </a:rPr>
              <a:t>        </a:t>
            </a:r>
            <a:r>
              <a:rPr lang="en-GB" b="1" dirty="0" err="1">
                <a:solidFill>
                  <a:srgbClr val="0000FF"/>
                </a:solidFill>
              </a:rPr>
              <a:t>System.out.println</a:t>
            </a:r>
            <a:r>
              <a:rPr lang="en-GB" b="1" dirty="0">
                <a:solidFill>
                  <a:srgbClr val="0000FF"/>
                </a:solidFill>
              </a:rPr>
              <a:t>("I'm a Car called " </a:t>
            </a:r>
          </a:p>
          <a:p>
            <a:r>
              <a:rPr lang="en-GB" b="1" dirty="0">
                <a:solidFill>
                  <a:srgbClr val="0000FF"/>
                </a:solidFill>
              </a:rPr>
              <a:t>                                                       + name </a:t>
            </a:r>
            <a:r>
              <a:rPr lang="en-GB" b="1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GB" b="1" dirty="0">
                <a:solidFill>
                  <a:srgbClr val="0000FF"/>
                </a:solidFill>
              </a:rPr>
              <a:t> </a:t>
            </a:r>
            <a:r>
              <a:rPr lang="en-GB" b="1" dirty="0" smtClean="0">
                <a:solidFill>
                  <a:srgbClr val="0000FF"/>
                </a:solidFill>
              </a:rPr>
              <a:t>       </a:t>
            </a:r>
            <a:r>
              <a:rPr lang="en-GB" b="1" dirty="0" err="1" smtClean="0">
                <a:solidFill>
                  <a:srgbClr val="0000FF"/>
                </a:solidFill>
              </a:rPr>
              <a:t>this.year</a:t>
            </a:r>
            <a:r>
              <a:rPr lang="en-GB" b="1" dirty="0" smtClean="0">
                <a:solidFill>
                  <a:srgbClr val="0000FF"/>
                </a:solidFill>
              </a:rPr>
              <a:t> = year;</a:t>
            </a:r>
            <a:endParaRPr lang="en-GB" b="1" dirty="0">
              <a:solidFill>
                <a:srgbClr val="0000FF"/>
              </a:solidFill>
            </a:endParaRPr>
          </a:p>
          <a:p>
            <a:r>
              <a:rPr lang="en-GB" b="1" dirty="0">
                <a:solidFill>
                  <a:srgbClr val="0000FF"/>
                </a:solidFill>
              </a:rPr>
              <a:t>    }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24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The view of the world for Vehicles, V1, V2, V3</a:t>
            </a:r>
            <a:endParaRPr lang="en-GB" dirty="0"/>
          </a:p>
        </p:txBody>
      </p:sp>
      <p:grpSp>
        <p:nvGrpSpPr>
          <p:cNvPr id="13315" name="Group 7"/>
          <p:cNvGrpSpPr>
            <a:grpSpLocks/>
          </p:cNvGrpSpPr>
          <p:nvPr/>
        </p:nvGrpSpPr>
        <p:grpSpPr bwMode="auto">
          <a:xfrm>
            <a:off x="6096000" y="3200400"/>
            <a:ext cx="2895600" cy="1371600"/>
            <a:chOff x="4495800" y="2590800"/>
            <a:chExt cx="2895600" cy="1371600"/>
          </a:xfrm>
        </p:grpSpPr>
        <p:sp>
          <p:nvSpPr>
            <p:cNvPr id="4" name="Rectangle 3"/>
            <p:cNvSpPr/>
            <p:nvPr/>
          </p:nvSpPr>
          <p:spPr>
            <a:xfrm>
              <a:off x="4495800" y="2590800"/>
              <a:ext cx="1447800" cy="1371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400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43600" y="2590800"/>
              <a:ext cx="1447800" cy="1371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400" dirty="0">
                  <a:solidFill>
                    <a:schemeClr val="tx1"/>
                  </a:solidFill>
                </a:rPr>
                <a:t>Car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6096000" y="1524000"/>
            <a:ext cx="144780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chemeClr val="tx1"/>
                </a:solidFill>
              </a:rPr>
              <a:t>Vehicle</a:t>
            </a:r>
          </a:p>
        </p:txBody>
      </p:sp>
      <p:grpSp>
        <p:nvGrpSpPr>
          <p:cNvPr id="13317" name="Group 21"/>
          <p:cNvGrpSpPr>
            <a:grpSpLocks/>
          </p:cNvGrpSpPr>
          <p:nvPr/>
        </p:nvGrpSpPr>
        <p:grpSpPr bwMode="auto">
          <a:xfrm>
            <a:off x="6019800" y="4953000"/>
            <a:ext cx="2895600" cy="1371600"/>
            <a:chOff x="5029200" y="5105400"/>
            <a:chExt cx="2895600" cy="1371600"/>
          </a:xfrm>
        </p:grpSpPr>
        <p:sp>
          <p:nvSpPr>
            <p:cNvPr id="7" name="Rectangle 6"/>
            <p:cNvSpPr/>
            <p:nvPr/>
          </p:nvSpPr>
          <p:spPr>
            <a:xfrm>
              <a:off x="5029200" y="5105400"/>
              <a:ext cx="1447800" cy="1371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400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77000" y="5105400"/>
              <a:ext cx="1447800" cy="1371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400" dirty="0">
                  <a:solidFill>
                    <a:schemeClr val="tx1"/>
                  </a:solidFill>
                </a:rPr>
                <a:t>Bicycle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3962400" y="1676400"/>
            <a:ext cx="1295400" cy="10668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chemeClr val="tx1"/>
                </a:solidFill>
              </a:rPr>
              <a:t>V1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solidFill>
                  <a:schemeClr val="tx1"/>
                </a:solidFill>
              </a:rPr>
              <a:t>(Vehicle)</a:t>
            </a:r>
          </a:p>
        </p:txBody>
      </p:sp>
      <p:sp>
        <p:nvSpPr>
          <p:cNvPr id="11" name="Oval 10"/>
          <p:cNvSpPr/>
          <p:nvPr/>
        </p:nvSpPr>
        <p:spPr>
          <a:xfrm>
            <a:off x="4038600" y="3352800"/>
            <a:ext cx="1219200" cy="10668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chemeClr val="tx1"/>
                </a:solidFill>
              </a:rPr>
              <a:t>V2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tx1"/>
                </a:solidFill>
              </a:rPr>
              <a:t>(Car)</a:t>
            </a:r>
          </a:p>
        </p:txBody>
      </p:sp>
      <p:sp>
        <p:nvSpPr>
          <p:cNvPr id="12" name="Oval 11"/>
          <p:cNvSpPr/>
          <p:nvPr/>
        </p:nvSpPr>
        <p:spPr>
          <a:xfrm>
            <a:off x="3962400" y="5105400"/>
            <a:ext cx="1295400" cy="10668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chemeClr val="tx1"/>
                </a:solidFill>
              </a:rPr>
              <a:t>V3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solidFill>
                  <a:schemeClr val="tx1"/>
                </a:solidFill>
              </a:rPr>
              <a:t>(Bicycle)</a:t>
            </a:r>
          </a:p>
        </p:txBody>
      </p:sp>
      <p:cxnSp>
        <p:nvCxnSpPr>
          <p:cNvPr id="14" name="Straight Arrow Connector 13"/>
          <p:cNvCxnSpPr>
            <a:stCxn id="10" idx="6"/>
            <a:endCxn id="6" idx="1"/>
          </p:cNvCxnSpPr>
          <p:nvPr/>
        </p:nvCxnSpPr>
        <p:spPr>
          <a:xfrm>
            <a:off x="5257800" y="2209800"/>
            <a:ext cx="8382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6"/>
            <a:endCxn id="4" idx="1"/>
          </p:cNvCxnSpPr>
          <p:nvPr/>
        </p:nvCxnSpPr>
        <p:spPr>
          <a:xfrm>
            <a:off x="5257800" y="3886200"/>
            <a:ext cx="8382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6"/>
            <a:endCxn id="7" idx="1"/>
          </p:cNvCxnSpPr>
          <p:nvPr/>
        </p:nvCxnSpPr>
        <p:spPr>
          <a:xfrm>
            <a:off x="5257800" y="5638800"/>
            <a:ext cx="762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4A2503-9FC6-4FA5-9559-BE95255DDE9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  <p:pic>
        <p:nvPicPr>
          <p:cNvPr id="2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3082925"/>
            <a:ext cx="2890562" cy="1565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Casting</a:t>
            </a:r>
          </a:p>
        </p:txBody>
      </p:sp>
      <p:grpSp>
        <p:nvGrpSpPr>
          <p:cNvPr id="14339" name="Group 18"/>
          <p:cNvGrpSpPr>
            <a:grpSpLocks/>
          </p:cNvGrpSpPr>
          <p:nvPr/>
        </p:nvGrpSpPr>
        <p:grpSpPr bwMode="auto">
          <a:xfrm>
            <a:off x="4038600" y="1600200"/>
            <a:ext cx="3276600" cy="1371600"/>
            <a:chOff x="3276600" y="1524000"/>
            <a:chExt cx="3276600" cy="1371600"/>
          </a:xfrm>
        </p:grpSpPr>
        <p:sp>
          <p:nvSpPr>
            <p:cNvPr id="6" name="Rectangle 5"/>
            <p:cNvSpPr/>
            <p:nvPr/>
          </p:nvSpPr>
          <p:spPr>
            <a:xfrm>
              <a:off x="5105400" y="1524000"/>
              <a:ext cx="1447800" cy="1371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400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276600" y="1676400"/>
              <a:ext cx="1295400" cy="10668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400" dirty="0">
                  <a:solidFill>
                    <a:schemeClr val="tx1"/>
                  </a:solidFill>
                </a:rPr>
                <a:t>V1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dirty="0">
                  <a:solidFill>
                    <a:schemeClr val="tx1"/>
                  </a:solidFill>
                </a:rPr>
                <a:t>(Vehicle)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0" idx="6"/>
              <a:endCxn id="6" idx="1"/>
            </p:cNvCxnSpPr>
            <p:nvPr/>
          </p:nvCxnSpPr>
          <p:spPr>
            <a:xfrm>
              <a:off x="4572000" y="2209800"/>
              <a:ext cx="5334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0" name="Group 19"/>
          <p:cNvGrpSpPr>
            <a:grpSpLocks/>
          </p:cNvGrpSpPr>
          <p:nvPr/>
        </p:nvGrpSpPr>
        <p:grpSpPr bwMode="auto">
          <a:xfrm>
            <a:off x="4114800" y="3200400"/>
            <a:ext cx="4724400" cy="1371600"/>
            <a:chOff x="3276600" y="3200400"/>
            <a:chExt cx="4724400" cy="1371600"/>
          </a:xfrm>
        </p:grpSpPr>
        <p:grpSp>
          <p:nvGrpSpPr>
            <p:cNvPr id="14354" name="Group 7"/>
            <p:cNvGrpSpPr>
              <a:grpSpLocks/>
            </p:cNvGrpSpPr>
            <p:nvPr/>
          </p:nvGrpSpPr>
          <p:grpSpPr bwMode="auto">
            <a:xfrm>
              <a:off x="5105400" y="3200400"/>
              <a:ext cx="2895600" cy="1371600"/>
              <a:chOff x="4495800" y="2590800"/>
              <a:chExt cx="2895600" cy="1371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495800" y="2590800"/>
                <a:ext cx="1447800" cy="1371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2400" dirty="0">
                    <a:solidFill>
                      <a:schemeClr val="tx1"/>
                    </a:solidFill>
                  </a:rPr>
                  <a:t>Vehicle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943600" y="2590800"/>
                <a:ext cx="1447800" cy="1371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2400" dirty="0">
                    <a:solidFill>
                      <a:schemeClr val="tx1"/>
                    </a:solidFill>
                  </a:rPr>
                  <a:t>Car</a:t>
                </a: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3276600" y="3352800"/>
              <a:ext cx="1219200" cy="10668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400" dirty="0">
                  <a:solidFill>
                    <a:schemeClr val="tx1"/>
                  </a:solidFill>
                </a:rPr>
                <a:t>V2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dirty="0">
                  <a:solidFill>
                    <a:schemeClr val="tx1"/>
                  </a:solidFill>
                </a:rPr>
                <a:t>(Car)</a:t>
              </a:r>
            </a:p>
          </p:txBody>
        </p:sp>
        <p:cxnSp>
          <p:nvCxnSpPr>
            <p:cNvPr id="15" name="Straight Arrow Connector 14"/>
            <p:cNvCxnSpPr>
              <a:stCxn id="11" idx="6"/>
              <a:endCxn id="4" idx="1"/>
            </p:cNvCxnSpPr>
            <p:nvPr/>
          </p:nvCxnSpPr>
          <p:spPr>
            <a:xfrm>
              <a:off x="4495800" y="3886200"/>
              <a:ext cx="6096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1" name="Group 20"/>
          <p:cNvGrpSpPr>
            <a:grpSpLocks/>
          </p:cNvGrpSpPr>
          <p:nvPr/>
        </p:nvGrpSpPr>
        <p:grpSpPr bwMode="auto">
          <a:xfrm>
            <a:off x="4038600" y="4953000"/>
            <a:ext cx="4800600" cy="1371600"/>
            <a:chOff x="3124200" y="4953000"/>
            <a:chExt cx="4800600" cy="1371600"/>
          </a:xfrm>
        </p:grpSpPr>
        <p:grpSp>
          <p:nvGrpSpPr>
            <p:cNvPr id="14349" name="Group 21"/>
            <p:cNvGrpSpPr>
              <a:grpSpLocks/>
            </p:cNvGrpSpPr>
            <p:nvPr/>
          </p:nvGrpSpPr>
          <p:grpSpPr bwMode="auto">
            <a:xfrm>
              <a:off x="5029200" y="4953000"/>
              <a:ext cx="2895600" cy="1371600"/>
              <a:chOff x="5029200" y="5105400"/>
              <a:chExt cx="2895600" cy="1371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029200" y="5105400"/>
                <a:ext cx="1447800" cy="1371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2400" dirty="0">
                    <a:solidFill>
                      <a:schemeClr val="tx1"/>
                    </a:solidFill>
                  </a:rPr>
                  <a:t>Vehicle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477000" y="5105400"/>
                <a:ext cx="1447800" cy="13716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2400" dirty="0">
                    <a:solidFill>
                      <a:schemeClr val="tx1"/>
                    </a:solidFill>
                  </a:rPr>
                  <a:t>Bicycle</a:t>
                </a:r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3124200" y="5105400"/>
              <a:ext cx="1295400" cy="10668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400" dirty="0">
                  <a:solidFill>
                    <a:schemeClr val="tx1"/>
                  </a:solidFill>
                </a:rPr>
                <a:t>V3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dirty="0">
                  <a:solidFill>
                    <a:schemeClr val="tx1"/>
                  </a:solidFill>
                </a:rPr>
                <a:t>(Bicycle)</a:t>
              </a:r>
            </a:p>
          </p:txBody>
        </p:sp>
        <p:cxnSp>
          <p:nvCxnSpPr>
            <p:cNvPr id="18" name="Straight Arrow Connector 17"/>
            <p:cNvCxnSpPr>
              <a:stCxn id="12" idx="6"/>
              <a:endCxn id="7" idx="1"/>
            </p:cNvCxnSpPr>
            <p:nvPr/>
          </p:nvCxnSpPr>
          <p:spPr>
            <a:xfrm>
              <a:off x="4419600" y="5638800"/>
              <a:ext cx="6096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68" name="TextBox 21"/>
          <p:cNvSpPr txBox="1">
            <a:spLocks noChangeArrowheads="1"/>
          </p:cNvSpPr>
          <p:nvPr/>
        </p:nvSpPr>
        <p:spPr bwMode="auto">
          <a:xfrm>
            <a:off x="2590800" y="1828800"/>
            <a:ext cx="14269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 dirty="0">
                <a:latin typeface="Comic Sans MS" pitchFamily="66" charset="0"/>
              </a:rPr>
              <a:t>Can not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362200" y="3581400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 dirty="0">
                <a:latin typeface="Comic Sans MS" pitchFamily="66" charset="0"/>
              </a:rPr>
              <a:t>(Car)V2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057400" y="5486400"/>
            <a:ext cx="236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>
                <a:latin typeface="Comic Sans MS" pitchFamily="66" charset="0"/>
              </a:rPr>
              <a:t>(Bicycle)V3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EEAB6-8EB4-424F-9E9E-7B31E4AD412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  <p:pic>
        <p:nvPicPr>
          <p:cNvPr id="2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304800"/>
            <a:ext cx="2781300" cy="15061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Casting ERROR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28600" y="2209800"/>
            <a:ext cx="2743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>
                <a:latin typeface="Comic Sans MS" pitchFamily="66" charset="0"/>
              </a:rPr>
              <a:t>(Bicycle)V2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04800" y="3886200"/>
            <a:ext cx="2362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>
                <a:latin typeface="Comic Sans MS" pitchFamily="66" charset="0"/>
              </a:rPr>
              <a:t>(Car)V3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24200" y="1828800"/>
            <a:ext cx="5638800" cy="1371600"/>
            <a:chOff x="3124200" y="1828800"/>
            <a:chExt cx="5638800" cy="1371600"/>
          </a:xfrm>
        </p:grpSpPr>
        <p:grpSp>
          <p:nvGrpSpPr>
            <p:cNvPr id="15363" name="Group 19"/>
            <p:cNvGrpSpPr>
              <a:grpSpLocks/>
            </p:cNvGrpSpPr>
            <p:nvPr/>
          </p:nvGrpSpPr>
          <p:grpSpPr bwMode="auto">
            <a:xfrm>
              <a:off x="3124200" y="1828800"/>
              <a:ext cx="5638800" cy="1371600"/>
              <a:chOff x="2057400" y="3200400"/>
              <a:chExt cx="5943600" cy="1371600"/>
            </a:xfrm>
          </p:grpSpPr>
          <p:grpSp>
            <p:nvGrpSpPr>
              <p:cNvPr id="15378" name="Group 7"/>
              <p:cNvGrpSpPr>
                <a:grpSpLocks/>
              </p:cNvGrpSpPr>
              <p:nvPr/>
            </p:nvGrpSpPr>
            <p:grpSpPr bwMode="auto">
              <a:xfrm>
                <a:off x="5105400" y="3200400"/>
                <a:ext cx="2895600" cy="1371600"/>
                <a:chOff x="4495800" y="2590800"/>
                <a:chExt cx="2895600" cy="1371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496573" y="2590800"/>
                  <a:ext cx="1447414" cy="13716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GB" sz="2400" dirty="0">
                      <a:solidFill>
                        <a:schemeClr val="tx1"/>
                      </a:solidFill>
                    </a:rPr>
                    <a:t>Vehicle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5943987" y="2590800"/>
                  <a:ext cx="1447413" cy="13716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GB" sz="2400" dirty="0">
                      <a:solidFill>
                        <a:schemeClr val="tx1"/>
                      </a:solidFill>
                    </a:rPr>
                    <a:t>Car</a:t>
                  </a:r>
                </a:p>
              </p:txBody>
            </p:sp>
          </p:grpSp>
          <p:sp>
            <p:nvSpPr>
              <p:cNvPr id="11" name="Oval 10"/>
              <p:cNvSpPr/>
              <p:nvPr/>
            </p:nvSpPr>
            <p:spPr>
              <a:xfrm>
                <a:off x="2057400" y="3352800"/>
                <a:ext cx="1219844" cy="10668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2400" dirty="0">
                    <a:solidFill>
                      <a:schemeClr val="tx1"/>
                    </a:solidFill>
                  </a:rPr>
                  <a:t>V2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1600" dirty="0">
                    <a:solidFill>
                      <a:schemeClr val="tx1"/>
                    </a:solidFill>
                  </a:rPr>
                  <a:t>(Car)</a:t>
                </a:r>
              </a:p>
            </p:txBody>
          </p:sp>
          <p:cxnSp>
            <p:nvCxnSpPr>
              <p:cNvPr id="15" name="Straight Arrow Connector 14"/>
              <p:cNvCxnSpPr>
                <a:stCxn id="11" idx="6"/>
                <a:endCxn id="4" idx="1"/>
              </p:cNvCxnSpPr>
              <p:nvPr/>
            </p:nvCxnSpPr>
            <p:spPr>
              <a:xfrm>
                <a:off x="3277244" y="3886200"/>
                <a:ext cx="1828928" cy="1588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Explosion 1 26"/>
            <p:cNvSpPr/>
            <p:nvPr/>
          </p:nvSpPr>
          <p:spPr>
            <a:xfrm>
              <a:off x="7466479" y="1866900"/>
              <a:ext cx="1295400" cy="1295400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71800" y="3581400"/>
            <a:ext cx="5943600" cy="1371600"/>
            <a:chOff x="2971800" y="3581400"/>
            <a:chExt cx="5943600" cy="1371600"/>
          </a:xfrm>
        </p:grpSpPr>
        <p:grpSp>
          <p:nvGrpSpPr>
            <p:cNvPr id="15364" name="Group 20"/>
            <p:cNvGrpSpPr>
              <a:grpSpLocks/>
            </p:cNvGrpSpPr>
            <p:nvPr/>
          </p:nvGrpSpPr>
          <p:grpSpPr bwMode="auto">
            <a:xfrm>
              <a:off x="2971800" y="3581400"/>
              <a:ext cx="5943600" cy="1371600"/>
              <a:chOff x="1981200" y="4953000"/>
              <a:chExt cx="5943600" cy="1371600"/>
            </a:xfrm>
          </p:grpSpPr>
          <p:grpSp>
            <p:nvGrpSpPr>
              <p:cNvPr id="15373" name="Group 21"/>
              <p:cNvGrpSpPr>
                <a:grpSpLocks/>
              </p:cNvGrpSpPr>
              <p:nvPr/>
            </p:nvGrpSpPr>
            <p:grpSpPr bwMode="auto">
              <a:xfrm>
                <a:off x="5029200" y="4953000"/>
                <a:ext cx="2895600" cy="1371600"/>
                <a:chOff x="5029200" y="5105400"/>
                <a:chExt cx="2895600" cy="137160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5029200" y="5105400"/>
                  <a:ext cx="1447800" cy="13716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GB" sz="2400" dirty="0">
                      <a:solidFill>
                        <a:schemeClr val="tx1"/>
                      </a:solidFill>
                    </a:rPr>
                    <a:t>Vehicle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6477000" y="5105400"/>
                  <a:ext cx="1447800" cy="13716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GB" sz="2400" dirty="0">
                      <a:solidFill>
                        <a:schemeClr val="tx1"/>
                      </a:solidFill>
                    </a:rPr>
                    <a:t>Bicycle</a:t>
                  </a:r>
                </a:p>
              </p:txBody>
            </p:sp>
          </p:grpSp>
          <p:sp>
            <p:nvSpPr>
              <p:cNvPr id="12" name="Oval 11"/>
              <p:cNvSpPr/>
              <p:nvPr/>
            </p:nvSpPr>
            <p:spPr>
              <a:xfrm>
                <a:off x="1981200" y="5105400"/>
                <a:ext cx="1295400" cy="10668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2400" dirty="0">
                    <a:solidFill>
                      <a:schemeClr val="tx1"/>
                    </a:solidFill>
                  </a:rPr>
                  <a:t>V3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1600" dirty="0">
                    <a:solidFill>
                      <a:schemeClr val="tx1"/>
                    </a:solidFill>
                  </a:rPr>
                  <a:t>(Bicycle)</a:t>
                </a:r>
              </a:p>
            </p:txBody>
          </p:sp>
          <p:cxnSp>
            <p:nvCxnSpPr>
              <p:cNvPr id="18" name="Straight Arrow Connector 17"/>
              <p:cNvCxnSpPr>
                <a:stCxn id="12" idx="6"/>
                <a:endCxn id="7" idx="1"/>
              </p:cNvCxnSpPr>
              <p:nvPr/>
            </p:nvCxnSpPr>
            <p:spPr>
              <a:xfrm>
                <a:off x="3276600" y="5638800"/>
                <a:ext cx="1752600" cy="1588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Explosion 1 27"/>
            <p:cNvSpPr/>
            <p:nvPr/>
          </p:nvSpPr>
          <p:spPr>
            <a:xfrm>
              <a:off x="7467600" y="3581400"/>
              <a:ext cx="1447800" cy="1371600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23ABB-9490-4A97-B009-4A1BA0D39B7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  <p:pic>
        <p:nvPicPr>
          <p:cNvPr id="2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6571" y="4774163"/>
            <a:ext cx="2781300" cy="15061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Subtyping and assignment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876800"/>
          </a:xfrm>
        </p:spPr>
        <p:txBody>
          <a:bodyPr/>
          <a:lstStyle/>
          <a:p>
            <a:pPr eaLnBrk="1" hangingPunct="1"/>
            <a:r>
              <a:rPr lang="en-GB" b="1" i="1" dirty="0" smtClean="0"/>
              <a:t>superclass objects may </a:t>
            </a:r>
            <a:r>
              <a:rPr lang="en-GB" b="1" i="1" u="sng" dirty="0" smtClean="0">
                <a:solidFill>
                  <a:srgbClr val="A50021"/>
                </a:solidFill>
              </a:rPr>
              <a:t>NOT</a:t>
            </a:r>
            <a:r>
              <a:rPr lang="en-GB" b="1" i="1" dirty="0" smtClean="0">
                <a:solidFill>
                  <a:srgbClr val="A50021"/>
                </a:solidFill>
              </a:rPr>
              <a:t> </a:t>
            </a:r>
            <a:r>
              <a:rPr lang="en-GB" b="1" i="1" dirty="0" smtClean="0"/>
              <a:t>be assigned to subclass variables</a:t>
            </a:r>
          </a:p>
          <a:p>
            <a:pPr eaLnBrk="1" hangingPunct="1"/>
            <a:r>
              <a:rPr lang="en-GB" dirty="0" smtClean="0"/>
              <a:t>The following is illegal:</a:t>
            </a:r>
          </a:p>
          <a:p>
            <a:pPr lvl="1" eaLnBrk="1" hangingPunct="1">
              <a:buNone/>
            </a:pPr>
            <a:r>
              <a:rPr lang="en-GB" sz="3200" b="1" dirty="0" smtClean="0">
                <a:latin typeface="Arial" pitchFamily="34" charset="0"/>
                <a:cs typeface="Arial" pitchFamily="34" charset="0"/>
              </a:rPr>
              <a:t>Car c = new Vehicle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();        </a:t>
            </a:r>
            <a:r>
              <a:rPr lang="en-GB" b="1" dirty="0" smtClean="0">
                <a:solidFill>
                  <a:srgbClr val="339966"/>
                </a:solidFill>
                <a:latin typeface="Courier New" pitchFamily="49" charset="0"/>
              </a:rPr>
              <a:t>// error</a:t>
            </a:r>
            <a:br>
              <a:rPr lang="en-GB" b="1" dirty="0" smtClean="0">
                <a:solidFill>
                  <a:srgbClr val="339966"/>
                </a:solidFill>
                <a:latin typeface="Courier New" pitchFamily="49" charset="0"/>
              </a:rPr>
            </a:br>
            <a:endParaRPr lang="en-GB" b="1" dirty="0" smtClean="0">
              <a:latin typeface="Courier New" pitchFamily="49" charset="0"/>
            </a:endParaRPr>
          </a:p>
          <a:p>
            <a:pPr eaLnBrk="1" hangingPunct="1"/>
            <a:r>
              <a:rPr lang="en-GB" dirty="0" smtClean="0"/>
              <a:t>Similarly the following is illegal:</a:t>
            </a:r>
          </a:p>
          <a:p>
            <a:pPr lvl="1" eaLnBrk="1" hangingPunct="1">
              <a:buNone/>
            </a:pPr>
            <a:r>
              <a:rPr lang="en-GB" sz="3200" b="1" dirty="0" smtClean="0">
                <a:latin typeface="Arial" pitchFamily="34" charset="0"/>
                <a:cs typeface="Arial" pitchFamily="34" charset="0"/>
              </a:rPr>
              <a:t>Car  c = new Bicycle();    </a:t>
            </a:r>
            <a:r>
              <a:rPr lang="en-GB" b="1" dirty="0" smtClean="0">
                <a:solidFill>
                  <a:srgbClr val="339966"/>
                </a:solidFill>
                <a:latin typeface="Courier New" pitchFamily="49" charset="0"/>
              </a:rPr>
              <a:t>//error</a:t>
            </a:r>
            <a:endParaRPr lang="en-US" sz="3200" b="1" dirty="0" smtClean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0" y="5938837"/>
            <a:ext cx="39449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Verify this using Code Pad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230B2-0F6A-468B-BC30-78AEB9DB5AD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3366CC"/>
                </a:solidFill>
              </a:rPr>
              <a:t>Polymorphic</a:t>
            </a:r>
            <a:r>
              <a:rPr lang="en-US" smtClean="0"/>
              <a:t> variables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GB" dirty="0" smtClean="0"/>
              <a:t>Object variables in Java are </a:t>
            </a:r>
            <a:r>
              <a:rPr lang="en-GB" b="1" i="1" dirty="0" smtClean="0">
                <a:solidFill>
                  <a:srgbClr val="3366CC"/>
                </a:solidFill>
              </a:rPr>
              <a:t>polymorphic</a:t>
            </a:r>
            <a:r>
              <a:rPr lang="en-GB" dirty="0" smtClean="0">
                <a:solidFill>
                  <a:srgbClr val="3366CC"/>
                </a:solidFill>
              </a:rPr>
              <a:t>.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2400" dirty="0" smtClean="0"/>
              <a:t>(</a:t>
            </a:r>
            <a:r>
              <a:rPr lang="en-GB" sz="2400" b="1" u="sng" dirty="0" smtClean="0">
                <a:solidFill>
                  <a:srgbClr val="A50021"/>
                </a:solidFill>
              </a:rPr>
              <a:t>They can hold objects of more than one type.)</a:t>
            </a:r>
            <a:endParaRPr lang="en-GB" sz="2800" b="1" u="sng" dirty="0" smtClean="0">
              <a:solidFill>
                <a:srgbClr val="A50021"/>
              </a:solidFill>
            </a:endParaRP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They can hold: </a:t>
            </a:r>
          </a:p>
          <a:p>
            <a:pPr lvl="1" eaLnBrk="1" hangingPunct="1"/>
            <a:r>
              <a:rPr lang="en-GB" dirty="0" smtClean="0"/>
              <a:t>objects of the declared type </a:t>
            </a:r>
            <a:br>
              <a:rPr lang="en-GB" dirty="0" smtClean="0"/>
            </a:br>
            <a:r>
              <a:rPr lang="en-GB" b="1" u="sng" dirty="0" smtClean="0"/>
              <a:t>and</a:t>
            </a:r>
            <a:r>
              <a:rPr lang="en-GB" b="1" dirty="0" smtClean="0"/>
              <a:t> </a:t>
            </a:r>
          </a:p>
          <a:p>
            <a:pPr lvl="1" eaLnBrk="1" hangingPunct="1"/>
            <a:r>
              <a:rPr lang="en-GB" dirty="0" smtClean="0"/>
              <a:t> subtypes of the declared type.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5105400"/>
            <a:ext cx="85344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eaLnBrk="1" hangingPunct="1"/>
            <a:r>
              <a:rPr lang="en-GB" sz="2800" dirty="0" smtClean="0">
                <a:solidFill>
                  <a:schemeClr val="tx1"/>
                </a:solidFill>
              </a:rPr>
              <a:t>And subtypes of the subtype of the declared type!</a:t>
            </a:r>
          </a:p>
          <a:p>
            <a:pPr lvl="1" algn="ctr" eaLnBrk="1" hangingPunct="1">
              <a:spcBef>
                <a:spcPts val="1800"/>
              </a:spcBef>
            </a:pPr>
            <a:r>
              <a:rPr lang="en-GB" sz="3600" b="1" dirty="0" smtClean="0">
                <a:solidFill>
                  <a:srgbClr val="FF0000"/>
                </a:solidFill>
              </a:rPr>
              <a:t>Object o = new Car();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Casting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Can assign (‘=‘) subtype to </a:t>
            </a:r>
            <a:r>
              <a:rPr lang="en-GB" sz="2800" dirty="0" err="1" smtClean="0"/>
              <a:t>supertype</a:t>
            </a:r>
            <a:r>
              <a:rPr lang="en-GB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Cannot assign </a:t>
            </a:r>
            <a:r>
              <a:rPr lang="en-GB" sz="2800" dirty="0" err="1" smtClean="0"/>
              <a:t>supertype</a:t>
            </a:r>
            <a:r>
              <a:rPr lang="en-GB" sz="2800" dirty="0" smtClean="0"/>
              <a:t> to subtype!</a:t>
            </a:r>
            <a:br>
              <a:rPr lang="en-GB" sz="2800" dirty="0" smtClean="0"/>
            </a:br>
            <a:r>
              <a:rPr lang="en-GB" sz="1200" dirty="0" smtClean="0"/>
              <a:t/>
            </a:r>
            <a:br>
              <a:rPr lang="en-GB" sz="1200" dirty="0" smtClean="0"/>
            </a:b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Vehicle v;</a:t>
            </a:r>
            <a:br>
              <a:rPr lang="en-US" sz="2800" b="1" dirty="0" smtClean="0">
                <a:latin typeface="Arial" pitchFamily="34" charset="0"/>
                <a:cs typeface="Arial" pitchFamily="34" charset="0"/>
              </a:rPr>
            </a:b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 Car c = new Car();</a:t>
            </a:r>
            <a:br>
              <a:rPr lang="en-US" sz="2800" b="1" dirty="0" smtClean="0">
                <a:latin typeface="Arial" pitchFamily="34" charset="0"/>
                <a:cs typeface="Arial" pitchFamily="34" charset="0"/>
              </a:rPr>
            </a:b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 v = c; 			</a:t>
            </a:r>
            <a:br>
              <a:rPr lang="en-US" sz="2800" b="1" dirty="0" smtClean="0">
                <a:latin typeface="Arial" pitchFamily="34" charset="0"/>
                <a:cs typeface="Arial" pitchFamily="34" charset="0"/>
              </a:rPr>
            </a:b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 c = v;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			</a:t>
            </a:r>
            <a:endParaRPr lang="en-US" sz="2800" b="1" i="1" dirty="0" smtClean="0">
              <a:solidFill>
                <a:srgbClr val="A5002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Casting fixes this</a:t>
            </a:r>
            <a:r>
              <a:rPr lang="en-US" sz="2800" dirty="0" smtClean="0">
                <a:latin typeface="Times" pitchFamily="18" charset="0"/>
              </a:rPr>
              <a:t>:</a:t>
            </a:r>
            <a:br>
              <a:rPr lang="en-US" sz="2800" dirty="0" smtClean="0">
                <a:latin typeface="Times" pitchFamily="18" charset="0"/>
              </a:rPr>
            </a:br>
            <a:r>
              <a:rPr lang="en-GB" sz="1200" dirty="0" smtClean="0"/>
              <a:t/>
            </a:r>
            <a:br>
              <a:rPr lang="en-GB" sz="1200" dirty="0" smtClean="0"/>
            </a:b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c = (Car) v;</a:t>
            </a:r>
            <a:r>
              <a:rPr lang="en-US" sz="2400" b="1" dirty="0" smtClean="0">
                <a:latin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</a:rPr>
              <a:t/>
            </a:r>
            <a:br>
              <a:rPr lang="en-US" sz="1400" b="1" dirty="0" smtClean="0">
                <a:latin typeface="Courier New" pitchFamily="49" charset="0"/>
              </a:rPr>
            </a:br>
            <a:r>
              <a:rPr lang="en-US" sz="2800" dirty="0" smtClean="0"/>
              <a:t>(only ok if the vehicle really is a Car!)</a:t>
            </a:r>
            <a:endParaRPr lang="en-GB" sz="2800" dirty="0" smtClean="0">
              <a:latin typeface="Times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4ACAE-3318-42D5-960C-4106C2715D9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0" y="3429000"/>
            <a:ext cx="3276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// correct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3886200"/>
            <a:ext cx="3276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// compiler error!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Casting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eaLnBrk="1" hangingPunct="1"/>
            <a:r>
              <a:rPr lang="en-GB" smtClean="0"/>
              <a:t>An object type in parentheses.</a:t>
            </a:r>
            <a:endParaRPr lang="en-GB" sz="2400" b="1" smtClean="0">
              <a:latin typeface="Courier New" pitchFamily="49" charset="0"/>
            </a:endParaRPr>
          </a:p>
          <a:p>
            <a:pPr eaLnBrk="1" hangingPunct="1"/>
            <a:r>
              <a:rPr lang="en-GB" smtClean="0"/>
              <a:t>Used to overcome 'type loss'.</a:t>
            </a:r>
          </a:p>
          <a:p>
            <a:pPr eaLnBrk="1" hangingPunct="1"/>
            <a:r>
              <a:rPr lang="en-GB" smtClean="0"/>
              <a:t>The object is not changed in any way.</a:t>
            </a:r>
          </a:p>
          <a:p>
            <a:pPr eaLnBrk="1" hangingPunct="1"/>
            <a:r>
              <a:rPr lang="en-GB" smtClean="0"/>
              <a:t>A runtime check is made to ensure the object really is of that type:</a:t>
            </a:r>
          </a:p>
          <a:p>
            <a:pPr lvl="1" eaLnBrk="1" hangingPunct="1"/>
            <a:r>
              <a:rPr lang="en-GB" b="1" smtClean="0">
                <a:solidFill>
                  <a:srgbClr val="3366CC"/>
                </a:solidFill>
                <a:latin typeface="Courier New" pitchFamily="49" charset="0"/>
              </a:rPr>
              <a:t>ClassCastException</a:t>
            </a:r>
            <a:r>
              <a:rPr lang="en-GB" smtClean="0"/>
              <a:t> if it isn't!</a:t>
            </a:r>
          </a:p>
          <a:p>
            <a:pPr eaLnBrk="1" hangingPunct="1"/>
            <a:r>
              <a:rPr lang="en-GB" smtClean="0"/>
              <a:t>Use it sparingly.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AFFE3-46DF-4925-A12D-4468D733CE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DOME </a:t>
            </a:r>
          </a:p>
        </p:txBody>
      </p:sp>
      <p:pic>
        <p:nvPicPr>
          <p:cNvPr id="30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2671" t="15289" r="9567" b="26559"/>
          <a:stretch>
            <a:fillRect/>
          </a:stretch>
        </p:blipFill>
        <p:spPr>
          <a:xfrm>
            <a:off x="838200" y="1524000"/>
            <a:ext cx="6019800" cy="49657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93D89-35A8-42C4-8FBE-298FD730077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3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Return to the DomeV2 project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/>
              <a:t>Create a </a:t>
            </a:r>
            <a:r>
              <a:rPr lang="en-GB" dirty="0" err="1"/>
              <a:t>DatabaseUI</a:t>
            </a:r>
            <a:r>
              <a:rPr lang="en-GB" dirty="0"/>
              <a:t> object.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Run the menu()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GB" dirty="0" smtClean="0"/>
              <a:t>add a CD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GB" dirty="0" smtClean="0"/>
              <a:t>add a DVD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GB" dirty="0" smtClean="0"/>
              <a:t>select option 2 to list all items.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What is the problem?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7FB9C-505E-4D82-8364-EC9E776E9F99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5181600"/>
            <a:ext cx="77724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tx1"/>
                </a:solidFill>
              </a:rPr>
              <a:t>Remember  the </a:t>
            </a:r>
            <a:r>
              <a:rPr lang="en-GB" sz="2800" dirty="0" err="1">
                <a:solidFill>
                  <a:schemeClr val="tx1"/>
                </a:solidFill>
              </a:rPr>
              <a:t>DatabaseUI’s</a:t>
            </a:r>
            <a:r>
              <a:rPr lang="en-GB" sz="2800" dirty="0">
                <a:solidFill>
                  <a:schemeClr val="tx1"/>
                </a:solidFill>
              </a:rPr>
              <a:t>  </a:t>
            </a:r>
            <a:r>
              <a:rPr lang="en-GB" sz="2800" dirty="0" err="1">
                <a:solidFill>
                  <a:schemeClr val="tx1"/>
                </a:solidFill>
              </a:rPr>
              <a:t>addItem</a:t>
            </a:r>
            <a:r>
              <a:rPr lang="en-GB" sz="2800" dirty="0">
                <a:solidFill>
                  <a:schemeClr val="tx1"/>
                </a:solidFill>
              </a:rPr>
              <a:t>() method asks you to specify </a:t>
            </a:r>
            <a:r>
              <a:rPr lang="en-GB" sz="2800" b="1" dirty="0" smtClean="0">
                <a:solidFill>
                  <a:schemeClr val="tx1"/>
                </a:solidFill>
              </a:rPr>
              <a:t>CD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or </a:t>
            </a:r>
            <a:r>
              <a:rPr lang="en-GB" sz="2800" b="1" dirty="0" smtClean="0">
                <a:solidFill>
                  <a:schemeClr val="tx1"/>
                </a:solidFill>
              </a:rPr>
              <a:t>DVD</a:t>
            </a:r>
            <a:r>
              <a:rPr lang="en-GB" sz="2800" dirty="0" smtClean="0">
                <a:solidFill>
                  <a:schemeClr val="tx1"/>
                </a:solidFill>
              </a:rPr>
              <a:t> (</a:t>
            </a:r>
            <a:r>
              <a:rPr lang="en-GB" sz="2800" dirty="0">
                <a:solidFill>
                  <a:schemeClr val="tx1"/>
                </a:solidFill>
              </a:rPr>
              <a:t>case specific</a:t>
            </a:r>
            <a:r>
              <a:rPr lang="en-GB" sz="2800" dirty="0" smtClean="0">
                <a:solidFill>
                  <a:schemeClr val="tx1"/>
                </a:solidFill>
              </a:rPr>
              <a:t>).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Conflicting output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700338" y="1341438"/>
            <a:ext cx="5468937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Times" pitchFamily="18" charset="0"/>
              </a:rPr>
              <a:t>CD: A </a:t>
            </a:r>
            <a:r>
              <a:rPr lang="en-US" sz="1600" b="1" dirty="0" err="1">
                <a:latin typeface="Courier New" pitchFamily="49" charset="0"/>
                <a:cs typeface="Times" pitchFamily="18" charset="0"/>
              </a:rPr>
              <a:t>Swingin</a:t>
            </a:r>
            <a:r>
              <a:rPr lang="en-US" sz="1600" b="1" dirty="0">
                <a:latin typeface="Courier New" pitchFamily="49" charset="0"/>
                <a:cs typeface="Times" pitchFamily="18" charset="0"/>
              </a:rPr>
              <a:t>' Affair (64 </a:t>
            </a:r>
            <a:r>
              <a:rPr lang="en-US" sz="1600" b="1" dirty="0" err="1">
                <a:latin typeface="Courier New" pitchFamily="49" charset="0"/>
                <a:cs typeface="Times" pitchFamily="18" charset="0"/>
              </a:rPr>
              <a:t>mins</a:t>
            </a:r>
            <a:r>
              <a:rPr lang="en-US" sz="1600" b="1" dirty="0">
                <a:latin typeface="Courier New" pitchFamily="49" charset="0"/>
                <a:cs typeface="Times" pitchFamily="18" charset="0"/>
              </a:rPr>
              <a:t>)*</a:t>
            </a:r>
          </a:p>
          <a:p>
            <a:r>
              <a:rPr lang="en-US" sz="1600" b="1" dirty="0">
                <a:latin typeface="Courier New" pitchFamily="49" charset="0"/>
                <a:cs typeface="Times" pitchFamily="18" charset="0"/>
              </a:rPr>
              <a:t>    Frank Sinatra</a:t>
            </a:r>
          </a:p>
          <a:p>
            <a:r>
              <a:rPr lang="en-US" sz="1600" b="1" dirty="0">
                <a:latin typeface="Courier New" pitchFamily="49" charset="0"/>
                <a:cs typeface="Times" pitchFamily="18" charset="0"/>
              </a:rPr>
              <a:t>    tracks: 16</a:t>
            </a:r>
          </a:p>
          <a:p>
            <a:r>
              <a:rPr lang="en-US" sz="1600" b="1" dirty="0">
                <a:latin typeface="Courier New" pitchFamily="49" charset="0"/>
                <a:cs typeface="Times" pitchFamily="18" charset="0"/>
              </a:rPr>
              <a:t>    my </a:t>
            </a:r>
            <a:r>
              <a:rPr lang="en-US" sz="1600" b="1" dirty="0" err="1">
                <a:latin typeface="Courier New" pitchFamily="49" charset="0"/>
                <a:cs typeface="Times" pitchFamily="18" charset="0"/>
              </a:rPr>
              <a:t>favourite</a:t>
            </a:r>
            <a:r>
              <a:rPr lang="en-US" sz="1600" b="1" dirty="0">
                <a:latin typeface="Courier New" pitchFamily="49" charset="0"/>
                <a:cs typeface="Times" pitchFamily="18" charset="0"/>
              </a:rPr>
              <a:t> Sinatra album</a:t>
            </a:r>
          </a:p>
          <a:p>
            <a:r>
              <a:rPr lang="en-US" sz="1600" b="1" dirty="0">
                <a:latin typeface="Courier New" pitchFamily="49" charset="0"/>
                <a:cs typeface="Times" pitchFamily="18" charset="0"/>
              </a:rPr>
              <a:t> </a:t>
            </a:r>
          </a:p>
          <a:p>
            <a:r>
              <a:rPr lang="en-US" sz="1600" b="1" dirty="0">
                <a:latin typeface="Courier New" pitchFamily="49" charset="0"/>
                <a:cs typeface="Times" pitchFamily="18" charset="0"/>
              </a:rPr>
              <a:t>DVD: O Brother, Where Art Thou? (106 </a:t>
            </a:r>
            <a:r>
              <a:rPr lang="en-US" sz="1600" b="1" dirty="0" err="1">
                <a:latin typeface="Courier New" pitchFamily="49" charset="0"/>
                <a:cs typeface="Times" pitchFamily="18" charset="0"/>
              </a:rPr>
              <a:t>mins</a:t>
            </a:r>
            <a:r>
              <a:rPr lang="en-US" sz="1600" b="1" dirty="0">
                <a:latin typeface="Courier New" pitchFamily="49" charset="0"/>
                <a:cs typeface="Times" pitchFamily="18" charset="0"/>
              </a:rPr>
              <a:t>)</a:t>
            </a:r>
          </a:p>
          <a:p>
            <a:r>
              <a:rPr lang="en-US" sz="1600" b="1" dirty="0">
                <a:latin typeface="Courier New" pitchFamily="49" charset="0"/>
                <a:cs typeface="Times" pitchFamily="18" charset="0"/>
              </a:rPr>
              <a:t>     Joel &amp; Ethan </a:t>
            </a:r>
            <a:r>
              <a:rPr lang="en-US" sz="1600" b="1" dirty="0" err="1">
                <a:latin typeface="Courier New" pitchFamily="49" charset="0"/>
                <a:cs typeface="Times" pitchFamily="18" charset="0"/>
              </a:rPr>
              <a:t>Coen</a:t>
            </a:r>
            <a:endParaRPr lang="en-US" sz="1600" b="1" dirty="0">
              <a:latin typeface="Courier New" pitchFamily="49" charset="0"/>
              <a:cs typeface="Times" pitchFamily="18" charset="0"/>
            </a:endParaRPr>
          </a:p>
          <a:p>
            <a:r>
              <a:rPr lang="en-US" sz="1600" b="1" dirty="0">
                <a:latin typeface="Courier New" pitchFamily="49" charset="0"/>
                <a:cs typeface="Times" pitchFamily="18" charset="0"/>
              </a:rPr>
              <a:t>     The </a:t>
            </a:r>
            <a:r>
              <a:rPr lang="en-US" sz="1600" b="1" dirty="0" err="1">
                <a:latin typeface="Courier New" pitchFamily="49" charset="0"/>
                <a:cs typeface="Times" pitchFamily="18" charset="0"/>
              </a:rPr>
              <a:t>Coen</a:t>
            </a:r>
            <a:r>
              <a:rPr lang="en-US" sz="1600" b="1" dirty="0">
                <a:latin typeface="Courier New" pitchFamily="49" charset="0"/>
                <a:cs typeface="Times" pitchFamily="18" charset="0"/>
              </a:rPr>
              <a:t> brothers’ best movie</a:t>
            </a:r>
            <a:r>
              <a:rPr lang="en-AU" sz="1600" b="1" dirty="0">
                <a:latin typeface="Courier New" pitchFamily="49" charset="0"/>
                <a:cs typeface="Times" pitchFamily="18" charset="0"/>
              </a:rPr>
              <a:t>!</a:t>
            </a:r>
            <a:r>
              <a:rPr lang="en-US" sz="1400" b="1" dirty="0">
                <a:latin typeface="Courier New" pitchFamily="49" charset="0"/>
              </a:rPr>
              <a:t> 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627313" y="3933825"/>
            <a:ext cx="6265862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title: A </a:t>
            </a:r>
            <a:r>
              <a:rPr lang="en-US" b="1" dirty="0" err="1">
                <a:latin typeface="Courier New" pitchFamily="49" charset="0"/>
              </a:rPr>
              <a:t>Swingin</a:t>
            </a:r>
            <a:r>
              <a:rPr lang="en-US" b="1" dirty="0">
                <a:latin typeface="Courier New" pitchFamily="49" charset="0"/>
              </a:rPr>
              <a:t>' Affair (64 </a:t>
            </a:r>
            <a:r>
              <a:rPr lang="en-US" b="1" dirty="0" err="1">
                <a:latin typeface="Courier New" pitchFamily="49" charset="0"/>
              </a:rPr>
              <a:t>mins</a:t>
            </a:r>
            <a:r>
              <a:rPr lang="en-US" b="1" dirty="0">
                <a:latin typeface="Courier New" pitchFamily="49" charset="0"/>
              </a:rPr>
              <a:t>)*</a:t>
            </a:r>
          </a:p>
          <a:p>
            <a:r>
              <a:rPr lang="en-US" b="1" dirty="0">
                <a:latin typeface="Courier New" pitchFamily="49" charset="0"/>
              </a:rPr>
              <a:t>       my </a:t>
            </a:r>
            <a:r>
              <a:rPr lang="en-US" b="1" dirty="0" err="1">
                <a:latin typeface="Courier New" pitchFamily="49" charset="0"/>
              </a:rPr>
              <a:t>favourite</a:t>
            </a:r>
            <a:r>
              <a:rPr lang="en-US" b="1" dirty="0">
                <a:latin typeface="Courier New" pitchFamily="49" charset="0"/>
              </a:rPr>
              <a:t> Sinatra album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title: </a:t>
            </a:r>
            <a:r>
              <a:rPr lang="en-US" b="1" dirty="0">
                <a:latin typeface="Courier New" pitchFamily="49" charset="0"/>
                <a:cs typeface="Times" pitchFamily="18" charset="0"/>
              </a:rPr>
              <a:t>O Brother, Where Art Thou? (106 </a:t>
            </a:r>
            <a:r>
              <a:rPr lang="en-US" b="1" dirty="0" err="1">
                <a:latin typeface="Courier New" pitchFamily="49" charset="0"/>
                <a:cs typeface="Times" pitchFamily="18" charset="0"/>
              </a:rPr>
              <a:t>mins</a:t>
            </a:r>
            <a:r>
              <a:rPr lang="en-US" b="1" dirty="0">
                <a:latin typeface="Courier New" pitchFamily="49" charset="0"/>
                <a:cs typeface="Times" pitchFamily="18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Times" pitchFamily="18" charset="0"/>
              </a:rPr>
              <a:t>The </a:t>
            </a:r>
            <a:r>
              <a:rPr lang="en-US" b="1" dirty="0" err="1">
                <a:latin typeface="Courier New" pitchFamily="49" charset="0"/>
                <a:cs typeface="Times" pitchFamily="18" charset="0"/>
              </a:rPr>
              <a:t>Coen</a:t>
            </a:r>
            <a:r>
              <a:rPr lang="en-US" b="1" dirty="0">
                <a:latin typeface="Courier New" pitchFamily="49" charset="0"/>
                <a:cs typeface="Times" pitchFamily="18" charset="0"/>
              </a:rPr>
              <a:t> brothers’ best movie</a:t>
            </a:r>
            <a:r>
              <a:rPr lang="en-AU" b="1" dirty="0">
                <a:latin typeface="Courier New" pitchFamily="49" charset="0"/>
                <a:cs typeface="Times" pitchFamily="18" charset="0"/>
              </a:rPr>
              <a:t>!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539750" y="1268413"/>
            <a:ext cx="18288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007E4F"/>
                </a:solidFill>
                <a:latin typeface="Trebuchet MS" pitchFamily="34" charset="0"/>
              </a:rPr>
              <a:t>What we want</a:t>
            </a: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468313" y="4221163"/>
            <a:ext cx="18288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007E4F"/>
                </a:solidFill>
                <a:latin typeface="Trebuchet MS" pitchFamily="34" charset="0"/>
              </a:rPr>
              <a:t>What we have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02E2B-0D8F-479B-AD01-5B48F99D5E8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solidFill>
                  <a:srgbClr val="3366CC"/>
                </a:solidFill>
                <a:latin typeface="Courier New" pitchFamily="49" charset="0"/>
              </a:rPr>
              <a:t>getDetails</a:t>
            </a:r>
            <a:r>
              <a:rPr lang="en-US" smtClean="0"/>
              <a:t> method in </a:t>
            </a:r>
            <a:r>
              <a:rPr lang="en-US" b="1" smtClean="0">
                <a:solidFill>
                  <a:srgbClr val="3366CC"/>
                </a:solidFill>
                <a:latin typeface="Courier New" pitchFamily="49" charset="0"/>
              </a:rPr>
              <a:t>Item</a:t>
            </a:r>
            <a:r>
              <a:rPr lang="en-US" smtClean="0"/>
              <a:t> only gives the common fields.</a:t>
            </a:r>
          </a:p>
          <a:p>
            <a:pPr eaLnBrk="1" hangingPunct="1"/>
            <a:r>
              <a:rPr lang="en-US" smtClean="0"/>
              <a:t>Inheritance is a one-way street:</a:t>
            </a:r>
          </a:p>
          <a:p>
            <a:pPr lvl="1" eaLnBrk="1" hangingPunct="1"/>
            <a:r>
              <a:rPr lang="en-US" smtClean="0"/>
              <a:t>A subclass inherits the superclass fields.</a:t>
            </a:r>
          </a:p>
          <a:p>
            <a:pPr lvl="1" eaLnBrk="1" hangingPunct="1"/>
            <a:r>
              <a:rPr lang="en-US" b="1" i="1" u="sng" smtClean="0">
                <a:solidFill>
                  <a:srgbClr val="C00000"/>
                </a:solidFill>
              </a:rPr>
              <a:t>The superclass knows nothing about its subclass’s fields</a:t>
            </a:r>
            <a:r>
              <a:rPr lang="en-US" b="1" u="sng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9AAF8-534A-4376-AD9F-14391948FC9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The list method in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public String list()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   String </a:t>
            </a:r>
            <a:r>
              <a:rPr lang="en-GB" dirty="0" err="1" smtClean="0"/>
              <a:t>theList</a:t>
            </a:r>
            <a:r>
              <a:rPr lang="en-GB" dirty="0" smtClean="0"/>
              <a:t> = "";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   for (Item </a:t>
            </a:r>
            <a:r>
              <a:rPr lang="en-GB" dirty="0" err="1" smtClean="0"/>
              <a:t>item</a:t>
            </a:r>
            <a:r>
              <a:rPr lang="en-GB" dirty="0" smtClean="0"/>
              <a:t> : items 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   {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     </a:t>
            </a:r>
            <a:r>
              <a:rPr lang="en-GB" dirty="0" err="1" smtClean="0"/>
              <a:t>theList</a:t>
            </a:r>
            <a:r>
              <a:rPr lang="en-GB" dirty="0" smtClean="0"/>
              <a:t> = </a:t>
            </a:r>
            <a:r>
              <a:rPr lang="en-GB" dirty="0" err="1" smtClean="0"/>
              <a:t>theList</a:t>
            </a:r>
            <a:r>
              <a:rPr lang="en-GB" dirty="0" smtClean="0"/>
              <a:t> + </a:t>
            </a:r>
            <a:r>
              <a:rPr lang="en-GB" b="1" dirty="0" err="1" smtClean="0">
                <a:solidFill>
                  <a:srgbClr val="FF0000"/>
                </a:solidFill>
              </a:rPr>
              <a:t>item.getDetails</a:t>
            </a:r>
            <a:r>
              <a:rPr lang="en-GB" b="1" dirty="0" smtClean="0">
                <a:solidFill>
                  <a:srgbClr val="FF0000"/>
                </a:solidFill>
              </a:rPr>
              <a:t>() </a:t>
            </a:r>
            <a:r>
              <a:rPr lang="en-GB" dirty="0" smtClean="0"/>
              <a:t>+"\n";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   }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   return </a:t>
            </a:r>
            <a:r>
              <a:rPr lang="en-GB" dirty="0" err="1" smtClean="0"/>
              <a:t>theList</a:t>
            </a:r>
            <a:r>
              <a:rPr lang="en-GB" dirty="0" smtClean="0"/>
              <a:t>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B423B-00C1-4B9B-96DC-D5D03300FD6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The </a:t>
            </a:r>
            <a:r>
              <a:rPr lang="en-GB" dirty="0" err="1" smtClean="0"/>
              <a:t>getDetails</a:t>
            </a:r>
            <a:r>
              <a:rPr lang="en-GB" dirty="0" smtClean="0"/>
              <a:t> Method in Item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  <a:ln w="25400">
            <a:solidFill>
              <a:schemeClr val="accent1"/>
            </a:solidFill>
          </a:ln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public String </a:t>
            </a:r>
            <a:r>
              <a:rPr lang="en-GB" b="1" dirty="0" err="1" smtClean="0">
                <a:solidFill>
                  <a:srgbClr val="FF0000"/>
                </a:solidFill>
              </a:rPr>
              <a:t>getDetails</a:t>
            </a:r>
            <a:r>
              <a:rPr lang="en-GB" b="1" dirty="0" smtClean="0">
                <a:solidFill>
                  <a:srgbClr val="FF0000"/>
                </a:solidFill>
              </a:rPr>
              <a:t>()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  String details =  title + " (" + </a:t>
            </a:r>
            <a:r>
              <a:rPr lang="en-GB" dirty="0" err="1" smtClean="0"/>
              <a:t>playingTime</a:t>
            </a:r>
            <a:r>
              <a:rPr lang="en-GB" dirty="0" smtClean="0"/>
              <a:t> + " </a:t>
            </a:r>
            <a:r>
              <a:rPr lang="en-GB" dirty="0" err="1" smtClean="0"/>
              <a:t>mins</a:t>
            </a:r>
            <a:r>
              <a:rPr lang="en-GB" dirty="0" smtClean="0"/>
              <a:t>)";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  if(</a:t>
            </a:r>
            <a:r>
              <a:rPr lang="en-GB" dirty="0" err="1" smtClean="0"/>
              <a:t>gotIt</a:t>
            </a:r>
            <a:r>
              <a:rPr lang="en-GB" dirty="0" smtClean="0"/>
              <a:t>)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     details = details + "*" + "\n";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  else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     details = details + "\n";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  details = details + "    " + comment + "\n";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  return details;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A2A15-AFFB-4416-9ED7-9CAD45DBC90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Attempting to solve the problem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600200"/>
            <a:ext cx="8153400" cy="4800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+mn-lt"/>
              </a:rPr>
              <a:t>Place </a:t>
            </a:r>
            <a:r>
              <a:rPr lang="en-US" sz="2800" b="1" dirty="0" err="1" smtClean="0">
                <a:solidFill>
                  <a:srgbClr val="FF0000"/>
                </a:solidFill>
                <a:latin typeface="+mn-lt"/>
                <a:cs typeface="Arial" charset="0"/>
              </a:rPr>
              <a:t>getDetails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  <a:cs typeface="Arial" charset="0"/>
              </a:rPr>
              <a:t>()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where it has access to the information it needs?</a:t>
            </a:r>
          </a:p>
          <a:p>
            <a:pPr eaLnBrk="1" hangingPunct="1"/>
            <a:r>
              <a:rPr lang="en-US" sz="2800" dirty="0" smtClean="0">
                <a:latin typeface="+mn-lt"/>
              </a:rPr>
              <a:t>Give each subclass its own version.</a:t>
            </a:r>
          </a:p>
          <a:p>
            <a:pPr eaLnBrk="1" hangingPunct="1"/>
            <a:r>
              <a:rPr lang="en-US" sz="2800" b="1" i="1" dirty="0" smtClean="0">
                <a:latin typeface="+mn-lt"/>
              </a:rPr>
              <a:t>Problem 1: </a:t>
            </a:r>
            <a:r>
              <a:rPr lang="en-US" sz="2800" i="1" u="sng" dirty="0" smtClean="0">
                <a:latin typeface="+mn-lt"/>
              </a:rPr>
              <a:t> Item’s fields are private</a:t>
            </a:r>
            <a:r>
              <a:rPr lang="en-US" sz="2800" i="1" dirty="0" smtClean="0">
                <a:latin typeface="+mn-lt"/>
              </a:rPr>
              <a:t>.</a:t>
            </a:r>
          </a:p>
          <a:p>
            <a:pPr lvl="1" eaLnBrk="1" hangingPunct="1"/>
            <a:r>
              <a:rPr lang="en-GB" sz="2400" dirty="0" smtClean="0">
                <a:latin typeface="+mn-lt"/>
              </a:rPr>
              <a:t>If we want to access the private fields we need to provide public accessor and mutator methods. </a:t>
            </a:r>
          </a:p>
          <a:p>
            <a:pPr marL="457200" lvl="1" indent="0" eaLnBrk="1" hangingPunct="1">
              <a:buNone/>
            </a:pPr>
            <a:r>
              <a:rPr lang="en-GB" sz="2400" dirty="0">
                <a:latin typeface="+mn-lt"/>
              </a:rPr>
              <a:t>	</a:t>
            </a:r>
            <a:r>
              <a:rPr lang="en-GB" sz="2400" dirty="0" smtClean="0">
                <a:latin typeface="+mn-lt"/>
              </a:rPr>
              <a:t>(</a:t>
            </a:r>
            <a:r>
              <a:rPr lang="en-GB" sz="2400" b="1" dirty="0" smtClean="0">
                <a:latin typeface="+mn-lt"/>
              </a:rPr>
              <a:t>no methods exist for </a:t>
            </a:r>
            <a:r>
              <a:rPr lang="en-GB" sz="2400" b="1" dirty="0" err="1" smtClean="0">
                <a:latin typeface="+mn-lt"/>
              </a:rPr>
              <a:t>playingTime</a:t>
            </a:r>
            <a:r>
              <a:rPr lang="en-GB" sz="2400" b="1" dirty="0" smtClean="0">
                <a:latin typeface="+mn-lt"/>
              </a:rPr>
              <a:t> or title</a:t>
            </a:r>
            <a:r>
              <a:rPr lang="en-GB" sz="2400" dirty="0" smtClean="0">
                <a:latin typeface="+mn-lt"/>
              </a:rPr>
              <a:t>).</a:t>
            </a:r>
            <a:endParaRPr lang="en-US" sz="2400" i="1" dirty="0" smtClean="0">
              <a:latin typeface="+mn-lt"/>
            </a:endParaRPr>
          </a:p>
          <a:p>
            <a:pPr eaLnBrk="1" hangingPunct="1"/>
            <a:r>
              <a:rPr lang="en-US" sz="2800" b="1" i="1" dirty="0" smtClean="0">
                <a:latin typeface="+mn-lt"/>
              </a:rPr>
              <a:t>Problem 2:</a:t>
            </a:r>
          </a:p>
          <a:p>
            <a:pPr lvl="1" eaLnBrk="1" hangingPunct="1"/>
            <a:r>
              <a:rPr lang="en-US" sz="3200" b="1" i="1" dirty="0" smtClean="0">
                <a:latin typeface="+mn-lt"/>
              </a:rPr>
              <a:t>Database</a:t>
            </a:r>
            <a:r>
              <a:rPr lang="en-US" sz="3200" i="1" dirty="0" smtClean="0">
                <a:latin typeface="+mn-lt"/>
              </a:rPr>
              <a:t> cannot now find a </a:t>
            </a:r>
            <a:r>
              <a:rPr lang="en-US" sz="3200" b="1" i="1" dirty="0" err="1" smtClean="0">
                <a:solidFill>
                  <a:srgbClr val="FF0000"/>
                </a:solidFill>
                <a:latin typeface="+mn-lt"/>
                <a:cs typeface="Arial" charset="0"/>
              </a:rPr>
              <a:t>getDetails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  <a:cs typeface="Arial" charset="0"/>
              </a:rPr>
              <a:t>()</a:t>
            </a:r>
            <a:r>
              <a:rPr lang="en-US" sz="3200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i="1" dirty="0" smtClean="0">
                <a:latin typeface="+mn-lt"/>
              </a:rPr>
              <a:t>method in </a:t>
            </a:r>
            <a:r>
              <a:rPr lang="en-US" sz="3200" b="1" i="1" dirty="0" smtClean="0">
                <a:latin typeface="+mn-lt"/>
              </a:rPr>
              <a:t>Item</a:t>
            </a:r>
            <a:r>
              <a:rPr lang="en-US" sz="3200" i="1" dirty="0" smtClean="0">
                <a:latin typeface="+mn-lt"/>
              </a:rPr>
              <a:t>.</a:t>
            </a:r>
            <a:endParaRPr lang="en-GB" sz="3200" i="1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CD8E4-7E0E-4BC8-BE1A-878D1E7318B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/>
              <a:t>Solution: </a:t>
            </a:r>
            <a:r>
              <a:rPr lang="en-GB" sz="4000" b="1" smtClean="0">
                <a:solidFill>
                  <a:srgbClr val="A50021"/>
                </a:solidFill>
              </a:rPr>
              <a:t>Overriding</a:t>
            </a:r>
            <a:endParaRPr lang="en-US" sz="4000" i="1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Can have a method in superclass with same signature as in subclass</a:t>
            </a:r>
          </a:p>
          <a:p>
            <a:pPr eaLnBrk="1" hangingPunct="1"/>
            <a:r>
              <a:rPr lang="en-GB" smtClean="0"/>
              <a:t>This is known as </a:t>
            </a:r>
            <a:r>
              <a:rPr lang="en-GB" b="1" smtClean="0">
                <a:solidFill>
                  <a:srgbClr val="A50021"/>
                </a:solidFill>
              </a:rPr>
              <a:t>overriding</a:t>
            </a:r>
          </a:p>
          <a:p>
            <a:pPr eaLnBrk="1" hangingPunct="1"/>
            <a:r>
              <a:rPr lang="en-GB" b="1" smtClean="0">
                <a:solidFill>
                  <a:srgbClr val="3366CC"/>
                </a:solidFill>
              </a:rPr>
              <a:t>Java has ways of working out which method should be invoked</a:t>
            </a:r>
            <a:endParaRPr lang="en-US" b="1" smtClean="0">
              <a:solidFill>
                <a:srgbClr val="3366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0C542-1E52-461E-A5AA-AFBDF65E6218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Overriding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18487" cy="4835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Superclass and subclass define methods with the same signature.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Each has access to the fields of its class.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Superclass satisfies static type check.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Subclass method is called at runtime </a:t>
            </a:r>
            <a:br>
              <a:rPr lang="en-US" dirty="0" smtClean="0"/>
            </a:br>
            <a:r>
              <a:rPr lang="en-US" dirty="0" smtClean="0"/>
              <a:t>                 – it </a:t>
            </a:r>
            <a:r>
              <a:rPr lang="en-US" i="1" dirty="0" smtClean="0"/>
              <a:t>overrides</a:t>
            </a:r>
            <a:r>
              <a:rPr lang="en-US" dirty="0" smtClean="0"/>
              <a:t> the superclass version.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What becomes of the superclass version?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8447-012B-4492-957A-3C8CC4B038A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4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Create a new project DomeV3.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Add the files from DomeV2.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Add </a:t>
            </a:r>
            <a:r>
              <a:rPr lang="en-GB" b="1" dirty="0" err="1" smtClean="0">
                <a:solidFill>
                  <a:srgbClr val="0070C0"/>
                </a:solidFill>
              </a:rPr>
              <a:t>getTitle</a:t>
            </a:r>
            <a:r>
              <a:rPr lang="en-GB" b="1" dirty="0">
                <a:solidFill>
                  <a:srgbClr val="0070C0"/>
                </a:solidFill>
              </a:rPr>
              <a:t>() </a:t>
            </a:r>
            <a:r>
              <a:rPr lang="en-GB" dirty="0"/>
              <a:t>&amp; </a:t>
            </a:r>
            <a:r>
              <a:rPr lang="en-GB" b="1" dirty="0" err="1">
                <a:solidFill>
                  <a:srgbClr val="0070C0"/>
                </a:solidFill>
              </a:rPr>
              <a:t>getPlayingTime</a:t>
            </a:r>
            <a:r>
              <a:rPr lang="en-GB" b="1" dirty="0">
                <a:solidFill>
                  <a:srgbClr val="0070C0"/>
                </a:solidFill>
              </a:rPr>
              <a:t>()</a:t>
            </a:r>
            <a:r>
              <a:rPr lang="en-GB" dirty="0"/>
              <a:t> </a:t>
            </a:r>
            <a:r>
              <a:rPr lang="en-GB" dirty="0" smtClean="0"/>
              <a:t>accessor methods </a:t>
            </a:r>
            <a:r>
              <a:rPr lang="en-GB" dirty="0"/>
              <a:t>to </a:t>
            </a:r>
            <a:r>
              <a:rPr lang="en-GB" dirty="0" smtClean="0"/>
              <a:t>Item.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Add a </a:t>
            </a:r>
            <a:r>
              <a:rPr lang="en-GB" b="1" dirty="0" err="1" smtClean="0">
                <a:solidFill>
                  <a:srgbClr val="FF0000"/>
                </a:solidFill>
              </a:rPr>
              <a:t>getDetails</a:t>
            </a:r>
            <a:r>
              <a:rPr lang="en-GB" b="1" dirty="0" smtClean="0">
                <a:solidFill>
                  <a:srgbClr val="FF0000"/>
                </a:solidFill>
              </a:rPr>
              <a:t>()</a:t>
            </a:r>
            <a:r>
              <a:rPr lang="en-GB" dirty="0" smtClean="0"/>
              <a:t> method to DVD (code on next slide).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Test the new method.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3DEA2-E603-4B0B-A3FB-58F409C2F14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 smtClean="0"/>
              <a:t>getDetails</a:t>
            </a:r>
            <a:r>
              <a:rPr lang="en-GB" dirty="0" smtClean="0"/>
              <a:t>() for DVD</a:t>
            </a:r>
            <a:endParaRPr lang="en-GB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05800" cy="52578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String </a:t>
            </a:r>
            <a:r>
              <a:rPr lang="en-GB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getDetails</a:t>
            </a:r>
            <a:r>
              <a:rPr lang="en-GB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eaLnBrk="1" hangingPunct="1">
              <a:buFont typeface="Arial" charset="0"/>
              <a:buNone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String details =  director + "\n ";</a:t>
            </a:r>
          </a:p>
          <a:p>
            <a:pPr eaLnBrk="1" hangingPunct="1">
              <a:buFont typeface="Arial" charset="0"/>
              <a:buNone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details = details + </a:t>
            </a:r>
            <a:r>
              <a:rPr lang="en-GB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getTitle</a:t>
            </a:r>
            <a:r>
              <a:rPr lang="en-GB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" (" + </a:t>
            </a:r>
            <a:r>
              <a:rPr lang="en-GB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getPlayingTime</a:t>
            </a:r>
            <a:r>
              <a:rPr lang="en-GB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 </a:t>
            </a:r>
          </a:p>
          <a:p>
            <a:pPr eaLnBrk="1" hangingPunct="1">
              <a:buFont typeface="Arial" charset="0"/>
              <a:buNone/>
            </a:pPr>
            <a:r>
              <a:rPr lang="en-GB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"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mins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)";</a:t>
            </a:r>
          </a:p>
          <a:p>
            <a:pPr eaLnBrk="1" hangingPunct="1">
              <a:buFont typeface="Arial" charset="0"/>
              <a:buNone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if(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getOwn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()) </a:t>
            </a:r>
          </a:p>
          <a:p>
            <a:pPr eaLnBrk="1" hangingPunct="1">
              <a:buFont typeface="Arial" charset="0"/>
              <a:buNone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details = details + "*" + "\n";</a:t>
            </a:r>
          </a:p>
          <a:p>
            <a:pPr eaLnBrk="1" hangingPunct="1">
              <a:buFont typeface="Arial" charset="0"/>
              <a:buNone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else </a:t>
            </a:r>
          </a:p>
          <a:p>
            <a:pPr eaLnBrk="1" hangingPunct="1">
              <a:buFont typeface="Arial" charset="0"/>
              <a:buNone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details = details + "\n";    </a:t>
            </a:r>
          </a:p>
          <a:p>
            <a:pPr eaLnBrk="1" hangingPunct="1">
              <a:buFont typeface="Arial" charset="0"/>
              <a:buNone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details = details + "    " +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getComment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 + "\n";</a:t>
            </a:r>
          </a:p>
          <a:p>
            <a:pPr eaLnBrk="1" hangingPunct="1">
              <a:buFont typeface="Arial" charset="0"/>
              <a:buNone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return details;</a:t>
            </a:r>
          </a:p>
          <a:p>
            <a:pPr eaLnBrk="1" hangingPunct="1">
              <a:buFont typeface="Arial" charset="0"/>
              <a:buNone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D12C3-465F-4833-8691-78C3F8BCE44E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867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Using inheritance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677025" y="304800"/>
            <a:ext cx="1905000" cy="2895600"/>
          </a:xfrm>
          <a:prstGeom prst="wedgeRoundRectCallout">
            <a:avLst>
              <a:gd name="adj1" fmla="val 52568"/>
              <a:gd name="adj2" fmla="val 8181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We’ve placed the common attributes and methods in 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Item</a:t>
            </a:r>
          </a:p>
          <a:p>
            <a:pPr algn="ctr"/>
            <a:endParaRPr lang="en-GB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2" t="49584" r="74937" b="20750"/>
          <a:stretch/>
        </p:blipFill>
        <p:spPr bwMode="auto">
          <a:xfrm>
            <a:off x="3505200" y="1569720"/>
            <a:ext cx="2438400" cy="220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1 (Accent Bar) 4"/>
          <p:cNvSpPr/>
          <p:nvPr/>
        </p:nvSpPr>
        <p:spPr>
          <a:xfrm>
            <a:off x="381000" y="1600200"/>
            <a:ext cx="2057400" cy="1066800"/>
          </a:xfrm>
          <a:prstGeom prst="accentCallout1">
            <a:avLst>
              <a:gd name="adj1" fmla="val 34334"/>
              <a:gd name="adj2" fmla="val 107492"/>
              <a:gd name="adj3" fmla="val 113798"/>
              <a:gd name="adj4" fmla="val 152240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mic Sans MS" pitchFamily="66" charset="0"/>
              </a:rPr>
              <a:t>superClass</a:t>
            </a:r>
            <a:endParaRPr lang="en-GB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0" t="46044" r="60392" b="37032"/>
          <a:stretch/>
        </p:blipFill>
        <p:spPr bwMode="auto">
          <a:xfrm>
            <a:off x="757011" y="5218637"/>
            <a:ext cx="3759200" cy="125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4" t="68574" r="61681" b="19362"/>
          <a:stretch/>
        </p:blipFill>
        <p:spPr bwMode="auto">
          <a:xfrm>
            <a:off x="5143500" y="5218637"/>
            <a:ext cx="3619500" cy="97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Isosceles Triangle 8"/>
          <p:cNvSpPr/>
          <p:nvPr/>
        </p:nvSpPr>
        <p:spPr>
          <a:xfrm>
            <a:off x="4572000" y="3778551"/>
            <a:ext cx="381000" cy="33624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 smtClean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276600" y="4495800"/>
            <a:ext cx="3276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76600" y="4495800"/>
            <a:ext cx="0" cy="72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43675" y="4495800"/>
            <a:ext cx="0" cy="72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</p:cNvCxnSpPr>
          <p:nvPr/>
        </p:nvCxnSpPr>
        <p:spPr>
          <a:xfrm>
            <a:off x="4762500" y="41148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3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307C4F-AF38-49DF-8D31-57EFB3A88142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Exercise 5: Add a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getDetails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method for CD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lookup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variable is accessed.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object stored in the variable is found.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class of the object is found.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class is searched for a method match.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no match is found, the superclass is searched.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This is repeated until a match is found, or the class hierarchy is exhausted.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Overriding methods take precedence.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E808D-4C39-4AA2-A1BD-52C9C7CB8023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lookup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859213" y="5273675"/>
            <a:ext cx="46767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400">
                <a:latin typeface="Trebuchet MS" pitchFamily="34" charset="0"/>
              </a:rPr>
              <a:t>No inheritance or polymorphism.</a:t>
            </a:r>
          </a:p>
          <a:p>
            <a:pPr algn="r"/>
            <a:r>
              <a:rPr lang="en-US" sz="2400">
                <a:latin typeface="Trebuchet MS" pitchFamily="34" charset="0"/>
              </a:rPr>
              <a:t>The obvious method is selected.</a:t>
            </a:r>
          </a:p>
        </p:txBody>
      </p:sp>
      <p:pic>
        <p:nvPicPr>
          <p:cNvPr id="32772" name="Picture 4" descr="fig9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28800"/>
            <a:ext cx="6353175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DC8C39-A4C3-48E4-83C8-231E76C547B5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fig9-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4813"/>
            <a:ext cx="51054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lookup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724400" y="4648200"/>
            <a:ext cx="40862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400">
                <a:latin typeface="Trebuchet MS" pitchFamily="34" charset="0"/>
              </a:rPr>
              <a:t>Inheritance but no overriding. The inheritance hierarchy is ascended, searching for a match.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45192-62FF-4911-A033-CCE7C836319C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fig9-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36725"/>
            <a:ext cx="50292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lookup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257800" y="4908550"/>
            <a:ext cx="33766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400">
                <a:latin typeface="Trebuchet MS" pitchFamily="34" charset="0"/>
              </a:rPr>
              <a:t>Polymorphism and overriding. The ‘first’ version found is used.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D1041-E178-4151-A8C9-4B16B8C596CE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Demonstration of 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</a:rPr>
              <a:t>Overridding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Create a project Vehicle2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Add Vehicle, Car and Bicycle from Vehicle.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Add the following methods to Vehicle: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GB" dirty="0" smtClean="0"/>
              <a:t>public void print()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    {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        </a:t>
            </a:r>
            <a:r>
              <a:rPr lang="en-GB" dirty="0" err="1" smtClean="0"/>
              <a:t>System.out.println</a:t>
            </a:r>
            <a:r>
              <a:rPr lang="en-GB" dirty="0" smtClean="0"/>
              <a:t>("I am print in Vehicle");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    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   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    public void print1()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    {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        </a:t>
            </a:r>
            <a:r>
              <a:rPr lang="en-GB" dirty="0" err="1" smtClean="0"/>
              <a:t>System.out.println</a:t>
            </a:r>
            <a:r>
              <a:rPr lang="en-GB" dirty="0" smtClean="0"/>
              <a:t>("I am print1 in Vehicle");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    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376E4-8016-4F3B-B607-333962314DC3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Demo continued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Add the following to Car: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   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public void print1()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    {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        </a:t>
            </a:r>
            <a:r>
              <a:rPr lang="en-GB" b="1" dirty="0" err="1" smtClean="0">
                <a:solidFill>
                  <a:schemeClr val="tx2">
                    <a:lumMod val="75000"/>
                  </a:schemeClr>
                </a:solidFill>
              </a:rPr>
              <a:t>System.out.println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("I am print1 in Car");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    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Instantiate a Vehicle, a Car and a Bike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Then</a:t>
            </a:r>
          </a:p>
          <a:p>
            <a:pPr marL="1314450" lvl="2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Invoke print and print1 from your Vehicle object</a:t>
            </a:r>
          </a:p>
          <a:p>
            <a:pPr marL="1314450" lvl="2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Invoke print1 from your Car object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Note the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E4A32-5F02-4B3B-BC56-AE1BCD1FB72F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62800" y="845976"/>
            <a:ext cx="1752600" cy="236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I’m a Vehicle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</a:rPr>
              <a:t>I’m a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I’m a Car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</a:rPr>
              <a:t>I’m a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I’m a Bicycle</a:t>
            </a:r>
            <a:endParaRPr lang="en-GB" sz="2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10" idx="2"/>
          </p:cNvCxnSpPr>
          <p:nvPr/>
        </p:nvCxnSpPr>
        <p:spPr>
          <a:xfrm flipV="1">
            <a:off x="4267200" y="4827037"/>
            <a:ext cx="1371600" cy="20216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28800" y="4343400"/>
            <a:ext cx="2438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I am print in Vehicle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600" y="4369837"/>
            <a:ext cx="2438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I am print1 in Vehicle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24600" y="5181600"/>
            <a:ext cx="2438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I am print1 in Car</a:t>
            </a:r>
            <a:endParaRPr lang="en-GB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5867400" y="5410200"/>
            <a:ext cx="4572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68605" y="4648200"/>
            <a:ext cx="0" cy="304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Demo continued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In  your Car object select the print1 method inherited from Vehicle.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What is the output?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Repeat this for your Bicycle object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Do you understand why the output is different?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8EE19-072D-4982-A626-BAFA195DF7C2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24600" y="2667000"/>
            <a:ext cx="2438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I am print1 in Car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9400" y="3276600"/>
            <a:ext cx="2438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I am print1 in Vehicle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4495800"/>
            <a:ext cx="80772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Because print1() in Vehicle is OVERRIDDEN by print1() in Car</a:t>
            </a:r>
          </a:p>
          <a:p>
            <a:pPr marL="0" indent="0">
              <a:spcBef>
                <a:spcPts val="0"/>
              </a:spcBef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But not in Bicycle (on subclass version of print1)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Overriding Solved the problem in Dome</a:t>
            </a:r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GB" b="1" smtClean="0">
                <a:solidFill>
                  <a:srgbClr val="800080"/>
                </a:solidFill>
                <a:latin typeface="Wide Latin" pitchFamily="18" charset="0"/>
              </a:rPr>
              <a:t>We are back to code duplication!</a:t>
            </a:r>
          </a:p>
          <a:p>
            <a:pPr algn="ctr" eaLnBrk="1" hangingPunct="1">
              <a:buFontTx/>
              <a:buNone/>
            </a:pPr>
            <a:endParaRPr lang="en-GB" b="1" smtClean="0">
              <a:solidFill>
                <a:srgbClr val="800080"/>
              </a:solidFill>
              <a:latin typeface="Wide Latin" pitchFamily="18" charset="0"/>
            </a:endParaRPr>
          </a:p>
          <a:p>
            <a:pPr algn="ctr" eaLnBrk="1" hangingPunct="1">
              <a:buFontTx/>
              <a:buNone/>
            </a:pPr>
            <a:endParaRPr lang="en-US" b="1" smtClean="0">
              <a:solidFill>
                <a:srgbClr val="800080"/>
              </a:solidFill>
              <a:latin typeface="Wide Lati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B5A29C-1A32-499B-A3CD-A2C20BC96CFA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Super call in methods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Overridden methods are hidden ...</a:t>
            </a:r>
          </a:p>
          <a:p>
            <a:pPr eaLnBrk="1" hangingPunct="1"/>
            <a:r>
              <a:rPr lang="en-US" sz="2800" dirty="0" smtClean="0"/>
              <a:t>but we often still want to be able to call them.</a:t>
            </a:r>
          </a:p>
          <a:p>
            <a:pPr eaLnBrk="1" hangingPunct="1"/>
            <a:r>
              <a:rPr lang="en-US" sz="2800" dirty="0" smtClean="0"/>
              <a:t>An overridden method </a:t>
            </a:r>
            <a:r>
              <a:rPr lang="en-US" sz="2800" i="1" dirty="0" smtClean="0"/>
              <a:t>can</a:t>
            </a:r>
            <a:r>
              <a:rPr lang="en-US" sz="2800" dirty="0" smtClean="0"/>
              <a:t> be called from the method that overrides it.</a:t>
            </a:r>
          </a:p>
          <a:p>
            <a:pPr lvl="1" algn="ctr" eaLnBrk="1" hangingPunct="1">
              <a:buFontTx/>
              <a:buNone/>
            </a:pPr>
            <a:r>
              <a:rPr lang="en-US" sz="3200" b="1" dirty="0" err="1" smtClean="0">
                <a:solidFill>
                  <a:srgbClr val="A50021"/>
                </a:solidFill>
                <a:latin typeface="Courier New" pitchFamily="49" charset="0"/>
              </a:rPr>
              <a:t>super.methodName</a:t>
            </a:r>
            <a:r>
              <a:rPr lang="en-US" sz="3200" b="1" dirty="0" smtClean="0">
                <a:solidFill>
                  <a:srgbClr val="A50021"/>
                </a:solidFill>
                <a:latin typeface="Courier New" pitchFamily="49" charset="0"/>
              </a:rPr>
              <a:t>(...)</a:t>
            </a:r>
            <a:br>
              <a:rPr lang="en-US" sz="3200" b="1" dirty="0" smtClean="0">
                <a:solidFill>
                  <a:srgbClr val="A50021"/>
                </a:solidFill>
                <a:latin typeface="Courier New" pitchFamily="49" charset="0"/>
              </a:rPr>
            </a:br>
            <a:r>
              <a:rPr lang="en-US" sz="3200" b="1" dirty="0" smtClean="0">
                <a:solidFill>
                  <a:srgbClr val="A50021"/>
                </a:solidFill>
                <a:latin typeface="Courier New" pitchFamily="49" charset="0"/>
              </a:rPr>
              <a:t/>
            </a:r>
            <a:br>
              <a:rPr lang="en-US" sz="3200" b="1" dirty="0" smtClean="0">
                <a:solidFill>
                  <a:srgbClr val="A50021"/>
                </a:solidFill>
                <a:latin typeface="Courier New" pitchFamily="49" charset="0"/>
              </a:rPr>
            </a:br>
            <a:endParaRPr lang="en-US" sz="3200" b="1" dirty="0" smtClean="0">
              <a:solidFill>
                <a:srgbClr val="A50021"/>
              </a:solidFill>
              <a:latin typeface="Courier New" pitchFamily="49" charset="0"/>
            </a:endParaRPr>
          </a:p>
          <a:p>
            <a:pPr marL="0" indent="0" eaLnBrk="1" hangingPunct="1">
              <a:buNone/>
            </a:pPr>
            <a:endParaRPr lang="en-GB" sz="2800" b="1" dirty="0" smtClean="0">
              <a:latin typeface="Courier New" pitchFamily="49" charset="0"/>
            </a:endParaRPr>
          </a:p>
          <a:p>
            <a:pPr eaLnBrk="1" hangingPunct="1"/>
            <a:r>
              <a:rPr lang="en-GB" sz="2800" b="1" dirty="0" smtClean="0"/>
              <a:t>In fact </a:t>
            </a:r>
            <a:r>
              <a:rPr lang="en-GB" sz="2800" b="1" dirty="0" err="1" smtClean="0">
                <a:solidFill>
                  <a:srgbClr val="FF0000"/>
                </a:solidFill>
              </a:rPr>
              <a:t>super.methodName</a:t>
            </a:r>
            <a:r>
              <a:rPr lang="en-GB" sz="2800" b="1" dirty="0" smtClean="0">
                <a:solidFill>
                  <a:srgbClr val="FF0000"/>
                </a:solidFill>
              </a:rPr>
              <a:t>() </a:t>
            </a:r>
            <a:r>
              <a:rPr lang="en-GB" sz="2800" b="1" dirty="0" smtClean="0"/>
              <a:t>can be used in any method when it is the superclass method you want to invoke.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93D699-BB41-40A3-9AE6-4F9D540143BA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24400" y="3962400"/>
            <a:ext cx="36576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I am print1 in Vehicle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3657600"/>
            <a:ext cx="3581400" cy="15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>
                <a:solidFill>
                  <a:schemeClr val="tx1"/>
                </a:solidFill>
              </a:rPr>
              <a:t>public void </a:t>
            </a:r>
            <a:r>
              <a:rPr lang="en-GB" sz="2400" b="1" dirty="0" smtClean="0">
                <a:solidFill>
                  <a:schemeClr val="tx1"/>
                </a:solidFill>
              </a:rPr>
              <a:t>print1a()</a:t>
            </a:r>
            <a:endParaRPr lang="en-GB" sz="2400" b="1" dirty="0">
              <a:solidFill>
                <a:schemeClr val="tx1"/>
              </a:solidFill>
            </a:endParaRPr>
          </a:p>
          <a:p>
            <a:r>
              <a:rPr lang="en-GB" sz="2400" b="1" dirty="0" smtClean="0">
                <a:solidFill>
                  <a:schemeClr val="tx1"/>
                </a:solidFill>
              </a:rPr>
              <a:t>{</a:t>
            </a:r>
            <a:endParaRPr lang="en-GB" sz="2400" b="1" dirty="0">
              <a:solidFill>
                <a:schemeClr val="tx1"/>
              </a:solidFill>
            </a:endParaRPr>
          </a:p>
          <a:p>
            <a:r>
              <a:rPr lang="en-GB" sz="2400" b="1" dirty="0">
                <a:solidFill>
                  <a:schemeClr val="tx1"/>
                </a:solidFill>
              </a:rPr>
              <a:t>        </a:t>
            </a:r>
            <a:r>
              <a:rPr lang="en-GB" sz="2400" b="1" dirty="0">
                <a:solidFill>
                  <a:srgbClr val="FF0000"/>
                </a:solidFill>
              </a:rPr>
              <a:t>super.</a:t>
            </a:r>
            <a:r>
              <a:rPr lang="en-GB" sz="2400" b="1" dirty="0">
                <a:solidFill>
                  <a:schemeClr val="tx1"/>
                </a:solidFill>
              </a:rPr>
              <a:t>print1();</a:t>
            </a:r>
          </a:p>
          <a:p>
            <a:r>
              <a:rPr lang="en-GB" sz="2400" b="1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41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Last weeks question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GB" sz="2400" b="1" noProof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b="1" smtClean="0"/>
              <a:t>    </a:t>
            </a:r>
            <a:r>
              <a:rPr lang="en-GB" sz="2400" b="1" noProof="1" smtClean="0"/>
              <a:t>public void addItem(</a:t>
            </a:r>
            <a:r>
              <a:rPr lang="en-GB" sz="2400" b="1" smtClean="0"/>
              <a:t> </a:t>
            </a:r>
            <a:r>
              <a:rPr lang="en-GB" sz="2400" b="1" noProof="1" smtClean="0">
                <a:solidFill>
                  <a:srgbClr val="A50021"/>
                </a:solidFill>
              </a:rPr>
              <a:t>Item theItem</a:t>
            </a:r>
            <a:r>
              <a:rPr lang="en-GB" sz="2400" b="1" smtClean="0"/>
              <a:t> </a:t>
            </a:r>
            <a:r>
              <a:rPr lang="en-GB" sz="2400" b="1" noProof="1" smtClean="0"/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b="1" noProof="1" smtClean="0"/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b="1" noProof="1" smtClean="0"/>
              <a:t>        items.add(theItem);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b="1" noProof="1" smtClean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b="1" noProof="1" smtClean="0"/>
              <a:t>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b="1" noProof="1" smtClean="0"/>
              <a:t>}</a:t>
            </a:r>
            <a:endParaRPr lang="en-AU" sz="2400" b="1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</p:txBody>
      </p:sp>
      <p:sp>
        <p:nvSpPr>
          <p:cNvPr id="5" name="Line Callout 1 (Accent Bar) 4"/>
          <p:cNvSpPr/>
          <p:nvPr/>
        </p:nvSpPr>
        <p:spPr>
          <a:xfrm>
            <a:off x="4495800" y="4419600"/>
            <a:ext cx="3810000" cy="1752600"/>
          </a:xfrm>
          <a:prstGeom prst="accentCallout1">
            <a:avLst>
              <a:gd name="adj1" fmla="val 3730"/>
              <a:gd name="adj2" fmla="val 303"/>
              <a:gd name="adj3" fmla="val -141096"/>
              <a:gd name="adj4" fmla="val -9287"/>
            </a:avLst>
          </a:prstGeom>
          <a:solidFill>
            <a:schemeClr val="accent2">
              <a:lumMod val="20000"/>
              <a:lumOff val="80000"/>
            </a:schemeClr>
          </a:solidFill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items / CD / DVD ???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how does this work?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D09DC-C493-45B7-8860-AA25ED505C3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Calling an overridden method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50825" y="1582738"/>
            <a:ext cx="8569325" cy="489426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public class CD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{</a:t>
            </a:r>
            <a:br>
              <a:rPr lang="en-US" sz="2400" b="1" dirty="0">
                <a:latin typeface="Arial" pitchFamily="34" charset="0"/>
                <a:cs typeface="Arial" pitchFamily="34" charset="0"/>
              </a:rPr>
            </a:br>
            <a:r>
              <a:rPr lang="en-US" sz="2400" b="1" dirty="0">
                <a:latin typeface="Arial" pitchFamily="34" charset="0"/>
                <a:cs typeface="Arial" pitchFamily="34" charset="0"/>
              </a:rPr>
              <a:t>    ...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    public String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getDetails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()			</a:t>
            </a:r>
            <a:r>
              <a:rPr lang="en-US" sz="2400" b="1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//CD</a:t>
            </a:r>
            <a:endParaRPr lang="en-US" sz="2400" b="1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    {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      String details = artist;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      details = details +”tracks: " +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                            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numberOfTracks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400" b="1" dirty="0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      details = details +</a:t>
            </a:r>
            <a:r>
              <a:rPr lang="en-US" sz="2400" b="1" dirty="0" err="1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super.getDetails</a:t>
            </a:r>
            <a:r>
              <a:rPr lang="en-US" sz="2400" b="1" dirty="0" smtClean="0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();  	</a:t>
            </a:r>
            <a:r>
              <a:rPr lang="en-US" sz="2400" b="1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//Item</a:t>
            </a:r>
            <a:endParaRPr lang="en-US" sz="2400" b="1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      return details</a:t>
            </a:r>
          </a:p>
          <a:p>
            <a:r>
              <a:rPr lang="en-AU" sz="2400" b="1" dirty="0">
                <a:latin typeface="Arial" pitchFamily="34" charset="0"/>
                <a:cs typeface="Arial" pitchFamily="34" charset="0"/>
              </a:rPr>
              <a:t>    }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    ...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CDF8A7-1482-476D-9B69-755922BC94A8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4000" dirty="0" err="1" smtClean="0">
                <a:solidFill>
                  <a:srgbClr val="7030A0"/>
                </a:solidFill>
              </a:rPr>
              <a:t>getDetails</a:t>
            </a:r>
            <a:r>
              <a:rPr lang="en-GB" sz="4000" dirty="0" smtClean="0">
                <a:solidFill>
                  <a:srgbClr val="7030A0"/>
                </a:solidFill>
              </a:rPr>
              <a:t>() method for CD</a:t>
            </a:r>
            <a:endParaRPr lang="en-GB" sz="4000" dirty="0">
              <a:solidFill>
                <a:srgbClr val="7030A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17030"/>
            <a:ext cx="4040188" cy="351730"/>
          </a:xfrm>
        </p:spPr>
        <p:txBody>
          <a:bodyPr>
            <a:noAutofit/>
          </a:bodyPr>
          <a:lstStyle/>
          <a:p>
            <a:pPr algn="ctr"/>
            <a:r>
              <a:rPr lang="en-GB" sz="2800" dirty="0" smtClean="0"/>
              <a:t>was</a:t>
            </a:r>
            <a:endParaRPr lang="en-GB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196752"/>
            <a:ext cx="4040188" cy="5472608"/>
          </a:xfrm>
          <a:ln w="25400"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  <a:defRPr/>
            </a:pPr>
            <a:r>
              <a:rPr lang="en-GB" dirty="0"/>
              <a:t>public String </a:t>
            </a:r>
            <a:r>
              <a:rPr lang="en-GB" dirty="0" err="1"/>
              <a:t>getDetails</a:t>
            </a:r>
            <a:r>
              <a:rPr lang="en-GB" dirty="0"/>
              <a:t>()</a:t>
            </a:r>
          </a:p>
          <a:p>
            <a:pPr>
              <a:buNone/>
              <a:defRPr/>
            </a:pPr>
            <a:r>
              <a:rPr lang="en-GB" dirty="0"/>
              <a:t>{</a:t>
            </a:r>
          </a:p>
          <a:p>
            <a:pPr>
              <a:buNone/>
              <a:defRPr/>
            </a:pPr>
            <a:r>
              <a:rPr lang="en-GB" dirty="0"/>
              <a:t>  String details =  </a:t>
            </a:r>
            <a:r>
              <a:rPr lang="en-GB" b="1" dirty="0">
                <a:solidFill>
                  <a:srgbClr val="C00000"/>
                </a:solidFill>
              </a:rPr>
              <a:t>artist + "\n ";</a:t>
            </a:r>
          </a:p>
          <a:p>
            <a:pPr>
              <a:buNone/>
              <a:defRPr/>
            </a:pPr>
            <a:r>
              <a:rPr lang="en-GB" dirty="0"/>
              <a:t>   details = details </a:t>
            </a:r>
            <a:r>
              <a:rPr lang="en-GB" dirty="0" smtClean="0"/>
              <a:t>+ </a:t>
            </a:r>
            <a:r>
              <a:rPr lang="en-GB" b="1" dirty="0">
                <a:solidFill>
                  <a:srgbClr val="C00000"/>
                </a:solidFill>
              </a:rPr>
              <a:t>“ </a:t>
            </a:r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dirty="0">
                <a:solidFill>
                  <a:srgbClr val="A50021"/>
                </a:solidFill>
              </a:rPr>
              <a:t>racks: " </a:t>
            </a:r>
            <a:endParaRPr lang="en-US" b="1" dirty="0" smtClean="0">
              <a:solidFill>
                <a:srgbClr val="A50021"/>
              </a:solidFill>
            </a:endParaRPr>
          </a:p>
          <a:p>
            <a:pPr>
              <a:buNone/>
              <a:defRPr/>
            </a:pPr>
            <a:r>
              <a:rPr lang="en-US" b="1" dirty="0" smtClean="0">
                <a:solidFill>
                  <a:srgbClr val="A50021"/>
                </a:solidFill>
              </a:rPr>
              <a:t>                   + </a:t>
            </a:r>
            <a:r>
              <a:rPr lang="en-US" b="1" dirty="0" err="1" smtClean="0">
                <a:solidFill>
                  <a:srgbClr val="A50021"/>
                </a:solidFill>
              </a:rPr>
              <a:t>numberOfTracks</a:t>
            </a:r>
            <a:r>
              <a:rPr lang="en-US" b="1" dirty="0" smtClean="0">
                <a:solidFill>
                  <a:srgbClr val="A50021"/>
                </a:solidFill>
              </a:rPr>
              <a:t>;</a:t>
            </a:r>
            <a:endParaRPr lang="en-GB" b="1" dirty="0" smtClean="0"/>
          </a:p>
          <a:p>
            <a:pPr>
              <a:buNone/>
              <a:defRPr/>
            </a:pPr>
            <a:r>
              <a:rPr lang="en-GB" dirty="0" smtClean="0"/>
              <a:t>  </a:t>
            </a:r>
            <a:r>
              <a:rPr lang="en-GB" dirty="0"/>
              <a:t>details = details + </a:t>
            </a:r>
            <a:r>
              <a:rPr lang="en-GB" b="1" dirty="0" err="1">
                <a:solidFill>
                  <a:srgbClr val="0070C0"/>
                </a:solidFill>
              </a:rPr>
              <a:t>getTitle</a:t>
            </a:r>
            <a:r>
              <a:rPr lang="en-GB" b="1" dirty="0">
                <a:solidFill>
                  <a:srgbClr val="0070C0"/>
                </a:solidFill>
              </a:rPr>
              <a:t>() </a:t>
            </a:r>
            <a:r>
              <a:rPr lang="en-GB" dirty="0"/>
              <a:t>+ " (" + </a:t>
            </a:r>
            <a:r>
              <a:rPr lang="en-GB" b="1" dirty="0" err="1">
                <a:solidFill>
                  <a:srgbClr val="0070C0"/>
                </a:solidFill>
              </a:rPr>
              <a:t>getPlayingTime</a:t>
            </a:r>
            <a:r>
              <a:rPr lang="en-GB" b="1" dirty="0">
                <a:solidFill>
                  <a:srgbClr val="0070C0"/>
                </a:solidFill>
              </a:rPr>
              <a:t>() </a:t>
            </a:r>
            <a:r>
              <a:rPr lang="en-GB" dirty="0" smtClean="0"/>
              <a:t>+ </a:t>
            </a:r>
            <a:r>
              <a:rPr lang="en-GB" dirty="0"/>
              <a:t>" </a:t>
            </a:r>
            <a:r>
              <a:rPr lang="en-GB" dirty="0" err="1"/>
              <a:t>mins</a:t>
            </a:r>
            <a:r>
              <a:rPr lang="en-GB" dirty="0"/>
              <a:t>)";</a:t>
            </a:r>
          </a:p>
          <a:p>
            <a:pPr>
              <a:buNone/>
              <a:defRPr/>
            </a:pPr>
            <a:r>
              <a:rPr lang="en-GB" dirty="0"/>
              <a:t>  if(</a:t>
            </a:r>
            <a:r>
              <a:rPr lang="en-GB" b="1" dirty="0" err="1">
                <a:solidFill>
                  <a:srgbClr val="0070C0"/>
                </a:solidFill>
              </a:rPr>
              <a:t>getOwn</a:t>
            </a:r>
            <a:r>
              <a:rPr lang="en-GB" b="1" dirty="0">
                <a:solidFill>
                  <a:srgbClr val="0070C0"/>
                </a:solidFill>
              </a:rPr>
              <a:t>()</a:t>
            </a:r>
            <a:r>
              <a:rPr lang="en-GB" dirty="0"/>
              <a:t>) </a:t>
            </a:r>
          </a:p>
          <a:p>
            <a:pPr>
              <a:buNone/>
              <a:defRPr/>
            </a:pPr>
            <a:r>
              <a:rPr lang="en-GB" dirty="0"/>
              <a:t>     details = details + "*" + "\n";</a:t>
            </a:r>
          </a:p>
          <a:p>
            <a:pPr>
              <a:buNone/>
              <a:defRPr/>
            </a:pPr>
            <a:r>
              <a:rPr lang="en-GB" dirty="0"/>
              <a:t>   else </a:t>
            </a:r>
          </a:p>
          <a:p>
            <a:pPr>
              <a:buNone/>
              <a:defRPr/>
            </a:pPr>
            <a:r>
              <a:rPr lang="en-GB" dirty="0"/>
              <a:t>     details = details + "\n";    </a:t>
            </a:r>
          </a:p>
          <a:p>
            <a:pPr>
              <a:buNone/>
              <a:defRPr/>
            </a:pPr>
            <a:r>
              <a:rPr lang="en-GB" dirty="0"/>
              <a:t>  details = details + "    " + </a:t>
            </a:r>
            <a:r>
              <a:rPr lang="en-GB" b="1" dirty="0" err="1">
                <a:solidFill>
                  <a:srgbClr val="0070C0"/>
                </a:solidFill>
              </a:rPr>
              <a:t>getComment</a:t>
            </a:r>
            <a:r>
              <a:rPr lang="en-GB" b="1" dirty="0">
                <a:solidFill>
                  <a:srgbClr val="0070C0"/>
                </a:solidFill>
              </a:rPr>
              <a:t>() </a:t>
            </a:r>
            <a:r>
              <a:rPr lang="en-GB" dirty="0"/>
              <a:t>+ "\n";</a:t>
            </a:r>
          </a:p>
          <a:p>
            <a:pPr>
              <a:buNone/>
              <a:defRPr/>
            </a:pPr>
            <a:r>
              <a:rPr lang="en-GB" dirty="0"/>
              <a:t>  return details;</a:t>
            </a:r>
          </a:p>
          <a:p>
            <a:pPr>
              <a:buNone/>
              <a:defRPr/>
            </a:pPr>
            <a:r>
              <a:rPr lang="en-GB" dirty="0"/>
              <a:t>}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917030"/>
            <a:ext cx="4041775" cy="351730"/>
          </a:xfrm>
        </p:spPr>
        <p:txBody>
          <a:bodyPr>
            <a:noAutofit/>
          </a:bodyPr>
          <a:lstStyle/>
          <a:p>
            <a:pPr algn="ctr"/>
            <a:r>
              <a:rPr lang="en-GB" sz="2800" dirty="0" smtClean="0"/>
              <a:t>now</a:t>
            </a:r>
            <a:endParaRPr lang="en-GB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196752"/>
            <a:ext cx="4041775" cy="5472608"/>
          </a:xfrm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cs typeface="Arial" pitchFamily="34" charset="0"/>
              </a:rPr>
              <a:t>public String </a:t>
            </a:r>
            <a:r>
              <a:rPr lang="en-US" sz="2200" dirty="0" err="1">
                <a:cs typeface="Arial" pitchFamily="34" charset="0"/>
              </a:rPr>
              <a:t>getDetails</a:t>
            </a:r>
            <a:r>
              <a:rPr lang="en-US" sz="2200" dirty="0">
                <a:cs typeface="Arial" pitchFamily="34" charset="0"/>
              </a:rPr>
              <a:t>()	</a:t>
            </a:r>
            <a:endParaRPr lang="en-US" sz="2200" dirty="0" smtClean="0">
              <a:cs typeface="Arial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cs typeface="Arial" pitchFamily="34" charset="0"/>
              </a:rPr>
              <a:t>{</a:t>
            </a:r>
            <a:endParaRPr lang="en-US" sz="22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2200" dirty="0">
                <a:cs typeface="Arial" pitchFamily="34" charset="0"/>
              </a:rPr>
              <a:t>      String details = artist;</a:t>
            </a:r>
          </a:p>
          <a:p>
            <a:pPr marL="0" indent="0">
              <a:buNone/>
            </a:pPr>
            <a:r>
              <a:rPr lang="en-US" sz="2200" dirty="0">
                <a:cs typeface="Arial" pitchFamily="34" charset="0"/>
              </a:rPr>
              <a:t>      details = details +”tracks: " </a:t>
            </a:r>
            <a:endParaRPr lang="en-US" sz="2200" dirty="0" smtClean="0">
              <a:cs typeface="Arial" pitchFamily="34" charset="0"/>
            </a:endParaRPr>
          </a:p>
          <a:p>
            <a:pPr marL="0" indent="0">
              <a:buNone/>
            </a:pPr>
            <a:r>
              <a:rPr lang="en-US" sz="2200" dirty="0">
                <a:cs typeface="Arial" pitchFamily="34" charset="0"/>
              </a:rPr>
              <a:t> </a:t>
            </a:r>
            <a:r>
              <a:rPr lang="en-US" sz="2200" dirty="0" smtClean="0">
                <a:cs typeface="Arial" pitchFamily="34" charset="0"/>
              </a:rPr>
              <a:t>                     + </a:t>
            </a:r>
            <a:r>
              <a:rPr lang="en-US" sz="2200" dirty="0" err="1" smtClean="0">
                <a:cs typeface="Arial" pitchFamily="34" charset="0"/>
              </a:rPr>
              <a:t>numberOfTracks</a:t>
            </a:r>
            <a:r>
              <a:rPr lang="en-US" sz="2200" dirty="0"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A50021"/>
                </a:solidFill>
                <a:cs typeface="Arial" pitchFamily="34" charset="0"/>
              </a:rPr>
              <a:t>      </a:t>
            </a:r>
            <a:r>
              <a:rPr lang="en-US" sz="2200" b="1" dirty="0">
                <a:solidFill>
                  <a:srgbClr val="A50021"/>
                </a:solidFill>
                <a:cs typeface="Arial" pitchFamily="34" charset="0"/>
              </a:rPr>
              <a:t>details = details </a:t>
            </a:r>
            <a:endParaRPr lang="en-US" sz="2200" b="1" dirty="0" smtClean="0">
              <a:solidFill>
                <a:srgbClr val="A50021"/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A50021"/>
                </a:solidFill>
                <a:cs typeface="Arial" pitchFamily="34" charset="0"/>
              </a:rPr>
              <a:t> </a:t>
            </a:r>
            <a:r>
              <a:rPr lang="en-US" sz="2200" b="1" dirty="0" smtClean="0">
                <a:solidFill>
                  <a:srgbClr val="A50021"/>
                </a:solidFill>
                <a:cs typeface="Arial" pitchFamily="34" charset="0"/>
              </a:rPr>
              <a:t>                    +  </a:t>
            </a:r>
            <a:r>
              <a:rPr lang="en-US" sz="2200" b="1" dirty="0" err="1" smtClean="0">
                <a:solidFill>
                  <a:srgbClr val="0070C0"/>
                </a:solidFill>
                <a:cs typeface="Arial" pitchFamily="34" charset="0"/>
              </a:rPr>
              <a:t>super.getDetails</a:t>
            </a:r>
            <a:r>
              <a:rPr lang="en-US" sz="2200" b="1" dirty="0">
                <a:solidFill>
                  <a:srgbClr val="0070C0"/>
                </a:solidFill>
                <a:cs typeface="Arial" pitchFamily="34" charset="0"/>
              </a:rPr>
              <a:t>();  </a:t>
            </a:r>
            <a:endParaRPr lang="en-US" sz="2200" b="1" dirty="0" smtClean="0">
              <a:solidFill>
                <a:srgbClr val="0070C0"/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cs typeface="Arial" pitchFamily="34" charset="0"/>
              </a:rPr>
              <a:t>      </a:t>
            </a:r>
            <a:r>
              <a:rPr lang="en-US" sz="2200" dirty="0">
                <a:cs typeface="Arial" pitchFamily="34" charset="0"/>
              </a:rPr>
              <a:t>return details</a:t>
            </a:r>
          </a:p>
          <a:p>
            <a:pPr marL="0" indent="0">
              <a:buNone/>
            </a:pPr>
            <a:r>
              <a:rPr lang="en-AU" sz="2200" dirty="0">
                <a:cs typeface="Arial" pitchFamily="34" charset="0"/>
              </a:rPr>
              <a:t>    }</a:t>
            </a:r>
            <a:r>
              <a:rPr lang="en-US" sz="2200" dirty="0">
                <a:cs typeface="Arial" pitchFamily="34" charset="0"/>
              </a:rPr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9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Static type and dynamic type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more complex type hierarchy requires further concepts to describe it.</a:t>
            </a:r>
          </a:p>
          <a:p>
            <a:pPr eaLnBrk="1" hangingPunct="1"/>
            <a:r>
              <a:rPr lang="en-US" smtClean="0"/>
              <a:t>Some new terminology:</a:t>
            </a:r>
          </a:p>
          <a:p>
            <a:pPr lvl="1" eaLnBrk="1" hangingPunct="1"/>
            <a:r>
              <a:rPr lang="en-US" b="1" smtClean="0">
                <a:solidFill>
                  <a:srgbClr val="3366CC"/>
                </a:solidFill>
              </a:rPr>
              <a:t>static type</a:t>
            </a:r>
          </a:p>
          <a:p>
            <a:pPr lvl="1" eaLnBrk="1" hangingPunct="1"/>
            <a:r>
              <a:rPr lang="en-US" b="1" smtClean="0">
                <a:solidFill>
                  <a:srgbClr val="3366CC"/>
                </a:solidFill>
              </a:rPr>
              <a:t>dynamic type</a:t>
            </a:r>
          </a:p>
          <a:p>
            <a:pPr lvl="1" eaLnBrk="1" hangingPunct="1"/>
            <a:r>
              <a:rPr lang="en-US" b="1" smtClean="0">
                <a:solidFill>
                  <a:srgbClr val="3366CC"/>
                </a:solidFill>
              </a:rPr>
              <a:t>method dispatch/lookup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B19E9-0D03-4630-BB4D-BDFC9056720F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val 8"/>
          <p:cNvSpPr>
            <a:spLocks noChangeArrowheads="1"/>
          </p:cNvSpPr>
          <p:nvPr/>
        </p:nvSpPr>
        <p:spPr bwMode="auto">
          <a:xfrm>
            <a:off x="323850" y="2924175"/>
            <a:ext cx="35052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3366CC"/>
                </a:solidFill>
                <a:latin typeface="Comic Sans MS" pitchFamily="66" charset="0"/>
              </a:rPr>
              <a:t>Vehicle but stores a</a:t>
            </a:r>
          </a:p>
          <a:p>
            <a:pPr algn="ctr"/>
            <a:r>
              <a:rPr lang="en-US" sz="2400">
                <a:solidFill>
                  <a:srgbClr val="3366CC"/>
                </a:solidFill>
                <a:latin typeface="Comic Sans MS" pitchFamily="66" charset="0"/>
              </a:rPr>
              <a:t>Car</a:t>
            </a:r>
            <a:endParaRPr lang="en-US" sz="2400">
              <a:solidFill>
                <a:srgbClr val="3366CC"/>
              </a:solidFill>
              <a:latin typeface="Trebuchet MS" pitchFamily="34" charset="0"/>
            </a:endParaRPr>
          </a:p>
        </p:txBody>
      </p:sp>
      <p:sp>
        <p:nvSpPr>
          <p:cNvPr id="43011" name="Oval 7"/>
          <p:cNvSpPr>
            <a:spLocks noChangeArrowheads="1"/>
          </p:cNvSpPr>
          <p:nvPr/>
        </p:nvSpPr>
        <p:spPr bwMode="auto">
          <a:xfrm>
            <a:off x="323850" y="1341438"/>
            <a:ext cx="35052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1" dirty="0" smtClean="0">
                <a:solidFill>
                  <a:srgbClr val="3366CC"/>
                </a:solidFill>
                <a:latin typeface="Comic Sans MS" pitchFamily="66" charset="0"/>
              </a:rPr>
              <a:t>Car</a:t>
            </a:r>
            <a:endParaRPr lang="en-US" sz="4000" b="1" dirty="0">
              <a:solidFill>
                <a:srgbClr val="3366CC"/>
              </a:solidFill>
              <a:latin typeface="Comic Sans MS" pitchFamily="66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and dynamic type</a:t>
            </a:r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4284663" y="1557338"/>
            <a:ext cx="46085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>
                <a:latin typeface="Courier New" pitchFamily="49" charset="0"/>
              </a:rPr>
              <a:t>Car c1 = new Car();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295858" y="1341438"/>
            <a:ext cx="3505200" cy="1143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007E4F"/>
                </a:solidFill>
                <a:latin typeface="Trebuchet MS" pitchFamily="34" charset="0"/>
              </a:rPr>
              <a:t>What is the type of c1?</a:t>
            </a:r>
          </a:p>
        </p:txBody>
      </p:sp>
      <p:sp>
        <p:nvSpPr>
          <p:cNvPr id="43015" name="Rectangle 5"/>
          <p:cNvSpPr>
            <a:spLocks noChangeArrowheads="1"/>
          </p:cNvSpPr>
          <p:nvPr/>
        </p:nvSpPr>
        <p:spPr bwMode="auto">
          <a:xfrm>
            <a:off x="3924300" y="3068638"/>
            <a:ext cx="49688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>
                <a:latin typeface="Courier New" pitchFamily="49" charset="0"/>
              </a:rPr>
              <a:t>Vehicle v1 = new Car();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323850" y="2924175"/>
            <a:ext cx="3505200" cy="1143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7E4F"/>
                </a:solidFill>
                <a:latin typeface="Trebuchet MS" pitchFamily="34" charset="0"/>
              </a:rPr>
              <a:t>What is the type of v1?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55195-2873-4793-8E57-640163DF5B7E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and dynamic type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declared type of a variable is its </a:t>
            </a:r>
            <a:r>
              <a:rPr lang="en-US" b="1" i="1" smtClean="0">
                <a:solidFill>
                  <a:srgbClr val="3366CC"/>
                </a:solidFill>
              </a:rPr>
              <a:t>static type</a:t>
            </a:r>
            <a:r>
              <a:rPr lang="en-US" b="1" smtClean="0">
                <a:solidFill>
                  <a:srgbClr val="3366CC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type of the object a variable refers to is its </a:t>
            </a:r>
            <a:r>
              <a:rPr lang="en-US" b="1" i="1" smtClean="0">
                <a:solidFill>
                  <a:srgbClr val="3366CC"/>
                </a:solidFill>
              </a:rPr>
              <a:t>dynamic type</a:t>
            </a:r>
            <a:r>
              <a:rPr lang="en-US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b="1" u="sng" smtClean="0">
                <a:solidFill>
                  <a:srgbClr val="336600"/>
                </a:solidFill>
              </a:rPr>
              <a:t>The compiler’s job is to check for static-type violations</a:t>
            </a:r>
            <a:r>
              <a:rPr lang="en-US" smtClean="0"/>
              <a:t>.</a:t>
            </a:r>
            <a:endParaRPr lang="en-US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18C829-6F69-4A0E-9839-7B8B3845B972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smtClean="0">
                <a:solidFill>
                  <a:srgbClr val="3366CC"/>
                </a:solidFill>
              </a:rPr>
              <a:t>polymorphic method dispatch</a:t>
            </a:r>
            <a:r>
              <a:rPr lang="en-US" smtClean="0">
                <a:solidFill>
                  <a:srgbClr val="3366CC"/>
                </a:solidFill>
              </a:rPr>
              <a:t>.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polymorphic variable can store objects of varying types.</a:t>
            </a:r>
          </a:p>
          <a:p>
            <a:pPr eaLnBrk="1" hangingPunct="1"/>
            <a:r>
              <a:rPr lang="en-US" smtClean="0"/>
              <a:t>Method calls are </a:t>
            </a:r>
            <a:r>
              <a:rPr lang="en-US" smtClean="0">
                <a:solidFill>
                  <a:srgbClr val="3366CC"/>
                </a:solidFill>
              </a:rPr>
              <a:t>polymorphic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The actual method called depends on the </a:t>
            </a:r>
            <a:r>
              <a:rPr lang="en-US" b="1" smtClean="0">
                <a:solidFill>
                  <a:srgbClr val="A50021"/>
                </a:solidFill>
              </a:rPr>
              <a:t>dynamic object type</a:t>
            </a:r>
            <a:r>
              <a:rPr lang="en-US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FF9A7-B46D-48BF-BB1A-B456260F5F81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smtClean="0"/>
              <a:t>Example:</a:t>
            </a:r>
          </a:p>
        </p:txBody>
      </p:sp>
      <p:pic>
        <p:nvPicPr>
          <p:cNvPr id="460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4400" t="12160" r="8614" b="25826"/>
          <a:stretch>
            <a:fillRect/>
          </a:stretch>
        </p:blipFill>
        <p:spPr>
          <a:xfrm>
            <a:off x="457200" y="1447800"/>
            <a:ext cx="8229600" cy="49958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08A63-CAD5-495A-AB4A-3F9FA00E17EF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457200" y="676275"/>
            <a:ext cx="8229600" cy="5724525"/>
          </a:xfrm>
          <a:ln w="25400"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public class Item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private String message = "I am an item";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public Item()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public void print()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{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GB" sz="2400" dirty="0" smtClean="0"/>
              <a:t>        </a:t>
            </a:r>
            <a:r>
              <a:rPr lang="en-GB" sz="2400" dirty="0" err="1" smtClean="0"/>
              <a:t>System.out.println</a:t>
            </a:r>
            <a:r>
              <a:rPr lang="en-GB" sz="2400" dirty="0" smtClean="0"/>
              <a:t>(message);	</a:t>
            </a:r>
            <a:r>
              <a:rPr lang="en-GB" sz="2400" b="1" dirty="0">
                <a:solidFill>
                  <a:srgbClr val="FF0000"/>
                </a:solidFill>
              </a:rPr>
              <a:t>// prints Item message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GB" sz="2400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}</a:t>
            </a:r>
          </a:p>
        </p:txBody>
      </p:sp>
      <p:sp>
        <p:nvSpPr>
          <p:cNvPr id="47107" name="TextBox 2"/>
          <p:cNvSpPr txBox="1">
            <a:spLocks noChangeArrowheads="1"/>
          </p:cNvSpPr>
          <p:nvPr/>
        </p:nvSpPr>
        <p:spPr bwMode="auto">
          <a:xfrm>
            <a:off x="838200" y="152400"/>
            <a:ext cx="2543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9900CC"/>
                </a:solidFill>
                <a:latin typeface="Arial Rounded MT Bold" pitchFamily="34" charset="0"/>
              </a:rPr>
              <a:t>Code for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FCE4D4-8B5D-477C-AE5F-BC3120C84F7E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457200" y="828675"/>
            <a:ext cx="8229600" cy="5724525"/>
          </a:xfrm>
          <a:ln w="25400"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GB" sz="2400" dirty="0" smtClean="0"/>
              <a:t>public class CD extends Item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GB" sz="2400" dirty="0" smtClean="0"/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GB" sz="2400" dirty="0" smtClean="0"/>
              <a:t>    private String message = " I am a CD";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GB" sz="2400" dirty="0" smtClean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GB" sz="2400" dirty="0" smtClean="0"/>
              <a:t>    public CD()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GB" sz="2400" dirty="0" smtClean="0"/>
              <a:t>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GB" sz="2400" dirty="0" smtClean="0"/>
              <a:t>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GB" sz="2400" dirty="0" smtClean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GB" sz="2400" dirty="0" smtClean="0"/>
              <a:t>    public void print()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GB" sz="2400" dirty="0" smtClean="0"/>
              <a:t> 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400" dirty="0" smtClean="0"/>
              <a:t>        </a:t>
            </a:r>
            <a:r>
              <a:rPr lang="en-GB" sz="2400" dirty="0" err="1" smtClean="0"/>
              <a:t>super.print</a:t>
            </a:r>
            <a:r>
              <a:rPr lang="en-GB" sz="2400" dirty="0" smtClean="0"/>
              <a:t>();			</a:t>
            </a:r>
            <a:r>
              <a:rPr lang="en-GB" sz="2400" b="1" dirty="0">
                <a:solidFill>
                  <a:srgbClr val="FF0000"/>
                </a:solidFill>
              </a:rPr>
              <a:t>// prints Item </a:t>
            </a:r>
            <a:r>
              <a:rPr lang="en-GB" sz="2400" b="1" dirty="0" smtClean="0">
                <a:solidFill>
                  <a:srgbClr val="FF0000"/>
                </a:solidFill>
              </a:rPr>
              <a:t>message</a:t>
            </a:r>
            <a:endParaRPr lang="en-GB" sz="2400" dirty="0" smtClean="0"/>
          </a:p>
          <a:p>
            <a:pPr eaLnBrk="1" hangingPunct="1">
              <a:spcBef>
                <a:spcPts val="0"/>
              </a:spcBef>
              <a:buNone/>
            </a:pPr>
            <a:r>
              <a:rPr lang="en-GB" sz="2400" dirty="0" smtClean="0"/>
              <a:t>        </a:t>
            </a:r>
            <a:r>
              <a:rPr lang="en-GB" sz="2400" dirty="0" err="1" smtClean="0"/>
              <a:t>System.out.println</a:t>
            </a:r>
            <a:r>
              <a:rPr lang="en-GB" sz="2400" dirty="0" smtClean="0"/>
              <a:t>(message);	</a:t>
            </a:r>
            <a:r>
              <a:rPr lang="en-GB" sz="2400" b="1" dirty="0">
                <a:solidFill>
                  <a:srgbClr val="FF0000"/>
                </a:solidFill>
              </a:rPr>
              <a:t>// prints </a:t>
            </a:r>
            <a:r>
              <a:rPr lang="en-GB" sz="2400" b="1" dirty="0" err="1" smtClean="0">
                <a:solidFill>
                  <a:srgbClr val="FF0000"/>
                </a:solidFill>
              </a:rPr>
              <a:t>CDmessage</a:t>
            </a:r>
            <a:endParaRPr lang="en-GB" sz="2400" b="1" dirty="0">
              <a:solidFill>
                <a:srgbClr val="FF0000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GB" sz="2400" dirty="0" smtClean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GB" sz="2400" dirty="0" smtClean="0"/>
              <a:t>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GB" sz="2400" dirty="0" smtClean="0"/>
              <a:t>}</a:t>
            </a:r>
          </a:p>
        </p:txBody>
      </p:sp>
      <p:sp>
        <p:nvSpPr>
          <p:cNvPr id="48131" name="TextBox 2"/>
          <p:cNvSpPr txBox="1">
            <a:spLocks noChangeArrowheads="1"/>
          </p:cNvSpPr>
          <p:nvPr/>
        </p:nvSpPr>
        <p:spPr bwMode="auto">
          <a:xfrm>
            <a:off x="457200" y="304800"/>
            <a:ext cx="2305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 b="1">
                <a:solidFill>
                  <a:srgbClr val="9900CC"/>
                </a:solidFill>
                <a:latin typeface="Arial Rounded MT Bold" pitchFamily="34" charset="0"/>
              </a:rPr>
              <a:t>Code for 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E0AB2-CC28-4C99-AF70-E54DEB046DBB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381000" y="810394"/>
            <a:ext cx="8229600" cy="5849170"/>
          </a:xfrm>
          <a:ln w="25400"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GB" sz="2400" dirty="0" smtClean="0"/>
              <a:t>public class DVD extends Item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GB" sz="2400" dirty="0" smtClean="0"/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GB" sz="2400" dirty="0" smtClean="0"/>
              <a:t>    private String message = " I am a DVD";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GB" sz="2400" dirty="0" smtClean="0"/>
              <a:t>   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GB" sz="2400" dirty="0" smtClean="0"/>
              <a:t>    public DVD()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GB" sz="2400" dirty="0" smtClean="0"/>
              <a:t>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GB" sz="2400" dirty="0" smtClean="0"/>
              <a:t>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GB" sz="2400" dirty="0" smtClean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GB" sz="2400" dirty="0" smtClean="0"/>
              <a:t>    public void print()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GB" sz="2400" dirty="0" smtClean="0"/>
              <a:t> 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400" dirty="0" smtClean="0"/>
              <a:t>        </a:t>
            </a:r>
            <a:r>
              <a:rPr lang="en-GB" sz="2400" dirty="0" err="1" smtClean="0"/>
              <a:t>super.print</a:t>
            </a:r>
            <a:r>
              <a:rPr lang="en-GB" sz="2400" dirty="0" smtClean="0"/>
              <a:t>();			</a:t>
            </a:r>
            <a:r>
              <a:rPr lang="en-GB" sz="2400" b="1" dirty="0">
                <a:solidFill>
                  <a:srgbClr val="FF0000"/>
                </a:solidFill>
              </a:rPr>
              <a:t>// prints Item </a:t>
            </a:r>
            <a:r>
              <a:rPr lang="en-GB" sz="2400" b="1" dirty="0" smtClean="0">
                <a:solidFill>
                  <a:srgbClr val="FF0000"/>
                </a:solidFill>
              </a:rPr>
              <a:t>message</a:t>
            </a:r>
            <a:endParaRPr lang="en-GB" sz="2400" dirty="0" smtClean="0"/>
          </a:p>
          <a:p>
            <a:pPr eaLnBrk="1" hangingPunct="1">
              <a:spcBef>
                <a:spcPts val="0"/>
              </a:spcBef>
              <a:buNone/>
            </a:pPr>
            <a:r>
              <a:rPr lang="en-GB" sz="2400" dirty="0" smtClean="0"/>
              <a:t>        </a:t>
            </a:r>
            <a:r>
              <a:rPr lang="en-GB" sz="2400" dirty="0" err="1" smtClean="0"/>
              <a:t>System.out.println</a:t>
            </a:r>
            <a:r>
              <a:rPr lang="en-GB" sz="2400" dirty="0" smtClean="0"/>
              <a:t>(message);	</a:t>
            </a:r>
            <a:r>
              <a:rPr lang="en-GB" sz="2400" b="1" dirty="0">
                <a:solidFill>
                  <a:srgbClr val="FF0000"/>
                </a:solidFill>
              </a:rPr>
              <a:t>// prints </a:t>
            </a:r>
            <a:r>
              <a:rPr lang="en-GB" sz="2400" b="1" dirty="0" smtClean="0">
                <a:solidFill>
                  <a:srgbClr val="FF0000"/>
                </a:solidFill>
              </a:rPr>
              <a:t>DVD message</a:t>
            </a:r>
            <a:endParaRPr lang="en-GB" sz="2400" dirty="0" smtClean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GB" sz="2400" dirty="0" smtClean="0"/>
              <a:t>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GB" sz="2400" dirty="0" smtClean="0"/>
              <a:t>}</a:t>
            </a:r>
          </a:p>
        </p:txBody>
      </p:sp>
      <p:sp>
        <p:nvSpPr>
          <p:cNvPr id="49155" name="TextBox 2"/>
          <p:cNvSpPr txBox="1">
            <a:spLocks noChangeArrowheads="1"/>
          </p:cNvSpPr>
          <p:nvPr/>
        </p:nvSpPr>
        <p:spPr bwMode="auto">
          <a:xfrm>
            <a:off x="838200" y="286518"/>
            <a:ext cx="2543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9900CC"/>
                </a:solidFill>
                <a:latin typeface="Arial Rounded MT Bold" pitchFamily="34" charset="0"/>
              </a:rPr>
              <a:t>Code for DVD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11365B-0255-4FE7-AA58-739BB280F3C1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Subtyping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 rot="16200000">
            <a:off x="2368621" y="-820738"/>
            <a:ext cx="4487722" cy="845661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vert="eaVert" lIns="198000" tIns="190800" rIns="162000" bIns="190800">
            <a:spAutoFit/>
          </a:bodyPr>
          <a:lstStyle/>
          <a:p>
            <a:r>
              <a:rPr lang="en-GB" sz="2800" noProof="1">
                <a:latin typeface="Trebuchet MS" pitchFamily="34" charset="0"/>
              </a:rPr>
              <a:t>First, we had:</a:t>
            </a:r>
            <a:endParaRPr lang="en-GB" sz="2400" noProof="1">
              <a:latin typeface="Courier" pitchFamily="49" charset="0"/>
            </a:endParaRPr>
          </a:p>
          <a:p>
            <a:r>
              <a:rPr lang="en-GB" sz="2400" noProof="1">
                <a:latin typeface="Arial" pitchFamily="34" charset="0"/>
                <a:cs typeface="Arial" pitchFamily="34" charset="0"/>
              </a:rPr>
              <a:t>    </a:t>
            </a:r>
            <a:r>
              <a:rPr lang="en-GB" sz="2400" b="1" noProof="1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public void addCD(CD theCD)</a:t>
            </a:r>
          </a:p>
          <a:p>
            <a:r>
              <a:rPr lang="en-GB" sz="2400" b="1" noProof="1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    public void addDVD(</a:t>
            </a:r>
            <a:r>
              <a:rPr lang="en-GB" sz="2400" b="1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DVD</a:t>
            </a:r>
            <a:r>
              <a:rPr lang="en-GB" sz="2400" b="1" noProof="1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 the</a:t>
            </a:r>
            <a:r>
              <a:rPr lang="en-GB" sz="2400" b="1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DVD</a:t>
            </a:r>
            <a:r>
              <a:rPr lang="en-GB" sz="2400" b="1" noProof="1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latin typeface="Trebuchet MS" pitchFamily="34" charset="0"/>
              </a:rPr>
              <a:t>Now, we have: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noProof="1">
                <a:latin typeface="Courier" pitchFamily="49" charset="0"/>
              </a:rPr>
              <a:t> </a:t>
            </a:r>
            <a:r>
              <a:rPr lang="en-US" sz="2400" noProof="1" smtClean="0">
                <a:latin typeface="Courier" pitchFamily="49" charset="0"/>
              </a:rPr>
              <a:t> </a:t>
            </a:r>
            <a:r>
              <a:rPr lang="en-US" sz="2400" b="1" noProof="1" smtClean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US" sz="2400" b="1" noProof="1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void addItem(Item theItem)</a:t>
            </a:r>
          </a:p>
          <a:p>
            <a:endParaRPr lang="en-AU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AU" sz="2800" dirty="0">
                <a:solidFill>
                  <a:srgbClr val="000000"/>
                </a:solidFill>
                <a:latin typeface="Trebuchet MS" pitchFamily="34" charset="0"/>
              </a:rPr>
              <a:t>We call this method </a:t>
            </a:r>
            <a:r>
              <a:rPr lang="en-AU" sz="2800" dirty="0" smtClean="0">
                <a:solidFill>
                  <a:srgbClr val="000000"/>
                </a:solidFill>
                <a:latin typeface="Trebuchet MS" pitchFamily="34" charset="0"/>
              </a:rPr>
              <a:t>with:</a:t>
            </a:r>
            <a:endParaRPr lang="en-AU" sz="2800" dirty="0">
              <a:solidFill>
                <a:srgbClr val="000000"/>
              </a:solidFill>
              <a:latin typeface="Trebuchet MS" pitchFamily="34" charset="0"/>
            </a:endParaRPr>
          </a:p>
          <a:p>
            <a:r>
              <a:rPr lang="en-AU" sz="2400" noProof="1">
                <a:latin typeface="Courier" pitchFamily="49" charset="0"/>
              </a:rPr>
              <a:t>  </a:t>
            </a:r>
            <a:r>
              <a:rPr lang="en-GB" sz="2400" b="1" dirty="0" smtClean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DVD</a:t>
            </a:r>
            <a:r>
              <a:rPr lang="en-GB" sz="2400" b="1" noProof="1" smtClean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b="1" noProof="1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my</a:t>
            </a:r>
            <a:r>
              <a:rPr lang="en-GB" sz="2400" b="1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DVD</a:t>
            </a:r>
            <a:r>
              <a:rPr lang="en-GB" sz="2400" b="1" noProof="1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 = new </a:t>
            </a:r>
            <a:r>
              <a:rPr lang="en-GB" sz="2400" b="1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DVD</a:t>
            </a:r>
            <a:r>
              <a:rPr lang="en-GB" sz="2400" b="1" noProof="1" smtClean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(...);</a:t>
            </a:r>
          </a:p>
          <a:p>
            <a:endParaRPr lang="en-GB" sz="2400" b="1" noProof="1">
              <a:solidFill>
                <a:srgbClr val="3366CC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b="1" noProof="1">
                <a:latin typeface="Courier New" pitchFamily="49" charset="0"/>
              </a:rPr>
              <a:t>    </a:t>
            </a:r>
            <a:r>
              <a:rPr lang="en-GB" sz="3600" b="1" noProof="1">
                <a:latin typeface="Arial" pitchFamily="34" charset="0"/>
                <a:cs typeface="Arial" pitchFamily="34" charset="0"/>
              </a:rPr>
              <a:t>database.</a:t>
            </a:r>
            <a:r>
              <a:rPr lang="en-GB" sz="3600" b="1" noProof="1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addItem</a:t>
            </a:r>
            <a:r>
              <a:rPr lang="en-GB" sz="3600" b="1" noProof="1">
                <a:latin typeface="Arial" pitchFamily="34" charset="0"/>
                <a:cs typeface="Arial" pitchFamily="34" charset="0"/>
              </a:rPr>
              <a:t>(</a:t>
            </a:r>
            <a:r>
              <a:rPr lang="en-GB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b="1" noProof="1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my</a:t>
            </a:r>
            <a:r>
              <a:rPr lang="en-GB" sz="3600" b="1" dirty="0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DVD</a:t>
            </a:r>
            <a:r>
              <a:rPr lang="en-GB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b="1" noProof="1">
                <a:latin typeface="Arial" pitchFamily="34" charset="0"/>
                <a:cs typeface="Arial" pitchFamily="34" charset="0"/>
              </a:rPr>
              <a:t>);</a:t>
            </a:r>
            <a:endParaRPr lang="en-AU" sz="28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FB8B90-35B0-44CE-9B49-86989F9703B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4800600" cy="6629400"/>
          </a:xfrm>
          <a:ln w="25400">
            <a:solidFill>
              <a:schemeClr val="accent1"/>
            </a:solidFill>
          </a:ln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800" dirty="0"/>
              <a:t>import </a:t>
            </a:r>
            <a:r>
              <a:rPr lang="en-GB" sz="2800" dirty="0" err="1"/>
              <a:t>java.util.ArrayList</a:t>
            </a:r>
            <a:r>
              <a:rPr lang="en-GB" sz="2800" dirty="0" smtClean="0"/>
              <a:t>;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GB" sz="2800" dirty="0"/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800" dirty="0" smtClean="0"/>
              <a:t>public class Database 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800" dirty="0" smtClean="0"/>
              <a:t>{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800" dirty="0" smtClean="0"/>
              <a:t>    private ArrayList &lt;Item&gt; items;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800" dirty="0" smtClean="0"/>
              <a:t>    public Database()  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800" dirty="0"/>
              <a:t> </a:t>
            </a:r>
            <a:r>
              <a:rPr lang="en-GB" sz="2800" dirty="0" smtClean="0"/>
              <a:t>   {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800" dirty="0" smtClean="0"/>
              <a:t>        items = new ArrayList&lt;Item&gt;();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800" dirty="0" smtClean="0"/>
              <a:t>    }    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800" dirty="0" smtClean="0"/>
              <a:t>    public void add(Item item) 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800" dirty="0"/>
              <a:t> </a:t>
            </a:r>
            <a:r>
              <a:rPr lang="en-GB" sz="2800" dirty="0" smtClean="0"/>
              <a:t>   {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800" dirty="0" smtClean="0"/>
              <a:t>        </a:t>
            </a:r>
            <a:r>
              <a:rPr lang="en-GB" sz="2800" dirty="0" err="1" smtClean="0"/>
              <a:t>items.add</a:t>
            </a:r>
            <a:r>
              <a:rPr lang="en-GB" sz="2800" dirty="0" smtClean="0"/>
              <a:t>(item);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800" dirty="0" smtClean="0"/>
              <a:t>    }    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800" dirty="0" smtClean="0"/>
              <a:t>    </a:t>
            </a:r>
            <a:r>
              <a:rPr lang="en-GB" sz="2800" b="1" dirty="0" smtClean="0">
                <a:solidFill>
                  <a:srgbClr val="0070C0"/>
                </a:solidFill>
              </a:rPr>
              <a:t>public void list()  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800" b="1" dirty="0">
                <a:solidFill>
                  <a:srgbClr val="0070C0"/>
                </a:solidFill>
              </a:rPr>
              <a:t> </a:t>
            </a:r>
            <a:r>
              <a:rPr lang="en-GB" sz="2800" b="1" dirty="0" smtClean="0">
                <a:solidFill>
                  <a:srgbClr val="0070C0"/>
                </a:solidFill>
              </a:rPr>
              <a:t>   {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800" b="1" dirty="0" smtClean="0">
                <a:solidFill>
                  <a:srgbClr val="0070C0"/>
                </a:solidFill>
              </a:rPr>
              <a:t>        for ( Item </a:t>
            </a:r>
            <a:r>
              <a:rPr lang="en-GB" sz="2800" b="1" dirty="0" err="1" smtClean="0">
                <a:solidFill>
                  <a:srgbClr val="0070C0"/>
                </a:solidFill>
              </a:rPr>
              <a:t>item</a:t>
            </a:r>
            <a:r>
              <a:rPr lang="en-GB" sz="2800" b="1" dirty="0" smtClean="0">
                <a:solidFill>
                  <a:srgbClr val="0070C0"/>
                </a:solidFill>
              </a:rPr>
              <a:t> : items)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800" b="1" dirty="0" smtClean="0">
                <a:solidFill>
                  <a:srgbClr val="0070C0"/>
                </a:solidFill>
              </a:rPr>
              <a:t>            </a:t>
            </a:r>
            <a:r>
              <a:rPr lang="en-GB" sz="2800" b="1" dirty="0" err="1" smtClean="0">
                <a:solidFill>
                  <a:srgbClr val="0070C0"/>
                </a:solidFill>
              </a:rPr>
              <a:t>item.print</a:t>
            </a:r>
            <a:r>
              <a:rPr lang="en-GB" sz="2800" b="1" dirty="0" smtClean="0">
                <a:solidFill>
                  <a:srgbClr val="0070C0"/>
                </a:solidFill>
              </a:rPr>
              <a:t>();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800" b="1" dirty="0" smtClean="0">
                <a:solidFill>
                  <a:srgbClr val="0070C0"/>
                </a:solidFill>
              </a:rPr>
              <a:t>    }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800" dirty="0" smtClean="0"/>
              <a:t>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1200" dirty="0" smtClean="0"/>
              <a:t>    </a:t>
            </a:r>
            <a:endParaRPr lang="en-GB" sz="1100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GB" sz="1100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GB" sz="1100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GB" sz="1100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GB" sz="1100" dirty="0" smtClean="0"/>
          </a:p>
        </p:txBody>
      </p:sp>
      <p:sp>
        <p:nvSpPr>
          <p:cNvPr id="50179" name="TextBox 2"/>
          <p:cNvSpPr txBox="1">
            <a:spLocks noChangeArrowheads="1"/>
          </p:cNvSpPr>
          <p:nvPr/>
        </p:nvSpPr>
        <p:spPr bwMode="auto">
          <a:xfrm>
            <a:off x="5448300" y="152400"/>
            <a:ext cx="3581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 b="1" dirty="0">
                <a:solidFill>
                  <a:srgbClr val="9900CC"/>
                </a:solidFill>
                <a:latin typeface="Arial Rounded MT Bold" pitchFamily="34" charset="0"/>
              </a:rPr>
              <a:t>Code for Database</a:t>
            </a:r>
          </a:p>
        </p:txBody>
      </p:sp>
      <p:sp>
        <p:nvSpPr>
          <p:cNvPr id="50180" name="Line Callout 3 (Accent Bar) 3"/>
          <p:cNvSpPr>
            <a:spLocks/>
          </p:cNvSpPr>
          <p:nvPr/>
        </p:nvSpPr>
        <p:spPr bwMode="auto">
          <a:xfrm>
            <a:off x="6019800" y="2895600"/>
            <a:ext cx="2438400" cy="1600200"/>
          </a:xfrm>
          <a:prstGeom prst="accentCallout3">
            <a:avLst>
              <a:gd name="adj1" fmla="val 55981"/>
              <a:gd name="adj2" fmla="val -8333"/>
              <a:gd name="adj3" fmla="val 63773"/>
              <a:gd name="adj4" fmla="val -29167"/>
              <a:gd name="adj5" fmla="val 157144"/>
              <a:gd name="adj6" fmla="val -26324"/>
              <a:gd name="adj7" fmla="val 159718"/>
              <a:gd name="adj8" fmla="val -76569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r>
              <a:rPr lang="en-GB" dirty="0">
                <a:latin typeface="Comic Sans MS" pitchFamily="66" charset="0"/>
              </a:rPr>
              <a:t>Polymorphic method dispatch</a:t>
            </a:r>
          </a:p>
          <a:p>
            <a:r>
              <a:rPr lang="en-GB" dirty="0">
                <a:latin typeface="Comic Sans MS" pitchFamily="66" charset="0"/>
              </a:rPr>
              <a:t>JVM selects method based on Dynamic type</a:t>
            </a:r>
          </a:p>
        </p:txBody>
      </p:sp>
      <p:sp>
        <p:nvSpPr>
          <p:cNvPr id="6" name="Oval Callout 5"/>
          <p:cNvSpPr/>
          <p:nvPr/>
        </p:nvSpPr>
        <p:spPr bwMode="auto">
          <a:xfrm>
            <a:off x="5638800" y="5029200"/>
            <a:ext cx="3200400" cy="1447800"/>
          </a:xfrm>
          <a:prstGeom prst="wedgeEllipseCallout">
            <a:avLst>
              <a:gd name="adj1" fmla="val 50726"/>
              <a:gd name="adj2" fmla="val 65326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latin typeface="Comic Sans MS" pitchFamily="66" charset="0"/>
              </a:rPr>
              <a:t>Item must have a print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Subclasses and subtyping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Classes define types.</a:t>
            </a:r>
          </a:p>
          <a:p>
            <a:pPr eaLnBrk="1" hangingPunct="1"/>
            <a:r>
              <a:rPr lang="en-GB" smtClean="0"/>
              <a:t>Subclasses define </a:t>
            </a:r>
            <a:r>
              <a:rPr lang="en-GB" b="1" smtClean="0">
                <a:solidFill>
                  <a:srgbClr val="0070C0"/>
                </a:solidFill>
              </a:rPr>
              <a:t>subtypes</a:t>
            </a:r>
            <a:r>
              <a:rPr lang="en-GB" smtClean="0"/>
              <a:t>.</a:t>
            </a:r>
          </a:p>
          <a:p>
            <a:pPr eaLnBrk="1" hangingPunct="1"/>
            <a:r>
              <a:rPr lang="en-GB" b="1" i="1" smtClean="0"/>
              <a:t>Objects of subclasses can be used where objects of </a:t>
            </a:r>
            <a:r>
              <a:rPr lang="en-GB" b="1" i="1" smtClean="0">
                <a:solidFill>
                  <a:srgbClr val="0070C0"/>
                </a:solidFill>
              </a:rPr>
              <a:t>supertypes </a:t>
            </a:r>
            <a:r>
              <a:rPr lang="en-GB" b="1" i="1" smtClean="0"/>
              <a:t>are required.</a:t>
            </a:r>
          </a:p>
          <a:p>
            <a:pPr eaLnBrk="1" hangingPunct="1"/>
            <a:r>
              <a:rPr lang="en-GB" smtClean="0"/>
              <a:t>This is called </a:t>
            </a:r>
            <a:r>
              <a:rPr lang="en-GB" b="1" smtClean="0">
                <a:solidFill>
                  <a:srgbClr val="007643"/>
                </a:solidFill>
              </a:rPr>
              <a:t>substitution</a:t>
            </a:r>
            <a:r>
              <a:rPr lang="en-GB" b="1" smtClean="0">
                <a:solidFill>
                  <a:srgbClr val="CD2626"/>
                </a:solidFill>
              </a:rPr>
              <a:t> </a:t>
            </a:r>
            <a:r>
              <a:rPr lang="en-GB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09C688-9B8B-412D-98D7-84C3931DA45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Subtyping and parameter passing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6858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b="1" noProof="1">
                <a:latin typeface="Arial" pitchFamily="34" charset="0"/>
                <a:cs typeface="Arial" pitchFamily="34" charset="0"/>
              </a:rPr>
              <a:t>public class Database</a:t>
            </a:r>
          </a:p>
          <a:p>
            <a:r>
              <a:rPr lang="en-GB" sz="2000" b="1" noProof="1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GB" sz="2000" b="1" noProof="1">
                <a:latin typeface="Arial" pitchFamily="34" charset="0"/>
                <a:cs typeface="Arial" pitchFamily="34" charset="0"/>
              </a:rPr>
              <a:t>    </a:t>
            </a:r>
          </a:p>
          <a:p>
            <a:r>
              <a:rPr lang="en-GB" sz="2000" b="1" noProof="1">
                <a:latin typeface="Arial" pitchFamily="34" charset="0"/>
                <a:cs typeface="Arial" pitchFamily="34" charset="0"/>
              </a:rPr>
              <a:t>    public void </a:t>
            </a:r>
            <a:r>
              <a:rPr lang="en-GB" sz="2400" b="1" noProof="1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addItem(</a:t>
            </a:r>
            <a:r>
              <a:rPr lang="en-GB" sz="3200" b="1" noProof="1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Item</a:t>
            </a:r>
            <a:r>
              <a:rPr lang="en-GB" sz="2400" b="1" noProof="1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 theItem)</a:t>
            </a:r>
          </a:p>
          <a:p>
            <a:r>
              <a:rPr lang="en-GB" sz="2000" b="1" noProof="1">
                <a:latin typeface="Arial" pitchFamily="34" charset="0"/>
                <a:cs typeface="Arial" pitchFamily="34" charset="0"/>
              </a:rPr>
              <a:t>    {</a:t>
            </a:r>
          </a:p>
          <a:p>
            <a:r>
              <a:rPr lang="en-GB" sz="2000" b="1" noProof="1">
                <a:latin typeface="Arial" pitchFamily="34" charset="0"/>
                <a:cs typeface="Arial" pitchFamily="34" charset="0"/>
              </a:rPr>
              <a:t>        ...</a:t>
            </a:r>
          </a:p>
          <a:p>
            <a:r>
              <a:rPr lang="en-GB" sz="2000" b="1" noProof="1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GB" sz="2000" b="1" noProof="1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GB" sz="2000" b="1" noProof="1">
              <a:latin typeface="Arial" pitchFamily="34" charset="0"/>
              <a:cs typeface="Arial" pitchFamily="34" charset="0"/>
            </a:endParaRPr>
          </a:p>
          <a:p>
            <a:r>
              <a:rPr lang="en-GB" sz="2000" b="1" dirty="0">
                <a:latin typeface="Arial" pitchFamily="34" charset="0"/>
                <a:cs typeface="Arial" pitchFamily="34" charset="0"/>
              </a:rPr>
              <a:t>DVD</a:t>
            </a:r>
            <a:r>
              <a:rPr lang="en-GB" sz="2000" b="1" noProof="1">
                <a:latin typeface="Arial" pitchFamily="34" charset="0"/>
                <a:cs typeface="Arial" pitchFamily="34" charset="0"/>
              </a:rPr>
              <a:t> </a:t>
            </a:r>
            <a:r>
              <a:rPr lang="en-GB" sz="2000" b="1" dirty="0" err="1">
                <a:latin typeface="Arial" pitchFamily="34" charset="0"/>
                <a:cs typeface="Arial" pitchFamily="34" charset="0"/>
              </a:rPr>
              <a:t>dvd</a:t>
            </a:r>
            <a:r>
              <a:rPr lang="en-GB" sz="2000" b="1" noProof="1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DVD</a:t>
            </a:r>
            <a:r>
              <a:rPr lang="en-GB" sz="2000" b="1" noProof="1">
                <a:latin typeface="Arial" pitchFamily="34" charset="0"/>
                <a:cs typeface="Arial" pitchFamily="34" charset="0"/>
              </a:rPr>
              <a:t>(...);</a:t>
            </a:r>
          </a:p>
          <a:p>
            <a:r>
              <a:rPr lang="en-GB" sz="2000" b="1" noProof="1">
                <a:latin typeface="Arial" pitchFamily="34" charset="0"/>
                <a:cs typeface="Arial" pitchFamily="34" charset="0"/>
              </a:rPr>
              <a:t>CD cd = new CD(...);</a:t>
            </a:r>
          </a:p>
          <a:p>
            <a:endParaRPr lang="en-GB" sz="2000" b="1" noProof="1">
              <a:latin typeface="Arial" pitchFamily="34" charset="0"/>
              <a:cs typeface="Arial" pitchFamily="34" charset="0"/>
            </a:endParaRPr>
          </a:p>
          <a:p>
            <a:r>
              <a:rPr lang="en-GB" sz="2400" b="1" noProof="1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database.addItem(</a:t>
            </a:r>
            <a:r>
              <a:rPr lang="en-GB" sz="2400" b="1" dirty="0" err="1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dvd</a:t>
            </a:r>
            <a:r>
              <a:rPr lang="en-GB" sz="2400" b="1" noProof="1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400" b="1" dirty="0" err="1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database.addItem</a:t>
            </a:r>
            <a:r>
              <a:rPr lang="en-US" sz="2400" b="1" dirty="0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err="1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cd</a:t>
            </a:r>
            <a:r>
              <a:rPr lang="en-US" sz="2400" b="1" dirty="0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GB" sz="2400" b="1" dirty="0">
              <a:solidFill>
                <a:srgbClr val="A5002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796" name="AutoShape 5"/>
          <p:cNvSpPr>
            <a:spLocks/>
          </p:cNvSpPr>
          <p:nvPr/>
        </p:nvSpPr>
        <p:spPr bwMode="auto">
          <a:xfrm>
            <a:off x="6297613" y="3733800"/>
            <a:ext cx="2286000" cy="1676400"/>
          </a:xfrm>
          <a:prstGeom prst="callout1">
            <a:avLst>
              <a:gd name="adj1" fmla="val 8611"/>
              <a:gd name="adj2" fmla="val -3333"/>
              <a:gd name="adj3" fmla="val 118729"/>
              <a:gd name="adj4" fmla="val -108904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  <a:miter lim="800000"/>
            <a:headEnd/>
            <a:tailEnd type="arrow" w="med" len="med"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i="1" dirty="0">
                <a:latin typeface="+mn-lt"/>
              </a:rPr>
              <a:t>subclass objects may be passed to </a:t>
            </a:r>
            <a:r>
              <a:rPr lang="en-GB" sz="2400" b="1" i="1" dirty="0" err="1">
                <a:latin typeface="+mn-lt"/>
              </a:rPr>
              <a:t>superclass</a:t>
            </a:r>
            <a:r>
              <a:rPr lang="en-GB" sz="2400" b="1" i="1" dirty="0">
                <a:latin typeface="+mn-lt"/>
              </a:rPr>
              <a:t> parameters</a:t>
            </a:r>
            <a:endParaRPr lang="en-US" sz="2400" b="1" i="1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7EE3E-CF76-47FE-A1A0-BE21A3E5F59D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1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Create a project DomeV2.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Add the relevant classes from Blackboard.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Create instances of Database, CD and DVD (</a:t>
            </a:r>
            <a:r>
              <a:rPr lang="en-GB" u="sng" dirty="0" smtClean="0"/>
              <a:t>NOT</a:t>
            </a:r>
            <a:r>
              <a:rPr lang="en-GB" dirty="0" smtClean="0"/>
              <a:t> an instance of </a:t>
            </a:r>
            <a:r>
              <a:rPr lang="en-GB" dirty="0" err="1" smtClean="0"/>
              <a:t>DatabaseUI</a:t>
            </a:r>
            <a:r>
              <a:rPr lang="en-GB" dirty="0" smtClean="0"/>
              <a:t>).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Confirm that what was said on the previous side is </a:t>
            </a:r>
            <a:r>
              <a:rPr lang="en-GB" dirty="0"/>
              <a:t>correct (add both the CD and DVD </a:t>
            </a:r>
            <a:r>
              <a:rPr lang="en-GB" dirty="0" smtClean="0"/>
              <a:t>objects </a:t>
            </a:r>
            <a:r>
              <a:rPr lang="en-GB" dirty="0"/>
              <a:t>to the </a:t>
            </a:r>
            <a:r>
              <a:rPr lang="en-GB" dirty="0" err="1"/>
              <a:t>ArrayList</a:t>
            </a:r>
            <a:r>
              <a:rPr lang="en-GB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11E58C-29AC-4EC5-8893-A3536DEEE281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diagram</a:t>
            </a:r>
          </a:p>
        </p:txBody>
      </p:sp>
      <p:pic>
        <p:nvPicPr>
          <p:cNvPr id="10243" name="Picture 3" descr="fig8-1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220913"/>
            <a:ext cx="8229600" cy="32829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3E789-F3C1-4D3E-B840-50D2A6D9BCD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</a:spPr>
      <a:bodyPr rtlCol="0" anchor="ctr"/>
      <a:lstStyle>
        <a:defPPr marL="0" indent="0">
          <a:spcBef>
            <a:spcPts val="0"/>
          </a:spcBef>
          <a:buNone/>
          <a:defRPr sz="20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</TotalTime>
  <Words>2016</Words>
  <Application>Microsoft Office PowerPoint</Application>
  <PresentationFormat>On-screen Show (4:3)</PresentationFormat>
  <Paragraphs>561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</vt:lpstr>
      <vt:lpstr>Arial Black</vt:lpstr>
      <vt:lpstr>Arial Rounded MT Bold</vt:lpstr>
      <vt:lpstr>Calibri</vt:lpstr>
      <vt:lpstr>Comic Sans MS</vt:lpstr>
      <vt:lpstr>Courier</vt:lpstr>
      <vt:lpstr>Courier New</vt:lpstr>
      <vt:lpstr>Times</vt:lpstr>
      <vt:lpstr>Times New Roman</vt:lpstr>
      <vt:lpstr>Trebuchet MS</vt:lpstr>
      <vt:lpstr>Wide Latin</vt:lpstr>
      <vt:lpstr>Office Theme</vt:lpstr>
      <vt:lpstr>KV4001  Week 4</vt:lpstr>
      <vt:lpstr>DOME </vt:lpstr>
      <vt:lpstr>Using inheritance</vt:lpstr>
      <vt:lpstr>Last weeks question</vt:lpstr>
      <vt:lpstr>Subtyping</vt:lpstr>
      <vt:lpstr>Subclasses and subtyping</vt:lpstr>
      <vt:lpstr>Subtyping and parameter passing</vt:lpstr>
      <vt:lpstr>Exercise 1</vt:lpstr>
      <vt:lpstr>Object diagram</vt:lpstr>
      <vt:lpstr>Subtyping and assignment</vt:lpstr>
      <vt:lpstr>Exercise 2</vt:lpstr>
      <vt:lpstr>Constructor Calls</vt:lpstr>
      <vt:lpstr>The view of the world for Vehicles, V1, V2, V3</vt:lpstr>
      <vt:lpstr>Casting</vt:lpstr>
      <vt:lpstr>Casting ERROR</vt:lpstr>
      <vt:lpstr>Subtyping and assignment</vt:lpstr>
      <vt:lpstr>Polymorphic variables</vt:lpstr>
      <vt:lpstr>Casting</vt:lpstr>
      <vt:lpstr>Casting</vt:lpstr>
      <vt:lpstr>Exercise 3</vt:lpstr>
      <vt:lpstr>Conflicting output</vt:lpstr>
      <vt:lpstr>The problem</vt:lpstr>
      <vt:lpstr>The list method in Database</vt:lpstr>
      <vt:lpstr>The getDetails Method in Item</vt:lpstr>
      <vt:lpstr>Attempting to solve the problem</vt:lpstr>
      <vt:lpstr>Solution: Overriding</vt:lpstr>
      <vt:lpstr>Overriding</vt:lpstr>
      <vt:lpstr>Exercise 4</vt:lpstr>
      <vt:lpstr>getDetails() for DVD</vt:lpstr>
      <vt:lpstr>Exercise 5: Add a getDetails method for CD</vt:lpstr>
      <vt:lpstr>Method lookup</vt:lpstr>
      <vt:lpstr>Method lookup</vt:lpstr>
      <vt:lpstr>Method lookup</vt:lpstr>
      <vt:lpstr>Method lookup</vt:lpstr>
      <vt:lpstr>Demonstration of Overridding</vt:lpstr>
      <vt:lpstr>Demo continued</vt:lpstr>
      <vt:lpstr>Demo continued</vt:lpstr>
      <vt:lpstr>Overriding Solved the problem in Dome</vt:lpstr>
      <vt:lpstr>Super call in methods</vt:lpstr>
      <vt:lpstr>Calling an overridden method</vt:lpstr>
      <vt:lpstr>getDetails() method for CD</vt:lpstr>
      <vt:lpstr>Static type and dynamic type</vt:lpstr>
      <vt:lpstr>Static and dynamic type</vt:lpstr>
      <vt:lpstr>Static and dynamic type</vt:lpstr>
      <vt:lpstr>polymorphic method dispatch.</vt:lpstr>
      <vt:lpstr>Example: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2</dc:title>
  <dc:creator>ian</dc:creator>
  <cp:lastModifiedBy>Alan Maughan</cp:lastModifiedBy>
  <cp:revision>156</cp:revision>
  <cp:lastPrinted>2016-02-07T13:55:03Z</cp:lastPrinted>
  <dcterms:created xsi:type="dcterms:W3CDTF">2006-08-16T00:00:00Z</dcterms:created>
  <dcterms:modified xsi:type="dcterms:W3CDTF">2019-01-14T15:43:09Z</dcterms:modified>
</cp:coreProperties>
</file>