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1" r:id="rId6"/>
    <p:sldId id="272" r:id="rId7"/>
    <p:sldId id="350" r:id="rId8"/>
    <p:sldId id="298" r:id="rId9"/>
    <p:sldId id="352" r:id="rId10"/>
    <p:sldId id="353" r:id="rId11"/>
    <p:sldId id="275" r:id="rId12"/>
    <p:sldId id="280" r:id="rId13"/>
    <p:sldId id="281" r:id="rId14"/>
    <p:sldId id="282" r:id="rId15"/>
    <p:sldId id="283" r:id="rId16"/>
    <p:sldId id="284" r:id="rId17"/>
    <p:sldId id="276" r:id="rId18"/>
    <p:sldId id="277" r:id="rId19"/>
    <p:sldId id="279" r:id="rId20"/>
    <p:sldId id="278" r:id="rId21"/>
    <p:sldId id="285" r:id="rId22"/>
    <p:sldId id="286" r:id="rId23"/>
    <p:sldId id="287" r:id="rId24"/>
    <p:sldId id="288" r:id="rId25"/>
    <p:sldId id="289" r:id="rId26"/>
    <p:sldId id="290" r:id="rId27"/>
    <p:sldId id="354" r:id="rId28"/>
    <p:sldId id="355" r:id="rId29"/>
    <p:sldId id="356" r:id="rId30"/>
    <p:sldId id="357" r:id="rId31"/>
    <p:sldId id="347" r:id="rId32"/>
    <p:sldId id="348" r:id="rId33"/>
  </p:sldIdLst>
  <p:sldSz cx="9144000" cy="6858000" type="screen4x3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023" autoAdjust="0"/>
    <p:restoredTop sz="94667" autoAdjust="0"/>
  </p:normalViewPr>
  <p:slideViewPr>
    <p:cSldViewPr>
      <p:cViewPr varScale="1">
        <p:scale>
          <a:sx n="101" d="100"/>
          <a:sy n="101" d="100"/>
        </p:scale>
        <p:origin x="261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51005" cy="497046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194" y="1"/>
            <a:ext cx="2951005" cy="497046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DC08BE28-C625-490F-B6C1-586A665E687C}" type="datetimeFigureOut">
              <a:rPr lang="en-GB" smtClean="0"/>
              <a:pPr/>
              <a:t>22/01/2019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2286"/>
            <a:ext cx="2951005" cy="497046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194" y="9442286"/>
            <a:ext cx="2951005" cy="497046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E80F51B2-7792-45C2-97C3-96C6CA988A5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372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475" cy="497046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9" y="1"/>
            <a:ext cx="2950475" cy="497046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37E346CA-FE73-4E92-9178-CA9671681859}" type="datetimeFigureOut">
              <a:rPr lang="en-GB" smtClean="0"/>
              <a:pPr/>
              <a:t>22/01/2019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70462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</p:spPr>
        <p:txBody>
          <a:bodyPr vert="horz" lIns="91705" tIns="45853" rIns="91705" bIns="458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9" y="9442154"/>
            <a:ext cx="2950475" cy="497046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60BBC95B-19ED-42BC-B295-98D4CB3E4A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85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7030A0"/>
                </a:solidFill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30A0"/>
                </a:solidFill>
                <a:latin typeface="Arial Rounded MT 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7030A0"/>
          </a:solidFill>
          <a:latin typeface="Arial Rounded MT Bol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KV4001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Week 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Abstract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HourlyEmployee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GB" dirty="0" smtClean="0"/>
              <a:t>Extends Employee</a:t>
            </a:r>
          </a:p>
          <a:p>
            <a:r>
              <a:rPr lang="en-GB" dirty="0" smtClean="0"/>
              <a:t>Extra attributes:</a:t>
            </a:r>
          </a:p>
          <a:p>
            <a:pPr lvl="1"/>
            <a:r>
              <a:rPr lang="en-GB" dirty="0" smtClean="0"/>
              <a:t>Hours worked in month</a:t>
            </a:r>
          </a:p>
          <a:p>
            <a:pPr lvl="1"/>
            <a:r>
              <a:rPr lang="en-GB" dirty="0" smtClean="0"/>
              <a:t>Hourly wage rate</a:t>
            </a:r>
          </a:p>
          <a:p>
            <a:r>
              <a:rPr lang="en-GB" dirty="0" smtClean="0"/>
              <a:t>getPay returns monthly pay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638800"/>
            <a:ext cx="2677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Code on Blackboard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500" t="23333" r="66250" b="45556"/>
          <a:stretch/>
        </p:blipFill>
        <p:spPr>
          <a:xfrm>
            <a:off x="3899316" y="2208213"/>
            <a:ext cx="5092283" cy="251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3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1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Create a project and from Blackboard add the classes:</a:t>
            </a:r>
          </a:p>
          <a:p>
            <a:pPr lvl="1"/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Employee</a:t>
            </a:r>
          </a:p>
          <a:p>
            <a:pPr lvl="1"/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SalariedEmployee</a:t>
            </a:r>
          </a:p>
          <a:p>
            <a:pPr lvl="1"/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HourlyEmployee</a:t>
            </a:r>
          </a:p>
          <a:p>
            <a:pPr>
              <a:buNone/>
            </a:pPr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Compile and make sure the program works by instantiating an instance of each object and checking out the key behaviour.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A Question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would we want to create an Employee object?</a:t>
            </a:r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2667000"/>
            <a:ext cx="8305800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buFont typeface="Arial" pitchFamily="34" charset="0"/>
              <a:buChar char="•"/>
            </a:pPr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3200" dirty="0" smtClean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The answer is:</a:t>
            </a:r>
          </a:p>
          <a:p>
            <a:pPr>
              <a:buFont typeface="Arial" pitchFamily="34" charset="0"/>
              <a:buChar char="•"/>
            </a:pPr>
            <a:endParaRPr lang="en-GB" sz="3200" dirty="0" smtClean="0">
              <a:solidFill>
                <a:schemeClr val="accent6">
                  <a:lumMod val="50000"/>
                </a:schemeClr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GB" sz="3200" dirty="0" smtClean="0">
              <a:solidFill>
                <a:schemeClr val="accent6">
                  <a:lumMod val="50000"/>
                </a:schemeClr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GB" sz="3200" dirty="0" smtClean="0">
              <a:solidFill>
                <a:schemeClr val="accent6">
                  <a:lumMod val="50000"/>
                </a:schemeClr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GB" sz="3200" dirty="0" smtClean="0">
              <a:solidFill>
                <a:schemeClr val="accent6">
                  <a:lumMod val="50000"/>
                </a:schemeClr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GB" sz="3200" dirty="0" smtClean="0">
              <a:solidFill>
                <a:schemeClr val="accent6">
                  <a:lumMod val="50000"/>
                </a:schemeClr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GB" sz="3200" dirty="0" smtClean="0">
              <a:solidFill>
                <a:schemeClr val="accent6">
                  <a:lumMod val="50000"/>
                </a:schemeClr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GB" sz="3200" dirty="0" smtClean="0">
              <a:solidFill>
                <a:schemeClr val="accent6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An </a:t>
            </a:r>
            <a:r>
              <a:rPr lang="en-GB" b="1" dirty="0" smtClean="0">
                <a:solidFill>
                  <a:srgbClr val="C00000"/>
                </a:solidFill>
              </a:rPr>
              <a:t>abstract class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in Java is a class that is never instantiated. </a:t>
            </a:r>
          </a:p>
          <a:p>
            <a:r>
              <a:rPr lang="en-GB" dirty="0" smtClean="0"/>
              <a:t>Its purpose is to be a parent to several related classes. </a:t>
            </a:r>
          </a:p>
          <a:p>
            <a:r>
              <a:rPr lang="en-GB" dirty="0" smtClean="0"/>
              <a:t>The child classes inherit from the abstract parent class. </a:t>
            </a:r>
          </a:p>
          <a:p>
            <a:r>
              <a:rPr lang="en-GB" dirty="0" smtClean="0"/>
              <a:t>Syntax:</a:t>
            </a:r>
          </a:p>
          <a:p>
            <a:pPr lvl="1">
              <a:buNone/>
            </a:pPr>
            <a:r>
              <a:rPr lang="en-GB" i="1" dirty="0" smtClean="0"/>
              <a:t>public </a:t>
            </a:r>
            <a:r>
              <a:rPr lang="en-GB" b="1" i="1" dirty="0" smtClean="0">
                <a:solidFill>
                  <a:srgbClr val="C00000"/>
                </a:solidFill>
              </a:rPr>
              <a:t>abstract</a:t>
            </a:r>
            <a:r>
              <a:rPr lang="en-GB" i="1" dirty="0" smtClean="0"/>
              <a:t> class className</a:t>
            </a:r>
          </a:p>
          <a:p>
            <a:pPr lvl="1">
              <a:buNone/>
            </a:pPr>
            <a:r>
              <a:rPr lang="en-GB" i="1" dirty="0" smtClean="0"/>
              <a:t>{</a:t>
            </a:r>
          </a:p>
          <a:p>
            <a:pPr lvl="1">
              <a:buNone/>
            </a:pPr>
            <a:r>
              <a:rPr lang="en-GB" i="1" dirty="0" smtClean="0"/>
              <a:t>   body of class</a:t>
            </a:r>
          </a:p>
          <a:p>
            <a:pPr lvl="1">
              <a:buNone/>
            </a:pPr>
            <a:r>
              <a:rPr lang="en-GB" i="1" dirty="0" smtClean="0"/>
              <a:t>}</a:t>
            </a:r>
            <a:endParaRPr lang="en-GB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2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2667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Change your Employee class into an abstract class.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Compile it.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Attempt to create an Employee object in BlueJ.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 on Abstract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cannot create instances of an abstract class</a:t>
            </a:r>
          </a:p>
          <a:p>
            <a:pPr lvl="1"/>
            <a:r>
              <a:rPr lang="en-GB" dirty="0" smtClean="0"/>
              <a:t>Employee fred = new Employee(); </a:t>
            </a:r>
            <a:r>
              <a:rPr lang="en-GB" b="1" dirty="0" smtClean="0">
                <a:solidFill>
                  <a:schemeClr val="accent3">
                    <a:lumMod val="75000"/>
                  </a:schemeClr>
                </a:solidFill>
              </a:rPr>
              <a:t>// illegal</a:t>
            </a:r>
          </a:p>
          <a:p>
            <a:endParaRPr lang="en-GB" dirty="0" smtClean="0"/>
          </a:p>
          <a:p>
            <a:r>
              <a:rPr lang="en-GB" dirty="0" smtClean="0"/>
              <a:t>An abstract class is a type</a:t>
            </a:r>
          </a:p>
          <a:p>
            <a:pPr lvl="1"/>
            <a:r>
              <a:rPr lang="en-GB" dirty="0" smtClean="0"/>
              <a:t>The following </a:t>
            </a:r>
            <a:r>
              <a:rPr lang="en-GB" u="sng" dirty="0" smtClean="0"/>
              <a:t>are</a:t>
            </a:r>
            <a:r>
              <a:rPr lang="en-GB" dirty="0" smtClean="0"/>
              <a:t> legal:</a:t>
            </a:r>
          </a:p>
          <a:p>
            <a:pPr lvl="2"/>
            <a:r>
              <a:rPr lang="en-GB" sz="2800" b="1" dirty="0" smtClean="0">
                <a:solidFill>
                  <a:srgbClr val="0070C0"/>
                </a:solidFill>
              </a:rPr>
              <a:t>Employee</a:t>
            </a:r>
            <a:r>
              <a:rPr lang="en-GB" sz="2800" dirty="0" smtClean="0"/>
              <a:t> fred = new SalariedEmployee();</a:t>
            </a:r>
          </a:p>
          <a:p>
            <a:pPr lvl="2"/>
            <a:r>
              <a:rPr lang="en-GB" sz="2800" dirty="0" smtClean="0"/>
              <a:t>ArrayList&lt;</a:t>
            </a:r>
            <a:r>
              <a:rPr lang="en-GB" sz="2800" b="1" dirty="0" smtClean="0">
                <a:solidFill>
                  <a:srgbClr val="0070C0"/>
                </a:solidFill>
              </a:rPr>
              <a:t>Employee</a:t>
            </a:r>
            <a:r>
              <a:rPr lang="en-GB" sz="2800" dirty="0" smtClean="0"/>
              <a:t>&gt; workers;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Abstract classes have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They can be called by subclasses</a:t>
            </a:r>
          </a:p>
          <a:p>
            <a:pPr lvl="1"/>
            <a:r>
              <a:rPr lang="en-GB" dirty="0" smtClean="0"/>
              <a:t>e.g. Employee has two constructors:</a:t>
            </a:r>
          </a:p>
          <a:p>
            <a:pPr lvl="2"/>
            <a:r>
              <a:rPr lang="en-GB" dirty="0" smtClean="0"/>
              <a:t>public Employee( )</a:t>
            </a:r>
          </a:p>
          <a:p>
            <a:pPr lvl="2"/>
            <a:r>
              <a:rPr lang="en-GB" dirty="0" smtClean="0"/>
              <a:t>public Employee(String name)</a:t>
            </a:r>
          </a:p>
          <a:p>
            <a:pPr lvl="1"/>
            <a:r>
              <a:rPr lang="en-GB" dirty="0" smtClean="0"/>
              <a:t>used in SalariedEmployee, e.g.</a:t>
            </a:r>
          </a:p>
          <a:p>
            <a:pPr lvl="2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91200" y="4495800"/>
            <a:ext cx="27615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look at code for other example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4114800"/>
            <a:ext cx="3886200" cy="213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public </a:t>
            </a:r>
            <a:r>
              <a:rPr lang="en-GB" sz="2400" b="1" dirty="0" err="1" smtClean="0">
                <a:solidFill>
                  <a:schemeClr val="tx1"/>
                </a:solidFill>
              </a:rPr>
              <a:t>SalariedEmployee</a:t>
            </a:r>
            <a:r>
              <a:rPr lang="en-GB" sz="2400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GB" sz="2400" b="1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GB" sz="2400" b="1" dirty="0" smtClean="0">
                <a:solidFill>
                  <a:schemeClr val="tx1"/>
                </a:solidFill>
              </a:rPr>
              <a:t>      </a:t>
            </a:r>
            <a:r>
              <a:rPr lang="en-GB" sz="2400" b="1" dirty="0" smtClean="0">
                <a:solidFill>
                  <a:srgbClr val="FF0000"/>
                </a:solidFill>
              </a:rPr>
              <a:t>super();</a:t>
            </a:r>
          </a:p>
          <a:p>
            <a:r>
              <a:rPr lang="en-GB" sz="2400" b="1" dirty="0" smtClean="0">
                <a:solidFill>
                  <a:schemeClr val="tx1"/>
                </a:solidFill>
              </a:rPr>
              <a:t>      salary = 0;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}</a:t>
            </a:r>
            <a:endParaRPr lang="en-GB" sz="2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3:</a:t>
            </a:r>
            <a:b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An extra requirement 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Add the following method to Employee</a:t>
            </a:r>
          </a:p>
          <a:p>
            <a:pPr lvl="1">
              <a:buNone/>
            </a:pPr>
            <a:r>
              <a:rPr lang="en-US" i="1" dirty="0" smtClean="0"/>
              <a:t>public boolean samePay(Employee other)</a:t>
            </a:r>
          </a:p>
          <a:p>
            <a:pPr lvl="1">
              <a:buNone/>
            </a:pPr>
            <a:r>
              <a:rPr lang="en-US" i="1" dirty="0" smtClean="0"/>
              <a:t> {</a:t>
            </a:r>
          </a:p>
          <a:p>
            <a:pPr lvl="1">
              <a:buNone/>
            </a:pPr>
            <a:r>
              <a:rPr lang="en-US" i="1" dirty="0" smtClean="0"/>
              <a:t>     return this.getPay() == other.getPay();</a:t>
            </a:r>
          </a:p>
          <a:p>
            <a:pPr lvl="1">
              <a:buNone/>
            </a:pPr>
            <a:r>
              <a:rPr lang="en-US" i="1" dirty="0" smtClean="0"/>
              <a:t> }</a:t>
            </a:r>
            <a:r>
              <a:rPr lang="en-GB" i="1" dirty="0" smtClean="0"/>
              <a:t> </a:t>
            </a:r>
          </a:p>
          <a:p>
            <a:pPr marL="179388" indent="-179388"/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The method checks to see if two employees have the same monthly pay</a:t>
            </a:r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pPr marL="179388" indent="-179388"/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It can compare any type of employee to any other type.</a:t>
            </a:r>
          </a:p>
          <a:p>
            <a:pPr marL="179388" indent="-179388"/>
            <a:r>
              <a:rPr lang="en-GB" i="1" dirty="0" smtClean="0">
                <a:solidFill>
                  <a:schemeClr val="accent6">
                    <a:lumMod val="50000"/>
                  </a:schemeClr>
                </a:solidFill>
              </a:rPr>
              <a:t>Try to compile Employee </a:t>
            </a:r>
            <a:endParaRPr lang="en-GB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041399"/>
            <a:ext cx="8743950" cy="5448301"/>
          </a:xfrm>
        </p:spPr>
        <p:txBody>
          <a:bodyPr>
            <a:normAutofit/>
          </a:bodyPr>
          <a:lstStyle/>
          <a:p>
            <a:r>
              <a:rPr lang="en-GB" dirty="0" smtClean="0"/>
              <a:t>You cannot compile Employee since it does not have a getPay() method.</a:t>
            </a:r>
          </a:p>
          <a:p>
            <a:r>
              <a:rPr lang="en-GB" dirty="0" smtClean="0"/>
              <a:t>Solution</a:t>
            </a:r>
            <a:r>
              <a:rPr lang="en-GB" sz="2800" dirty="0" smtClean="0"/>
              <a:t>:</a:t>
            </a:r>
          </a:p>
          <a:p>
            <a:pPr lvl="1"/>
            <a:r>
              <a:rPr lang="en-GB" dirty="0" smtClean="0"/>
              <a:t>Move samePay() into the subclasses?</a:t>
            </a:r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Declare a getPay() method in Employee?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GB" dirty="0"/>
              <a:t>Possible implementation:</a:t>
            </a:r>
          </a:p>
          <a:p>
            <a:pPr lvl="1">
              <a:buNone/>
            </a:pPr>
            <a:r>
              <a:rPr lang="en-GB" i="1" dirty="0"/>
              <a:t>public </a:t>
            </a:r>
            <a:r>
              <a:rPr lang="en-GB" i="1" dirty="0">
                <a:solidFill>
                  <a:srgbClr val="FF0000"/>
                </a:solidFill>
              </a:rPr>
              <a:t>double </a:t>
            </a:r>
            <a:r>
              <a:rPr lang="en-GB" i="1" dirty="0" err="1"/>
              <a:t>getPay</a:t>
            </a:r>
            <a:r>
              <a:rPr lang="en-GB" i="1" dirty="0"/>
              <a:t>()</a:t>
            </a:r>
          </a:p>
          <a:p>
            <a:pPr lvl="1">
              <a:buNone/>
            </a:pPr>
            <a:r>
              <a:rPr lang="en-GB" i="1" dirty="0"/>
              <a:t>{</a:t>
            </a:r>
          </a:p>
          <a:p>
            <a:pPr lvl="1">
              <a:buNone/>
            </a:pPr>
            <a:r>
              <a:rPr lang="en-GB" i="1" dirty="0"/>
              <a:t>		// return statement </a:t>
            </a:r>
            <a:r>
              <a:rPr lang="en-GB" i="1" dirty="0" smtClean="0"/>
              <a:t>– return what? 0.0</a:t>
            </a:r>
            <a:r>
              <a:rPr lang="en-GB" i="1" dirty="0"/>
              <a:t>? 99999.99?</a:t>
            </a:r>
          </a:p>
          <a:p>
            <a:pPr lvl="1">
              <a:buNone/>
            </a:pPr>
            <a:r>
              <a:rPr lang="en-GB" i="1" dirty="0"/>
              <a:t>}</a:t>
            </a:r>
          </a:p>
          <a:p>
            <a:r>
              <a:rPr lang="en-GB" dirty="0"/>
              <a:t>But this may lead to errors later on in the life of the </a:t>
            </a:r>
            <a:r>
              <a:rPr lang="en-GB" dirty="0" smtClean="0"/>
              <a:t>application.</a:t>
            </a:r>
            <a:endParaRPr lang="en-GB" dirty="0"/>
          </a:p>
          <a:p>
            <a:r>
              <a:rPr lang="en-GB" dirty="0"/>
              <a:t>It does not catch our intention 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Employee Case Study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are going to consider an application designed to keep track of the employees of a company.</a:t>
            </a:r>
          </a:p>
          <a:p>
            <a:r>
              <a:rPr lang="en-GB" dirty="0" smtClean="0"/>
              <a:t>There are two types of employee</a:t>
            </a:r>
          </a:p>
          <a:p>
            <a:pPr lvl="1"/>
            <a:r>
              <a:rPr lang="en-GB" dirty="0" smtClean="0"/>
              <a:t>hourly paid</a:t>
            </a:r>
          </a:p>
          <a:p>
            <a:pPr lvl="1"/>
            <a:r>
              <a:rPr lang="en-GB" dirty="0" smtClean="0"/>
              <a:t>salaried</a:t>
            </a:r>
          </a:p>
          <a:p>
            <a:r>
              <a:rPr lang="en-GB" dirty="0" smtClean="0"/>
              <a:t>The application will maintain lists of all employees and allow for various commands and queries.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</a:t>
            </a:r>
            <a:r>
              <a:rPr lang="en-GB" b="1" dirty="0" smtClean="0"/>
              <a:t>abstract method</a:t>
            </a:r>
            <a:r>
              <a:rPr lang="en-GB" dirty="0" smtClean="0"/>
              <a:t> has no body. </a:t>
            </a:r>
          </a:p>
          <a:p>
            <a:pPr lvl="1"/>
            <a:r>
              <a:rPr lang="en-GB" dirty="0" smtClean="0"/>
              <a:t>(It has no statements.) </a:t>
            </a:r>
          </a:p>
          <a:p>
            <a:r>
              <a:rPr lang="en-GB" dirty="0" smtClean="0"/>
              <a:t>It declares</a:t>
            </a:r>
          </a:p>
          <a:p>
            <a:pPr lvl="1"/>
            <a:r>
              <a:rPr lang="en-GB" dirty="0" smtClean="0"/>
              <a:t> an access modifier</a:t>
            </a:r>
          </a:p>
          <a:p>
            <a:pPr lvl="1"/>
            <a:r>
              <a:rPr lang="en-GB" dirty="0" smtClean="0"/>
              <a:t>return type</a:t>
            </a:r>
          </a:p>
          <a:p>
            <a:pPr lvl="1"/>
            <a:r>
              <a:rPr lang="en-GB" dirty="0" smtClean="0"/>
              <a:t> method signature followed by a semicolon</a:t>
            </a:r>
          </a:p>
          <a:p>
            <a:r>
              <a:rPr lang="en-GB" dirty="0" smtClean="0"/>
              <a:t>Example:</a:t>
            </a:r>
          </a:p>
          <a:p>
            <a:pPr lvl="1">
              <a:buNone/>
            </a:pPr>
            <a:r>
              <a:rPr lang="en-GB" i="1" dirty="0" smtClean="0"/>
              <a:t>public </a:t>
            </a:r>
            <a:r>
              <a:rPr lang="en-GB" b="1" i="1" dirty="0" smtClean="0">
                <a:solidFill>
                  <a:srgbClr val="C00000"/>
                </a:solidFill>
              </a:rPr>
              <a:t>abstract</a:t>
            </a:r>
            <a:r>
              <a:rPr lang="en-GB" i="1" dirty="0" smtClean="0"/>
              <a:t> double </a:t>
            </a:r>
            <a:r>
              <a:rPr lang="en-GB" i="1" dirty="0" err="1" smtClean="0"/>
              <a:t>getPay</a:t>
            </a:r>
            <a:r>
              <a:rPr lang="en-GB" i="1" dirty="0" smtClean="0"/>
              <a:t>()</a:t>
            </a:r>
            <a:r>
              <a:rPr lang="en-GB" b="1" i="1" dirty="0" smtClean="0">
                <a:solidFill>
                  <a:srgbClr val="FF0000"/>
                </a:solidFill>
              </a:rPr>
              <a:t>;</a:t>
            </a:r>
            <a:r>
              <a:rPr lang="en-GB" i="1" dirty="0" smtClean="0"/>
              <a:t> </a:t>
            </a:r>
            <a:endParaRPr lang="en-GB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5181600"/>
            <a:ext cx="28194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 smtClean="0">
                <a:solidFill>
                  <a:schemeClr val="tx1"/>
                </a:solidFill>
              </a:rPr>
              <a:t>; instead of {}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An abstract method </a:t>
            </a:r>
            <a:r>
              <a:rPr lang="en-GB" u="sng" dirty="0" smtClean="0"/>
              <a:t>cannot</a:t>
            </a:r>
            <a:r>
              <a:rPr lang="en-GB" dirty="0" smtClean="0"/>
              <a:t> be private.</a:t>
            </a:r>
          </a:p>
          <a:p>
            <a:r>
              <a:rPr lang="en-GB" dirty="0" smtClean="0"/>
              <a:t>A non-abstract (</a:t>
            </a:r>
            <a:r>
              <a:rPr lang="en-GB" i="1" dirty="0" smtClean="0"/>
              <a:t>concrete</a:t>
            </a:r>
            <a:r>
              <a:rPr lang="en-GB" dirty="0" smtClean="0"/>
              <a:t>) child class:</a:t>
            </a:r>
          </a:p>
          <a:p>
            <a:pPr lvl="1"/>
            <a:r>
              <a:rPr lang="en-GB" dirty="0" smtClean="0"/>
              <a:t>inherits the abstract method(s).</a:t>
            </a:r>
          </a:p>
          <a:p>
            <a:pPr lvl="1"/>
            <a:r>
              <a:rPr lang="en-GB" dirty="0" smtClean="0"/>
              <a:t>and must implement non-abstract method(s) that match the abstract method(s).</a:t>
            </a:r>
          </a:p>
          <a:p>
            <a:r>
              <a:rPr lang="en-GB" dirty="0" smtClean="0"/>
              <a:t>NOTE:</a:t>
            </a:r>
          </a:p>
          <a:p>
            <a:pPr lvl="1"/>
            <a:r>
              <a:rPr lang="en-GB" dirty="0" smtClean="0"/>
              <a:t>An abstract child of an abstract parent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u="sng" dirty="0" smtClean="0"/>
              <a:t>does not have to</a:t>
            </a:r>
            <a:r>
              <a:rPr lang="en-GB" dirty="0" smtClean="0"/>
              <a:t> define non-abstract methods for the abstract signatures it inherits. 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This means that there may be several steps between an abstract base class to a child class that is completely non-abstract.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4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Add the abstract getPay method to Employee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Compile the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Create a SalariedEmployee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Create a HourlyEmployee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by using setSalary() and setRate() and setHours() test to ensure that samePay() works correctly.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Simple Class to Demo using abstract classes/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We will build a simple class to hold a list of employees</a:t>
            </a:r>
          </a:p>
          <a:p>
            <a:r>
              <a:rPr lang="en-GB" sz="2800" dirty="0" smtClean="0"/>
              <a:t>The class will</a:t>
            </a:r>
          </a:p>
          <a:p>
            <a:pPr lvl="1">
              <a:spcBef>
                <a:spcPts val="0"/>
              </a:spcBef>
            </a:pPr>
            <a:r>
              <a:rPr lang="en-GB" dirty="0" smtClean="0"/>
              <a:t>add an employee</a:t>
            </a:r>
          </a:p>
          <a:p>
            <a:pPr lvl="1">
              <a:spcBef>
                <a:spcPts val="0"/>
              </a:spcBef>
            </a:pPr>
            <a:r>
              <a:rPr lang="en-GB" dirty="0" smtClean="0"/>
              <a:t>remove an employee</a:t>
            </a:r>
          </a:p>
          <a:p>
            <a:pPr lvl="1">
              <a:spcBef>
                <a:spcPts val="0"/>
              </a:spcBef>
            </a:pPr>
            <a:r>
              <a:rPr lang="en-GB" dirty="0" smtClean="0"/>
              <a:t>return a string representation for all current employees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500" t="12222" r="60500" b="64815"/>
          <a:stretch/>
        </p:blipFill>
        <p:spPr>
          <a:xfrm>
            <a:off x="5562600" y="4359275"/>
            <a:ext cx="3352800" cy="236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0648" y="4575553"/>
            <a:ext cx="2954655" cy="156966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u="sng" dirty="0" smtClean="0">
                <a:latin typeface="Comic Sans MS" pitchFamily="66" charset="0"/>
              </a:rPr>
              <a:t>Note:</a:t>
            </a:r>
            <a:r>
              <a:rPr lang="en-GB" sz="2400" dirty="0" smtClean="0">
                <a:latin typeface="Comic Sans MS" pitchFamily="66" charset="0"/>
              </a:rPr>
              <a:t> </a:t>
            </a:r>
          </a:p>
          <a:p>
            <a:r>
              <a:rPr lang="en-GB" sz="2400" i="1" dirty="0" smtClean="0">
                <a:latin typeface="Comic Sans MS" pitchFamily="66" charset="0"/>
              </a:rPr>
              <a:t>EmployeeDatabase </a:t>
            </a:r>
          </a:p>
          <a:p>
            <a:r>
              <a:rPr lang="en-GB" sz="2400" i="1" dirty="0" smtClean="0">
                <a:latin typeface="Comic Sans MS" pitchFamily="66" charset="0"/>
              </a:rPr>
              <a:t>only knows about </a:t>
            </a:r>
          </a:p>
          <a:p>
            <a:r>
              <a:rPr lang="en-GB" sz="2400" i="1" dirty="0" smtClean="0">
                <a:latin typeface="Comic Sans MS" pitchFamily="66" charset="0"/>
              </a:rPr>
              <a:t>Employee </a:t>
            </a:r>
            <a:endParaRPr lang="en-GB" sz="2400" i="1" dirty="0">
              <a:latin typeface="Comic Sans MS" pitchFamily="66" charset="0"/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4325303" y="5360383"/>
            <a:ext cx="184689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EmployeeDatabase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 smtClean="0"/>
              <a:t>public class EmployeeDatabase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    private ArrayList&lt;Employee&gt; employees;</a:t>
            </a:r>
            <a:endParaRPr lang="en-GB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    public EmployeeDatabase()</a:t>
            </a:r>
          </a:p>
          <a:p>
            <a:pPr>
              <a:buNone/>
            </a:pPr>
            <a:r>
              <a:rPr lang="en-GB" dirty="0" smtClean="0"/>
              <a:t>    {</a:t>
            </a:r>
          </a:p>
          <a:p>
            <a:pPr>
              <a:buNone/>
            </a:pPr>
            <a:r>
              <a:rPr lang="en-GB" dirty="0" smtClean="0"/>
              <a:t>        employees = new ArrayList&lt;Employee&gt;();</a:t>
            </a:r>
          </a:p>
          <a:p>
            <a:pPr>
              <a:buNone/>
            </a:pPr>
            <a:r>
              <a:rPr lang="en-GB" dirty="0" smtClean="0"/>
              <a:t>    }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    public void addEmployee(Employee employee)</a:t>
            </a:r>
          </a:p>
          <a:p>
            <a:pPr>
              <a:buNone/>
            </a:pPr>
            <a:r>
              <a:rPr lang="en-GB" dirty="0" smtClean="0"/>
              <a:t>    {</a:t>
            </a:r>
          </a:p>
          <a:p>
            <a:pPr>
              <a:buNone/>
            </a:pPr>
            <a:r>
              <a:rPr lang="en-GB" dirty="0" smtClean="0"/>
              <a:t>        employees.add(employee);</a:t>
            </a:r>
          </a:p>
          <a:p>
            <a:pPr>
              <a:buNone/>
            </a:pPr>
            <a:r>
              <a:rPr lang="en-GB" dirty="0" smtClean="0"/>
              <a:t>    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6019800"/>
            <a:ext cx="4419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More code on next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EmployeeDatabase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 smtClean="0"/>
              <a:t>     public void deleteEmployee(Employee employee)</a:t>
            </a:r>
          </a:p>
          <a:p>
            <a:pPr>
              <a:buNone/>
            </a:pPr>
            <a:r>
              <a:rPr lang="en-GB" dirty="0" smtClean="0"/>
              <a:t>    {</a:t>
            </a:r>
          </a:p>
          <a:p>
            <a:pPr>
              <a:buNone/>
            </a:pPr>
            <a:r>
              <a:rPr lang="en-GB" dirty="0" smtClean="0"/>
              <a:t>        employees.remove(employee);</a:t>
            </a:r>
          </a:p>
          <a:p>
            <a:pPr>
              <a:buNone/>
            </a:pPr>
            <a:r>
              <a:rPr lang="en-GB" dirty="0" smtClean="0"/>
              <a:t>    }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    public String </a:t>
            </a:r>
            <a:r>
              <a:rPr lang="en-GB" dirty="0" err="1" smtClean="0"/>
              <a:t>toString</a:t>
            </a:r>
            <a:r>
              <a:rPr lang="en-GB" dirty="0" smtClean="0"/>
              <a:t>()</a:t>
            </a:r>
          </a:p>
          <a:p>
            <a:pPr>
              <a:buNone/>
            </a:pPr>
            <a:r>
              <a:rPr lang="en-GB" dirty="0" smtClean="0"/>
              <a:t>    {</a:t>
            </a:r>
          </a:p>
          <a:p>
            <a:pPr>
              <a:buNone/>
            </a:pPr>
            <a:r>
              <a:rPr lang="en-GB" dirty="0" smtClean="0"/>
              <a:t>        String theEmployees = "The employees \n";</a:t>
            </a:r>
          </a:p>
          <a:p>
            <a:pPr>
              <a:buNone/>
            </a:pPr>
            <a:r>
              <a:rPr lang="en-GB" dirty="0" smtClean="0"/>
              <a:t>        for( Employee employee : employees)</a:t>
            </a:r>
          </a:p>
          <a:p>
            <a:pPr>
              <a:buNone/>
            </a:pPr>
            <a:r>
              <a:rPr lang="en-GB" dirty="0" smtClean="0"/>
              <a:t>            theEmployees = theEmployees + </a:t>
            </a:r>
            <a:r>
              <a:rPr lang="en-GB" b="1" dirty="0" smtClean="0">
                <a:solidFill>
                  <a:srgbClr val="C00000"/>
                </a:solidFill>
              </a:rPr>
              <a:t>employee</a:t>
            </a:r>
            <a:r>
              <a:rPr lang="en-GB" dirty="0" smtClean="0"/>
              <a:t> +"\n";</a:t>
            </a:r>
          </a:p>
          <a:p>
            <a:pPr>
              <a:buNone/>
            </a:pPr>
            <a:r>
              <a:rPr lang="en-GB" dirty="0" smtClean="0"/>
              <a:t>        return theEmployees;</a:t>
            </a:r>
          </a:p>
          <a:p>
            <a:pPr>
              <a:buNone/>
            </a:pPr>
            <a:r>
              <a:rPr lang="en-GB" dirty="0" smtClean="0"/>
              <a:t>    }</a:t>
            </a:r>
          </a:p>
          <a:p>
            <a:pPr>
              <a:buNone/>
            </a:pPr>
            <a:r>
              <a:rPr lang="en-GB" dirty="0"/>
              <a:t>}</a:t>
            </a:r>
          </a:p>
        </p:txBody>
      </p:sp>
      <p:sp>
        <p:nvSpPr>
          <p:cNvPr id="5" name="Line Callout 3 (No Border) 4"/>
          <p:cNvSpPr/>
          <p:nvPr/>
        </p:nvSpPr>
        <p:spPr>
          <a:xfrm>
            <a:off x="4343400" y="5562600"/>
            <a:ext cx="4038600" cy="990600"/>
          </a:xfrm>
          <a:prstGeom prst="callout3">
            <a:avLst>
              <a:gd name="adj1" fmla="val -4327"/>
              <a:gd name="adj2" fmla="val 68168"/>
              <a:gd name="adj3" fmla="val -21809"/>
              <a:gd name="adj4" fmla="val 71498"/>
              <a:gd name="adj5" fmla="val -36538"/>
              <a:gd name="adj6" fmla="val 74928"/>
              <a:gd name="adj7" fmla="val -58365"/>
              <a:gd name="adj8" fmla="val 52045"/>
            </a:avLst>
          </a:prstGeom>
          <a:solidFill>
            <a:schemeClr val="bg1"/>
          </a:solidFill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i="1" dirty="0" smtClean="0">
                <a:solidFill>
                  <a:schemeClr val="tx1"/>
                </a:solidFill>
                <a:latin typeface="Comic Sans MS" pitchFamily="66" charset="0"/>
              </a:rPr>
              <a:t>works because toString() is defined in Employee and its subclasses</a:t>
            </a:r>
            <a:endParaRPr lang="en-GB" sz="2400" i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5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Add the class EmployeeDatabase to your project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Test the class by adding and removing a mix of SalariedEmployees and HourlyEmployees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Revisit DOME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 state: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6677" t="19287" r="25510" b="32450"/>
          <a:stretch>
            <a:fillRect/>
          </a:stretch>
        </p:blipFill>
        <p:spPr bwMode="auto">
          <a:xfrm>
            <a:off x="1066800" y="2362200"/>
            <a:ext cx="463896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19800" y="2514600"/>
            <a:ext cx="2514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itchFamily="66" charset="0"/>
              </a:rPr>
              <a:t>Problem: the output from getDetails in</a:t>
            </a:r>
          </a:p>
          <a:p>
            <a:r>
              <a:rPr lang="en-GB" sz="2400" dirty="0" smtClean="0">
                <a:latin typeface="Comic Sans MS" pitchFamily="66" charset="0"/>
              </a:rPr>
              <a:t>the subclasses is not ideal – some data in “wrong” order</a:t>
            </a:r>
          </a:p>
          <a:p>
            <a:endParaRPr lang="en-GB" sz="2400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Revised DOME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Place all responsibility for producing the details string into each subclass.</a:t>
            </a:r>
          </a:p>
          <a:p>
            <a:r>
              <a:rPr lang="en-GB" dirty="0" smtClean="0"/>
              <a:t>But want to ensure that each has a getDetails method.</a:t>
            </a:r>
          </a:p>
          <a:p>
            <a:r>
              <a:rPr lang="en-GB" dirty="0" smtClean="0"/>
              <a:t>Would we ever want an Item object?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1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6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Create a new project  AbstractDome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Copy the files for dome-v3 into your project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Make Item abstract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Make the getDetails in Item abstract</a:t>
            </a:r>
          </a:p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Modify the getDetails in the subclasses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Employee Case Study </a:t>
            </a:r>
            <a:r>
              <a:rPr lang="en-GB" sz="1400" dirty="0" smtClean="0"/>
              <a:t>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 each employee we will keep:</a:t>
            </a:r>
          </a:p>
          <a:p>
            <a:pPr lvl="1"/>
            <a:r>
              <a:rPr lang="en-GB" dirty="0" smtClean="0"/>
              <a:t>their name</a:t>
            </a:r>
          </a:p>
          <a:p>
            <a:pPr lvl="1"/>
            <a:r>
              <a:rPr lang="en-GB" dirty="0" smtClean="0"/>
              <a:t>their staff number</a:t>
            </a:r>
          </a:p>
          <a:p>
            <a:r>
              <a:rPr lang="en-GB" dirty="0" smtClean="0"/>
              <a:t>For salaried employees we also need:</a:t>
            </a:r>
          </a:p>
          <a:p>
            <a:pPr lvl="1"/>
            <a:r>
              <a:rPr lang="en-GB" dirty="0" smtClean="0"/>
              <a:t>their annual salary</a:t>
            </a:r>
          </a:p>
          <a:p>
            <a:r>
              <a:rPr lang="en-GB" dirty="0" smtClean="0"/>
              <a:t>For hourly paid we also need to keep:</a:t>
            </a:r>
          </a:p>
          <a:p>
            <a:pPr lvl="1"/>
            <a:r>
              <a:rPr lang="en-GB" dirty="0" smtClean="0"/>
              <a:t>their wage rate</a:t>
            </a:r>
          </a:p>
          <a:p>
            <a:pPr lvl="1"/>
            <a:r>
              <a:rPr lang="en-GB" dirty="0" smtClean="0"/>
              <a:t>the number of hours they have worked in a month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533400"/>
            <a:ext cx="58674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public abstract class Item</a:t>
            </a:r>
          </a:p>
          <a:p>
            <a:pPr algn="ctr"/>
            <a:endParaRPr lang="en-GB" sz="2400" dirty="0" smtClean="0">
              <a:solidFill>
                <a:schemeClr val="tx1"/>
              </a:solidFill>
            </a:endParaRPr>
          </a:p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tx1"/>
                </a:solidFill>
              </a:rPr>
              <a:t>abstract  String </a:t>
            </a:r>
            <a:r>
              <a:rPr lang="en-GB" sz="2400" dirty="0" err="1">
                <a:solidFill>
                  <a:schemeClr val="tx1"/>
                </a:solidFill>
              </a:rPr>
              <a:t>getDetails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828800"/>
            <a:ext cx="3810000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CD</a:t>
            </a:r>
          </a:p>
          <a:p>
            <a:r>
              <a:rPr lang="en-GB" b="1" dirty="0">
                <a:solidFill>
                  <a:schemeClr val="tx1"/>
                </a:solidFill>
              </a:rPr>
              <a:t>public String </a:t>
            </a:r>
            <a:r>
              <a:rPr lang="en-GB" b="1" dirty="0" err="1">
                <a:solidFill>
                  <a:schemeClr val="tx1"/>
                </a:solidFill>
              </a:rPr>
              <a:t>getDetails</a:t>
            </a:r>
            <a:r>
              <a:rPr lang="en-GB" b="1" dirty="0">
                <a:solidFill>
                  <a:schemeClr val="tx1"/>
                </a:solidFill>
              </a:rPr>
              <a:t>()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{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        String details =  artist + "  " </a:t>
            </a:r>
            <a:endParaRPr lang="en-GB" b="1" dirty="0" smtClean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                         + </a:t>
            </a:r>
            <a:r>
              <a:rPr lang="en-GB" b="1" dirty="0" err="1">
                <a:solidFill>
                  <a:schemeClr val="tx1"/>
                </a:solidFill>
              </a:rPr>
              <a:t>getTitle</a:t>
            </a:r>
            <a:r>
              <a:rPr lang="en-GB" b="1" dirty="0">
                <a:solidFill>
                  <a:schemeClr val="tx1"/>
                </a:solidFill>
              </a:rPr>
              <a:t>() +"\n</a:t>
            </a:r>
            <a:r>
              <a:rPr lang="en-GB" b="1" dirty="0" smtClean="0">
                <a:solidFill>
                  <a:schemeClr val="tx1"/>
                </a:solidFill>
              </a:rPr>
              <a:t>";        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        details = details +"tracks: " </a:t>
            </a:r>
            <a:endParaRPr lang="en-GB" b="1" dirty="0" smtClean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                        + </a:t>
            </a:r>
            <a:r>
              <a:rPr lang="en-GB" b="1" dirty="0" err="1">
                <a:solidFill>
                  <a:schemeClr val="tx1"/>
                </a:solidFill>
              </a:rPr>
              <a:t>numberOfTracks</a:t>
            </a:r>
            <a:r>
              <a:rPr lang="en-GB" b="1" dirty="0">
                <a:solidFill>
                  <a:schemeClr val="tx1"/>
                </a:solidFill>
              </a:rPr>
              <a:t> + " ";</a:t>
            </a:r>
          </a:p>
          <a:p>
            <a:r>
              <a:rPr lang="en-GB" b="1" dirty="0">
                <a:solidFill>
                  <a:schemeClr val="tx1"/>
                </a:solidFill>
              </a:rPr>
              <a:t>        details = details +  "playing time </a:t>
            </a:r>
            <a:r>
              <a:rPr lang="en-GB" b="1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        + </a:t>
            </a:r>
            <a:r>
              <a:rPr lang="en-GB" b="1" dirty="0" err="1">
                <a:solidFill>
                  <a:schemeClr val="tx1"/>
                </a:solidFill>
              </a:rPr>
              <a:t>getPlayingTime</a:t>
            </a:r>
            <a:r>
              <a:rPr lang="en-GB" b="1" dirty="0">
                <a:solidFill>
                  <a:schemeClr val="tx1"/>
                </a:solidFill>
              </a:rPr>
              <a:t>() </a:t>
            </a:r>
            <a:r>
              <a:rPr lang="en-GB" b="1" dirty="0" smtClean="0">
                <a:solidFill>
                  <a:schemeClr val="tx1"/>
                </a:solidFill>
              </a:rPr>
              <a:t>+ </a:t>
            </a:r>
            <a:r>
              <a:rPr lang="en-GB" b="1" dirty="0">
                <a:solidFill>
                  <a:schemeClr val="tx1"/>
                </a:solidFill>
              </a:rPr>
              <a:t>" </a:t>
            </a:r>
            <a:r>
              <a:rPr lang="en-GB" b="1" dirty="0" err="1">
                <a:solidFill>
                  <a:schemeClr val="tx1"/>
                </a:solidFill>
              </a:rPr>
              <a:t>mins</a:t>
            </a:r>
            <a:r>
              <a:rPr lang="en-GB" b="1" dirty="0">
                <a:solidFill>
                  <a:schemeClr val="tx1"/>
                </a:solidFill>
              </a:rPr>
              <a:t> \n";</a:t>
            </a:r>
          </a:p>
          <a:p>
            <a:r>
              <a:rPr lang="en-GB" b="1" dirty="0">
                <a:solidFill>
                  <a:schemeClr val="tx1"/>
                </a:solidFill>
              </a:rPr>
              <a:t>        if(</a:t>
            </a:r>
            <a:r>
              <a:rPr lang="en-GB" b="1" dirty="0" err="1">
                <a:solidFill>
                  <a:schemeClr val="tx1"/>
                </a:solidFill>
              </a:rPr>
              <a:t>getOwn</a:t>
            </a:r>
            <a:r>
              <a:rPr lang="en-GB" b="1" dirty="0">
                <a:solidFill>
                  <a:schemeClr val="tx1"/>
                </a:solidFill>
              </a:rPr>
              <a:t>()) </a:t>
            </a:r>
          </a:p>
          <a:p>
            <a:r>
              <a:rPr lang="en-GB" b="1" dirty="0">
                <a:solidFill>
                  <a:schemeClr val="tx1"/>
                </a:solidFill>
              </a:rPr>
              <a:t>            details = details + "*" + "\n";</a:t>
            </a:r>
          </a:p>
          <a:p>
            <a:r>
              <a:rPr lang="en-GB" b="1" dirty="0">
                <a:solidFill>
                  <a:schemeClr val="tx1"/>
                </a:solidFill>
              </a:rPr>
              <a:t>        else </a:t>
            </a:r>
          </a:p>
          <a:p>
            <a:r>
              <a:rPr lang="en-GB" b="1" dirty="0">
                <a:solidFill>
                  <a:schemeClr val="tx1"/>
                </a:solidFill>
              </a:rPr>
              <a:t>            details = details + "\n";    </a:t>
            </a:r>
          </a:p>
          <a:p>
            <a:r>
              <a:rPr lang="en-GB" b="1" dirty="0">
                <a:solidFill>
                  <a:schemeClr val="tx1"/>
                </a:solidFill>
              </a:rPr>
              <a:t>        details = details + "    " </a:t>
            </a:r>
            <a:endParaRPr lang="en-GB" b="1" dirty="0" smtClean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               + </a:t>
            </a:r>
            <a:r>
              <a:rPr lang="en-GB" b="1" dirty="0" err="1">
                <a:solidFill>
                  <a:schemeClr val="tx1"/>
                </a:solidFill>
              </a:rPr>
              <a:t>getComment</a:t>
            </a:r>
            <a:r>
              <a:rPr lang="en-GB" b="1" dirty="0">
                <a:solidFill>
                  <a:schemeClr val="tx1"/>
                </a:solidFill>
              </a:rPr>
              <a:t>() + "\n";</a:t>
            </a:r>
          </a:p>
          <a:p>
            <a:r>
              <a:rPr lang="en-GB" b="1" dirty="0">
                <a:solidFill>
                  <a:schemeClr val="tx1"/>
                </a:solidFill>
              </a:rPr>
              <a:t>        return details;</a:t>
            </a:r>
          </a:p>
          <a:p>
            <a:r>
              <a:rPr lang="en-GB" b="1" dirty="0">
                <a:solidFill>
                  <a:schemeClr val="tx1"/>
                </a:solidFill>
              </a:rPr>
              <a:t>    }</a:t>
            </a:r>
            <a:endParaRPr lang="en-GB" b="1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05300" y="1828800"/>
            <a:ext cx="4533900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DVD</a:t>
            </a:r>
          </a:p>
          <a:p>
            <a:r>
              <a:rPr lang="en-GB" b="1" dirty="0">
                <a:solidFill>
                  <a:schemeClr val="tx1"/>
                </a:solidFill>
              </a:rPr>
              <a:t>public String </a:t>
            </a:r>
            <a:r>
              <a:rPr lang="en-GB" b="1" dirty="0" err="1">
                <a:solidFill>
                  <a:schemeClr val="tx1"/>
                </a:solidFill>
              </a:rPr>
              <a:t>getDetails</a:t>
            </a:r>
            <a:r>
              <a:rPr lang="en-GB" b="1" dirty="0">
                <a:solidFill>
                  <a:schemeClr val="tx1"/>
                </a:solidFill>
              </a:rPr>
              <a:t>()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{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        String details =  director + " " </a:t>
            </a:r>
            <a:endParaRPr lang="en-GB" b="1" dirty="0" smtClean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                      + </a:t>
            </a:r>
            <a:r>
              <a:rPr lang="en-GB" b="1" dirty="0" err="1">
                <a:solidFill>
                  <a:schemeClr val="tx1"/>
                </a:solidFill>
              </a:rPr>
              <a:t>getTitle</a:t>
            </a:r>
            <a:r>
              <a:rPr lang="en-GB" b="1" dirty="0">
                <a:solidFill>
                  <a:schemeClr val="tx1"/>
                </a:solidFill>
              </a:rPr>
              <a:t>() + "\n ";</a:t>
            </a:r>
          </a:p>
          <a:p>
            <a:r>
              <a:rPr lang="en-GB" b="1" dirty="0">
                <a:solidFill>
                  <a:schemeClr val="tx1"/>
                </a:solidFill>
              </a:rPr>
              <a:t>        details = details  + "playing time : " </a:t>
            </a:r>
            <a:endParaRPr lang="en-GB" b="1" dirty="0" smtClean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                      + </a:t>
            </a:r>
            <a:r>
              <a:rPr lang="en-GB" b="1" dirty="0" err="1">
                <a:solidFill>
                  <a:schemeClr val="tx1"/>
                </a:solidFill>
              </a:rPr>
              <a:t>getPlayingTime</a:t>
            </a:r>
            <a:r>
              <a:rPr lang="en-GB" b="1" dirty="0">
                <a:solidFill>
                  <a:schemeClr val="tx1"/>
                </a:solidFill>
              </a:rPr>
              <a:t>() </a:t>
            </a:r>
            <a:r>
              <a:rPr lang="en-GB" b="1" dirty="0" smtClean="0">
                <a:solidFill>
                  <a:schemeClr val="tx1"/>
                </a:solidFill>
              </a:rPr>
              <a:t>+ </a:t>
            </a:r>
            <a:r>
              <a:rPr lang="en-GB" b="1" dirty="0">
                <a:solidFill>
                  <a:schemeClr val="tx1"/>
                </a:solidFill>
              </a:rPr>
              <a:t>" </a:t>
            </a:r>
            <a:r>
              <a:rPr lang="en-GB" b="1" dirty="0" err="1">
                <a:solidFill>
                  <a:schemeClr val="tx1"/>
                </a:solidFill>
              </a:rPr>
              <a:t>mins</a:t>
            </a:r>
            <a:r>
              <a:rPr lang="en-GB" b="1" dirty="0">
                <a:solidFill>
                  <a:schemeClr val="tx1"/>
                </a:solidFill>
              </a:rPr>
              <a:t> \n";</a:t>
            </a:r>
          </a:p>
          <a:p>
            <a:r>
              <a:rPr lang="en-GB" b="1" dirty="0">
                <a:solidFill>
                  <a:schemeClr val="tx1"/>
                </a:solidFill>
              </a:rPr>
              <a:t>        if(</a:t>
            </a:r>
            <a:r>
              <a:rPr lang="en-GB" b="1" dirty="0" err="1">
                <a:solidFill>
                  <a:schemeClr val="tx1"/>
                </a:solidFill>
              </a:rPr>
              <a:t>getOwn</a:t>
            </a:r>
            <a:r>
              <a:rPr lang="en-GB" b="1" dirty="0">
                <a:solidFill>
                  <a:schemeClr val="tx1"/>
                </a:solidFill>
              </a:rPr>
              <a:t>()) </a:t>
            </a:r>
          </a:p>
          <a:p>
            <a:r>
              <a:rPr lang="en-GB" b="1" dirty="0">
                <a:solidFill>
                  <a:schemeClr val="tx1"/>
                </a:solidFill>
              </a:rPr>
              <a:t>            details = details + "*" + "\n";</a:t>
            </a:r>
          </a:p>
          <a:p>
            <a:r>
              <a:rPr lang="en-GB" b="1" dirty="0">
                <a:solidFill>
                  <a:schemeClr val="tx1"/>
                </a:solidFill>
              </a:rPr>
              <a:t>        else </a:t>
            </a:r>
          </a:p>
          <a:p>
            <a:r>
              <a:rPr lang="en-GB" b="1" dirty="0">
                <a:solidFill>
                  <a:schemeClr val="tx1"/>
                </a:solidFill>
              </a:rPr>
              <a:t>            details = details + "\n";    </a:t>
            </a:r>
          </a:p>
          <a:p>
            <a:r>
              <a:rPr lang="en-GB" b="1" dirty="0">
                <a:solidFill>
                  <a:schemeClr val="tx1"/>
                </a:solidFill>
              </a:rPr>
              <a:t>        details = details + "    " </a:t>
            </a:r>
            <a:endParaRPr lang="en-GB" b="1" dirty="0" smtClean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                                     + </a:t>
            </a:r>
            <a:r>
              <a:rPr lang="en-GB" b="1" dirty="0" err="1">
                <a:solidFill>
                  <a:schemeClr val="tx1"/>
                </a:solidFill>
              </a:rPr>
              <a:t>getComment</a:t>
            </a:r>
            <a:r>
              <a:rPr lang="en-GB" b="1" dirty="0">
                <a:solidFill>
                  <a:schemeClr val="tx1"/>
                </a:solidFill>
              </a:rPr>
              <a:t>() </a:t>
            </a:r>
            <a:r>
              <a:rPr lang="en-GB" b="1" dirty="0" smtClean="0">
                <a:solidFill>
                  <a:schemeClr val="tx1"/>
                </a:solidFill>
              </a:rPr>
              <a:t>+ </a:t>
            </a:r>
            <a:r>
              <a:rPr lang="en-GB" b="1" dirty="0">
                <a:solidFill>
                  <a:schemeClr val="tx1"/>
                </a:solidFill>
              </a:rPr>
              <a:t>"\n";</a:t>
            </a:r>
          </a:p>
          <a:p>
            <a:r>
              <a:rPr lang="en-GB" b="1" dirty="0">
                <a:solidFill>
                  <a:schemeClr val="tx1"/>
                </a:solidFill>
              </a:rPr>
              <a:t>        return details;</a:t>
            </a:r>
          </a:p>
          <a:p>
            <a:r>
              <a:rPr lang="en-GB" b="1" dirty="0">
                <a:solidFill>
                  <a:schemeClr val="tx1"/>
                </a:solidFill>
              </a:rPr>
              <a:t>    }</a:t>
            </a:r>
            <a:endParaRPr lang="en-GB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4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Inheritance can provide shared implementation.</a:t>
            </a:r>
          </a:p>
          <a:p>
            <a:pPr lvl="1"/>
            <a:r>
              <a:rPr lang="en-US" dirty="0"/>
              <a:t>Concrete and abstract classes.</a:t>
            </a:r>
          </a:p>
          <a:p>
            <a:r>
              <a:rPr lang="en-US" dirty="0"/>
              <a:t>Inheritance provides shared type information.</a:t>
            </a:r>
          </a:p>
          <a:p>
            <a:pPr lvl="1"/>
            <a:r>
              <a:rPr lang="en-US" dirty="0"/>
              <a:t>Classes and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Abstract classes / 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ln w="25400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Abstract methods allow static type checking without requiring implementation.</a:t>
            </a:r>
          </a:p>
          <a:p>
            <a:pPr>
              <a:spcBef>
                <a:spcPts val="1200"/>
              </a:spcBef>
            </a:pPr>
            <a:r>
              <a:rPr lang="en-US" dirty="0"/>
              <a:t>Abstract classes function as incomplete </a:t>
            </a:r>
            <a:r>
              <a:rPr lang="en-US" dirty="0" err="1"/>
              <a:t>superclasses</a:t>
            </a:r>
            <a:r>
              <a:rPr lang="en-US" dirty="0"/>
              <a:t>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No instances.</a:t>
            </a:r>
          </a:p>
          <a:p>
            <a:pPr>
              <a:spcBef>
                <a:spcPts val="1200"/>
              </a:spcBef>
            </a:pPr>
            <a:r>
              <a:rPr lang="en-US" dirty="0"/>
              <a:t>Abstract classes support polymorphism.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 pitchFamily="34" charset="0"/>
              </a:rPr>
              <a:t>Interfaces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 w="25400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Interfaces provide specification without implementation.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Interfaces are fully abstract.</a:t>
            </a:r>
          </a:p>
          <a:p>
            <a:pPr>
              <a:spcBef>
                <a:spcPts val="1200"/>
              </a:spcBef>
            </a:pPr>
            <a:r>
              <a:rPr lang="en-US" dirty="0"/>
              <a:t>Interfaces support polymorphism.</a:t>
            </a:r>
          </a:p>
          <a:p>
            <a:pPr>
              <a:spcBef>
                <a:spcPts val="1200"/>
              </a:spcBef>
            </a:pPr>
            <a:r>
              <a:rPr lang="en-US" dirty="0"/>
              <a:t>Java interfaces support multiple inheritance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1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2709" t="35790" r="18876" b="25844"/>
          <a:stretch>
            <a:fillRect/>
          </a:stretch>
        </p:blipFill>
        <p:spPr bwMode="auto">
          <a:xfrm>
            <a:off x="3733800" y="3352800"/>
            <a:ext cx="4800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Employee Case Study </a:t>
            </a:r>
            <a:r>
              <a:rPr lang="en-GB" sz="1400" dirty="0" smtClean="0"/>
              <a:t>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Having two types of employee suggests that we might consider inheritance</a:t>
            </a:r>
          </a:p>
          <a:p>
            <a:pPr lvl="1"/>
            <a:r>
              <a:rPr lang="en-GB" dirty="0" smtClean="0"/>
              <a:t> An Employee Class to hold the common attributes and functions</a:t>
            </a:r>
          </a:p>
          <a:p>
            <a:pPr lvl="1"/>
            <a:r>
              <a:rPr lang="en-GB" dirty="0" smtClean="0"/>
              <a:t>Two specialised classes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Specification for Employee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: Employee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attributes: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name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staffNo</a:t>
            </a:r>
            <a:r>
              <a:rPr lang="en-US" dirty="0" smtClean="0"/>
              <a:t> //generate a new staff number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staffNumber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b="1" dirty="0" smtClean="0"/>
          </a:p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accessors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>
              <a:spcAft>
                <a:spcPts val="300"/>
              </a:spcAft>
            </a:pPr>
            <a:r>
              <a:rPr lang="en-US" i="1" dirty="0" smtClean="0"/>
              <a:t>getName	</a:t>
            </a:r>
          </a:p>
          <a:p>
            <a:pPr lvl="1">
              <a:spcAft>
                <a:spcPts val="300"/>
              </a:spcAft>
            </a:pPr>
            <a:r>
              <a:rPr lang="en-US" i="1" dirty="0" err="1" smtClean="0"/>
              <a:t>getStaffNumber</a:t>
            </a:r>
            <a:endParaRPr lang="en-US" b="1" dirty="0" smtClean="0"/>
          </a:p>
          <a:p>
            <a:pPr lvl="1">
              <a:spcAft>
                <a:spcPts val="300"/>
              </a:spcAft>
            </a:pPr>
            <a:r>
              <a:rPr lang="en-US" dirty="0" smtClean="0"/>
              <a:t>toString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equals</a:t>
            </a:r>
          </a:p>
          <a:p>
            <a:pPr>
              <a:spcAft>
                <a:spcPts val="500"/>
              </a:spcAft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mutators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>
              <a:spcAft>
                <a:spcPts val="500"/>
              </a:spcAft>
            </a:pPr>
            <a:r>
              <a:rPr lang="en-US" i="1" dirty="0" err="1" smtClean="0"/>
              <a:t>setName</a:t>
            </a:r>
            <a:endParaRPr lang="en-US" i="1" dirty="0" smtClean="0"/>
          </a:p>
          <a:p>
            <a:pPr lvl="1">
              <a:spcAft>
                <a:spcPts val="500"/>
              </a:spcAft>
            </a:pPr>
            <a:r>
              <a:rPr lang="en-US" i="1" dirty="0" err="1" smtClean="0"/>
              <a:t>generateStaffNumber</a:t>
            </a:r>
            <a:r>
              <a:rPr lang="en-US" i="1" dirty="0" smtClean="0"/>
              <a:t>	</a:t>
            </a:r>
          </a:p>
          <a:p>
            <a:pPr lvl="1">
              <a:spcAft>
                <a:spcPts val="500"/>
              </a:spcAft>
            </a:pPr>
            <a:endParaRPr lang="en-US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500" t="10740" r="55250" b="58148"/>
          <a:stretch/>
        </p:blipFill>
        <p:spPr>
          <a:xfrm>
            <a:off x="5043998" y="1821657"/>
            <a:ext cx="4023802" cy="41219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29400" y="2590800"/>
            <a:ext cx="23622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//static (class)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122238"/>
            <a:ext cx="2819400" cy="6397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Employee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8"/>
            <a:ext cx="8229600" cy="67357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900" dirty="0"/>
              <a:t>p</a:t>
            </a:r>
            <a:r>
              <a:rPr lang="en-GB" sz="2900" dirty="0" smtClean="0"/>
              <a:t>ublic class Employee</a:t>
            </a:r>
          </a:p>
          <a:p>
            <a:pPr marL="0" indent="0">
              <a:buNone/>
            </a:pPr>
            <a:r>
              <a:rPr lang="en-GB" sz="2900" dirty="0" smtClean="0"/>
              <a:t>{</a:t>
            </a:r>
          </a:p>
          <a:p>
            <a:pPr marL="0" indent="0">
              <a:buNone/>
            </a:pPr>
            <a:r>
              <a:rPr lang="en-GB" sz="2900" dirty="0"/>
              <a:t> </a:t>
            </a:r>
            <a:r>
              <a:rPr lang="en-GB" sz="2900" dirty="0" smtClean="0"/>
              <a:t>   private String name, </a:t>
            </a:r>
            <a:r>
              <a:rPr lang="en-GB" sz="2900" dirty="0" err="1" smtClean="0"/>
              <a:t>staffNumber</a:t>
            </a:r>
            <a:r>
              <a:rPr lang="en-GB" sz="2900" dirty="0" smtClean="0"/>
              <a:t>;</a:t>
            </a:r>
          </a:p>
          <a:p>
            <a:pPr marL="0" indent="0">
              <a:buNone/>
            </a:pPr>
            <a:r>
              <a:rPr lang="en-GB" sz="2900" dirty="0"/>
              <a:t> </a:t>
            </a:r>
            <a:r>
              <a:rPr lang="en-GB" sz="2900" dirty="0" smtClean="0"/>
              <a:t>   // Allocate staff number by incrementing this variable</a:t>
            </a:r>
          </a:p>
          <a:p>
            <a:pPr marL="0" indent="0">
              <a:buNone/>
            </a:pPr>
            <a:r>
              <a:rPr lang="en-GB" sz="2900" dirty="0"/>
              <a:t> </a:t>
            </a:r>
            <a:r>
              <a:rPr lang="en-GB" sz="2900" dirty="0" smtClean="0"/>
              <a:t>   private </a:t>
            </a:r>
            <a:r>
              <a:rPr lang="en-GB" sz="2900" b="1" dirty="0" smtClean="0">
                <a:solidFill>
                  <a:srgbClr val="FF0000"/>
                </a:solidFill>
              </a:rPr>
              <a:t>static</a:t>
            </a:r>
            <a:r>
              <a:rPr lang="en-GB" sz="2900" dirty="0" smtClean="0"/>
              <a:t> </a:t>
            </a:r>
            <a:r>
              <a:rPr lang="en-GB" sz="2900" dirty="0" err="1" smtClean="0"/>
              <a:t>int</a:t>
            </a:r>
            <a:r>
              <a:rPr lang="en-GB" sz="2900" dirty="0" smtClean="0"/>
              <a:t> </a:t>
            </a:r>
            <a:r>
              <a:rPr lang="en-GB" sz="2900" dirty="0" err="1" smtClean="0"/>
              <a:t>staffNo</a:t>
            </a:r>
            <a:r>
              <a:rPr lang="en-GB" sz="2900" dirty="0" smtClean="0"/>
              <a:t> = 10000;  // class variable</a:t>
            </a:r>
          </a:p>
          <a:p>
            <a:pPr marL="0" indent="0">
              <a:buNone/>
            </a:pPr>
            <a:endParaRPr lang="en-GB" sz="2900" dirty="0" smtClean="0"/>
          </a:p>
          <a:p>
            <a:pPr marL="0" indent="0">
              <a:buNone/>
            </a:pPr>
            <a:r>
              <a:rPr lang="en-GB" sz="2900" dirty="0"/>
              <a:t> </a:t>
            </a:r>
            <a:r>
              <a:rPr lang="en-GB" sz="2900" dirty="0" smtClean="0"/>
              <a:t>   // Two constructors:</a:t>
            </a:r>
          </a:p>
          <a:p>
            <a:pPr lvl="1">
              <a:buNone/>
            </a:pPr>
            <a:r>
              <a:rPr lang="en-US" sz="2900" dirty="0" smtClean="0"/>
              <a:t>public Employee( )</a:t>
            </a:r>
          </a:p>
          <a:p>
            <a:pPr lvl="1">
              <a:buNone/>
            </a:pPr>
            <a:r>
              <a:rPr lang="en-US" sz="2900" dirty="0" smtClean="0"/>
              <a:t> {</a:t>
            </a:r>
          </a:p>
          <a:p>
            <a:pPr lvl="1">
              <a:buNone/>
            </a:pPr>
            <a:r>
              <a:rPr lang="en-US" sz="2900" dirty="0" smtClean="0"/>
              <a:t>     name = "No name";</a:t>
            </a:r>
          </a:p>
          <a:p>
            <a:pPr lvl="1">
              <a:buNone/>
            </a:pPr>
            <a:r>
              <a:rPr lang="en-US" sz="2900" dirty="0" smtClean="0"/>
              <a:t>     </a:t>
            </a:r>
            <a:r>
              <a:rPr lang="en-US" sz="2900" dirty="0" err="1" smtClean="0"/>
              <a:t>staffNumber</a:t>
            </a:r>
            <a:r>
              <a:rPr lang="en-US" sz="2900" dirty="0" smtClean="0"/>
              <a:t> = “Unallocated”;</a:t>
            </a:r>
          </a:p>
          <a:p>
            <a:pPr lvl="1">
              <a:buNone/>
            </a:pPr>
            <a:r>
              <a:rPr lang="en-US" sz="2900" dirty="0" smtClean="0"/>
              <a:t> }</a:t>
            </a:r>
          </a:p>
          <a:p>
            <a:pPr lvl="1">
              <a:buNone/>
            </a:pPr>
            <a:endParaRPr lang="en-US" sz="2900" dirty="0" smtClean="0"/>
          </a:p>
          <a:p>
            <a:pPr lvl="1">
              <a:buNone/>
            </a:pPr>
            <a:r>
              <a:rPr lang="en-US" sz="2900" dirty="0" smtClean="0"/>
              <a:t>public Employee(String </a:t>
            </a:r>
            <a:r>
              <a:rPr lang="en-US" sz="2900" dirty="0"/>
              <a:t>n</a:t>
            </a:r>
            <a:r>
              <a:rPr lang="en-US" sz="2900" dirty="0" smtClean="0"/>
              <a:t>ame)</a:t>
            </a:r>
          </a:p>
          <a:p>
            <a:pPr lvl="1">
              <a:buNone/>
            </a:pPr>
            <a:r>
              <a:rPr lang="en-US" sz="2900" dirty="0" smtClean="0"/>
              <a:t> {</a:t>
            </a:r>
          </a:p>
          <a:p>
            <a:pPr lvl="1">
              <a:buNone/>
            </a:pPr>
            <a:r>
              <a:rPr lang="en-US" sz="2900" dirty="0" smtClean="0"/>
              <a:t>     this.name = </a:t>
            </a:r>
            <a:r>
              <a:rPr lang="en-US" sz="2900" dirty="0"/>
              <a:t>n</a:t>
            </a:r>
            <a:r>
              <a:rPr lang="en-US" sz="2900" dirty="0" smtClean="0"/>
              <a:t>ame;</a:t>
            </a:r>
          </a:p>
          <a:p>
            <a:pPr lvl="1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// get the existing </a:t>
            </a:r>
            <a:r>
              <a:rPr lang="en-US" sz="2900" dirty="0" err="1" smtClean="0"/>
              <a:t>staffNo</a:t>
            </a:r>
            <a:r>
              <a:rPr lang="en-US" sz="2900" dirty="0" smtClean="0"/>
              <a:t> value. </a:t>
            </a:r>
          </a:p>
          <a:p>
            <a:pPr lvl="1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// Increment it and add the new number to </a:t>
            </a:r>
            <a:r>
              <a:rPr lang="en-US" sz="2900" dirty="0" err="1" smtClean="0"/>
              <a:t>staffNumber</a:t>
            </a:r>
            <a:endParaRPr lang="en-US" sz="2900" dirty="0" smtClean="0"/>
          </a:p>
          <a:p>
            <a:pPr lvl="1">
              <a:buNone/>
            </a:pPr>
            <a:r>
              <a:rPr lang="en-US" sz="2900" dirty="0" smtClean="0"/>
              <a:t>     </a:t>
            </a:r>
            <a:r>
              <a:rPr lang="en-US" sz="2900" dirty="0" err="1" smtClean="0"/>
              <a:t>staffNumber</a:t>
            </a:r>
            <a:r>
              <a:rPr lang="en-US" sz="2900" dirty="0" smtClean="0"/>
              <a:t> = “” + (++</a:t>
            </a:r>
            <a:r>
              <a:rPr lang="en-US" sz="2900" b="1" dirty="0" err="1" smtClean="0">
                <a:solidFill>
                  <a:srgbClr val="FF0000"/>
                </a:solidFill>
              </a:rPr>
              <a:t>staffNo</a:t>
            </a:r>
            <a:r>
              <a:rPr lang="en-US" sz="2900" dirty="0" smtClean="0"/>
              <a:t>);</a:t>
            </a:r>
          </a:p>
          <a:p>
            <a:pPr lvl="1">
              <a:buNone/>
            </a:pPr>
            <a:r>
              <a:rPr lang="en-US" sz="2900" dirty="0" smtClean="0"/>
              <a:t> }</a:t>
            </a:r>
            <a:endParaRPr lang="en-GB" sz="29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Equals for Employee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2162"/>
            <a:ext cx="8229600" cy="58372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public </a:t>
            </a:r>
            <a:r>
              <a:rPr lang="en-GB" dirty="0" err="1"/>
              <a:t>boolean</a:t>
            </a:r>
            <a:r>
              <a:rPr lang="en-GB" dirty="0"/>
              <a:t> equals(Object other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{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/>
              <a:t>if ( other == null)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 smtClean="0"/>
              <a:t>        </a:t>
            </a:r>
            <a:r>
              <a:rPr lang="en-GB" dirty="0"/>
              <a:t>return false; 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/>
              <a:t>if ( !( other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instanceof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dirty="0"/>
              <a:t>Employee) 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 smtClean="0"/>
              <a:t>       </a:t>
            </a:r>
            <a:r>
              <a:rPr lang="en-GB" dirty="0"/>
              <a:t>return false;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        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/>
              <a:t>if ( this == other)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 smtClean="0"/>
              <a:t>        </a:t>
            </a:r>
            <a:r>
              <a:rPr lang="en-GB" dirty="0"/>
              <a:t>return true;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/>
              <a:t>Employee </a:t>
            </a:r>
            <a:r>
              <a:rPr lang="en-GB" dirty="0" err="1"/>
              <a:t>otherEmployee</a:t>
            </a:r>
            <a:r>
              <a:rPr lang="en-GB" dirty="0"/>
              <a:t> = (Employee)other;</a:t>
            </a:r>
          </a:p>
          <a:p>
            <a:pPr marL="0" indent="0">
              <a:buNone/>
            </a:pPr>
            <a:r>
              <a:rPr lang="en-GB" dirty="0"/>
              <a:t>        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/>
              <a:t>return (</a:t>
            </a:r>
            <a:r>
              <a:rPr lang="en-GB" dirty="0" err="1"/>
              <a:t>name.equals</a:t>
            </a:r>
            <a:r>
              <a:rPr lang="en-GB" dirty="0"/>
              <a:t>(otherEmployee.name)</a:t>
            </a:r>
          </a:p>
          <a:p>
            <a:pPr marL="0" indent="0">
              <a:buNone/>
            </a:pPr>
            <a:r>
              <a:rPr lang="en-GB" dirty="0"/>
              <a:t>            &amp;&amp; </a:t>
            </a:r>
            <a:r>
              <a:rPr lang="en-GB" dirty="0" err="1"/>
              <a:t>staffNumber.equals</a:t>
            </a:r>
            <a:r>
              <a:rPr lang="en-GB" dirty="0"/>
              <a:t>(</a:t>
            </a:r>
            <a:r>
              <a:rPr lang="en-GB" dirty="0" err="1"/>
              <a:t>otherEmployee.staffNumber</a:t>
            </a:r>
            <a:r>
              <a:rPr lang="en-GB" dirty="0"/>
              <a:t>));</a:t>
            </a:r>
          </a:p>
          <a:p>
            <a:pPr marL="0" indent="0">
              <a:buNone/>
            </a:pPr>
            <a:r>
              <a:rPr lang="en-GB" dirty="0" smtClean="0"/>
              <a:t>}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5334000" y="1066800"/>
            <a:ext cx="2590800" cy="1066800"/>
          </a:xfrm>
          <a:prstGeom prst="borderCallout1">
            <a:avLst>
              <a:gd name="adj1" fmla="val 49108"/>
              <a:gd name="adj2" fmla="val 123"/>
              <a:gd name="adj3" fmla="val 130357"/>
              <a:gd name="adj4" fmla="val -11149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See next slide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3810000"/>
            <a:ext cx="434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// equals method of Object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0" y="5334000"/>
            <a:ext cx="26670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// equals method of String class</a:t>
            </a:r>
          </a:p>
        </p:txBody>
      </p:sp>
    </p:spTree>
    <p:extLst>
      <p:ext uri="{BB962C8B-B14F-4D97-AF65-F5344CB8AC3E}">
        <p14:creationId xmlns:p14="http://schemas.microsoft.com/office/powerpoint/2010/main" val="16243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</a:t>
            </a:r>
            <a:r>
              <a:rPr lang="en-GB" b="1" dirty="0" smtClean="0">
                <a:solidFill>
                  <a:srgbClr val="0070C0"/>
                </a:solidFill>
              </a:rPr>
              <a:t>instanceof </a:t>
            </a:r>
            <a:r>
              <a:rPr lang="en-GB" dirty="0" smtClean="0"/>
              <a:t>operator checks to see if an object is of the type given as its second argument</a:t>
            </a:r>
          </a:p>
          <a:p>
            <a:r>
              <a:rPr lang="en-GB" dirty="0" smtClean="0"/>
              <a:t>Syntax: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object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0070C0"/>
                </a:solidFill>
              </a:rPr>
              <a:t>instanceof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C00000"/>
                </a:solidFill>
              </a:rPr>
              <a:t>className</a:t>
            </a:r>
          </a:p>
          <a:p>
            <a:r>
              <a:rPr lang="en-GB" dirty="0" smtClean="0"/>
              <a:t>Returns true if the object is of type </a:t>
            </a:r>
            <a:r>
              <a:rPr lang="en-GB" dirty="0" err="1" smtClean="0"/>
              <a:t>className</a:t>
            </a:r>
            <a:r>
              <a:rPr lang="en-GB" dirty="0" smtClean="0"/>
              <a:t> </a:t>
            </a:r>
            <a:r>
              <a:rPr lang="en-GB" i="1" u="sng" dirty="0" smtClean="0"/>
              <a:t>or a subtype </a:t>
            </a:r>
            <a:r>
              <a:rPr lang="en-GB" dirty="0" smtClean="0"/>
              <a:t>-  otherwise false.</a:t>
            </a:r>
          </a:p>
          <a:p>
            <a:r>
              <a:rPr lang="en-GB" i="1" dirty="0" smtClean="0">
                <a:solidFill>
                  <a:srgbClr val="C00000"/>
                </a:solidFill>
              </a:rPr>
              <a:t>Will return true if object is of type of a descendent of className</a:t>
            </a:r>
            <a:endParaRPr lang="en-GB" i="1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instanceof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SalariedEmployee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GB" dirty="0" smtClean="0"/>
              <a:t>Simple getter / setter methods</a:t>
            </a:r>
          </a:p>
          <a:p>
            <a:r>
              <a:rPr lang="en-GB" dirty="0" smtClean="0"/>
              <a:t>getPay returns salary/12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5943600"/>
            <a:ext cx="2677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Code on Blackboard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000" t="32222" r="68750" b="44074"/>
          <a:stretch/>
        </p:blipFill>
        <p:spPr>
          <a:xfrm>
            <a:off x="4229100" y="2209800"/>
            <a:ext cx="4648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2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</TotalTime>
  <Words>1424</Words>
  <Application>Microsoft Office PowerPoint</Application>
  <PresentationFormat>On-screen Show (4:3)</PresentationFormat>
  <Paragraphs>337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Arial Rounded MT Bold</vt:lpstr>
      <vt:lpstr>Calibri</vt:lpstr>
      <vt:lpstr>Comic Sans MS</vt:lpstr>
      <vt:lpstr>Office Theme</vt:lpstr>
      <vt:lpstr>KV4001 Week 5</vt:lpstr>
      <vt:lpstr>Employee Case Study</vt:lpstr>
      <vt:lpstr>Employee Case Study continued</vt:lpstr>
      <vt:lpstr>Employee Case Study continued</vt:lpstr>
      <vt:lpstr>Specification for Employee</vt:lpstr>
      <vt:lpstr>Employee</vt:lpstr>
      <vt:lpstr>Equals for Employee</vt:lpstr>
      <vt:lpstr>instanceof</vt:lpstr>
      <vt:lpstr>SalariedEmployee</vt:lpstr>
      <vt:lpstr>HourlyEmployee</vt:lpstr>
      <vt:lpstr>Exercise 1</vt:lpstr>
      <vt:lpstr>A Question</vt:lpstr>
      <vt:lpstr>Abstract Classes</vt:lpstr>
      <vt:lpstr>Exercise 2</vt:lpstr>
      <vt:lpstr>Notes on Abstract Classes</vt:lpstr>
      <vt:lpstr>Abstract classes have Constructors</vt:lpstr>
      <vt:lpstr>Exercise 3: An extra requirement </vt:lpstr>
      <vt:lpstr>Notes</vt:lpstr>
      <vt:lpstr>Notes (2)</vt:lpstr>
      <vt:lpstr>Abstract Methods</vt:lpstr>
      <vt:lpstr>Abstract Methods</vt:lpstr>
      <vt:lpstr>Exercise 4</vt:lpstr>
      <vt:lpstr>A Simple Class to Demo using abstract classes/ methods</vt:lpstr>
      <vt:lpstr>EmployeeDatabase</vt:lpstr>
      <vt:lpstr>EmployeeDatabase</vt:lpstr>
      <vt:lpstr>Exercise 5</vt:lpstr>
      <vt:lpstr>Revisit DOME</vt:lpstr>
      <vt:lpstr>Revised DOME</vt:lpstr>
      <vt:lpstr>Exercise 6</vt:lpstr>
      <vt:lpstr>PowerPoint Presentation</vt:lpstr>
      <vt:lpstr>Review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2</dc:title>
  <dc:creator>ian</dc:creator>
  <cp:lastModifiedBy>Alan Maughan</cp:lastModifiedBy>
  <cp:revision>161</cp:revision>
  <cp:lastPrinted>2017-03-06T10:47:59Z</cp:lastPrinted>
  <dcterms:created xsi:type="dcterms:W3CDTF">2006-08-16T00:00:00Z</dcterms:created>
  <dcterms:modified xsi:type="dcterms:W3CDTF">2019-01-23T11:15:48Z</dcterms:modified>
</cp:coreProperties>
</file>