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62" r:id="rId5"/>
    <p:sldId id="260" r:id="rId6"/>
    <p:sldId id="263" r:id="rId7"/>
    <p:sldId id="293" r:id="rId8"/>
    <p:sldId id="294" r:id="rId9"/>
    <p:sldId id="295" r:id="rId10"/>
    <p:sldId id="299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6" r:id="rId19"/>
    <p:sldId id="307" r:id="rId20"/>
    <p:sldId id="305" r:id="rId21"/>
    <p:sldId id="308" r:id="rId22"/>
    <p:sldId id="309" r:id="rId23"/>
    <p:sldId id="310" r:id="rId24"/>
    <p:sldId id="311" r:id="rId25"/>
    <p:sldId id="312" r:id="rId26"/>
    <p:sldId id="314" r:id="rId27"/>
    <p:sldId id="313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7" r:id="rId46"/>
    <p:sldId id="338" r:id="rId47"/>
    <p:sldId id="339" r:id="rId48"/>
    <p:sldId id="333" r:id="rId49"/>
    <p:sldId id="334" r:id="rId50"/>
    <p:sldId id="335" r:id="rId51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0099"/>
    <a:srgbClr val="0066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4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7" y="0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43641ABA-6411-48F9-913E-8713BD03D0A4}" type="datetimeFigureOut">
              <a:rPr lang="en-US" smtClean="0"/>
              <a:pPr/>
              <a:t>2/7/2019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7" y="9408981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29C237A9-90CE-47F0-BFD5-726C0E50B7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004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7" y="0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A6143D6E-36E7-4853-8BCB-0864FE2496F2}" type="datetimeFigureOut">
              <a:rPr lang="en-US" smtClean="0"/>
              <a:pPr/>
              <a:t>2/7/2019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7" y="9408981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D168EA44-1B3A-4BE6-886D-28F1ABD42CC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24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A9CC-D2AD-41FA-822F-99AE8264705D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EAB2-E0D2-42C0-AC73-7FCDFC03A61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285E-4241-453D-B7D8-5E350477A45A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89FA-B529-4317-A28A-963612B34CB8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0821-15FB-439C-8C56-B9B525FF826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3B04-6F5C-421C-B76D-A91942FBA2FD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8EDE-CCC9-410F-A109-985712811B7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DF9-EB04-4C4F-964D-99C7F646DEF7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ABB-B614-4AAE-A033-A9893BA48FB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CA-2C68-43E1-8008-1B72D2898E4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57BA-EE5D-4F84-83CC-170933653B9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93E4-C58A-45EF-9D5E-9BEDEA12775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990099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 smtClean="0">
                <a:solidFill>
                  <a:srgbClr val="990099"/>
                </a:solidFill>
              </a:rPr>
              <a:t>KV4001</a:t>
            </a:r>
            <a:r>
              <a:rPr lang="en-GB" sz="6000" b="1" dirty="0" smtClean="0">
                <a:solidFill>
                  <a:srgbClr val="990099"/>
                </a:solidFill>
              </a:rPr>
              <a:t/>
            </a:r>
            <a:br>
              <a:rPr lang="en-GB" sz="6000" b="1" dirty="0" smtClean="0">
                <a:solidFill>
                  <a:srgbClr val="990099"/>
                </a:solidFill>
              </a:rPr>
            </a:br>
            <a:r>
              <a:rPr lang="en-GB" sz="6000" b="1" dirty="0" smtClean="0"/>
              <a:t>Week 6</a:t>
            </a:r>
            <a:endParaRPr lang="en-GB" sz="6000" b="1" dirty="0">
              <a:solidFill>
                <a:srgbClr val="99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rgbClr val="990099"/>
                </a:solidFill>
                <a:latin typeface="Arial Rounded MT Bold" pitchFamily="34" charset="0"/>
              </a:rPr>
              <a:t>Interfaces </a:t>
            </a:r>
          </a:p>
          <a:p>
            <a:endParaRPr lang="en-GB" dirty="0" smtClean="0">
              <a:solidFill>
                <a:srgbClr val="990099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 are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interface can be used as a data type for a reference variable.</a:t>
            </a:r>
          </a:p>
          <a:p>
            <a:r>
              <a:rPr lang="en-GB" dirty="0" smtClean="0"/>
              <a:t>e.g.</a:t>
            </a:r>
          </a:p>
          <a:p>
            <a:pPr lvl="1">
              <a:buNone/>
            </a:pPr>
            <a:r>
              <a:rPr lang="en-GB" dirty="0" smtClean="0"/>
              <a:t>Talkative fido = new Dog();</a:t>
            </a:r>
          </a:p>
          <a:p>
            <a:pPr lvl="1">
              <a:buNone/>
            </a:pPr>
            <a:r>
              <a:rPr lang="en-GB" dirty="0" smtClean="0"/>
              <a:t>Talkative kitty = new Cat();</a:t>
            </a:r>
          </a:p>
          <a:p>
            <a:r>
              <a:rPr lang="en-GB" dirty="0" smtClean="0"/>
              <a:t>Same considerations apply as for subclasses/superclass.</a:t>
            </a:r>
          </a:p>
          <a:p>
            <a:pPr lvl="1"/>
            <a:r>
              <a:rPr lang="en-GB" dirty="0" smtClean="0"/>
              <a:t>could use a Dog if type is Talkative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1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Dog instance and check out its talk method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Repeat for Cat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following class to your project:</a:t>
            </a:r>
          </a:p>
          <a:p>
            <a:pPr marL="0" indent="0">
              <a:buNone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6934200" cy="3048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public class Interrogator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 public static void </a:t>
            </a:r>
            <a:r>
              <a:rPr lang="en-GB" sz="2400" dirty="0" err="1">
                <a:solidFill>
                  <a:schemeClr val="tx1"/>
                </a:solidFill>
              </a:rPr>
              <a:t>makeItTalk</a:t>
            </a:r>
            <a:r>
              <a:rPr lang="en-GB" sz="2400" dirty="0">
                <a:solidFill>
                  <a:schemeClr val="tx1"/>
                </a:solidFill>
              </a:rPr>
              <a:t>( </a:t>
            </a:r>
            <a:r>
              <a:rPr lang="en-GB" sz="2400" b="1" dirty="0">
                <a:solidFill>
                  <a:schemeClr val="tx1"/>
                </a:solidFill>
              </a:rPr>
              <a:t>Talkative</a:t>
            </a:r>
            <a:r>
              <a:rPr lang="en-GB" sz="2400" dirty="0">
                <a:solidFill>
                  <a:schemeClr val="tx1"/>
                </a:solidFill>
              </a:rPr>
              <a:t> subject)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 {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     </a:t>
            </a:r>
            <a:r>
              <a:rPr lang="en-GB" sz="2400" dirty="0" err="1">
                <a:solidFill>
                  <a:schemeClr val="tx1"/>
                </a:solidFill>
              </a:rPr>
              <a:t>subject.talk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  }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1 Continued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Dog object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Cat object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Interrogator object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Make the Dog talk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Make the Cat talk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559700" y="3390530"/>
            <a:ext cx="2705100" cy="3048000"/>
            <a:chOff x="1714500" y="533400"/>
            <a:chExt cx="5715000" cy="56388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5" t="5468" r="23438" b="36719"/>
            <a:stretch/>
          </p:blipFill>
          <p:spPr bwMode="auto">
            <a:xfrm>
              <a:off x="1714500" y="533400"/>
              <a:ext cx="5715000" cy="563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267200" y="2362200"/>
              <a:ext cx="2133600" cy="228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4914530"/>
            <a:ext cx="4419600" cy="876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Remember that the </a:t>
            </a:r>
          </a:p>
          <a:p>
            <a:pPr algn="ctr"/>
            <a:r>
              <a:rPr lang="en-GB" sz="2400" dirty="0" err="1" smtClean="0">
                <a:solidFill>
                  <a:schemeClr val="tx1"/>
                </a:solidFill>
              </a:rPr>
              <a:t>makeItTalk</a:t>
            </a:r>
            <a:r>
              <a:rPr lang="en-GB" sz="2400" dirty="0" smtClean="0">
                <a:solidFill>
                  <a:schemeClr val="tx1"/>
                </a:solidFill>
              </a:rPr>
              <a:t> method is static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Unrelated Classes can Implement the same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new project: Animals and Clocks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classes from Talkative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class on the next slide and test the class</a:t>
            </a:r>
          </a:p>
          <a:p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4419600" cy="5592763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public class Clock implements Talkative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private boolean even = true;   </a:t>
            </a:r>
          </a:p>
          <a:p>
            <a:pPr>
              <a:buNone/>
            </a:pPr>
            <a:r>
              <a:rPr lang="en-GB" dirty="0" smtClean="0"/>
              <a:t>    public void talk()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if ( even)</a:t>
            </a:r>
          </a:p>
          <a:p>
            <a:pPr>
              <a:buNone/>
            </a:pPr>
            <a:r>
              <a:rPr lang="en-GB" dirty="0" smtClean="0"/>
              <a:t>        {</a:t>
            </a:r>
          </a:p>
          <a:p>
            <a:pPr>
              <a:buNone/>
            </a:pPr>
            <a:r>
              <a:rPr lang="en-GB" dirty="0" smtClean="0"/>
              <a:t>            System.out.println("tic");</a:t>
            </a:r>
          </a:p>
          <a:p>
            <a:pPr>
              <a:buNone/>
            </a:pPr>
            <a:r>
              <a:rPr lang="en-GB" dirty="0" smtClean="0"/>
              <a:t>            even = false;</a:t>
            </a:r>
          </a:p>
          <a:p>
            <a:pPr>
              <a:buNone/>
            </a:pPr>
            <a:r>
              <a:rPr lang="en-GB" dirty="0" smtClean="0"/>
              <a:t>        }</a:t>
            </a:r>
          </a:p>
          <a:p>
            <a:pPr>
              <a:buNone/>
            </a:pPr>
            <a:r>
              <a:rPr lang="en-GB" dirty="0" smtClean="0"/>
              <a:t>        else</a:t>
            </a:r>
          </a:p>
          <a:p>
            <a:pPr>
              <a:buNone/>
            </a:pPr>
            <a:r>
              <a:rPr lang="en-GB" dirty="0" smtClean="0"/>
              <a:t>        {</a:t>
            </a:r>
          </a:p>
          <a:p>
            <a:pPr>
              <a:buNone/>
            </a:pPr>
            <a:r>
              <a:rPr lang="en-GB" dirty="0" smtClean="0"/>
              <a:t>            System.out.println("toc");</a:t>
            </a:r>
          </a:p>
          <a:p>
            <a:pPr>
              <a:buNone/>
            </a:pPr>
            <a:r>
              <a:rPr lang="en-GB" dirty="0" smtClean="0"/>
              <a:t>            even = true;</a:t>
            </a:r>
          </a:p>
          <a:p>
            <a:pPr>
              <a:buNone/>
            </a:pPr>
            <a:r>
              <a:rPr lang="en-GB" dirty="0" smtClean="0"/>
              <a:t>        }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Mixing Inheritance with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the following class to the project and test it.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895600"/>
            <a:ext cx="6400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public class </a:t>
            </a:r>
            <a:r>
              <a:rPr lang="en-GB" sz="2400" dirty="0" err="1">
                <a:solidFill>
                  <a:schemeClr val="tx1"/>
                </a:solidFill>
              </a:rPr>
              <a:t>CuckooClock</a:t>
            </a:r>
            <a:r>
              <a:rPr lang="en-GB" sz="2400" dirty="0">
                <a:solidFill>
                  <a:schemeClr val="tx1"/>
                </a:solidFill>
              </a:rPr>
              <a:t> extends Clock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public void talk()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{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    </a:t>
            </a:r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("Cuckoo cuckoo");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pPr lvl="1">
              <a:buNone/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875" t="11786" r="9899" b="27604"/>
          <a:stretch>
            <a:fillRect/>
          </a:stretch>
        </p:blipFill>
        <p:spPr bwMode="auto">
          <a:xfrm>
            <a:off x="990600" y="609600"/>
            <a:ext cx="6705600" cy="559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5140036" y="2854036"/>
            <a:ext cx="3269673" cy="3713019"/>
          </a:xfrm>
          <a:custGeom>
            <a:avLst/>
            <a:gdLst>
              <a:gd name="connsiteX0" fmla="*/ 2964873 w 3269673"/>
              <a:gd name="connsiteY0" fmla="*/ 692728 h 3713019"/>
              <a:gd name="connsiteX1" fmla="*/ 2951019 w 3269673"/>
              <a:gd name="connsiteY1" fmla="*/ 512619 h 3713019"/>
              <a:gd name="connsiteX2" fmla="*/ 2923309 w 3269673"/>
              <a:gd name="connsiteY2" fmla="*/ 429491 h 3713019"/>
              <a:gd name="connsiteX3" fmla="*/ 2909455 w 3269673"/>
              <a:gd name="connsiteY3" fmla="*/ 387928 h 3713019"/>
              <a:gd name="connsiteX4" fmla="*/ 2881746 w 3269673"/>
              <a:gd name="connsiteY4" fmla="*/ 346364 h 3713019"/>
              <a:gd name="connsiteX5" fmla="*/ 2854037 w 3269673"/>
              <a:gd name="connsiteY5" fmla="*/ 290946 h 3713019"/>
              <a:gd name="connsiteX6" fmla="*/ 2770909 w 3269673"/>
              <a:gd name="connsiteY6" fmla="*/ 235528 h 3713019"/>
              <a:gd name="connsiteX7" fmla="*/ 2660073 w 3269673"/>
              <a:gd name="connsiteY7" fmla="*/ 166255 h 3713019"/>
              <a:gd name="connsiteX8" fmla="*/ 2618509 w 3269673"/>
              <a:gd name="connsiteY8" fmla="*/ 138546 h 3713019"/>
              <a:gd name="connsiteX9" fmla="*/ 2576946 w 3269673"/>
              <a:gd name="connsiteY9" fmla="*/ 124691 h 3713019"/>
              <a:gd name="connsiteX10" fmla="*/ 2466109 w 3269673"/>
              <a:gd name="connsiteY10" fmla="*/ 69273 h 3713019"/>
              <a:gd name="connsiteX11" fmla="*/ 2396837 w 3269673"/>
              <a:gd name="connsiteY11" fmla="*/ 55419 h 3713019"/>
              <a:gd name="connsiteX12" fmla="*/ 2286000 w 3269673"/>
              <a:gd name="connsiteY12" fmla="*/ 13855 h 3713019"/>
              <a:gd name="connsiteX13" fmla="*/ 2244437 w 3269673"/>
              <a:gd name="connsiteY13" fmla="*/ 0 h 3713019"/>
              <a:gd name="connsiteX14" fmla="*/ 1496291 w 3269673"/>
              <a:gd name="connsiteY14" fmla="*/ 13855 h 3713019"/>
              <a:gd name="connsiteX15" fmla="*/ 1371600 w 3269673"/>
              <a:gd name="connsiteY15" fmla="*/ 27709 h 3713019"/>
              <a:gd name="connsiteX16" fmla="*/ 1066800 w 3269673"/>
              <a:gd name="connsiteY16" fmla="*/ 13855 h 3713019"/>
              <a:gd name="connsiteX17" fmla="*/ 900546 w 3269673"/>
              <a:gd name="connsiteY17" fmla="*/ 27709 h 3713019"/>
              <a:gd name="connsiteX18" fmla="*/ 775855 w 3269673"/>
              <a:gd name="connsiteY18" fmla="*/ 55419 h 3713019"/>
              <a:gd name="connsiteX19" fmla="*/ 678873 w 3269673"/>
              <a:gd name="connsiteY19" fmla="*/ 124691 h 3713019"/>
              <a:gd name="connsiteX20" fmla="*/ 637309 w 3269673"/>
              <a:gd name="connsiteY20" fmla="*/ 138546 h 3713019"/>
              <a:gd name="connsiteX21" fmla="*/ 554182 w 3269673"/>
              <a:gd name="connsiteY21" fmla="*/ 193964 h 3713019"/>
              <a:gd name="connsiteX22" fmla="*/ 512619 w 3269673"/>
              <a:gd name="connsiteY22" fmla="*/ 249382 h 3713019"/>
              <a:gd name="connsiteX23" fmla="*/ 484909 w 3269673"/>
              <a:gd name="connsiteY23" fmla="*/ 277091 h 3713019"/>
              <a:gd name="connsiteX24" fmla="*/ 457200 w 3269673"/>
              <a:gd name="connsiteY24" fmla="*/ 318655 h 3713019"/>
              <a:gd name="connsiteX25" fmla="*/ 374073 w 3269673"/>
              <a:gd name="connsiteY25" fmla="*/ 387928 h 3713019"/>
              <a:gd name="connsiteX26" fmla="*/ 290946 w 3269673"/>
              <a:gd name="connsiteY26" fmla="*/ 512619 h 3713019"/>
              <a:gd name="connsiteX27" fmla="*/ 263237 w 3269673"/>
              <a:gd name="connsiteY27" fmla="*/ 554182 h 3713019"/>
              <a:gd name="connsiteX28" fmla="*/ 235528 w 3269673"/>
              <a:gd name="connsiteY28" fmla="*/ 595746 h 3713019"/>
              <a:gd name="connsiteX29" fmla="*/ 180109 w 3269673"/>
              <a:gd name="connsiteY29" fmla="*/ 748146 h 3713019"/>
              <a:gd name="connsiteX30" fmla="*/ 124691 w 3269673"/>
              <a:gd name="connsiteY30" fmla="*/ 858982 h 3713019"/>
              <a:gd name="connsiteX31" fmla="*/ 83128 w 3269673"/>
              <a:gd name="connsiteY31" fmla="*/ 969819 h 3713019"/>
              <a:gd name="connsiteX32" fmla="*/ 69273 w 3269673"/>
              <a:gd name="connsiteY32" fmla="*/ 1025237 h 3713019"/>
              <a:gd name="connsiteX33" fmla="*/ 41564 w 3269673"/>
              <a:gd name="connsiteY33" fmla="*/ 1122219 h 3713019"/>
              <a:gd name="connsiteX34" fmla="*/ 27709 w 3269673"/>
              <a:gd name="connsiteY34" fmla="*/ 1246909 h 3713019"/>
              <a:gd name="connsiteX35" fmla="*/ 0 w 3269673"/>
              <a:gd name="connsiteY35" fmla="*/ 1385455 h 3713019"/>
              <a:gd name="connsiteX36" fmla="*/ 13855 w 3269673"/>
              <a:gd name="connsiteY36" fmla="*/ 1676400 h 3713019"/>
              <a:gd name="connsiteX37" fmla="*/ 27709 w 3269673"/>
              <a:gd name="connsiteY37" fmla="*/ 2147455 h 3713019"/>
              <a:gd name="connsiteX38" fmla="*/ 41564 w 3269673"/>
              <a:gd name="connsiteY38" fmla="*/ 2216728 h 3713019"/>
              <a:gd name="connsiteX39" fmla="*/ 83128 w 3269673"/>
              <a:gd name="connsiteY39" fmla="*/ 2355273 h 3713019"/>
              <a:gd name="connsiteX40" fmla="*/ 124691 w 3269673"/>
              <a:gd name="connsiteY40" fmla="*/ 2466109 h 3713019"/>
              <a:gd name="connsiteX41" fmla="*/ 138546 w 3269673"/>
              <a:gd name="connsiteY41" fmla="*/ 2507673 h 3713019"/>
              <a:gd name="connsiteX42" fmla="*/ 180109 w 3269673"/>
              <a:gd name="connsiteY42" fmla="*/ 2563091 h 3713019"/>
              <a:gd name="connsiteX43" fmla="*/ 193964 w 3269673"/>
              <a:gd name="connsiteY43" fmla="*/ 2632364 h 3713019"/>
              <a:gd name="connsiteX44" fmla="*/ 235528 w 3269673"/>
              <a:gd name="connsiteY44" fmla="*/ 2673928 h 3713019"/>
              <a:gd name="connsiteX45" fmla="*/ 263237 w 3269673"/>
              <a:gd name="connsiteY45" fmla="*/ 2715491 h 3713019"/>
              <a:gd name="connsiteX46" fmla="*/ 277091 w 3269673"/>
              <a:gd name="connsiteY46" fmla="*/ 2757055 h 3713019"/>
              <a:gd name="connsiteX47" fmla="*/ 318655 w 3269673"/>
              <a:gd name="connsiteY47" fmla="*/ 2770909 h 3713019"/>
              <a:gd name="connsiteX48" fmla="*/ 346364 w 3269673"/>
              <a:gd name="connsiteY48" fmla="*/ 2854037 h 3713019"/>
              <a:gd name="connsiteX49" fmla="*/ 360219 w 3269673"/>
              <a:gd name="connsiteY49" fmla="*/ 2895600 h 3713019"/>
              <a:gd name="connsiteX50" fmla="*/ 374073 w 3269673"/>
              <a:gd name="connsiteY50" fmla="*/ 2937164 h 3713019"/>
              <a:gd name="connsiteX51" fmla="*/ 443346 w 3269673"/>
              <a:gd name="connsiteY51" fmla="*/ 3020291 h 3713019"/>
              <a:gd name="connsiteX52" fmla="*/ 471055 w 3269673"/>
              <a:gd name="connsiteY52" fmla="*/ 3103419 h 3713019"/>
              <a:gd name="connsiteX53" fmla="*/ 540328 w 3269673"/>
              <a:gd name="connsiteY53" fmla="*/ 3186546 h 3713019"/>
              <a:gd name="connsiteX54" fmla="*/ 595746 w 3269673"/>
              <a:gd name="connsiteY54" fmla="*/ 3269673 h 3713019"/>
              <a:gd name="connsiteX55" fmla="*/ 637309 w 3269673"/>
              <a:gd name="connsiteY55" fmla="*/ 3325091 h 3713019"/>
              <a:gd name="connsiteX56" fmla="*/ 665019 w 3269673"/>
              <a:gd name="connsiteY56" fmla="*/ 3352800 h 3713019"/>
              <a:gd name="connsiteX57" fmla="*/ 762000 w 3269673"/>
              <a:gd name="connsiteY57" fmla="*/ 3463637 h 3713019"/>
              <a:gd name="connsiteX58" fmla="*/ 831273 w 3269673"/>
              <a:gd name="connsiteY58" fmla="*/ 3519055 h 3713019"/>
              <a:gd name="connsiteX59" fmla="*/ 872837 w 3269673"/>
              <a:gd name="connsiteY59" fmla="*/ 3546764 h 3713019"/>
              <a:gd name="connsiteX60" fmla="*/ 955964 w 3269673"/>
              <a:gd name="connsiteY60" fmla="*/ 3574473 h 3713019"/>
              <a:gd name="connsiteX61" fmla="*/ 1011382 w 3269673"/>
              <a:gd name="connsiteY61" fmla="*/ 3602182 h 3713019"/>
              <a:gd name="connsiteX62" fmla="*/ 1066800 w 3269673"/>
              <a:gd name="connsiteY62" fmla="*/ 3616037 h 3713019"/>
              <a:gd name="connsiteX63" fmla="*/ 1108364 w 3269673"/>
              <a:gd name="connsiteY63" fmla="*/ 3629891 h 3713019"/>
              <a:gd name="connsiteX64" fmla="*/ 1149928 w 3269673"/>
              <a:gd name="connsiteY64" fmla="*/ 3657600 h 3713019"/>
              <a:gd name="connsiteX65" fmla="*/ 1385455 w 3269673"/>
              <a:gd name="connsiteY65" fmla="*/ 3685309 h 3713019"/>
              <a:gd name="connsiteX66" fmla="*/ 1620982 w 3269673"/>
              <a:gd name="connsiteY66" fmla="*/ 3699164 h 3713019"/>
              <a:gd name="connsiteX67" fmla="*/ 1828800 w 3269673"/>
              <a:gd name="connsiteY67" fmla="*/ 3713019 h 3713019"/>
              <a:gd name="connsiteX68" fmla="*/ 2175164 w 3269673"/>
              <a:gd name="connsiteY68" fmla="*/ 3685309 h 3713019"/>
              <a:gd name="connsiteX69" fmla="*/ 2424546 w 3269673"/>
              <a:gd name="connsiteY69" fmla="*/ 3671455 h 3713019"/>
              <a:gd name="connsiteX70" fmla="*/ 2521528 w 3269673"/>
              <a:gd name="connsiteY70" fmla="*/ 3643746 h 3713019"/>
              <a:gd name="connsiteX71" fmla="*/ 2576946 w 3269673"/>
              <a:gd name="connsiteY71" fmla="*/ 3616037 h 3713019"/>
              <a:gd name="connsiteX72" fmla="*/ 2632364 w 3269673"/>
              <a:gd name="connsiteY72" fmla="*/ 3602182 h 3713019"/>
              <a:gd name="connsiteX73" fmla="*/ 2729346 w 3269673"/>
              <a:gd name="connsiteY73" fmla="*/ 3574473 h 3713019"/>
              <a:gd name="connsiteX74" fmla="*/ 2812473 w 3269673"/>
              <a:gd name="connsiteY74" fmla="*/ 3532909 h 3713019"/>
              <a:gd name="connsiteX75" fmla="*/ 2854037 w 3269673"/>
              <a:gd name="connsiteY75" fmla="*/ 3505200 h 3713019"/>
              <a:gd name="connsiteX76" fmla="*/ 2951019 w 3269673"/>
              <a:gd name="connsiteY76" fmla="*/ 3477491 h 3713019"/>
              <a:gd name="connsiteX77" fmla="*/ 2992582 w 3269673"/>
              <a:gd name="connsiteY77" fmla="*/ 3449782 h 3713019"/>
              <a:gd name="connsiteX78" fmla="*/ 3034146 w 3269673"/>
              <a:gd name="connsiteY78" fmla="*/ 3435928 h 3713019"/>
              <a:gd name="connsiteX79" fmla="*/ 3048000 w 3269673"/>
              <a:gd name="connsiteY79" fmla="*/ 3394364 h 3713019"/>
              <a:gd name="connsiteX80" fmla="*/ 3089564 w 3269673"/>
              <a:gd name="connsiteY80" fmla="*/ 3352800 h 3713019"/>
              <a:gd name="connsiteX81" fmla="*/ 3131128 w 3269673"/>
              <a:gd name="connsiteY81" fmla="*/ 3200400 h 3713019"/>
              <a:gd name="connsiteX82" fmla="*/ 3144982 w 3269673"/>
              <a:gd name="connsiteY82" fmla="*/ 2992582 h 3713019"/>
              <a:gd name="connsiteX83" fmla="*/ 3158837 w 3269673"/>
              <a:gd name="connsiteY83" fmla="*/ 2743200 h 3713019"/>
              <a:gd name="connsiteX84" fmla="*/ 3186546 w 3269673"/>
              <a:gd name="connsiteY84" fmla="*/ 2632364 h 3713019"/>
              <a:gd name="connsiteX85" fmla="*/ 3200400 w 3269673"/>
              <a:gd name="connsiteY85" fmla="*/ 2563091 h 3713019"/>
              <a:gd name="connsiteX86" fmla="*/ 3228109 w 3269673"/>
              <a:gd name="connsiteY86" fmla="*/ 2479964 h 3713019"/>
              <a:gd name="connsiteX87" fmla="*/ 3241964 w 3269673"/>
              <a:gd name="connsiteY87" fmla="*/ 2424546 h 3713019"/>
              <a:gd name="connsiteX88" fmla="*/ 3255819 w 3269673"/>
              <a:gd name="connsiteY88" fmla="*/ 2355273 h 3713019"/>
              <a:gd name="connsiteX89" fmla="*/ 3269673 w 3269673"/>
              <a:gd name="connsiteY89" fmla="*/ 2313709 h 3713019"/>
              <a:gd name="connsiteX90" fmla="*/ 3255819 w 3269673"/>
              <a:gd name="connsiteY90" fmla="*/ 1981200 h 3713019"/>
              <a:gd name="connsiteX91" fmla="*/ 3241964 w 3269673"/>
              <a:gd name="connsiteY91" fmla="*/ 1939637 h 3713019"/>
              <a:gd name="connsiteX92" fmla="*/ 3214255 w 3269673"/>
              <a:gd name="connsiteY92" fmla="*/ 1607128 h 3713019"/>
              <a:gd name="connsiteX93" fmla="*/ 3200400 w 3269673"/>
              <a:gd name="connsiteY93" fmla="*/ 1524000 h 3713019"/>
              <a:gd name="connsiteX94" fmla="*/ 3186546 w 3269673"/>
              <a:gd name="connsiteY94" fmla="*/ 1427019 h 3713019"/>
              <a:gd name="connsiteX95" fmla="*/ 3172691 w 3269673"/>
              <a:gd name="connsiteY95" fmla="*/ 1246909 h 3713019"/>
              <a:gd name="connsiteX96" fmla="*/ 3158837 w 3269673"/>
              <a:gd name="connsiteY96" fmla="*/ 1205346 h 3713019"/>
              <a:gd name="connsiteX97" fmla="*/ 3144982 w 3269673"/>
              <a:gd name="connsiteY97" fmla="*/ 1122219 h 3713019"/>
              <a:gd name="connsiteX98" fmla="*/ 3117273 w 3269673"/>
              <a:gd name="connsiteY98" fmla="*/ 1039091 h 3713019"/>
              <a:gd name="connsiteX99" fmla="*/ 3103419 w 3269673"/>
              <a:gd name="connsiteY99" fmla="*/ 997528 h 3713019"/>
              <a:gd name="connsiteX100" fmla="*/ 3075709 w 3269673"/>
              <a:gd name="connsiteY100" fmla="*/ 955964 h 3713019"/>
              <a:gd name="connsiteX101" fmla="*/ 3048000 w 3269673"/>
              <a:gd name="connsiteY101" fmla="*/ 872837 h 3713019"/>
              <a:gd name="connsiteX102" fmla="*/ 3034146 w 3269673"/>
              <a:gd name="connsiteY102" fmla="*/ 831273 h 3713019"/>
              <a:gd name="connsiteX103" fmla="*/ 3006437 w 3269673"/>
              <a:gd name="connsiteY103" fmla="*/ 789709 h 3713019"/>
              <a:gd name="connsiteX104" fmla="*/ 2992582 w 3269673"/>
              <a:gd name="connsiteY104" fmla="*/ 748146 h 3713019"/>
              <a:gd name="connsiteX105" fmla="*/ 2964873 w 3269673"/>
              <a:gd name="connsiteY105" fmla="*/ 692728 h 37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269673" h="3713019">
                <a:moveTo>
                  <a:pt x="2964873" y="692728"/>
                </a:moveTo>
                <a:cubicBezTo>
                  <a:pt x="2957946" y="653474"/>
                  <a:pt x="2960410" y="572096"/>
                  <a:pt x="2951019" y="512619"/>
                </a:cubicBezTo>
                <a:cubicBezTo>
                  <a:pt x="2946464" y="483768"/>
                  <a:pt x="2932546" y="457200"/>
                  <a:pt x="2923309" y="429491"/>
                </a:cubicBezTo>
                <a:cubicBezTo>
                  <a:pt x="2918691" y="415637"/>
                  <a:pt x="2917556" y="400079"/>
                  <a:pt x="2909455" y="387928"/>
                </a:cubicBezTo>
                <a:cubicBezTo>
                  <a:pt x="2900219" y="374073"/>
                  <a:pt x="2890007" y="360821"/>
                  <a:pt x="2881746" y="346364"/>
                </a:cubicBezTo>
                <a:cubicBezTo>
                  <a:pt x="2871499" y="328432"/>
                  <a:pt x="2868641" y="305550"/>
                  <a:pt x="2854037" y="290946"/>
                </a:cubicBezTo>
                <a:cubicBezTo>
                  <a:pt x="2830489" y="267398"/>
                  <a:pt x="2797551" y="255510"/>
                  <a:pt x="2770909" y="235528"/>
                </a:cubicBezTo>
                <a:cubicBezTo>
                  <a:pt x="2664952" y="156059"/>
                  <a:pt x="2766569" y="227110"/>
                  <a:pt x="2660073" y="166255"/>
                </a:cubicBezTo>
                <a:cubicBezTo>
                  <a:pt x="2645616" y="157994"/>
                  <a:pt x="2633402" y="145993"/>
                  <a:pt x="2618509" y="138546"/>
                </a:cubicBezTo>
                <a:cubicBezTo>
                  <a:pt x="2605447" y="132015"/>
                  <a:pt x="2590241" y="130734"/>
                  <a:pt x="2576946" y="124691"/>
                </a:cubicBezTo>
                <a:cubicBezTo>
                  <a:pt x="2539342" y="107598"/>
                  <a:pt x="2506613" y="77374"/>
                  <a:pt x="2466109" y="69273"/>
                </a:cubicBezTo>
                <a:cubicBezTo>
                  <a:pt x="2443018" y="64655"/>
                  <a:pt x="2419682" y="61130"/>
                  <a:pt x="2396837" y="55419"/>
                </a:cubicBezTo>
                <a:cubicBezTo>
                  <a:pt x="2365395" y="47559"/>
                  <a:pt x="2311417" y="23387"/>
                  <a:pt x="2286000" y="13855"/>
                </a:cubicBezTo>
                <a:cubicBezTo>
                  <a:pt x="2272326" y="8727"/>
                  <a:pt x="2258291" y="4618"/>
                  <a:pt x="2244437" y="0"/>
                </a:cubicBezTo>
                <a:lnTo>
                  <a:pt x="1496291" y="13855"/>
                </a:lnTo>
                <a:cubicBezTo>
                  <a:pt x="1454493" y="15182"/>
                  <a:pt x="1413419" y="27709"/>
                  <a:pt x="1371600" y="27709"/>
                </a:cubicBezTo>
                <a:cubicBezTo>
                  <a:pt x="1269895" y="27709"/>
                  <a:pt x="1168400" y="18473"/>
                  <a:pt x="1066800" y="13855"/>
                </a:cubicBezTo>
                <a:cubicBezTo>
                  <a:pt x="1011382" y="18473"/>
                  <a:pt x="955775" y="21211"/>
                  <a:pt x="900546" y="27709"/>
                </a:cubicBezTo>
                <a:cubicBezTo>
                  <a:pt x="867323" y="31618"/>
                  <a:pt x="809871" y="46915"/>
                  <a:pt x="775855" y="55419"/>
                </a:cubicBezTo>
                <a:cubicBezTo>
                  <a:pt x="763303" y="64833"/>
                  <a:pt x="699132" y="114561"/>
                  <a:pt x="678873" y="124691"/>
                </a:cubicBezTo>
                <a:cubicBezTo>
                  <a:pt x="665811" y="131222"/>
                  <a:pt x="650075" y="131454"/>
                  <a:pt x="637309" y="138546"/>
                </a:cubicBezTo>
                <a:cubicBezTo>
                  <a:pt x="608198" y="154719"/>
                  <a:pt x="554182" y="193964"/>
                  <a:pt x="554182" y="193964"/>
                </a:cubicBezTo>
                <a:cubicBezTo>
                  <a:pt x="540328" y="212437"/>
                  <a:pt x="527401" y="231643"/>
                  <a:pt x="512619" y="249382"/>
                </a:cubicBezTo>
                <a:cubicBezTo>
                  <a:pt x="504257" y="259417"/>
                  <a:pt x="493069" y="266891"/>
                  <a:pt x="484909" y="277091"/>
                </a:cubicBezTo>
                <a:cubicBezTo>
                  <a:pt x="474507" y="290093"/>
                  <a:pt x="467860" y="305863"/>
                  <a:pt x="457200" y="318655"/>
                </a:cubicBezTo>
                <a:cubicBezTo>
                  <a:pt x="423863" y="358660"/>
                  <a:pt x="414943" y="360682"/>
                  <a:pt x="374073" y="387928"/>
                </a:cubicBezTo>
                <a:lnTo>
                  <a:pt x="290946" y="512619"/>
                </a:lnTo>
                <a:lnTo>
                  <a:pt x="263237" y="554182"/>
                </a:lnTo>
                <a:lnTo>
                  <a:pt x="235528" y="595746"/>
                </a:lnTo>
                <a:cubicBezTo>
                  <a:pt x="207774" y="817767"/>
                  <a:pt x="254036" y="631976"/>
                  <a:pt x="180109" y="748146"/>
                </a:cubicBezTo>
                <a:cubicBezTo>
                  <a:pt x="157933" y="782994"/>
                  <a:pt x="124691" y="858982"/>
                  <a:pt x="124691" y="858982"/>
                </a:cubicBezTo>
                <a:cubicBezTo>
                  <a:pt x="89133" y="1001220"/>
                  <a:pt x="137461" y="824931"/>
                  <a:pt x="83128" y="969819"/>
                </a:cubicBezTo>
                <a:cubicBezTo>
                  <a:pt x="76442" y="987648"/>
                  <a:pt x="74504" y="1006928"/>
                  <a:pt x="69273" y="1025237"/>
                </a:cubicBezTo>
                <a:cubicBezTo>
                  <a:pt x="29524" y="1164359"/>
                  <a:pt x="84874" y="948981"/>
                  <a:pt x="41564" y="1122219"/>
                </a:cubicBezTo>
                <a:cubicBezTo>
                  <a:pt x="36946" y="1163782"/>
                  <a:pt x="34231" y="1205602"/>
                  <a:pt x="27709" y="1246909"/>
                </a:cubicBezTo>
                <a:cubicBezTo>
                  <a:pt x="20364" y="1293429"/>
                  <a:pt x="0" y="1385455"/>
                  <a:pt x="0" y="1385455"/>
                </a:cubicBezTo>
                <a:cubicBezTo>
                  <a:pt x="4618" y="1482437"/>
                  <a:pt x="10327" y="1579373"/>
                  <a:pt x="13855" y="1676400"/>
                </a:cubicBezTo>
                <a:cubicBezTo>
                  <a:pt x="19563" y="1833382"/>
                  <a:pt x="19664" y="1990575"/>
                  <a:pt x="27709" y="2147455"/>
                </a:cubicBezTo>
                <a:cubicBezTo>
                  <a:pt x="28915" y="2170972"/>
                  <a:pt x="36455" y="2193740"/>
                  <a:pt x="41564" y="2216728"/>
                </a:cubicBezTo>
                <a:cubicBezTo>
                  <a:pt x="85563" y="2414716"/>
                  <a:pt x="14026" y="2078855"/>
                  <a:pt x="83128" y="2355273"/>
                </a:cubicBezTo>
                <a:cubicBezTo>
                  <a:pt x="108669" y="2457442"/>
                  <a:pt x="81223" y="2364684"/>
                  <a:pt x="124691" y="2466109"/>
                </a:cubicBezTo>
                <a:cubicBezTo>
                  <a:pt x="130444" y="2479532"/>
                  <a:pt x="131300" y="2494993"/>
                  <a:pt x="138546" y="2507673"/>
                </a:cubicBezTo>
                <a:cubicBezTo>
                  <a:pt x="150002" y="2527721"/>
                  <a:pt x="166255" y="2544618"/>
                  <a:pt x="180109" y="2563091"/>
                </a:cubicBezTo>
                <a:cubicBezTo>
                  <a:pt x="184727" y="2586182"/>
                  <a:pt x="183433" y="2611302"/>
                  <a:pt x="193964" y="2632364"/>
                </a:cubicBezTo>
                <a:cubicBezTo>
                  <a:pt x="202727" y="2649889"/>
                  <a:pt x="222985" y="2658876"/>
                  <a:pt x="235528" y="2673928"/>
                </a:cubicBezTo>
                <a:cubicBezTo>
                  <a:pt x="246188" y="2686720"/>
                  <a:pt x="254001" y="2701637"/>
                  <a:pt x="263237" y="2715491"/>
                </a:cubicBezTo>
                <a:cubicBezTo>
                  <a:pt x="267855" y="2729346"/>
                  <a:pt x="266764" y="2746728"/>
                  <a:pt x="277091" y="2757055"/>
                </a:cubicBezTo>
                <a:cubicBezTo>
                  <a:pt x="287418" y="2767382"/>
                  <a:pt x="310167" y="2759025"/>
                  <a:pt x="318655" y="2770909"/>
                </a:cubicBezTo>
                <a:cubicBezTo>
                  <a:pt x="335632" y="2794677"/>
                  <a:pt x="337127" y="2826328"/>
                  <a:pt x="346364" y="2854037"/>
                </a:cubicBezTo>
                <a:lnTo>
                  <a:pt x="360219" y="2895600"/>
                </a:lnTo>
                <a:cubicBezTo>
                  <a:pt x="364837" y="2909455"/>
                  <a:pt x="363746" y="2926837"/>
                  <a:pt x="374073" y="2937164"/>
                </a:cubicBezTo>
                <a:cubicBezTo>
                  <a:pt x="427411" y="2990502"/>
                  <a:pt x="404768" y="2962425"/>
                  <a:pt x="443346" y="3020291"/>
                </a:cubicBezTo>
                <a:cubicBezTo>
                  <a:pt x="452582" y="3048000"/>
                  <a:pt x="454853" y="3079116"/>
                  <a:pt x="471055" y="3103419"/>
                </a:cubicBezTo>
                <a:cubicBezTo>
                  <a:pt x="570074" y="3251945"/>
                  <a:pt x="415868" y="3026526"/>
                  <a:pt x="540328" y="3186546"/>
                </a:cubicBezTo>
                <a:cubicBezTo>
                  <a:pt x="560774" y="3212833"/>
                  <a:pt x="575765" y="3243031"/>
                  <a:pt x="595746" y="3269673"/>
                </a:cubicBezTo>
                <a:cubicBezTo>
                  <a:pt x="609600" y="3288146"/>
                  <a:pt x="622527" y="3307352"/>
                  <a:pt x="637309" y="3325091"/>
                </a:cubicBezTo>
                <a:cubicBezTo>
                  <a:pt x="645671" y="3335126"/>
                  <a:pt x="657182" y="3342350"/>
                  <a:pt x="665019" y="3352800"/>
                </a:cubicBezTo>
                <a:cubicBezTo>
                  <a:pt x="745839" y="3460560"/>
                  <a:pt x="684645" y="3412066"/>
                  <a:pt x="762000" y="3463637"/>
                </a:cubicBezTo>
                <a:cubicBezTo>
                  <a:pt x="808710" y="3533700"/>
                  <a:pt x="764353" y="3485595"/>
                  <a:pt x="831273" y="3519055"/>
                </a:cubicBezTo>
                <a:cubicBezTo>
                  <a:pt x="846166" y="3526502"/>
                  <a:pt x="857621" y="3540001"/>
                  <a:pt x="872837" y="3546764"/>
                </a:cubicBezTo>
                <a:cubicBezTo>
                  <a:pt x="899527" y="3558626"/>
                  <a:pt x="929840" y="3561411"/>
                  <a:pt x="955964" y="3574473"/>
                </a:cubicBezTo>
                <a:cubicBezTo>
                  <a:pt x="974437" y="3583709"/>
                  <a:pt x="992044" y="3594930"/>
                  <a:pt x="1011382" y="3602182"/>
                </a:cubicBezTo>
                <a:cubicBezTo>
                  <a:pt x="1029211" y="3608868"/>
                  <a:pt x="1048491" y="3610806"/>
                  <a:pt x="1066800" y="3616037"/>
                </a:cubicBezTo>
                <a:cubicBezTo>
                  <a:pt x="1080842" y="3620049"/>
                  <a:pt x="1094509" y="3625273"/>
                  <a:pt x="1108364" y="3629891"/>
                </a:cubicBezTo>
                <a:cubicBezTo>
                  <a:pt x="1122219" y="3639127"/>
                  <a:pt x="1134623" y="3651041"/>
                  <a:pt x="1149928" y="3657600"/>
                </a:cubicBezTo>
                <a:cubicBezTo>
                  <a:pt x="1205812" y="3681551"/>
                  <a:pt x="1369613" y="3684253"/>
                  <a:pt x="1385455" y="3685309"/>
                </a:cubicBezTo>
                <a:lnTo>
                  <a:pt x="1620982" y="3699164"/>
                </a:lnTo>
                <a:lnTo>
                  <a:pt x="1828800" y="3713019"/>
                </a:lnTo>
                <a:cubicBezTo>
                  <a:pt x="1985187" y="3698802"/>
                  <a:pt x="2007284" y="3695801"/>
                  <a:pt x="2175164" y="3685309"/>
                </a:cubicBezTo>
                <a:lnTo>
                  <a:pt x="2424546" y="3671455"/>
                </a:lnTo>
                <a:cubicBezTo>
                  <a:pt x="2452660" y="3664426"/>
                  <a:pt x="2493707" y="3655669"/>
                  <a:pt x="2521528" y="3643746"/>
                </a:cubicBezTo>
                <a:cubicBezTo>
                  <a:pt x="2540511" y="3635610"/>
                  <a:pt x="2557608" y="3623289"/>
                  <a:pt x="2576946" y="3616037"/>
                </a:cubicBezTo>
                <a:cubicBezTo>
                  <a:pt x="2594775" y="3609351"/>
                  <a:pt x="2614055" y="3607413"/>
                  <a:pt x="2632364" y="3602182"/>
                </a:cubicBezTo>
                <a:cubicBezTo>
                  <a:pt x="2771495" y="3562430"/>
                  <a:pt x="2556101" y="3617786"/>
                  <a:pt x="2729346" y="3574473"/>
                </a:cubicBezTo>
                <a:cubicBezTo>
                  <a:pt x="2848453" y="3495067"/>
                  <a:pt x="2697758" y="3590267"/>
                  <a:pt x="2812473" y="3532909"/>
                </a:cubicBezTo>
                <a:cubicBezTo>
                  <a:pt x="2827366" y="3525462"/>
                  <a:pt x="2839144" y="3512647"/>
                  <a:pt x="2854037" y="3505200"/>
                </a:cubicBezTo>
                <a:cubicBezTo>
                  <a:pt x="2873911" y="3495263"/>
                  <a:pt x="2933267" y="3481929"/>
                  <a:pt x="2951019" y="3477491"/>
                </a:cubicBezTo>
                <a:cubicBezTo>
                  <a:pt x="2964873" y="3468255"/>
                  <a:pt x="2977689" y="3457228"/>
                  <a:pt x="2992582" y="3449782"/>
                </a:cubicBezTo>
                <a:cubicBezTo>
                  <a:pt x="3005644" y="3443251"/>
                  <a:pt x="3023819" y="3446255"/>
                  <a:pt x="3034146" y="3435928"/>
                </a:cubicBezTo>
                <a:cubicBezTo>
                  <a:pt x="3044473" y="3425601"/>
                  <a:pt x="3039899" y="3406515"/>
                  <a:pt x="3048000" y="3394364"/>
                </a:cubicBezTo>
                <a:cubicBezTo>
                  <a:pt x="3058868" y="3378061"/>
                  <a:pt x="3075709" y="3366655"/>
                  <a:pt x="3089564" y="3352800"/>
                </a:cubicBezTo>
                <a:cubicBezTo>
                  <a:pt x="3124720" y="3247333"/>
                  <a:pt x="3111545" y="3298314"/>
                  <a:pt x="3131128" y="3200400"/>
                </a:cubicBezTo>
                <a:cubicBezTo>
                  <a:pt x="3135746" y="3131127"/>
                  <a:pt x="3140782" y="3061881"/>
                  <a:pt x="3144982" y="2992582"/>
                </a:cubicBezTo>
                <a:cubicBezTo>
                  <a:pt x="3150019" y="2909479"/>
                  <a:pt x="3151625" y="2826143"/>
                  <a:pt x="3158837" y="2743200"/>
                </a:cubicBezTo>
                <a:cubicBezTo>
                  <a:pt x="3165646" y="2664891"/>
                  <a:pt x="3171390" y="2692990"/>
                  <a:pt x="3186546" y="2632364"/>
                </a:cubicBezTo>
                <a:cubicBezTo>
                  <a:pt x="3192257" y="2609519"/>
                  <a:pt x="3194204" y="2585810"/>
                  <a:pt x="3200400" y="2563091"/>
                </a:cubicBezTo>
                <a:cubicBezTo>
                  <a:pt x="3208085" y="2534912"/>
                  <a:pt x="3221025" y="2508300"/>
                  <a:pt x="3228109" y="2479964"/>
                </a:cubicBezTo>
                <a:cubicBezTo>
                  <a:pt x="3232727" y="2461491"/>
                  <a:pt x="3237833" y="2443134"/>
                  <a:pt x="3241964" y="2424546"/>
                </a:cubicBezTo>
                <a:cubicBezTo>
                  <a:pt x="3247073" y="2401558"/>
                  <a:pt x="3250108" y="2378118"/>
                  <a:pt x="3255819" y="2355273"/>
                </a:cubicBezTo>
                <a:cubicBezTo>
                  <a:pt x="3259361" y="2341105"/>
                  <a:pt x="3265055" y="2327564"/>
                  <a:pt x="3269673" y="2313709"/>
                </a:cubicBezTo>
                <a:cubicBezTo>
                  <a:pt x="3265055" y="2202873"/>
                  <a:pt x="3264014" y="2091829"/>
                  <a:pt x="3255819" y="1981200"/>
                </a:cubicBezTo>
                <a:cubicBezTo>
                  <a:pt x="3254740" y="1966636"/>
                  <a:pt x="3244185" y="1954071"/>
                  <a:pt x="3241964" y="1939637"/>
                </a:cubicBezTo>
                <a:cubicBezTo>
                  <a:pt x="3227919" y="1848345"/>
                  <a:pt x="3222674" y="1691315"/>
                  <a:pt x="3214255" y="1607128"/>
                </a:cubicBezTo>
                <a:cubicBezTo>
                  <a:pt x="3211460" y="1579176"/>
                  <a:pt x="3204672" y="1551765"/>
                  <a:pt x="3200400" y="1524000"/>
                </a:cubicBezTo>
                <a:cubicBezTo>
                  <a:pt x="3195435" y="1491725"/>
                  <a:pt x="3189795" y="1459512"/>
                  <a:pt x="3186546" y="1427019"/>
                </a:cubicBezTo>
                <a:cubicBezTo>
                  <a:pt x="3180555" y="1367104"/>
                  <a:pt x="3180160" y="1306658"/>
                  <a:pt x="3172691" y="1246909"/>
                </a:cubicBezTo>
                <a:cubicBezTo>
                  <a:pt x="3170880" y="1232418"/>
                  <a:pt x="3162005" y="1219602"/>
                  <a:pt x="3158837" y="1205346"/>
                </a:cubicBezTo>
                <a:cubicBezTo>
                  <a:pt x="3152743" y="1177924"/>
                  <a:pt x="3151795" y="1149471"/>
                  <a:pt x="3144982" y="1122219"/>
                </a:cubicBezTo>
                <a:cubicBezTo>
                  <a:pt x="3137898" y="1093883"/>
                  <a:pt x="3126509" y="1066800"/>
                  <a:pt x="3117273" y="1039091"/>
                </a:cubicBezTo>
                <a:cubicBezTo>
                  <a:pt x="3112655" y="1025237"/>
                  <a:pt x="3111520" y="1009679"/>
                  <a:pt x="3103419" y="997528"/>
                </a:cubicBezTo>
                <a:lnTo>
                  <a:pt x="3075709" y="955964"/>
                </a:lnTo>
                <a:lnTo>
                  <a:pt x="3048000" y="872837"/>
                </a:lnTo>
                <a:cubicBezTo>
                  <a:pt x="3043382" y="858982"/>
                  <a:pt x="3042247" y="843424"/>
                  <a:pt x="3034146" y="831273"/>
                </a:cubicBezTo>
                <a:cubicBezTo>
                  <a:pt x="3024910" y="817418"/>
                  <a:pt x="3013884" y="804602"/>
                  <a:pt x="3006437" y="789709"/>
                </a:cubicBezTo>
                <a:cubicBezTo>
                  <a:pt x="2999906" y="776647"/>
                  <a:pt x="2999113" y="761208"/>
                  <a:pt x="2992582" y="748146"/>
                </a:cubicBezTo>
                <a:cubicBezTo>
                  <a:pt x="2976915" y="716813"/>
                  <a:pt x="2971800" y="731982"/>
                  <a:pt x="2964873" y="692728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692727" y="2978814"/>
            <a:ext cx="2948315" cy="3404114"/>
          </a:xfrm>
          <a:custGeom>
            <a:avLst/>
            <a:gdLst>
              <a:gd name="connsiteX0" fmla="*/ 41564 w 2948315"/>
              <a:gd name="connsiteY0" fmla="*/ 415550 h 3404114"/>
              <a:gd name="connsiteX1" fmla="*/ 69273 w 2948315"/>
              <a:gd name="connsiteY1" fmla="*/ 373986 h 3404114"/>
              <a:gd name="connsiteX2" fmla="*/ 83128 w 2948315"/>
              <a:gd name="connsiteY2" fmla="*/ 332422 h 3404114"/>
              <a:gd name="connsiteX3" fmla="*/ 124691 w 2948315"/>
              <a:gd name="connsiteY3" fmla="*/ 318568 h 3404114"/>
              <a:gd name="connsiteX4" fmla="*/ 221673 w 2948315"/>
              <a:gd name="connsiteY4" fmla="*/ 235441 h 3404114"/>
              <a:gd name="connsiteX5" fmla="*/ 290946 w 2948315"/>
              <a:gd name="connsiteY5" fmla="*/ 180022 h 3404114"/>
              <a:gd name="connsiteX6" fmla="*/ 651164 w 2948315"/>
              <a:gd name="connsiteY6" fmla="*/ 166168 h 3404114"/>
              <a:gd name="connsiteX7" fmla="*/ 803564 w 2948315"/>
              <a:gd name="connsiteY7" fmla="*/ 138459 h 3404114"/>
              <a:gd name="connsiteX8" fmla="*/ 845128 w 2948315"/>
              <a:gd name="connsiteY8" fmla="*/ 124604 h 3404114"/>
              <a:gd name="connsiteX9" fmla="*/ 928255 w 2948315"/>
              <a:gd name="connsiteY9" fmla="*/ 110750 h 3404114"/>
              <a:gd name="connsiteX10" fmla="*/ 969818 w 2948315"/>
              <a:gd name="connsiteY10" fmla="*/ 83041 h 3404114"/>
              <a:gd name="connsiteX11" fmla="*/ 1011382 w 2948315"/>
              <a:gd name="connsiteY11" fmla="*/ 69186 h 3404114"/>
              <a:gd name="connsiteX12" fmla="*/ 1094509 w 2948315"/>
              <a:gd name="connsiteY12" fmla="*/ 13768 h 3404114"/>
              <a:gd name="connsiteX13" fmla="*/ 1302328 w 2948315"/>
              <a:gd name="connsiteY13" fmla="*/ 27622 h 3404114"/>
              <a:gd name="connsiteX14" fmla="*/ 1399309 w 2948315"/>
              <a:gd name="connsiteY14" fmla="*/ 69186 h 3404114"/>
              <a:gd name="connsiteX15" fmla="*/ 1468582 w 2948315"/>
              <a:gd name="connsiteY15" fmla="*/ 83041 h 3404114"/>
              <a:gd name="connsiteX16" fmla="*/ 1510146 w 2948315"/>
              <a:gd name="connsiteY16" fmla="*/ 96895 h 3404114"/>
              <a:gd name="connsiteX17" fmla="*/ 1620982 w 2948315"/>
              <a:gd name="connsiteY17" fmla="*/ 124604 h 3404114"/>
              <a:gd name="connsiteX18" fmla="*/ 1662546 w 2948315"/>
              <a:gd name="connsiteY18" fmla="*/ 138459 h 3404114"/>
              <a:gd name="connsiteX19" fmla="*/ 1704109 w 2948315"/>
              <a:gd name="connsiteY19" fmla="*/ 166168 h 3404114"/>
              <a:gd name="connsiteX20" fmla="*/ 1787237 w 2948315"/>
              <a:gd name="connsiteY20" fmla="*/ 193877 h 3404114"/>
              <a:gd name="connsiteX21" fmla="*/ 1828800 w 2948315"/>
              <a:gd name="connsiteY21" fmla="*/ 207731 h 3404114"/>
              <a:gd name="connsiteX22" fmla="*/ 1884218 w 2948315"/>
              <a:gd name="connsiteY22" fmla="*/ 221586 h 3404114"/>
              <a:gd name="connsiteX23" fmla="*/ 2022764 w 2948315"/>
              <a:gd name="connsiteY23" fmla="*/ 277004 h 3404114"/>
              <a:gd name="connsiteX24" fmla="*/ 2133600 w 2948315"/>
              <a:gd name="connsiteY24" fmla="*/ 304713 h 3404114"/>
              <a:gd name="connsiteX25" fmla="*/ 2189018 w 2948315"/>
              <a:gd name="connsiteY25" fmla="*/ 318568 h 3404114"/>
              <a:gd name="connsiteX26" fmla="*/ 2216728 w 2948315"/>
              <a:gd name="connsiteY26" fmla="*/ 346277 h 3404114"/>
              <a:gd name="connsiteX27" fmla="*/ 2244437 w 2948315"/>
              <a:gd name="connsiteY27" fmla="*/ 387841 h 3404114"/>
              <a:gd name="connsiteX28" fmla="*/ 2286000 w 2948315"/>
              <a:gd name="connsiteY28" fmla="*/ 415550 h 3404114"/>
              <a:gd name="connsiteX29" fmla="*/ 2369128 w 2948315"/>
              <a:gd name="connsiteY29" fmla="*/ 498677 h 3404114"/>
              <a:gd name="connsiteX30" fmla="*/ 2452255 w 2948315"/>
              <a:gd name="connsiteY30" fmla="*/ 554095 h 3404114"/>
              <a:gd name="connsiteX31" fmla="*/ 2493818 w 2948315"/>
              <a:gd name="connsiteY31" fmla="*/ 581804 h 3404114"/>
              <a:gd name="connsiteX32" fmla="*/ 2521528 w 2948315"/>
              <a:gd name="connsiteY32" fmla="*/ 623368 h 3404114"/>
              <a:gd name="connsiteX33" fmla="*/ 2576946 w 2948315"/>
              <a:gd name="connsiteY33" fmla="*/ 637222 h 3404114"/>
              <a:gd name="connsiteX34" fmla="*/ 2618509 w 2948315"/>
              <a:gd name="connsiteY34" fmla="*/ 664931 h 3404114"/>
              <a:gd name="connsiteX35" fmla="*/ 2687782 w 2948315"/>
              <a:gd name="connsiteY35" fmla="*/ 748059 h 3404114"/>
              <a:gd name="connsiteX36" fmla="*/ 2743200 w 2948315"/>
              <a:gd name="connsiteY36" fmla="*/ 831186 h 3404114"/>
              <a:gd name="connsiteX37" fmla="*/ 2770909 w 2948315"/>
              <a:gd name="connsiteY37" fmla="*/ 872750 h 3404114"/>
              <a:gd name="connsiteX38" fmla="*/ 2784764 w 2948315"/>
              <a:gd name="connsiteY38" fmla="*/ 914313 h 3404114"/>
              <a:gd name="connsiteX39" fmla="*/ 2840182 w 2948315"/>
              <a:gd name="connsiteY39" fmla="*/ 997441 h 3404114"/>
              <a:gd name="connsiteX40" fmla="*/ 2854037 w 2948315"/>
              <a:gd name="connsiteY40" fmla="*/ 1039004 h 3404114"/>
              <a:gd name="connsiteX41" fmla="*/ 2881746 w 2948315"/>
              <a:gd name="connsiteY41" fmla="*/ 1163695 h 3404114"/>
              <a:gd name="connsiteX42" fmla="*/ 2909455 w 2948315"/>
              <a:gd name="connsiteY42" fmla="*/ 1246822 h 3404114"/>
              <a:gd name="connsiteX43" fmla="*/ 2909455 w 2948315"/>
              <a:gd name="connsiteY43" fmla="*/ 1537768 h 3404114"/>
              <a:gd name="connsiteX44" fmla="*/ 2937164 w 2948315"/>
              <a:gd name="connsiteY44" fmla="*/ 2341331 h 3404114"/>
              <a:gd name="connsiteX45" fmla="*/ 2923309 w 2948315"/>
              <a:gd name="connsiteY45" fmla="*/ 2604568 h 3404114"/>
              <a:gd name="connsiteX46" fmla="*/ 2895600 w 2948315"/>
              <a:gd name="connsiteY46" fmla="*/ 2659986 h 3404114"/>
              <a:gd name="connsiteX47" fmla="*/ 2854037 w 2948315"/>
              <a:gd name="connsiteY47" fmla="*/ 2756968 h 3404114"/>
              <a:gd name="connsiteX48" fmla="*/ 2812473 w 2948315"/>
              <a:gd name="connsiteY48" fmla="*/ 2812386 h 3404114"/>
              <a:gd name="connsiteX49" fmla="*/ 2784764 w 2948315"/>
              <a:gd name="connsiteY49" fmla="*/ 2895513 h 3404114"/>
              <a:gd name="connsiteX50" fmla="*/ 2770909 w 2948315"/>
              <a:gd name="connsiteY50" fmla="*/ 2937077 h 3404114"/>
              <a:gd name="connsiteX51" fmla="*/ 2701637 w 2948315"/>
              <a:gd name="connsiteY51" fmla="*/ 3034059 h 3404114"/>
              <a:gd name="connsiteX52" fmla="*/ 2618509 w 2948315"/>
              <a:gd name="connsiteY52" fmla="*/ 3117186 h 3404114"/>
              <a:gd name="connsiteX53" fmla="*/ 2535382 w 2948315"/>
              <a:gd name="connsiteY53" fmla="*/ 3172604 h 3404114"/>
              <a:gd name="connsiteX54" fmla="*/ 2466109 w 2948315"/>
              <a:gd name="connsiteY54" fmla="*/ 3228022 h 3404114"/>
              <a:gd name="connsiteX55" fmla="*/ 2424546 w 2948315"/>
              <a:gd name="connsiteY55" fmla="*/ 3255731 h 3404114"/>
              <a:gd name="connsiteX56" fmla="*/ 2341418 w 2948315"/>
              <a:gd name="connsiteY56" fmla="*/ 3283441 h 3404114"/>
              <a:gd name="connsiteX57" fmla="*/ 2202873 w 2948315"/>
              <a:gd name="connsiteY57" fmla="*/ 3325004 h 3404114"/>
              <a:gd name="connsiteX58" fmla="*/ 2161309 w 2948315"/>
              <a:gd name="connsiteY58" fmla="*/ 3352713 h 3404114"/>
              <a:gd name="connsiteX59" fmla="*/ 1717964 w 2948315"/>
              <a:gd name="connsiteY59" fmla="*/ 3394277 h 3404114"/>
              <a:gd name="connsiteX60" fmla="*/ 1662546 w 2948315"/>
              <a:gd name="connsiteY60" fmla="*/ 3380422 h 3404114"/>
              <a:gd name="connsiteX61" fmla="*/ 1579418 w 2948315"/>
              <a:gd name="connsiteY61" fmla="*/ 3366568 h 3404114"/>
              <a:gd name="connsiteX62" fmla="*/ 1537855 w 2948315"/>
              <a:gd name="connsiteY62" fmla="*/ 3352713 h 3404114"/>
              <a:gd name="connsiteX63" fmla="*/ 1413164 w 2948315"/>
              <a:gd name="connsiteY63" fmla="*/ 3338859 h 3404114"/>
              <a:gd name="connsiteX64" fmla="*/ 1274618 w 2948315"/>
              <a:gd name="connsiteY64" fmla="*/ 3311150 h 3404114"/>
              <a:gd name="connsiteX65" fmla="*/ 1219200 w 2948315"/>
              <a:gd name="connsiteY65" fmla="*/ 3283441 h 3404114"/>
              <a:gd name="connsiteX66" fmla="*/ 1177637 w 2948315"/>
              <a:gd name="connsiteY66" fmla="*/ 3269586 h 3404114"/>
              <a:gd name="connsiteX67" fmla="*/ 1122218 w 2948315"/>
              <a:gd name="connsiteY67" fmla="*/ 3228022 h 3404114"/>
              <a:gd name="connsiteX68" fmla="*/ 1025237 w 2948315"/>
              <a:gd name="connsiteY68" fmla="*/ 3186459 h 3404114"/>
              <a:gd name="connsiteX69" fmla="*/ 914400 w 2948315"/>
              <a:gd name="connsiteY69" fmla="*/ 3144895 h 3404114"/>
              <a:gd name="connsiteX70" fmla="*/ 817418 w 2948315"/>
              <a:gd name="connsiteY70" fmla="*/ 3089477 h 3404114"/>
              <a:gd name="connsiteX71" fmla="*/ 734291 w 2948315"/>
              <a:gd name="connsiteY71" fmla="*/ 3034059 h 3404114"/>
              <a:gd name="connsiteX72" fmla="*/ 692728 w 2948315"/>
              <a:gd name="connsiteY72" fmla="*/ 3006350 h 3404114"/>
              <a:gd name="connsiteX73" fmla="*/ 651164 w 2948315"/>
              <a:gd name="connsiteY73" fmla="*/ 2992495 h 3404114"/>
              <a:gd name="connsiteX74" fmla="*/ 568037 w 2948315"/>
              <a:gd name="connsiteY74" fmla="*/ 2937077 h 3404114"/>
              <a:gd name="connsiteX75" fmla="*/ 512618 w 2948315"/>
              <a:gd name="connsiteY75" fmla="*/ 2909368 h 3404114"/>
              <a:gd name="connsiteX76" fmla="*/ 429491 w 2948315"/>
              <a:gd name="connsiteY76" fmla="*/ 2826241 h 3404114"/>
              <a:gd name="connsiteX77" fmla="*/ 387928 w 2948315"/>
              <a:gd name="connsiteY77" fmla="*/ 2798531 h 3404114"/>
              <a:gd name="connsiteX78" fmla="*/ 318655 w 2948315"/>
              <a:gd name="connsiteY78" fmla="*/ 2756968 h 3404114"/>
              <a:gd name="connsiteX79" fmla="*/ 207818 w 2948315"/>
              <a:gd name="connsiteY79" fmla="*/ 2632277 h 3404114"/>
              <a:gd name="connsiteX80" fmla="*/ 180109 w 2948315"/>
              <a:gd name="connsiteY80" fmla="*/ 2549150 h 3404114"/>
              <a:gd name="connsiteX81" fmla="*/ 124691 w 2948315"/>
              <a:gd name="connsiteY81" fmla="*/ 2466022 h 3404114"/>
              <a:gd name="connsiteX82" fmla="*/ 110837 w 2948315"/>
              <a:gd name="connsiteY82" fmla="*/ 2327477 h 3404114"/>
              <a:gd name="connsiteX83" fmla="*/ 96982 w 2948315"/>
              <a:gd name="connsiteY83" fmla="*/ 2272059 h 3404114"/>
              <a:gd name="connsiteX84" fmla="*/ 83128 w 2948315"/>
              <a:gd name="connsiteY84" fmla="*/ 2091950 h 3404114"/>
              <a:gd name="connsiteX85" fmla="*/ 55418 w 2948315"/>
              <a:gd name="connsiteY85" fmla="*/ 1801004 h 3404114"/>
              <a:gd name="connsiteX86" fmla="*/ 41564 w 2948315"/>
              <a:gd name="connsiteY86" fmla="*/ 1690168 h 3404114"/>
              <a:gd name="connsiteX87" fmla="*/ 27709 w 2948315"/>
              <a:gd name="connsiteY87" fmla="*/ 1607041 h 3404114"/>
              <a:gd name="connsiteX88" fmla="*/ 13855 w 2948315"/>
              <a:gd name="connsiteY88" fmla="*/ 1440786 h 3404114"/>
              <a:gd name="connsiteX89" fmla="*/ 0 w 2948315"/>
              <a:gd name="connsiteY89" fmla="*/ 872750 h 3404114"/>
              <a:gd name="connsiteX90" fmla="*/ 13855 w 2948315"/>
              <a:gd name="connsiteY90" fmla="*/ 526386 h 3404114"/>
              <a:gd name="connsiteX91" fmla="*/ 41564 w 2948315"/>
              <a:gd name="connsiteY91" fmla="*/ 415550 h 34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48315" h="3404114">
                <a:moveTo>
                  <a:pt x="41564" y="415550"/>
                </a:moveTo>
                <a:cubicBezTo>
                  <a:pt x="50800" y="390150"/>
                  <a:pt x="61826" y="388879"/>
                  <a:pt x="69273" y="373986"/>
                </a:cubicBezTo>
                <a:cubicBezTo>
                  <a:pt x="75804" y="360924"/>
                  <a:pt x="72801" y="342749"/>
                  <a:pt x="83128" y="332422"/>
                </a:cubicBezTo>
                <a:cubicBezTo>
                  <a:pt x="93454" y="322096"/>
                  <a:pt x="110837" y="323186"/>
                  <a:pt x="124691" y="318568"/>
                </a:cubicBezTo>
                <a:cubicBezTo>
                  <a:pt x="212752" y="230507"/>
                  <a:pt x="115026" y="324314"/>
                  <a:pt x="221673" y="235441"/>
                </a:cubicBezTo>
                <a:cubicBezTo>
                  <a:pt x="238434" y="221473"/>
                  <a:pt x="267478" y="182450"/>
                  <a:pt x="290946" y="180022"/>
                </a:cubicBezTo>
                <a:cubicBezTo>
                  <a:pt x="410470" y="167658"/>
                  <a:pt x="531091" y="170786"/>
                  <a:pt x="651164" y="166168"/>
                </a:cubicBezTo>
                <a:cubicBezTo>
                  <a:pt x="746485" y="134394"/>
                  <a:pt x="631238" y="169791"/>
                  <a:pt x="803564" y="138459"/>
                </a:cubicBezTo>
                <a:cubicBezTo>
                  <a:pt x="817933" y="135847"/>
                  <a:pt x="830872" y="127772"/>
                  <a:pt x="845128" y="124604"/>
                </a:cubicBezTo>
                <a:cubicBezTo>
                  <a:pt x="872550" y="118510"/>
                  <a:pt x="900546" y="115368"/>
                  <a:pt x="928255" y="110750"/>
                </a:cubicBezTo>
                <a:cubicBezTo>
                  <a:pt x="942109" y="101514"/>
                  <a:pt x="954925" y="90488"/>
                  <a:pt x="969818" y="83041"/>
                </a:cubicBezTo>
                <a:cubicBezTo>
                  <a:pt x="982880" y="76510"/>
                  <a:pt x="999231" y="77287"/>
                  <a:pt x="1011382" y="69186"/>
                </a:cubicBezTo>
                <a:cubicBezTo>
                  <a:pt x="1115160" y="0"/>
                  <a:pt x="995684" y="46709"/>
                  <a:pt x="1094509" y="13768"/>
                </a:cubicBezTo>
                <a:cubicBezTo>
                  <a:pt x="1163782" y="18386"/>
                  <a:pt x="1233283" y="20354"/>
                  <a:pt x="1302328" y="27622"/>
                </a:cubicBezTo>
                <a:cubicBezTo>
                  <a:pt x="1406477" y="38585"/>
                  <a:pt x="1313415" y="36975"/>
                  <a:pt x="1399309" y="69186"/>
                </a:cubicBezTo>
                <a:cubicBezTo>
                  <a:pt x="1421358" y="77454"/>
                  <a:pt x="1445737" y="77330"/>
                  <a:pt x="1468582" y="83041"/>
                </a:cubicBezTo>
                <a:cubicBezTo>
                  <a:pt x="1482750" y="86583"/>
                  <a:pt x="1496057" y="93052"/>
                  <a:pt x="1510146" y="96895"/>
                </a:cubicBezTo>
                <a:cubicBezTo>
                  <a:pt x="1546887" y="106915"/>
                  <a:pt x="1584854" y="112561"/>
                  <a:pt x="1620982" y="124604"/>
                </a:cubicBezTo>
                <a:cubicBezTo>
                  <a:pt x="1634837" y="129222"/>
                  <a:pt x="1649484" y="131928"/>
                  <a:pt x="1662546" y="138459"/>
                </a:cubicBezTo>
                <a:cubicBezTo>
                  <a:pt x="1677439" y="145906"/>
                  <a:pt x="1688893" y="159405"/>
                  <a:pt x="1704109" y="166168"/>
                </a:cubicBezTo>
                <a:cubicBezTo>
                  <a:pt x="1730800" y="178031"/>
                  <a:pt x="1759528" y="184641"/>
                  <a:pt x="1787237" y="193877"/>
                </a:cubicBezTo>
                <a:cubicBezTo>
                  <a:pt x="1801091" y="198495"/>
                  <a:pt x="1814632" y="204189"/>
                  <a:pt x="1828800" y="207731"/>
                </a:cubicBezTo>
                <a:cubicBezTo>
                  <a:pt x="1847273" y="212349"/>
                  <a:pt x="1865980" y="216115"/>
                  <a:pt x="1884218" y="221586"/>
                </a:cubicBezTo>
                <a:cubicBezTo>
                  <a:pt x="2024376" y="263634"/>
                  <a:pt x="1914750" y="230712"/>
                  <a:pt x="2022764" y="277004"/>
                </a:cubicBezTo>
                <a:cubicBezTo>
                  <a:pt x="2062760" y="294145"/>
                  <a:pt x="2088556" y="294703"/>
                  <a:pt x="2133600" y="304713"/>
                </a:cubicBezTo>
                <a:cubicBezTo>
                  <a:pt x="2152188" y="308844"/>
                  <a:pt x="2170545" y="313950"/>
                  <a:pt x="2189018" y="318568"/>
                </a:cubicBezTo>
                <a:cubicBezTo>
                  <a:pt x="2198255" y="327804"/>
                  <a:pt x="2208568" y="336077"/>
                  <a:pt x="2216728" y="346277"/>
                </a:cubicBezTo>
                <a:cubicBezTo>
                  <a:pt x="2227130" y="359279"/>
                  <a:pt x="2232663" y="376067"/>
                  <a:pt x="2244437" y="387841"/>
                </a:cubicBezTo>
                <a:cubicBezTo>
                  <a:pt x="2256211" y="399615"/>
                  <a:pt x="2273555" y="404488"/>
                  <a:pt x="2286000" y="415550"/>
                </a:cubicBezTo>
                <a:cubicBezTo>
                  <a:pt x="2315289" y="441584"/>
                  <a:pt x="2336523" y="476940"/>
                  <a:pt x="2369128" y="498677"/>
                </a:cubicBezTo>
                <a:lnTo>
                  <a:pt x="2452255" y="554095"/>
                </a:lnTo>
                <a:lnTo>
                  <a:pt x="2493818" y="581804"/>
                </a:lnTo>
                <a:cubicBezTo>
                  <a:pt x="2503055" y="595659"/>
                  <a:pt x="2507673" y="614132"/>
                  <a:pt x="2521528" y="623368"/>
                </a:cubicBezTo>
                <a:cubicBezTo>
                  <a:pt x="2537371" y="633930"/>
                  <a:pt x="2559444" y="629721"/>
                  <a:pt x="2576946" y="637222"/>
                </a:cubicBezTo>
                <a:cubicBezTo>
                  <a:pt x="2592251" y="643781"/>
                  <a:pt x="2605507" y="654529"/>
                  <a:pt x="2618509" y="664931"/>
                </a:cubicBezTo>
                <a:cubicBezTo>
                  <a:pt x="2644297" y="685562"/>
                  <a:pt x="2670639" y="723568"/>
                  <a:pt x="2687782" y="748059"/>
                </a:cubicBezTo>
                <a:cubicBezTo>
                  <a:pt x="2706880" y="775341"/>
                  <a:pt x="2724727" y="803477"/>
                  <a:pt x="2743200" y="831186"/>
                </a:cubicBezTo>
                <a:cubicBezTo>
                  <a:pt x="2752436" y="845041"/>
                  <a:pt x="2765643" y="856953"/>
                  <a:pt x="2770909" y="872750"/>
                </a:cubicBezTo>
                <a:cubicBezTo>
                  <a:pt x="2775527" y="886604"/>
                  <a:pt x="2777672" y="901547"/>
                  <a:pt x="2784764" y="914313"/>
                </a:cubicBezTo>
                <a:cubicBezTo>
                  <a:pt x="2800937" y="943424"/>
                  <a:pt x="2829650" y="965848"/>
                  <a:pt x="2840182" y="997441"/>
                </a:cubicBezTo>
                <a:cubicBezTo>
                  <a:pt x="2844800" y="1011295"/>
                  <a:pt x="2850495" y="1024836"/>
                  <a:pt x="2854037" y="1039004"/>
                </a:cubicBezTo>
                <a:cubicBezTo>
                  <a:pt x="2873819" y="1118131"/>
                  <a:pt x="2860406" y="1092561"/>
                  <a:pt x="2881746" y="1163695"/>
                </a:cubicBezTo>
                <a:cubicBezTo>
                  <a:pt x="2890139" y="1191671"/>
                  <a:pt x="2909455" y="1246822"/>
                  <a:pt x="2909455" y="1246822"/>
                </a:cubicBezTo>
                <a:cubicBezTo>
                  <a:pt x="2948315" y="1674301"/>
                  <a:pt x="2909455" y="1140234"/>
                  <a:pt x="2909455" y="1537768"/>
                </a:cubicBezTo>
                <a:cubicBezTo>
                  <a:pt x="2909455" y="1771294"/>
                  <a:pt x="2925955" y="2094748"/>
                  <a:pt x="2937164" y="2341331"/>
                </a:cubicBezTo>
                <a:cubicBezTo>
                  <a:pt x="2932546" y="2429077"/>
                  <a:pt x="2934674" y="2517439"/>
                  <a:pt x="2923309" y="2604568"/>
                </a:cubicBezTo>
                <a:cubicBezTo>
                  <a:pt x="2920638" y="2625048"/>
                  <a:pt x="2903736" y="2641003"/>
                  <a:pt x="2895600" y="2659986"/>
                </a:cubicBezTo>
                <a:cubicBezTo>
                  <a:pt x="2869888" y="2719982"/>
                  <a:pt x="2895811" y="2690130"/>
                  <a:pt x="2854037" y="2756968"/>
                </a:cubicBezTo>
                <a:cubicBezTo>
                  <a:pt x="2841799" y="2776549"/>
                  <a:pt x="2826328" y="2793913"/>
                  <a:pt x="2812473" y="2812386"/>
                </a:cubicBezTo>
                <a:lnTo>
                  <a:pt x="2784764" y="2895513"/>
                </a:lnTo>
                <a:cubicBezTo>
                  <a:pt x="2780146" y="2909368"/>
                  <a:pt x="2779010" y="2924926"/>
                  <a:pt x="2770909" y="2937077"/>
                </a:cubicBezTo>
                <a:cubicBezTo>
                  <a:pt x="2751636" y="2965987"/>
                  <a:pt x="2723730" y="3009511"/>
                  <a:pt x="2701637" y="3034059"/>
                </a:cubicBezTo>
                <a:cubicBezTo>
                  <a:pt x="2675422" y="3063186"/>
                  <a:pt x="2651114" y="3095449"/>
                  <a:pt x="2618509" y="3117186"/>
                </a:cubicBezTo>
                <a:lnTo>
                  <a:pt x="2535382" y="3172604"/>
                </a:lnTo>
                <a:cubicBezTo>
                  <a:pt x="2488672" y="3242670"/>
                  <a:pt x="2533030" y="3194562"/>
                  <a:pt x="2466109" y="3228022"/>
                </a:cubicBezTo>
                <a:cubicBezTo>
                  <a:pt x="2451216" y="3235468"/>
                  <a:pt x="2439762" y="3248968"/>
                  <a:pt x="2424546" y="3255731"/>
                </a:cubicBezTo>
                <a:cubicBezTo>
                  <a:pt x="2397855" y="3267594"/>
                  <a:pt x="2365721" y="3267239"/>
                  <a:pt x="2341418" y="3283441"/>
                </a:cubicBezTo>
                <a:cubicBezTo>
                  <a:pt x="2272684" y="3329264"/>
                  <a:pt x="2316339" y="3308795"/>
                  <a:pt x="2202873" y="3325004"/>
                </a:cubicBezTo>
                <a:cubicBezTo>
                  <a:pt x="2189018" y="3334240"/>
                  <a:pt x="2176958" y="3347023"/>
                  <a:pt x="2161309" y="3352713"/>
                </a:cubicBezTo>
                <a:cubicBezTo>
                  <a:pt x="2019955" y="3404114"/>
                  <a:pt x="1863927" y="3388195"/>
                  <a:pt x="1717964" y="3394277"/>
                </a:cubicBezTo>
                <a:cubicBezTo>
                  <a:pt x="1699491" y="3389659"/>
                  <a:pt x="1681217" y="3384156"/>
                  <a:pt x="1662546" y="3380422"/>
                </a:cubicBezTo>
                <a:cubicBezTo>
                  <a:pt x="1635000" y="3374913"/>
                  <a:pt x="1606841" y="3372662"/>
                  <a:pt x="1579418" y="3366568"/>
                </a:cubicBezTo>
                <a:cubicBezTo>
                  <a:pt x="1565162" y="3363400"/>
                  <a:pt x="1552260" y="3355114"/>
                  <a:pt x="1537855" y="3352713"/>
                </a:cubicBezTo>
                <a:cubicBezTo>
                  <a:pt x="1496605" y="3345838"/>
                  <a:pt x="1454472" y="3345381"/>
                  <a:pt x="1413164" y="3338859"/>
                </a:cubicBezTo>
                <a:cubicBezTo>
                  <a:pt x="1366644" y="3331514"/>
                  <a:pt x="1274618" y="3311150"/>
                  <a:pt x="1274618" y="3311150"/>
                </a:cubicBezTo>
                <a:cubicBezTo>
                  <a:pt x="1256145" y="3301914"/>
                  <a:pt x="1238183" y="3291577"/>
                  <a:pt x="1219200" y="3283441"/>
                </a:cubicBezTo>
                <a:cubicBezTo>
                  <a:pt x="1205777" y="3277688"/>
                  <a:pt x="1190317" y="3276832"/>
                  <a:pt x="1177637" y="3269586"/>
                </a:cubicBezTo>
                <a:cubicBezTo>
                  <a:pt x="1157588" y="3258129"/>
                  <a:pt x="1141799" y="3240260"/>
                  <a:pt x="1122218" y="3228022"/>
                </a:cubicBezTo>
                <a:cubicBezTo>
                  <a:pt x="1055381" y="3186249"/>
                  <a:pt x="1085231" y="3212170"/>
                  <a:pt x="1025237" y="3186459"/>
                </a:cubicBezTo>
                <a:cubicBezTo>
                  <a:pt x="923805" y="3142989"/>
                  <a:pt x="1016574" y="3170440"/>
                  <a:pt x="914400" y="3144895"/>
                </a:cubicBezTo>
                <a:cubicBezTo>
                  <a:pt x="732612" y="3008552"/>
                  <a:pt x="953423" y="3165034"/>
                  <a:pt x="817418" y="3089477"/>
                </a:cubicBezTo>
                <a:cubicBezTo>
                  <a:pt x="788307" y="3073304"/>
                  <a:pt x="762000" y="3052532"/>
                  <a:pt x="734291" y="3034059"/>
                </a:cubicBezTo>
                <a:cubicBezTo>
                  <a:pt x="720437" y="3024823"/>
                  <a:pt x="708524" y="3011616"/>
                  <a:pt x="692728" y="3006350"/>
                </a:cubicBezTo>
                <a:cubicBezTo>
                  <a:pt x="678873" y="3001732"/>
                  <a:pt x="663930" y="2999587"/>
                  <a:pt x="651164" y="2992495"/>
                </a:cubicBezTo>
                <a:cubicBezTo>
                  <a:pt x="622053" y="2976322"/>
                  <a:pt x="597823" y="2951970"/>
                  <a:pt x="568037" y="2937077"/>
                </a:cubicBezTo>
                <a:lnTo>
                  <a:pt x="512618" y="2909368"/>
                </a:lnTo>
                <a:cubicBezTo>
                  <a:pt x="484909" y="2881659"/>
                  <a:pt x="462096" y="2847978"/>
                  <a:pt x="429491" y="2826241"/>
                </a:cubicBezTo>
                <a:cubicBezTo>
                  <a:pt x="415637" y="2817004"/>
                  <a:pt x="400930" y="2808933"/>
                  <a:pt x="387928" y="2798531"/>
                </a:cubicBezTo>
                <a:cubicBezTo>
                  <a:pt x="333594" y="2755064"/>
                  <a:pt x="390830" y="2781026"/>
                  <a:pt x="318655" y="2756968"/>
                </a:cubicBezTo>
                <a:cubicBezTo>
                  <a:pt x="223754" y="2662067"/>
                  <a:pt x="257265" y="2706446"/>
                  <a:pt x="207818" y="2632277"/>
                </a:cubicBezTo>
                <a:cubicBezTo>
                  <a:pt x="198582" y="2604568"/>
                  <a:pt x="196310" y="2573452"/>
                  <a:pt x="180109" y="2549150"/>
                </a:cubicBezTo>
                <a:lnTo>
                  <a:pt x="124691" y="2466022"/>
                </a:lnTo>
                <a:cubicBezTo>
                  <a:pt x="120073" y="2419840"/>
                  <a:pt x="117401" y="2373423"/>
                  <a:pt x="110837" y="2327477"/>
                </a:cubicBezTo>
                <a:cubicBezTo>
                  <a:pt x="108144" y="2308627"/>
                  <a:pt x="99207" y="2290970"/>
                  <a:pt x="96982" y="2272059"/>
                </a:cubicBezTo>
                <a:cubicBezTo>
                  <a:pt x="89947" y="2212258"/>
                  <a:pt x="87133" y="2152030"/>
                  <a:pt x="83128" y="2091950"/>
                </a:cubicBezTo>
                <a:cubicBezTo>
                  <a:pt x="65433" y="1826528"/>
                  <a:pt x="89007" y="1935354"/>
                  <a:pt x="55418" y="1801004"/>
                </a:cubicBezTo>
                <a:cubicBezTo>
                  <a:pt x="50800" y="1764059"/>
                  <a:pt x="46830" y="1727027"/>
                  <a:pt x="41564" y="1690168"/>
                </a:cubicBezTo>
                <a:cubicBezTo>
                  <a:pt x="37591" y="1662359"/>
                  <a:pt x="30811" y="1634960"/>
                  <a:pt x="27709" y="1607041"/>
                </a:cubicBezTo>
                <a:cubicBezTo>
                  <a:pt x="21568" y="1551771"/>
                  <a:pt x="18473" y="1496204"/>
                  <a:pt x="13855" y="1440786"/>
                </a:cubicBezTo>
                <a:cubicBezTo>
                  <a:pt x="9237" y="1251441"/>
                  <a:pt x="0" y="1062152"/>
                  <a:pt x="0" y="872750"/>
                </a:cubicBezTo>
                <a:cubicBezTo>
                  <a:pt x="0" y="757203"/>
                  <a:pt x="3394" y="641458"/>
                  <a:pt x="13855" y="526386"/>
                </a:cubicBezTo>
                <a:cubicBezTo>
                  <a:pt x="17303" y="488460"/>
                  <a:pt x="32328" y="440950"/>
                  <a:pt x="41564" y="41555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Line Callout 2 (Accent Bar) 4"/>
          <p:cNvSpPr/>
          <p:nvPr/>
        </p:nvSpPr>
        <p:spPr>
          <a:xfrm>
            <a:off x="381000" y="1981200"/>
            <a:ext cx="1371600" cy="457200"/>
          </a:xfrm>
          <a:prstGeom prst="accentCallout2">
            <a:avLst>
              <a:gd name="adj1" fmla="val 94507"/>
              <a:gd name="adj2" fmla="val -252"/>
              <a:gd name="adj3" fmla="val 179589"/>
              <a:gd name="adj4" fmla="val 14278"/>
              <a:gd name="adj5" fmla="val 242790"/>
              <a:gd name="adj6" fmla="val 60405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mic Sans MS" pitchFamily="66" charset="0"/>
              </a:rPr>
              <a:t>Animals</a:t>
            </a:r>
            <a:endParaRPr lang="en-GB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6629400" y="1752600"/>
            <a:ext cx="1371600" cy="457200"/>
          </a:xfrm>
          <a:prstGeom prst="accentCallout2">
            <a:avLst>
              <a:gd name="adj1" fmla="val 127841"/>
              <a:gd name="adj2" fmla="val 100758"/>
              <a:gd name="adj3" fmla="val 200801"/>
              <a:gd name="adj4" fmla="val 135490"/>
              <a:gd name="adj5" fmla="val 242790"/>
              <a:gd name="adj6" fmla="val 60405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mic Sans MS" pitchFamily="66" charset="0"/>
              </a:rPr>
              <a:t>Clocks</a:t>
            </a:r>
            <a:endParaRPr lang="en-GB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Let us create a database program for a shop.</a:t>
            </a:r>
          </a:p>
          <a:p>
            <a:r>
              <a:rPr lang="en-GB" dirty="0" smtClean="0"/>
              <a:t> The store sells: </a:t>
            </a:r>
          </a:p>
          <a:p>
            <a:pPr lvl="1"/>
            <a:r>
              <a:rPr lang="en-GB" dirty="0" smtClean="0"/>
              <a:t>Goods, each of which has the attributes: </a:t>
            </a:r>
          </a:p>
          <a:p>
            <a:pPr lvl="2"/>
            <a:r>
              <a:rPr lang="en-GB" dirty="0" smtClean="0"/>
              <a:t>description</a:t>
            </a:r>
          </a:p>
          <a:p>
            <a:pPr lvl="2"/>
            <a:r>
              <a:rPr lang="en-GB" dirty="0" smtClean="0"/>
              <a:t>price</a:t>
            </a:r>
          </a:p>
          <a:p>
            <a:pPr lvl="1"/>
            <a:r>
              <a:rPr lang="en-GB" dirty="0" smtClean="0"/>
              <a:t>The types of goods are: </a:t>
            </a:r>
          </a:p>
          <a:p>
            <a:pPr lvl="2"/>
            <a:r>
              <a:rPr lang="en-GB" dirty="0" smtClean="0"/>
              <a:t>Food—with an attribute "calories". </a:t>
            </a:r>
          </a:p>
          <a:p>
            <a:pPr lvl="2"/>
            <a:r>
              <a:rPr lang="en-GB" dirty="0" smtClean="0"/>
              <a:t>Food objects are </a:t>
            </a:r>
            <a:r>
              <a:rPr lang="en-GB" u="sng" dirty="0" smtClean="0"/>
              <a:t>not</a:t>
            </a:r>
            <a:r>
              <a:rPr lang="en-GB" dirty="0" smtClean="0"/>
              <a:t> taxable.</a:t>
            </a:r>
          </a:p>
          <a:p>
            <a:pPr lvl="2"/>
            <a:r>
              <a:rPr lang="en-GB" dirty="0" smtClean="0"/>
              <a:t>Toy—with an attribute "minimumAge". </a:t>
            </a:r>
          </a:p>
          <a:p>
            <a:pPr lvl="2"/>
            <a:r>
              <a:rPr lang="en-GB" dirty="0" smtClean="0"/>
              <a:t>Toy objects are taxable.</a:t>
            </a:r>
          </a:p>
          <a:p>
            <a:pPr lvl="2"/>
            <a:r>
              <a:rPr lang="en-GB" dirty="0" smtClean="0"/>
              <a:t>Book—with an attribute "author". </a:t>
            </a:r>
          </a:p>
          <a:p>
            <a:pPr lvl="2"/>
            <a:r>
              <a:rPr lang="en-GB" dirty="0" smtClean="0"/>
              <a:t>Book objects are taxable.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000" y="4267200"/>
            <a:ext cx="1981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u="sng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Exercise 2</a:t>
            </a:r>
          </a:p>
          <a:p>
            <a:endParaRPr lang="en-GB" sz="2000" u="sng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Create a new project called Shop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 Goods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dirty="0" smtClean="0"/>
              <a:t>public class Goods </a:t>
            </a:r>
          </a:p>
          <a:p>
            <a:pPr>
              <a:buNone/>
            </a:pPr>
            <a:r>
              <a:rPr lang="en-GB" dirty="0" smtClean="0"/>
              <a:t>{ </a:t>
            </a:r>
          </a:p>
          <a:p>
            <a:pPr>
              <a:buNone/>
            </a:pPr>
            <a:r>
              <a:rPr lang="en-GB" dirty="0" smtClean="0"/>
              <a:t>   private String description; </a:t>
            </a:r>
          </a:p>
          <a:p>
            <a:pPr>
              <a:buNone/>
            </a:pPr>
            <a:r>
              <a:rPr lang="en-GB" dirty="0" smtClean="0"/>
              <a:t>   private double price; </a:t>
            </a:r>
          </a:p>
          <a:p>
            <a:pPr>
              <a:buNone/>
            </a:pPr>
            <a:r>
              <a:rPr lang="en-GB" dirty="0" smtClean="0"/>
              <a:t>   public Goods( String des, double pr ) </a:t>
            </a:r>
          </a:p>
          <a:p>
            <a:pPr>
              <a:buNone/>
            </a:pPr>
            <a:r>
              <a:rPr lang="en-GB" dirty="0" smtClean="0"/>
              <a:t>   { </a:t>
            </a:r>
          </a:p>
          <a:p>
            <a:pPr>
              <a:buNone/>
            </a:pPr>
            <a:r>
              <a:rPr lang="en-GB" dirty="0" smtClean="0"/>
              <a:t>      description = des; </a:t>
            </a:r>
          </a:p>
          <a:p>
            <a:pPr>
              <a:buNone/>
            </a:pPr>
            <a:r>
              <a:rPr lang="en-GB" dirty="0" smtClean="0"/>
              <a:t>      price = pr; </a:t>
            </a:r>
          </a:p>
          <a:p>
            <a:pPr>
              <a:buNone/>
            </a:pPr>
            <a:r>
              <a:rPr lang="en-GB" dirty="0" smtClean="0"/>
              <a:t>   } </a:t>
            </a:r>
          </a:p>
          <a:p>
            <a:pPr>
              <a:buNone/>
            </a:pPr>
            <a:r>
              <a:rPr lang="en-GB" dirty="0" smtClean="0"/>
              <a:t>   public void display() </a:t>
            </a:r>
          </a:p>
          <a:p>
            <a:pPr>
              <a:buNone/>
            </a:pPr>
            <a:r>
              <a:rPr lang="en-GB" dirty="0" smtClean="0"/>
              <a:t>   { </a:t>
            </a:r>
          </a:p>
          <a:p>
            <a:pPr>
              <a:buNone/>
            </a:pPr>
            <a:r>
              <a:rPr lang="en-GB" dirty="0" smtClean="0"/>
              <a:t>      System.out.println( "item: " + description + " price: " + price );</a:t>
            </a:r>
          </a:p>
          <a:p>
            <a:pPr>
              <a:buNone/>
            </a:pPr>
            <a:r>
              <a:rPr lang="en-GB" dirty="0" smtClean="0"/>
              <a:t>   } </a:t>
            </a:r>
          </a:p>
          <a:p>
            <a:pPr>
              <a:buNone/>
            </a:pPr>
            <a:r>
              <a:rPr lang="en-GB" dirty="0" smtClean="0"/>
              <a:t>   public double getPrice()</a:t>
            </a:r>
          </a:p>
          <a:p>
            <a:pPr>
              <a:buNone/>
            </a:pPr>
            <a:r>
              <a:rPr lang="en-GB" dirty="0" smtClean="0"/>
              <a:t>   {</a:t>
            </a:r>
          </a:p>
          <a:p>
            <a:pPr>
              <a:buNone/>
            </a:pPr>
            <a:r>
              <a:rPr lang="en-GB" dirty="0" smtClean="0"/>
              <a:t>        return price;</a:t>
            </a:r>
          </a:p>
          <a:p>
            <a:pPr>
              <a:buNone/>
            </a:pPr>
            <a:r>
              <a:rPr lang="en-GB" dirty="0" smtClean="0"/>
              <a:t>   }</a:t>
            </a:r>
          </a:p>
          <a:p>
            <a:pPr>
              <a:buNone/>
            </a:pPr>
            <a:r>
              <a:rPr lang="en-GB" dirty="0" smtClean="0"/>
              <a:t>}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Fill in the Blanks and Add Class to project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public class Food</a:t>
            </a:r>
            <a:endParaRPr lang="en-GB" sz="2000" dirty="0"/>
          </a:p>
          <a:p>
            <a:pPr>
              <a:buNone/>
            </a:pPr>
            <a:r>
              <a:rPr lang="en-GB" sz="2000" dirty="0" smtClean="0"/>
              <a:t>{</a:t>
            </a:r>
          </a:p>
          <a:p>
            <a:pPr>
              <a:buNone/>
            </a:pPr>
            <a:r>
              <a:rPr lang="en-GB" sz="2000" dirty="0" smtClean="0"/>
              <a:t>  private double calories;</a:t>
            </a:r>
          </a:p>
          <a:p>
            <a:pPr>
              <a:buNone/>
            </a:pPr>
            <a:r>
              <a:rPr lang="en-GB" sz="2000" dirty="0" smtClean="0"/>
              <a:t>  public Food( String des, double </a:t>
            </a:r>
            <a:r>
              <a:rPr lang="en-GB" sz="2000" dirty="0" err="1" smtClean="0"/>
              <a:t>pr</a:t>
            </a:r>
            <a:r>
              <a:rPr lang="en-GB" sz="2000" dirty="0" smtClean="0"/>
              <a:t>, double </a:t>
            </a:r>
            <a:r>
              <a:rPr lang="en-GB" sz="2000" dirty="0" err="1" smtClean="0"/>
              <a:t>cal</a:t>
            </a:r>
            <a:r>
              <a:rPr lang="en-GB" sz="2000" dirty="0" smtClean="0"/>
              <a:t>)</a:t>
            </a:r>
          </a:p>
          <a:p>
            <a:pPr>
              <a:buNone/>
            </a:pPr>
            <a:r>
              <a:rPr lang="en-GB" sz="2000" dirty="0" smtClean="0"/>
              <a:t>  {</a:t>
            </a:r>
          </a:p>
          <a:p>
            <a:pPr>
              <a:buNone/>
            </a:pPr>
            <a:r>
              <a:rPr lang="en-GB" sz="2000" dirty="0" smtClean="0"/>
              <a:t>    super(                    );    </a:t>
            </a:r>
          </a:p>
          <a:p>
            <a:pPr>
              <a:buNone/>
            </a:pPr>
            <a:r>
              <a:rPr lang="en-GB" sz="2000" dirty="0" smtClean="0"/>
              <a:t>    calories =                   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000" dirty="0" smtClean="0"/>
              <a:t>;</a:t>
            </a:r>
          </a:p>
          <a:p>
            <a:pPr>
              <a:buNone/>
            </a:pPr>
            <a:r>
              <a:rPr lang="en-GB" sz="2000" dirty="0" smtClean="0"/>
              <a:t>  }</a:t>
            </a:r>
          </a:p>
          <a:p>
            <a:pPr>
              <a:buNone/>
            </a:pPr>
            <a:r>
              <a:rPr lang="en-GB" sz="2000" dirty="0" smtClean="0"/>
              <a:t>  public void display()</a:t>
            </a:r>
          </a:p>
          <a:p>
            <a:pPr>
              <a:buNone/>
            </a:pPr>
            <a:r>
              <a:rPr lang="en-GB" sz="2000" dirty="0" smtClean="0"/>
              <a:t>  {</a:t>
            </a:r>
          </a:p>
          <a:p>
            <a:pPr>
              <a:buNone/>
            </a:pPr>
            <a:r>
              <a:rPr lang="en-GB" sz="2000" dirty="0" smtClean="0"/>
              <a:t>    super                            ; </a:t>
            </a:r>
          </a:p>
          <a:p>
            <a:pPr>
              <a:buNone/>
            </a:pPr>
            <a:r>
              <a:rPr lang="en-GB" sz="2000" dirty="0" smtClean="0"/>
              <a:t>    </a:t>
            </a:r>
            <a:r>
              <a:rPr lang="en-GB" sz="2000" dirty="0" err="1" smtClean="0"/>
              <a:t>System.out.println</a:t>
            </a:r>
            <a:r>
              <a:rPr lang="en-GB" sz="2000" dirty="0" smtClean="0"/>
              <a:t>( "calories: " + calories );</a:t>
            </a:r>
          </a:p>
          <a:p>
            <a:pPr>
              <a:buNone/>
            </a:pPr>
            <a:r>
              <a:rPr lang="en-GB" sz="2000" dirty="0" smtClean="0"/>
              <a:t>  }</a:t>
            </a:r>
          </a:p>
          <a:p>
            <a:pPr>
              <a:buNone/>
            </a:pPr>
            <a:r>
              <a:rPr lang="en-GB" sz="2000" dirty="0" smtClean="0"/>
              <a:t>}</a:t>
            </a:r>
            <a:endParaRPr lang="en-GB" sz="1600" dirty="0"/>
          </a:p>
        </p:txBody>
      </p:sp>
      <p:sp>
        <p:nvSpPr>
          <p:cNvPr id="4" name="Oval Callout 3"/>
          <p:cNvSpPr/>
          <p:nvPr/>
        </p:nvSpPr>
        <p:spPr>
          <a:xfrm>
            <a:off x="6019800" y="3886200"/>
            <a:ext cx="2819400" cy="2209800"/>
          </a:xfrm>
          <a:prstGeom prst="wedgeEllipseCallout">
            <a:avLst>
              <a:gd name="adj1" fmla="val 50336"/>
              <a:gd name="adj2" fmla="val 693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remember Food is not taxable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5018" y="3864769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FILL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7985" y="1677988"/>
            <a:ext cx="168573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FILL 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3480734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FILL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5308133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FILL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Java </a:t>
            </a:r>
            <a:r>
              <a:rPr lang="en-US" b="1" i="1" dirty="0" smtClean="0">
                <a:solidFill>
                  <a:srgbClr val="0066CC"/>
                </a:solidFill>
              </a:rPr>
              <a:t>interface</a:t>
            </a:r>
            <a:r>
              <a:rPr lang="en-US" dirty="0" smtClean="0"/>
              <a:t> is </a:t>
            </a:r>
            <a:r>
              <a:rPr lang="en-GB" dirty="0" smtClean="0"/>
              <a:t>a set of </a:t>
            </a:r>
            <a:r>
              <a:rPr lang="en-GB" b="1" dirty="0" smtClean="0"/>
              <a:t>requirements</a:t>
            </a:r>
            <a:r>
              <a:rPr lang="en-GB" dirty="0" smtClean="0"/>
              <a:t> that the class must implement.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Java </a:t>
            </a:r>
            <a:r>
              <a:rPr lang="en-US" b="1" i="1" dirty="0" smtClean="0">
                <a:solidFill>
                  <a:srgbClr val="0066CC"/>
                </a:solidFill>
              </a:rPr>
              <a:t>interface</a:t>
            </a:r>
            <a:r>
              <a:rPr lang="en-US" dirty="0" smtClean="0"/>
              <a:t> contains:</a:t>
            </a:r>
          </a:p>
          <a:p>
            <a:pPr lvl="1" algn="just"/>
            <a:r>
              <a:rPr lang="en-US" dirty="0" smtClean="0"/>
              <a:t>named constant definitions. </a:t>
            </a:r>
          </a:p>
          <a:p>
            <a:pPr lvl="1" algn="just"/>
            <a:r>
              <a:rPr lang="en-US" dirty="0" smtClean="0"/>
              <a:t>method specifications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A Java interface does </a:t>
            </a:r>
            <a:r>
              <a:rPr lang="en-US" b="1" u="sng" dirty="0" smtClean="0"/>
              <a:t>not</a:t>
            </a:r>
            <a:r>
              <a:rPr lang="en-US" dirty="0" smtClean="0"/>
              <a:t> contain:</a:t>
            </a:r>
          </a:p>
          <a:p>
            <a:pPr lvl="1" algn="just"/>
            <a:r>
              <a:rPr lang="en-US" dirty="0" smtClean="0"/>
              <a:t>constructors, </a:t>
            </a:r>
          </a:p>
          <a:p>
            <a:pPr lvl="1" algn="just"/>
            <a:r>
              <a:rPr lang="en-US" dirty="0" smtClean="0"/>
              <a:t>method bodies, </a:t>
            </a:r>
          </a:p>
          <a:p>
            <a:pPr lvl="1" algn="just"/>
            <a:r>
              <a:rPr lang="en-US" dirty="0" smtClean="0"/>
              <a:t> instance variables.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Taxable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Taxable item, </a:t>
            </a:r>
          </a:p>
          <a:p>
            <a:pPr lvl="1"/>
            <a:r>
              <a:rPr lang="en-GB" dirty="0" smtClean="0"/>
              <a:t>has a taxRate of 20 percent</a:t>
            </a:r>
          </a:p>
          <a:p>
            <a:pPr lvl="1"/>
            <a:r>
              <a:rPr lang="en-GB" dirty="0" smtClean="0"/>
              <a:t>has a calculateTax() method.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interface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Taxable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789643"/>
            <a:ext cx="617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Toy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Copy class from Blackboard and complete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2095500"/>
            <a:ext cx="83820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dirty="0" smtClean="0"/>
              <a:t>Add 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Copy class from Blackboard and complete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43000" y="2438400"/>
            <a:ext cx="66675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Application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024" t="16836" r="8516" b="24237"/>
          <a:stretch>
            <a:fillRect/>
          </a:stretch>
        </p:blipFill>
        <p:spPr bwMode="auto">
          <a:xfrm>
            <a:off x="761999" y="1447800"/>
            <a:ext cx="617873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the following objects:</a:t>
            </a:r>
          </a:p>
          <a:p>
            <a:pPr lvl="1"/>
            <a:r>
              <a:rPr lang="en-GB" dirty="0" smtClean="0"/>
              <a:t>Goods( "bubble bath", 1.40 ) </a:t>
            </a:r>
          </a:p>
          <a:p>
            <a:pPr lvl="1"/>
            <a:r>
              <a:rPr lang="en-GB" dirty="0" smtClean="0"/>
              <a:t>Food ( "ox tails", 4.45, 1500 ); </a:t>
            </a:r>
          </a:p>
          <a:p>
            <a:pPr lvl="1"/>
            <a:r>
              <a:rPr lang="en-GB" dirty="0" smtClean="0"/>
              <a:t>Book ( "Emma", 24.95, "Austin" ); </a:t>
            </a:r>
          </a:p>
          <a:p>
            <a:pPr lvl="1"/>
            <a:r>
              <a:rPr lang="en-GB" dirty="0" smtClean="0"/>
              <a:t>Toy ( "Lego", 54.45, 8 ); 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Make sure the display methods work correctly for each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Calculate the tax where needed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ArrayList of Goods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Make the Code Pad Visible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 Code Pad type the following: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b="1" dirty="0" smtClean="0"/>
              <a:t>import </a:t>
            </a:r>
            <a:r>
              <a:rPr lang="en-GB" b="1" dirty="0" err="1" smtClean="0"/>
              <a:t>java.util</a:t>
            </a:r>
            <a:r>
              <a:rPr lang="en-GB" b="1" smtClean="0"/>
              <a:t>.*;</a:t>
            </a:r>
            <a:endParaRPr lang="en-GB" b="1" dirty="0" smtClean="0"/>
          </a:p>
          <a:p>
            <a:pPr marL="457200" lvl="1" indent="0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ArrayList</a:t>
            </a:r>
            <a:r>
              <a:rPr lang="en-GB" b="1" dirty="0" smtClean="0"/>
              <a:t>&lt;Goods&gt; shop;</a:t>
            </a:r>
          </a:p>
          <a:p>
            <a:pPr marL="457200" lvl="1" indent="0">
              <a:buNone/>
            </a:pPr>
            <a:r>
              <a:rPr lang="en-GB" b="1" dirty="0" smtClean="0"/>
              <a:t>	shop = new ArrayList&lt;Goods&gt;()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 small red object icon will appear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Drag it to the object bench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You now have an ArrayList object try adding the 4 objects from the last exercise.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Experiment with the object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2 (Accent Bar) 4"/>
          <p:cNvSpPr/>
          <p:nvPr/>
        </p:nvSpPr>
        <p:spPr>
          <a:xfrm>
            <a:off x="6400800" y="2209800"/>
            <a:ext cx="2057400" cy="14478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103"/>
              <a:gd name="adj6" fmla="val -38504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semicolon (;)</a:t>
            </a:r>
            <a:endParaRPr lang="en-GB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GB" dirty="0" smtClean="0"/>
              <a:t>A class can implement several interfaces: 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400" dirty="0" smtClean="0"/>
              <a:t>     public class SomeClass </a:t>
            </a:r>
            <a:r>
              <a:rPr lang="en-GB" sz="2400" i="1" dirty="0" smtClean="0"/>
              <a:t>implements InterfaceA, </a:t>
            </a:r>
          </a:p>
          <a:p>
            <a:pPr>
              <a:buNone/>
            </a:pPr>
            <a:r>
              <a:rPr lang="en-GB" sz="2400" i="1" dirty="0" smtClean="0"/>
              <a:t>                                             InterfaceB, InterfaceC</a:t>
            </a:r>
            <a:r>
              <a:rPr lang="en-GB" sz="2400" dirty="0" smtClean="0"/>
              <a:t> { } </a:t>
            </a:r>
          </a:p>
          <a:p>
            <a:r>
              <a:rPr lang="en-GB" dirty="0" smtClean="0"/>
              <a:t>SomeClass must implement all the methods listed in all the interfaces. 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6783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interface can be an extension of another interface </a:t>
            </a:r>
          </a:p>
          <a:p>
            <a:r>
              <a:rPr lang="en-GB" dirty="0" smtClean="0"/>
              <a:t>but </a:t>
            </a:r>
            <a:r>
              <a:rPr lang="en-GB" b="1" dirty="0" smtClean="0"/>
              <a:t>not</a:t>
            </a:r>
            <a:r>
              <a:rPr lang="en-GB" dirty="0" smtClean="0"/>
              <a:t> an extension of a class </a:t>
            </a:r>
          </a:p>
          <a:p>
            <a:endParaRPr lang="en-GB" dirty="0" smtClean="0"/>
          </a:p>
          <a:p>
            <a:pPr lvl="1">
              <a:buNone/>
            </a:pPr>
            <a:r>
              <a:rPr lang="en-GB" dirty="0" smtClean="0"/>
              <a:t>public interface ExciseTaxable </a:t>
            </a:r>
            <a:r>
              <a:rPr lang="en-GB" b="1" dirty="0" smtClean="0">
                <a:solidFill>
                  <a:srgbClr val="0070C0"/>
                </a:solidFill>
              </a:rPr>
              <a:t>extends</a:t>
            </a:r>
            <a:r>
              <a:rPr lang="en-GB" dirty="0" smtClean="0"/>
              <a:t> Taxable </a:t>
            </a:r>
          </a:p>
          <a:p>
            <a:pPr lvl="1">
              <a:buNone/>
            </a:pPr>
            <a:r>
              <a:rPr lang="en-GB" dirty="0" smtClean="0"/>
              <a:t>{ </a:t>
            </a:r>
          </a:p>
          <a:p>
            <a:pPr lvl="1">
              <a:buNone/>
            </a:pPr>
            <a:r>
              <a:rPr lang="en-GB" dirty="0" smtClean="0"/>
              <a:t>   public final double </a:t>
            </a:r>
            <a:r>
              <a:rPr lang="en-GB" dirty="0" err="1" smtClean="0"/>
              <a:t>extraTax</a:t>
            </a:r>
            <a:r>
              <a:rPr lang="en-GB" dirty="0" smtClean="0"/>
              <a:t> = 0.02; </a:t>
            </a:r>
          </a:p>
          <a:p>
            <a:pPr lvl="1">
              <a:buNone/>
            </a:pPr>
            <a:r>
              <a:rPr lang="en-GB" dirty="0" smtClean="0"/>
              <a:t>   public double calculateExtra(); </a:t>
            </a:r>
          </a:p>
          <a:p>
            <a:pPr lvl="1">
              <a:buNone/>
            </a:pPr>
            <a:r>
              <a:rPr lang="en-GB" dirty="0" smtClean="0"/>
              <a:t>} 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: Reporter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Suppose we want to add a trace feature to an application</a:t>
            </a:r>
          </a:p>
          <a:p>
            <a:pPr lvl="1"/>
            <a:r>
              <a:rPr lang="en-GB" dirty="0" smtClean="0"/>
              <a:t>while the application is executing, messages will be output to show how the application is progressing.</a:t>
            </a:r>
          </a:p>
          <a:p>
            <a:pPr lvl="1"/>
            <a:r>
              <a:rPr lang="en-GB" dirty="0" smtClean="0"/>
              <a:t>we want to allow for possible different ways of reporting the trace</a:t>
            </a:r>
          </a:p>
          <a:p>
            <a:pPr lvl="2"/>
            <a:r>
              <a:rPr lang="en-GB" dirty="0" smtClean="0"/>
              <a:t>in the console window</a:t>
            </a:r>
          </a:p>
          <a:p>
            <a:pPr lvl="2"/>
            <a:r>
              <a:rPr lang="en-GB" dirty="0" smtClean="0"/>
              <a:t>in a simple GUI</a:t>
            </a:r>
          </a:p>
          <a:p>
            <a:pPr lvl="2"/>
            <a:r>
              <a:rPr lang="en-GB" dirty="0" smtClean="0"/>
              <a:t>to a file</a:t>
            </a:r>
          </a:p>
          <a:p>
            <a:r>
              <a:rPr lang="en-GB" dirty="0" smtClean="0"/>
              <a:t>We also would like our reporter to be reusable in other applications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Example : Reporter </a:t>
            </a:r>
            <a:r>
              <a:rPr lang="en-GB" sz="2000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 Step 1: define an interface</a:t>
            </a:r>
          </a:p>
          <a:p>
            <a:endParaRPr lang="en-GB" dirty="0" smtClean="0"/>
          </a:p>
          <a:p>
            <a:pPr lvl="1">
              <a:buNone/>
            </a:pPr>
            <a:r>
              <a:rPr lang="en-GB" smtClean="0">
                <a:solidFill>
                  <a:srgbClr val="0070C0"/>
                </a:solidFill>
              </a:rPr>
              <a:t>public interface </a:t>
            </a:r>
            <a:r>
              <a:rPr lang="en-GB" dirty="0" smtClean="0">
                <a:solidFill>
                  <a:srgbClr val="0070C0"/>
                </a:solidFill>
              </a:rPr>
              <a:t>Reporter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{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public void reporter(String msg);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All our “concrete” reporter classes will implement this interface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A50021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i="1" dirty="0" smtClean="0"/>
              <a:t>InterfaceName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600" b="1" i="1" dirty="0" smtClean="0">
                <a:solidFill>
                  <a:srgbClr val="008000"/>
                </a:solidFill>
              </a:rPr>
              <a:t>//constant definitions</a:t>
            </a:r>
            <a:r>
              <a:rPr lang="en-US" sz="3600" b="1" dirty="0" smtClean="0">
                <a:solidFill>
                  <a:srgbClr val="008000"/>
                </a:solidFill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3600" b="1" dirty="0" smtClean="0">
              <a:solidFill>
                <a:srgbClr val="008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600" b="1" i="1" dirty="0" smtClean="0">
                <a:solidFill>
                  <a:srgbClr val="008000"/>
                </a:solidFill>
              </a:rPr>
              <a:t>//method declarations (without implementations).</a:t>
            </a:r>
            <a:r>
              <a:rPr lang="en-US" sz="36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}</a:t>
            </a:r>
            <a:r>
              <a:rPr lang="en-US" sz="22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method declaration</a:t>
            </a:r>
            <a:r>
              <a:rPr lang="en-US" sz="2400" dirty="0" smtClean="0"/>
              <a:t> is simply an access modifier, a return type, and a method signature followed by a </a:t>
            </a:r>
            <a:r>
              <a:rPr lang="en-US" sz="2400" dirty="0" smtClean="0"/>
              <a:t>semicolon (an </a:t>
            </a:r>
            <a:r>
              <a:rPr lang="en-US" sz="2400" smtClean="0"/>
              <a:t>abstract method).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Example : Reporter </a:t>
            </a:r>
            <a:r>
              <a:rPr lang="en-GB" sz="2000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Step 2: a reporter to output to the console window</a:t>
            </a:r>
          </a:p>
          <a:p>
            <a:endParaRPr lang="en-GB" dirty="0" smtClean="0"/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public class StandardReporter implements Reporter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{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public void reporter(String msg)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{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	System.out.println(msg);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}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}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Example : Reporter </a:t>
            </a:r>
            <a:r>
              <a:rPr lang="en-GB" sz="2000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Step 3: a reporter to output to a simple GUI</a:t>
            </a:r>
          </a:p>
          <a:p>
            <a:endParaRPr lang="en-GB" dirty="0" smtClean="0"/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import javax.swing.JOptionPane;</a:t>
            </a:r>
          </a:p>
          <a:p>
            <a:pPr lvl="1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public class GUIReporter implements Reporter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{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public void reporter(String msg)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{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	JOptionPane.showMessageDialog(null, msg, "Reporter", 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                         JOptionPane.INFORMATION_MESSAGE);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	}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}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2971800" y="5257800"/>
            <a:ext cx="5486400" cy="1219200"/>
          </a:xfrm>
          <a:prstGeom prst="wedgeEllipseCallout">
            <a:avLst>
              <a:gd name="adj1" fmla="val 58712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Do not worry about the code</a:t>
            </a:r>
          </a:p>
          <a:p>
            <a:pPr algn="ctr"/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GUI’s come later in the module</a:t>
            </a:r>
            <a:endParaRPr lang="en-GB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Example : Reporter </a:t>
            </a:r>
            <a:r>
              <a:rPr lang="en-GB" sz="2000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a class that will control the choice of Reporter</a:t>
            </a:r>
          </a:p>
          <a:p>
            <a:r>
              <a:rPr lang="en-GB" dirty="0" smtClean="0"/>
              <a:t>The class will create a Reporter object based on user input</a:t>
            </a:r>
          </a:p>
          <a:p>
            <a:r>
              <a:rPr lang="en-GB" dirty="0" smtClean="0"/>
              <a:t>Call this class</a:t>
            </a:r>
          </a:p>
          <a:p>
            <a:pPr lvl="1"/>
            <a:r>
              <a:rPr lang="en-GB" dirty="0" smtClean="0"/>
              <a:t> ReporterFactory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public class ReporterFactory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Reporter r;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public Reporter </a:t>
            </a:r>
            <a:r>
              <a:rPr lang="en-GB" b="1" dirty="0" smtClean="0">
                <a:solidFill>
                  <a:srgbClr val="0070C0"/>
                </a:solidFill>
              </a:rPr>
              <a:t>getReporter(int choice)</a:t>
            </a:r>
          </a:p>
          <a:p>
            <a:pPr>
              <a:buNone/>
            </a:pPr>
            <a:r>
              <a:rPr lang="en-GB" dirty="0" smtClean="0"/>
              <a:t>	{</a:t>
            </a:r>
          </a:p>
          <a:p>
            <a:pPr>
              <a:buNone/>
            </a:pPr>
            <a:r>
              <a:rPr lang="en-GB" dirty="0" smtClean="0"/>
              <a:t>		if (choice ==1)</a:t>
            </a:r>
          </a:p>
          <a:p>
            <a:pPr>
              <a:buNone/>
            </a:pPr>
            <a:r>
              <a:rPr lang="en-GB" dirty="0" smtClean="0"/>
              <a:t>		   return r = new StandardReporter();</a:t>
            </a:r>
          </a:p>
          <a:p>
            <a:pPr>
              <a:buNone/>
            </a:pPr>
            <a:r>
              <a:rPr lang="en-GB" dirty="0" smtClean="0"/>
              <a:t>		else</a:t>
            </a:r>
          </a:p>
          <a:p>
            <a:pPr>
              <a:buNone/>
            </a:pPr>
            <a:r>
              <a:rPr lang="en-GB" dirty="0" smtClean="0"/>
              <a:t>		   return r = new GUIReporter();</a:t>
            </a:r>
          </a:p>
          <a:p>
            <a:pPr>
              <a:buNone/>
            </a:pPr>
            <a:r>
              <a:rPr lang="en-GB" dirty="0" smtClean="0"/>
              <a:t>	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Example : Reporter </a:t>
            </a:r>
            <a:r>
              <a:rPr lang="en-GB" sz="2000" dirty="0" smtClean="0"/>
              <a:t>continued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31" t="18520" r="5328" b="29288"/>
          <a:stretch>
            <a:fillRect/>
          </a:stretch>
        </p:blipFill>
        <p:spPr bwMode="auto">
          <a:xfrm>
            <a:off x="152400" y="1371600"/>
            <a:ext cx="6400800" cy="496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91200" y="1524000"/>
            <a:ext cx="3038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omic Sans MS" pitchFamily="66" charset="0"/>
              </a:rPr>
              <a:t>We could add more</a:t>
            </a:r>
          </a:p>
          <a:p>
            <a:r>
              <a:rPr lang="en-GB" sz="2400" dirty="0" smtClean="0">
                <a:latin typeface="Comic Sans MS" pitchFamily="66" charset="0"/>
              </a:rPr>
              <a:t>Reporter Objects</a:t>
            </a:r>
          </a:p>
          <a:p>
            <a:endParaRPr lang="en-GB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omic Sans MS" pitchFamily="66" charset="0"/>
              </a:rPr>
              <a:t>For each we would </a:t>
            </a:r>
          </a:p>
          <a:p>
            <a:r>
              <a:rPr lang="en-GB" sz="2400" dirty="0" smtClean="0">
                <a:latin typeface="Comic Sans MS" pitchFamily="66" charset="0"/>
              </a:rPr>
              <a:t>modify the factory </a:t>
            </a:r>
          </a:p>
          <a:p>
            <a:r>
              <a:rPr lang="en-GB" sz="2400" dirty="0" smtClean="0">
                <a:latin typeface="Comic Sans MS" pitchFamily="66" charset="0"/>
              </a:rPr>
              <a:t>class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4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new project called Reporter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interface and three classes to the project ( they are on Blackboard)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Next add the class ReporterExample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It has</a:t>
            </a:r>
          </a:p>
          <a:p>
            <a:pPr lvl="2"/>
            <a:r>
              <a:rPr lang="en-GB" dirty="0" smtClean="0"/>
              <a:t>public ReporterExample()</a:t>
            </a:r>
          </a:p>
          <a:p>
            <a:pPr lvl="3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a constructor   </a:t>
            </a:r>
          </a:p>
          <a:p>
            <a:pPr lvl="2"/>
            <a:r>
              <a:rPr lang="en-GB" dirty="0" smtClean="0"/>
              <a:t>public void selectReporter(int choice)</a:t>
            </a:r>
          </a:p>
          <a:p>
            <a:pPr lvl="3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method to select Reporter type    </a:t>
            </a:r>
          </a:p>
          <a:p>
            <a:pPr lvl="2"/>
            <a:r>
              <a:rPr lang="en-GB" dirty="0" smtClean="0"/>
              <a:t>public void printReport()</a:t>
            </a:r>
          </a:p>
          <a:p>
            <a:pPr lvl="3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 represents the application  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5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ReporterExample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invoke  selectReporter with the parameter set to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invoke printReport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invoke  selectReporter with the parameter set to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invoke printReport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 smtClean="0"/>
              <a:t>Comparable&lt;T&gt;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 smtClean="0"/>
              <a:t>Part of the Java API</a:t>
            </a:r>
            <a:br>
              <a:rPr lang="en-GB" sz="4400" dirty="0" smtClean="0"/>
            </a:br>
            <a:endParaRPr lang="en-GB" sz="4400" dirty="0" smtClean="0"/>
          </a:p>
          <a:p>
            <a:r>
              <a:rPr lang="en-GB" sz="4400" dirty="0" smtClean="0"/>
              <a:t>A class implements the </a:t>
            </a:r>
            <a:r>
              <a:rPr lang="en-GB" sz="4400" b="1" dirty="0" smtClean="0">
                <a:solidFill>
                  <a:srgbClr val="0070C0"/>
                </a:solidFill>
              </a:rPr>
              <a:t>Comparable</a:t>
            </a:r>
            <a:r>
              <a:rPr lang="en-GB" sz="4400" dirty="0" smtClean="0"/>
              <a:t> interface when its objects can be arranged into a particular order. </a:t>
            </a:r>
            <a:br>
              <a:rPr lang="en-GB" sz="4400" dirty="0" smtClean="0"/>
            </a:br>
            <a:endParaRPr lang="en-GB" sz="4400" dirty="0" smtClean="0"/>
          </a:p>
          <a:p>
            <a:pPr lvl="1"/>
            <a:r>
              <a:rPr lang="en-GB" sz="4400" dirty="0" smtClean="0"/>
              <a:t>For example, the class String implements Comparable, because strings can be arranged into alphabetical order. </a:t>
            </a:r>
            <a:br>
              <a:rPr lang="en-GB" sz="4400" dirty="0" smtClean="0"/>
            </a:br>
            <a:endParaRPr lang="en-GB" sz="4400" dirty="0" smtClean="0"/>
          </a:p>
          <a:p>
            <a:r>
              <a:rPr lang="en-GB" sz="4400" dirty="0" smtClean="0"/>
              <a:t>Objects of a class that implements </a:t>
            </a:r>
            <a:r>
              <a:rPr lang="en-GB" sz="4400" b="1" dirty="0" smtClean="0">
                <a:solidFill>
                  <a:srgbClr val="0070C0"/>
                </a:solidFill>
              </a:rPr>
              <a:t>Comparable</a:t>
            </a:r>
            <a:r>
              <a:rPr lang="en-GB" sz="4400" dirty="0" smtClean="0"/>
              <a:t> can be compared to each other to determine which comes first when the objects are arranged in order. </a:t>
            </a:r>
            <a:br>
              <a:rPr lang="en-GB" sz="4400" dirty="0" smtClean="0"/>
            </a:br>
            <a:endParaRPr lang="en-GB" sz="4400" dirty="0" smtClean="0"/>
          </a:p>
          <a:p>
            <a:r>
              <a:rPr lang="en-GB" sz="4400" dirty="0" smtClean="0"/>
              <a:t>In the above, "</a:t>
            </a:r>
            <a:r>
              <a:rPr lang="en-GB" sz="4400" b="1" dirty="0" smtClean="0">
                <a:solidFill>
                  <a:srgbClr val="0070C0"/>
                </a:solidFill>
              </a:rPr>
              <a:t>T</a:t>
            </a:r>
            <a:r>
              <a:rPr lang="en-GB" sz="4400" dirty="0" smtClean="0"/>
              <a:t>" stands for the type of the objects. </a:t>
            </a:r>
          </a:p>
          <a:p>
            <a:pPr lvl="1"/>
            <a:r>
              <a:rPr lang="en-GB" sz="4400" dirty="0" smtClean="0"/>
              <a:t>For example, if the objects are Strings, then "</a:t>
            </a:r>
            <a:r>
              <a:rPr lang="en-GB" sz="4400" b="1" dirty="0" smtClean="0">
                <a:solidFill>
                  <a:srgbClr val="0070C0"/>
                </a:solidFill>
              </a:rPr>
              <a:t>T</a:t>
            </a:r>
            <a:r>
              <a:rPr lang="en-GB" sz="4400" dirty="0" smtClean="0"/>
              <a:t>" is String.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Comparable&lt;T&gt;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Comparable&lt;T&gt; interface consists of just one method (and no constants): 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int compareTo( T obj ) 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3">
                    <a:lumMod val="50000"/>
                  </a:schemeClr>
                </a:solidFill>
              </a:rPr>
              <a:t>// Compare this object with obj, which is of type T. 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3">
                    <a:lumMod val="50000"/>
                  </a:schemeClr>
                </a:solidFill>
              </a:rPr>
              <a:t>// Return a negative integer, zero, or a positive integer, 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3">
                    <a:lumMod val="50000"/>
                  </a:schemeClr>
                </a:solidFill>
              </a:rPr>
              <a:t>// when this object is less than, equal, or greater than obj.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1828800"/>
          </a:xfrm>
        </p:spPr>
        <p:txBody>
          <a:bodyPr/>
          <a:lstStyle/>
          <a:p>
            <a:pPr algn="l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Only the sign of the returned integer matters if the return value is not zero.</a:t>
            </a:r>
            <a:b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The magnitude of a returned integer does not signify anything.</a:t>
            </a:r>
            <a:endParaRPr lang="en-GB" sz="4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8600"/>
          <a:ext cx="8534400" cy="388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9308">
                <a:tc>
                  <a:txBody>
                    <a:bodyPr/>
                    <a:lstStyle/>
                    <a:p>
                      <a:r>
                        <a:rPr lang="en-GB" sz="2400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objectA.compareTo( objectB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297">
                <a:tc>
                  <a:txBody>
                    <a:bodyPr/>
                    <a:lstStyle/>
                    <a:p>
                      <a:r>
                        <a:rPr lang="en-GB" sz="2400" dirty="0"/>
                        <a:t>objectA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objectB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Negative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297">
                <a:tc>
                  <a:txBody>
                    <a:bodyPr/>
                    <a:lstStyle/>
                    <a:p>
                      <a:r>
                        <a:rPr lang="en-GB" sz="2400" dirty="0"/>
                        <a:t>objectA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objectB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297">
                <a:tc>
                  <a:txBody>
                    <a:bodyPr/>
                    <a:lstStyle/>
                    <a:p>
                      <a:r>
                        <a:rPr lang="en-GB" sz="2400" dirty="0"/>
                        <a:t>objectA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objectB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Positive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581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Example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91550" cy="495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public </a:t>
            </a:r>
            <a:r>
              <a:rPr lang="en-US" sz="2800" b="1" dirty="0" smtClean="0">
                <a:solidFill>
                  <a:srgbClr val="7030A0"/>
                </a:solidFill>
              </a:rPr>
              <a:t>interface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MyInterface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{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b="1" dirty="0">
                <a:solidFill>
                  <a:srgbClr val="A50021"/>
                </a:solidFill>
              </a:rPr>
              <a:t>public static </a:t>
            </a:r>
            <a:r>
              <a:rPr lang="en-US" sz="2800" b="1" dirty="0" smtClean="0">
                <a:solidFill>
                  <a:srgbClr val="A50021"/>
                </a:solidFill>
              </a:rPr>
              <a:t>final</a:t>
            </a:r>
            <a:r>
              <a:rPr lang="en-US" sz="2800" dirty="0" smtClean="0"/>
              <a:t> int A_CONSTANT = 32;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b="1" dirty="0">
                <a:solidFill>
                  <a:srgbClr val="A50021"/>
                </a:solidFill>
              </a:rPr>
              <a:t>public static final </a:t>
            </a:r>
            <a:r>
              <a:rPr lang="en-US" sz="2800" dirty="0" smtClean="0"/>
              <a:t>double PI = 3.14159;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66CC"/>
                </a:solidFill>
              </a:rPr>
              <a:t>public </a:t>
            </a:r>
            <a:r>
              <a:rPr lang="en-US" sz="2800" dirty="0" smtClean="0"/>
              <a:t>void methodA( int x )</a:t>
            </a:r>
            <a:r>
              <a:rPr lang="en-US" b="1" dirty="0" smtClean="0">
                <a:solidFill>
                  <a:srgbClr val="0066CC"/>
                </a:solidFill>
              </a:rPr>
              <a:t>;</a:t>
            </a:r>
            <a:r>
              <a:rPr lang="en-US" sz="2800" b="1" dirty="0" smtClean="0">
                <a:solidFill>
                  <a:srgbClr val="0066CC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0066CC"/>
                </a:solidFill>
              </a:rPr>
              <a:t>	public </a:t>
            </a:r>
            <a:r>
              <a:rPr lang="en-US" sz="2800" dirty="0" smtClean="0"/>
              <a:t>double methodB()</a:t>
            </a:r>
            <a:r>
              <a:rPr lang="en-US" b="1" dirty="0" smtClean="0">
                <a:solidFill>
                  <a:srgbClr val="0066CC"/>
                </a:solidFill>
              </a:rPr>
              <a:t>;</a:t>
            </a:r>
            <a:r>
              <a:rPr lang="en-US" sz="2800" b="1" dirty="0" smtClean="0">
                <a:solidFill>
                  <a:srgbClr val="0066CC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4191000"/>
            <a:ext cx="3924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u="sng" dirty="0" smtClean="0">
                <a:solidFill>
                  <a:srgbClr val="0070C0"/>
                </a:solidFill>
                <a:latin typeface="Comic Sans MS" pitchFamily="66" charset="0"/>
              </a:rPr>
              <a:t>Note:</a:t>
            </a:r>
            <a:r>
              <a:rPr lang="en-GB" sz="2400" b="1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  <a:p>
            <a:endParaRPr lang="en-GB" sz="2400" b="1" i="1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en-GB" sz="2400" b="1" i="1" dirty="0" smtClean="0">
                <a:solidFill>
                  <a:srgbClr val="FF0000"/>
                </a:solidFill>
                <a:latin typeface="Comic Sans MS" pitchFamily="66" charset="0"/>
              </a:rPr>
              <a:t>constants are public,</a:t>
            </a:r>
          </a:p>
          <a:p>
            <a:r>
              <a:rPr lang="en-GB" sz="2400" b="1" i="1" dirty="0" smtClean="0">
                <a:solidFill>
                  <a:srgbClr val="FF0000"/>
                </a:solidFill>
                <a:latin typeface="Comic Sans MS" pitchFamily="66" charset="0"/>
              </a:rPr>
              <a:t> static and final.</a:t>
            </a:r>
          </a:p>
          <a:p>
            <a:endParaRPr lang="en-GB" sz="2400" b="1" i="1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en-GB" sz="2400" b="1" i="1" dirty="0" smtClean="0">
                <a:solidFill>
                  <a:srgbClr val="0070C0"/>
                </a:solidFill>
                <a:latin typeface="Comic Sans MS" pitchFamily="66" charset="0"/>
              </a:rPr>
              <a:t>methods are public </a:t>
            </a:r>
          </a:p>
          <a:p>
            <a:r>
              <a:rPr lang="en-GB" sz="2400" b="1" i="1" dirty="0" smtClean="0">
                <a:solidFill>
                  <a:srgbClr val="0070C0"/>
                </a:solidFill>
                <a:latin typeface="Comic Sans MS" pitchFamily="66" charset="0"/>
              </a:rPr>
              <a:t>and abstract.</a:t>
            </a:r>
            <a:endParaRPr lang="en-GB" sz="2400" b="1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48200" y="76200"/>
            <a:ext cx="4419600" cy="2514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rgbClr val="0066CC"/>
                </a:solidFill>
              </a:rPr>
              <a:t>All methods in an interface are  implicitly public and abstract, so you can omit the public modifiers.</a:t>
            </a:r>
          </a:p>
          <a:p>
            <a:pPr algn="ctr"/>
            <a:endParaRPr lang="en-GB" sz="2000" b="1" dirty="0" smtClean="0">
              <a:solidFill>
                <a:srgbClr val="0066CC"/>
              </a:solidFill>
            </a:endParaRPr>
          </a:p>
          <a:p>
            <a:pPr algn="ctr"/>
            <a:r>
              <a:rPr lang="en-GB" sz="2000" b="1" dirty="0">
                <a:solidFill>
                  <a:srgbClr val="FF0000"/>
                </a:solidFill>
              </a:rPr>
              <a:t>All constant values defined in an interface are implicitly public, static, and final. Once again, you can omit these modifiers.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Rules for compareTo()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If </a:t>
            </a:r>
            <a:r>
              <a:rPr lang="en-GB" sz="3000" dirty="0" smtClean="0">
                <a:solidFill>
                  <a:srgbClr val="0070C0"/>
                </a:solidFill>
              </a:rPr>
              <a:t>A.compareTo(B) &gt; 0 </a:t>
            </a:r>
            <a:r>
              <a:rPr lang="en-GB" sz="3000" dirty="0" smtClean="0"/>
              <a:t>then </a:t>
            </a:r>
            <a:r>
              <a:rPr lang="en-GB" sz="3000" dirty="0" smtClean="0">
                <a:solidFill>
                  <a:srgbClr val="0070C0"/>
                </a:solidFill>
              </a:rPr>
              <a:t>B.compareTo(A) &lt; 0</a:t>
            </a:r>
            <a:r>
              <a:rPr lang="en-GB" sz="3000" dirty="0" smtClean="0"/>
              <a:t>. </a:t>
            </a:r>
          </a:p>
          <a:p>
            <a:pPr>
              <a:buNone/>
            </a:pPr>
            <a:r>
              <a:rPr lang="en-GB" sz="3000" dirty="0" smtClean="0"/>
              <a:t>  </a:t>
            </a:r>
          </a:p>
          <a:p>
            <a:r>
              <a:rPr lang="en-GB" sz="3000" dirty="0" smtClean="0"/>
              <a:t>If </a:t>
            </a:r>
            <a:r>
              <a:rPr lang="en-GB" sz="3000" dirty="0" smtClean="0">
                <a:solidFill>
                  <a:srgbClr val="0070C0"/>
                </a:solidFill>
              </a:rPr>
              <a:t>A.compareTo(B) &gt; 0 </a:t>
            </a:r>
            <a:r>
              <a:rPr lang="en-GB" sz="3000" dirty="0" smtClean="0"/>
              <a:t>and </a:t>
            </a:r>
          </a:p>
          <a:p>
            <a:pPr>
              <a:buNone/>
            </a:pPr>
            <a:r>
              <a:rPr lang="en-GB" sz="3000" dirty="0" smtClean="0"/>
              <a:t>      </a:t>
            </a:r>
            <a:r>
              <a:rPr lang="en-GB" sz="3000" dirty="0" smtClean="0">
                <a:solidFill>
                  <a:srgbClr val="0070C0"/>
                </a:solidFill>
              </a:rPr>
              <a:t>B.compareTo(C) &gt; 0 </a:t>
            </a:r>
            <a:r>
              <a:rPr lang="en-GB" sz="3000" dirty="0" smtClean="0"/>
              <a:t>then </a:t>
            </a:r>
            <a:r>
              <a:rPr lang="en-GB" sz="3000" dirty="0" smtClean="0">
                <a:solidFill>
                  <a:srgbClr val="0070C0"/>
                </a:solidFill>
              </a:rPr>
              <a:t>A.compareTo(C) &gt; 0</a:t>
            </a:r>
            <a:r>
              <a:rPr lang="en-GB" sz="3000" dirty="0" smtClean="0"/>
              <a:t>. </a:t>
            </a:r>
          </a:p>
          <a:p>
            <a:pPr>
              <a:buNone/>
            </a:pPr>
            <a:r>
              <a:rPr lang="en-GB" sz="3000" dirty="0" smtClean="0"/>
              <a:t>  </a:t>
            </a:r>
          </a:p>
          <a:p>
            <a:r>
              <a:rPr lang="en-GB" sz="3000" dirty="0" smtClean="0"/>
              <a:t>If </a:t>
            </a:r>
            <a:r>
              <a:rPr lang="en-GB" sz="3000" dirty="0" smtClean="0">
                <a:solidFill>
                  <a:srgbClr val="0070C0"/>
                </a:solidFill>
              </a:rPr>
              <a:t>A.compareTo(B) == 0 </a:t>
            </a:r>
            <a:r>
              <a:rPr lang="en-GB" sz="3000" dirty="0" smtClean="0"/>
              <a:t>then </a:t>
            </a:r>
          </a:p>
          <a:p>
            <a:pPr>
              <a:buNone/>
            </a:pPr>
            <a:r>
              <a:rPr lang="en-GB" sz="3000" dirty="0" smtClean="0"/>
              <a:t>       </a:t>
            </a:r>
            <a:r>
              <a:rPr lang="en-GB" sz="3000" dirty="0" smtClean="0">
                <a:solidFill>
                  <a:srgbClr val="0070C0"/>
                </a:solidFill>
              </a:rPr>
              <a:t>A.compareTo(Z)</a:t>
            </a:r>
            <a:r>
              <a:rPr lang="en-GB" sz="3000" dirty="0" smtClean="0"/>
              <a:t> and </a:t>
            </a:r>
            <a:r>
              <a:rPr lang="en-GB" sz="3000" dirty="0" smtClean="0">
                <a:solidFill>
                  <a:srgbClr val="0070C0"/>
                </a:solidFill>
              </a:rPr>
              <a:t>B.compareTo(Z)</a:t>
            </a:r>
            <a:r>
              <a:rPr lang="en-GB" sz="3000" dirty="0" smtClean="0"/>
              <a:t> </a:t>
            </a:r>
          </a:p>
          <a:p>
            <a:pPr>
              <a:buNone/>
            </a:pPr>
            <a:r>
              <a:rPr lang="en-GB" sz="3000" dirty="0" smtClean="0"/>
              <a:t>      should give the same result,  no matter what</a:t>
            </a:r>
          </a:p>
          <a:p>
            <a:pPr>
              <a:buNone/>
            </a:pPr>
            <a:r>
              <a:rPr lang="en-GB" sz="3000" dirty="0" smtClean="0"/>
              <a:t>      Z is.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Question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Say that X.compareTo(Y)==0. </a:t>
            </a:r>
          </a:p>
          <a:p>
            <a:r>
              <a:rPr lang="en-GB" dirty="0" smtClean="0"/>
              <a:t>Is it then true that X.equals(Y)? 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3124200"/>
            <a:ext cx="82296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 compareTo()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Say that you are writing a computer game that involves a hero who encounters various monsters. </a:t>
            </a:r>
          </a:p>
          <a:p>
            <a:r>
              <a:rPr lang="en-GB" dirty="0" smtClean="0"/>
              <a:t>Monsters have several characteristics: </a:t>
            </a:r>
          </a:p>
          <a:p>
            <a:pPr lvl="1"/>
            <a:r>
              <a:rPr lang="en-GB" i="1" dirty="0" smtClean="0"/>
              <a:t>hit points</a:t>
            </a:r>
            <a:r>
              <a:rPr lang="en-GB" dirty="0" smtClean="0"/>
              <a:t>,</a:t>
            </a:r>
          </a:p>
          <a:p>
            <a:pPr lvl="1"/>
            <a:r>
              <a:rPr lang="en-GB" i="1" dirty="0" smtClean="0"/>
              <a:t>strength</a:t>
            </a:r>
            <a:endParaRPr lang="en-GB" dirty="0" smtClean="0"/>
          </a:p>
          <a:p>
            <a:pPr lvl="1"/>
            <a:r>
              <a:rPr lang="en-GB" i="1" dirty="0" smtClean="0"/>
              <a:t>age</a:t>
            </a:r>
            <a:endParaRPr lang="en-GB" dirty="0" smtClean="0"/>
          </a:p>
          <a:p>
            <a:pPr lvl="1"/>
            <a:r>
              <a:rPr lang="en-GB" dirty="0" smtClean="0"/>
              <a:t> </a:t>
            </a:r>
            <a:r>
              <a:rPr lang="en-GB" i="1" dirty="0" smtClean="0"/>
              <a:t>name</a:t>
            </a:r>
            <a:r>
              <a:rPr lang="en-GB" dirty="0" smtClean="0"/>
              <a:t>. </a:t>
            </a:r>
          </a:p>
          <a:p>
            <a:r>
              <a:rPr lang="en-GB" dirty="0" smtClean="0"/>
              <a:t>The number of hit points a monster has is how far it is from death. </a:t>
            </a:r>
          </a:p>
          <a:p>
            <a:r>
              <a:rPr lang="en-GB" dirty="0" smtClean="0"/>
              <a:t>A monster with a large number of hit points is hard to kill.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hero also has hit points. </a:t>
            </a:r>
          </a:p>
          <a:p>
            <a:r>
              <a:rPr lang="en-GB" dirty="0" smtClean="0"/>
              <a:t>When the hit points of the hero reach zero, the game is over. </a:t>
            </a:r>
          </a:p>
          <a:p>
            <a:r>
              <a:rPr lang="en-GB" dirty="0" smtClean="0"/>
              <a:t>The strength of a monster affects how many hit points the hero loses when the monster hits the hero. </a:t>
            </a:r>
          </a:p>
          <a:p>
            <a:r>
              <a:rPr lang="en-GB" dirty="0" smtClean="0"/>
              <a:t>The age and name of the monster do not affect the outcome of battles between the monster and a hero.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Monster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Monster needs a </a:t>
            </a:r>
            <a:r>
              <a:rPr lang="en-GB" dirty="0" err="1" smtClean="0"/>
              <a:t>compareTo</a:t>
            </a:r>
            <a:r>
              <a:rPr lang="en-GB" dirty="0" smtClean="0"/>
              <a:t>() method so that monsters can be compared. </a:t>
            </a:r>
          </a:p>
          <a:p>
            <a:pPr lvl="1"/>
            <a:r>
              <a:rPr lang="en-GB" dirty="0" smtClean="0"/>
              <a:t>For example, the game will present the hero with monsters in increasing order of difficulty.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r>
              <a:rPr lang="en-GB" dirty="0" smtClean="0"/>
              <a:t>Typically, only some of the instance variables of a complex object are used by </a:t>
            </a:r>
            <a:r>
              <a:rPr lang="en-GB" dirty="0" err="1" smtClean="0"/>
              <a:t>compareTo</a:t>
            </a:r>
            <a:r>
              <a:rPr lang="en-GB" dirty="0" smtClean="0"/>
              <a:t>(). </a:t>
            </a:r>
          </a:p>
          <a:p>
            <a:pPr lvl="1"/>
            <a:r>
              <a:rPr lang="en-GB" dirty="0" smtClean="0"/>
              <a:t>Say that you want monsters to be listed in ascending order of hit points. </a:t>
            </a:r>
          </a:p>
          <a:p>
            <a:pPr lvl="1"/>
            <a:r>
              <a:rPr lang="en-GB" dirty="0" smtClean="0"/>
              <a:t>Monsters with the same number of hit points are ordered by ascending strength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04665"/>
            <a:ext cx="8763000" cy="57215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class Monster implements </a:t>
            </a:r>
            <a:r>
              <a:rPr lang="en-GB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Comparable&lt;Monster&gt;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private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hitPoints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strength, age;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private String name; 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public Monster(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hp,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age, String nm )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{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hitPoints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= hp;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strength =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this.age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= age;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 name = nm;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64949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GB" dirty="0" smtClean="0"/>
              <a:t>  </a:t>
            </a:r>
            <a:r>
              <a:rPr lang="en-GB" sz="2700" b="1" dirty="0" smtClean="0">
                <a:latin typeface="Arial" pitchFamily="34" charset="0"/>
                <a:cs typeface="Arial" pitchFamily="34" charset="0"/>
              </a:rPr>
              <a:t>public int getHitPoints()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{ return hitPoints; } </a:t>
            </a:r>
          </a:p>
          <a:p>
            <a:pPr>
              <a:spcBef>
                <a:spcPts val="2400"/>
              </a:spcBef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2700" b="1" dirty="0" smtClean="0">
                <a:latin typeface="Arial" pitchFamily="34" charset="0"/>
                <a:cs typeface="Arial" pitchFamily="34" charset="0"/>
              </a:rPr>
              <a:t>public int getStrength()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{ return strength; } </a:t>
            </a:r>
          </a:p>
          <a:p>
            <a:pPr>
              <a:spcBef>
                <a:spcPts val="2400"/>
              </a:spcBef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2700" b="1" dirty="0" smtClean="0">
                <a:latin typeface="Arial" pitchFamily="34" charset="0"/>
                <a:cs typeface="Arial" pitchFamily="34" charset="0"/>
              </a:rPr>
              <a:t>public int getAge()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{ return age; } </a:t>
            </a:r>
          </a:p>
          <a:p>
            <a:pPr>
              <a:spcBef>
                <a:spcPts val="2400"/>
              </a:spcBef>
              <a:buNone/>
            </a:pPr>
            <a:r>
              <a:rPr lang="en-GB" sz="2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b="1" dirty="0" smtClean="0">
                <a:latin typeface="Arial" pitchFamily="34" charset="0"/>
                <a:cs typeface="Arial" pitchFamily="34" charset="0"/>
              </a:rPr>
              <a:t>  public String getName()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{ return name; } </a:t>
            </a:r>
          </a:p>
          <a:p>
            <a:pPr>
              <a:spcBef>
                <a:spcPts val="2400"/>
              </a:spcBef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2700" b="1" dirty="0" smtClean="0">
                <a:latin typeface="Arial" pitchFamily="34" charset="0"/>
                <a:cs typeface="Arial" pitchFamily="34" charset="0"/>
              </a:rPr>
              <a:t>public String toString() </a:t>
            </a:r>
          </a:p>
          <a:p>
            <a:pPr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{ </a:t>
            </a:r>
          </a:p>
          <a:p>
            <a:pPr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   return "HP: " + getHitPoints() + " \tStr: " +</a:t>
            </a:r>
          </a:p>
          <a:p>
            <a:pPr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             getStrength() + "\t" + getName(); </a:t>
            </a:r>
          </a:p>
          <a:p>
            <a:pPr>
              <a:buNone/>
            </a:pPr>
            <a:r>
              <a:rPr lang="en-GB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smtClean="0">
                <a:latin typeface="Arial" pitchFamily="34" charset="0"/>
                <a:cs typeface="Arial" pitchFamily="34" charset="0"/>
              </a:rPr>
              <a:t>  }</a:t>
            </a:r>
            <a:endParaRPr lang="en-GB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476673"/>
            <a:ext cx="8712968" cy="56494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  public int compareTo( Monster other ) </a:t>
            </a:r>
          </a:p>
          <a:p>
            <a:pPr>
              <a:buNone/>
            </a:pPr>
            <a:r>
              <a:rPr lang="en-GB" dirty="0" smtClean="0"/>
              <a:t>  { </a:t>
            </a:r>
          </a:p>
          <a:p>
            <a:pPr>
              <a:buNone/>
            </a:pPr>
            <a:r>
              <a:rPr lang="en-GB" dirty="0" smtClean="0"/>
              <a:t>  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} </a:t>
            </a:r>
          </a:p>
          <a:p>
            <a:pPr>
              <a:buNone/>
            </a:pPr>
            <a:r>
              <a:rPr lang="en-GB" dirty="0" smtClean="0"/>
              <a:t>} // end class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62000" y="1260376"/>
            <a:ext cx="8180040" cy="3768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rgbClr val="0070C0"/>
                </a:solidFill>
                <a:latin typeface="Comic Sans MS" pitchFamily="66" charset="0"/>
              </a:rPr>
              <a:t>Complete the method</a:t>
            </a:r>
          </a:p>
          <a:p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Inheritance can provide shared implementation.</a:t>
            </a:r>
          </a:p>
          <a:p>
            <a:pPr lvl="1"/>
            <a:r>
              <a:rPr lang="en-US" dirty="0"/>
              <a:t>Concrete and abstract classes.</a:t>
            </a:r>
          </a:p>
          <a:p>
            <a:r>
              <a:rPr lang="en-US" dirty="0"/>
              <a:t>Inheritance provides shared type information.</a:t>
            </a:r>
          </a:p>
          <a:p>
            <a:pPr lvl="1"/>
            <a:r>
              <a:rPr lang="en-US" dirty="0"/>
              <a:t>Classes and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Abstract methods allow static type checking without requiring implementation.</a:t>
            </a:r>
          </a:p>
          <a:p>
            <a:pPr>
              <a:lnSpc>
                <a:spcPct val="90000"/>
              </a:lnSpc>
            </a:pPr>
            <a:r>
              <a:rPr lang="en-US" dirty="0"/>
              <a:t>Abstract classes function as incomplete superclasses.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instances.</a:t>
            </a:r>
          </a:p>
          <a:p>
            <a:pPr>
              <a:lnSpc>
                <a:spcPct val="90000"/>
              </a:lnSpc>
            </a:pPr>
            <a:r>
              <a:rPr lang="en-US" dirty="0"/>
              <a:t>Abstract classes support polymorphism.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implementing an interface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class </a:t>
            </a:r>
            <a:r>
              <a:rPr lang="en-US" sz="2800" b="1" dirty="0" smtClean="0">
                <a:solidFill>
                  <a:srgbClr val="0070C0"/>
                </a:solidFill>
              </a:rPr>
              <a:t>implements</a:t>
            </a:r>
            <a:r>
              <a:rPr lang="en-US" sz="2800" dirty="0" smtClean="0"/>
              <a:t> an interface by doing this: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/>
              <a:t>public class </a:t>
            </a:r>
            <a:r>
              <a:rPr lang="en-US" sz="2400" i="1" dirty="0" smtClean="0"/>
              <a:t>SomeClass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3366CC"/>
                </a:solidFill>
              </a:rPr>
              <a:t>implements</a:t>
            </a:r>
            <a:r>
              <a:rPr lang="en-US" sz="2400" dirty="0" smtClean="0"/>
              <a:t> </a:t>
            </a:r>
            <a:r>
              <a:rPr lang="en-US" sz="2400" i="1" dirty="0" smtClean="0"/>
              <a:t>InterfaceName</a:t>
            </a:r>
            <a:r>
              <a:rPr lang="en-US" dirty="0" smtClean="0"/>
              <a:t>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/>
              <a:t>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008000"/>
                </a:solidFill>
              </a:rPr>
              <a:t>// fields, methods and constructors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GB" sz="2400" dirty="0" smtClean="0">
              <a:solidFill>
                <a:srgbClr val="008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400" dirty="0" smtClean="0"/>
              <a:t>   </a:t>
            </a:r>
            <a:r>
              <a:rPr lang="en-GB" sz="2400" dirty="0" smtClean="0">
                <a:solidFill>
                  <a:srgbClr val="008000"/>
                </a:solidFill>
              </a:rPr>
              <a:t>// implementation of interface methods</a:t>
            </a:r>
            <a:endParaRPr lang="en-US" sz="2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/>
              <a:t>}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class can only extend a single class </a:t>
            </a:r>
            <a:r>
              <a:rPr lang="en-US" sz="2800" u="sng" dirty="0" smtClean="0"/>
              <a:t>BUT</a:t>
            </a:r>
            <a:r>
              <a:rPr lang="en-US" sz="2800" dirty="0" smtClean="0"/>
              <a:t> may implement several interfaces.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 provide specification without implementation.</a:t>
            </a:r>
          </a:p>
          <a:p>
            <a:pPr lvl="1"/>
            <a:r>
              <a:rPr lang="en-US" dirty="0"/>
              <a:t>Interfaces are fully abstract.</a:t>
            </a:r>
          </a:p>
          <a:p>
            <a:r>
              <a:rPr lang="en-US" dirty="0"/>
              <a:t>Interfaces support polymorphism.</a:t>
            </a:r>
          </a:p>
          <a:p>
            <a:r>
              <a:rPr lang="en-US" dirty="0"/>
              <a:t>Java interfaces support multiple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 smtClean="0"/>
              <a:t>Notes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class that </a:t>
            </a:r>
            <a:r>
              <a:rPr lang="en-US" b="1" i="1" dirty="0" smtClean="0">
                <a:solidFill>
                  <a:srgbClr val="0070C0"/>
                </a:solidFill>
              </a:rPr>
              <a:t>implements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 interface must implement all methods in the interface (</a:t>
            </a:r>
            <a:r>
              <a:rPr lang="en-US" i="1" dirty="0" smtClean="0"/>
              <a:t>or be declared abstract itself</a:t>
            </a:r>
            <a:r>
              <a:rPr lang="en-US" dirty="0" smtClean="0"/>
              <a:t>). </a:t>
            </a:r>
          </a:p>
          <a:p>
            <a:pPr eaLnBrk="1" hangingPunct="1"/>
            <a:r>
              <a:rPr lang="en-US" dirty="0" smtClean="0"/>
              <a:t>All methods from the interface must be declared public in the class. </a:t>
            </a:r>
          </a:p>
          <a:p>
            <a:pPr eaLnBrk="1" hangingPunct="1"/>
            <a:r>
              <a:rPr lang="en-US" dirty="0" smtClean="0"/>
              <a:t>Constants from the interface can be used as if they had been defined in the class. </a:t>
            </a:r>
          </a:p>
          <a:p>
            <a:pPr eaLnBrk="1" hangingPunct="1"/>
            <a:r>
              <a:rPr lang="en-US" dirty="0" smtClean="0"/>
              <a:t>Constants should not be redefined in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new project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Copy the three files 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Talkative.java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Dog.java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Cat.java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Compile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9625" t="27544" r="14265" b="28948"/>
          <a:stretch>
            <a:fillRect/>
          </a:stretch>
        </p:blipFill>
        <p:spPr bwMode="auto">
          <a:xfrm>
            <a:off x="3886200" y="2743200"/>
            <a:ext cx="471948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25260" y="0"/>
            <a:ext cx="17187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</a:t>
            </a:r>
          </a:p>
          <a:p>
            <a:r>
              <a:rPr lang="en-US" dirty="0" smtClean="0"/>
              <a:t>“Designing with </a:t>
            </a:r>
          </a:p>
          <a:p>
            <a:r>
              <a:rPr lang="en-US" dirty="0" smtClean="0"/>
              <a:t>Interfaces” </a:t>
            </a:r>
          </a:p>
          <a:p>
            <a:r>
              <a:rPr lang="en-US" dirty="0" smtClean="0"/>
              <a:t>by Bill Venners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2057399"/>
          </a:xfrm>
        </p:spPr>
        <p:txBody>
          <a:bodyPr/>
          <a:lstStyle/>
          <a:p>
            <a:pPr>
              <a:buNone/>
            </a:pPr>
            <a:r>
              <a:rPr lang="en-GB" sz="2800" dirty="0" smtClean="0"/>
              <a:t>public interface Talkative</a:t>
            </a:r>
          </a:p>
          <a:p>
            <a:pPr>
              <a:buNone/>
            </a:pPr>
            <a:r>
              <a:rPr lang="en-GB" sz="2800" dirty="0" smtClean="0"/>
              <a:t>{</a:t>
            </a:r>
          </a:p>
          <a:p>
            <a:pPr>
              <a:buNone/>
            </a:pPr>
            <a:r>
              <a:rPr lang="en-GB" sz="2800" dirty="0" smtClean="0"/>
              <a:t>   public void talk();</a:t>
            </a:r>
          </a:p>
          <a:p>
            <a:pPr>
              <a:buNone/>
            </a:pPr>
            <a:r>
              <a:rPr lang="en-GB" sz="2800" dirty="0" smtClean="0"/>
              <a:t>}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4572000" cy="266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u="sng" dirty="0" smtClean="0">
                <a:solidFill>
                  <a:schemeClr val="tx1"/>
                </a:solidFill>
                <a:latin typeface="Comic Sans MS" pitchFamily="66" charset="0"/>
              </a:rPr>
              <a:t>BlueJ Note</a:t>
            </a:r>
            <a:endParaRPr lang="en-GB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To create an interface select the interface button in the create class dialogue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505200"/>
            <a:ext cx="22669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8305800" cy="63976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>
                <a:solidFill>
                  <a:srgbClr val="990099"/>
                </a:solidFill>
              </a:rPr>
              <a:t>Cat / Dog</a:t>
            </a:r>
            <a:endParaRPr lang="en-GB" sz="4800" dirty="0">
              <a:solidFill>
                <a:srgbClr val="99009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043780"/>
            <a:ext cx="8229600" cy="2766219"/>
          </a:xfrm>
          <a:ln w="25400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100" dirty="0"/>
              <a:t>public class Cat </a:t>
            </a:r>
            <a:r>
              <a:rPr lang="en-GB" sz="3100" dirty="0">
                <a:solidFill>
                  <a:srgbClr val="0066CC"/>
                </a:solidFill>
              </a:rPr>
              <a:t>implements</a:t>
            </a:r>
            <a:r>
              <a:rPr lang="en-GB" sz="3100" dirty="0"/>
              <a:t> Talkative</a:t>
            </a:r>
          </a:p>
          <a:p>
            <a:pPr>
              <a:buNone/>
            </a:pPr>
            <a:r>
              <a:rPr lang="en-GB" sz="3100" dirty="0"/>
              <a:t>{</a:t>
            </a:r>
          </a:p>
          <a:p>
            <a:pPr>
              <a:buNone/>
            </a:pPr>
            <a:r>
              <a:rPr lang="en-GB" sz="3100" dirty="0"/>
              <a:t>    public void talk()</a:t>
            </a:r>
          </a:p>
          <a:p>
            <a:pPr>
              <a:buNone/>
            </a:pPr>
            <a:r>
              <a:rPr lang="en-GB" sz="3100" dirty="0"/>
              <a:t>    {</a:t>
            </a:r>
          </a:p>
          <a:p>
            <a:pPr>
              <a:buNone/>
            </a:pPr>
            <a:r>
              <a:rPr lang="en-GB" sz="3100" dirty="0"/>
              <a:t>        </a:t>
            </a:r>
            <a:r>
              <a:rPr lang="en-GB" sz="3100" dirty="0" err="1"/>
              <a:t>System.out.println</a:t>
            </a:r>
            <a:r>
              <a:rPr lang="en-GB" sz="3100" dirty="0"/>
              <a:t>("Meow");</a:t>
            </a:r>
          </a:p>
          <a:p>
            <a:pPr>
              <a:buNone/>
            </a:pPr>
            <a:r>
              <a:rPr lang="en-GB" sz="3100" dirty="0"/>
              <a:t>    }</a:t>
            </a:r>
          </a:p>
          <a:p>
            <a:pPr>
              <a:buNone/>
            </a:pPr>
            <a:r>
              <a:rPr lang="en-GB" sz="3100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3867430"/>
            <a:ext cx="8229600" cy="2849563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public class Dog  </a:t>
            </a:r>
            <a:r>
              <a:rPr lang="en-GB" dirty="0">
                <a:solidFill>
                  <a:srgbClr val="0070C0"/>
                </a:solidFill>
              </a:rPr>
              <a:t>implements</a:t>
            </a:r>
            <a:r>
              <a:rPr lang="en-GB" dirty="0"/>
              <a:t> Talkative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 public void talk()</a:t>
            </a:r>
          </a:p>
          <a:p>
            <a:pPr>
              <a:buNone/>
            </a:pPr>
            <a:r>
              <a:rPr lang="en-GB" dirty="0"/>
              <a:t>    {</a:t>
            </a:r>
          </a:p>
          <a:p>
            <a:pPr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("Woof");</a:t>
            </a:r>
          </a:p>
          <a:p>
            <a:pPr>
              <a:buNone/>
            </a:pPr>
            <a:r>
              <a:rPr lang="en-GB" dirty="0"/>
              <a:t>    }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5000" y="2895600"/>
            <a:ext cx="3352800" cy="1820442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public interface Talkative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public void talk();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KV4001 - Week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2054</Words>
  <Application>Microsoft Office PowerPoint</Application>
  <PresentationFormat>On-screen Show (4:3)</PresentationFormat>
  <Paragraphs>544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Arial Rounded MT Bold</vt:lpstr>
      <vt:lpstr>Calibri</vt:lpstr>
      <vt:lpstr>Comic Sans MS</vt:lpstr>
      <vt:lpstr>Office Theme</vt:lpstr>
      <vt:lpstr>KV4001 Week 6</vt:lpstr>
      <vt:lpstr>Java interfaces</vt:lpstr>
      <vt:lpstr>interface Definition</vt:lpstr>
      <vt:lpstr>Example</vt:lpstr>
      <vt:lpstr> implementing an interface</vt:lpstr>
      <vt:lpstr>Notes</vt:lpstr>
      <vt:lpstr>Simple Example</vt:lpstr>
      <vt:lpstr>Talkative</vt:lpstr>
      <vt:lpstr>PowerPoint Presentation</vt:lpstr>
      <vt:lpstr>Interfaces are Types</vt:lpstr>
      <vt:lpstr>Exercise 1</vt:lpstr>
      <vt:lpstr>Exercise 1 Continued</vt:lpstr>
      <vt:lpstr>Unrelated Classes can Implement the same interface</vt:lpstr>
      <vt:lpstr>PowerPoint Presentation</vt:lpstr>
      <vt:lpstr>Mixing Inheritance with Interfaces</vt:lpstr>
      <vt:lpstr>PowerPoint Presentation</vt:lpstr>
      <vt:lpstr>Example: Shop</vt:lpstr>
      <vt:lpstr>The Class Goods</vt:lpstr>
      <vt:lpstr>Fill in the Blanks and Add Class to project</vt:lpstr>
      <vt:lpstr>Taxable interface</vt:lpstr>
      <vt:lpstr>Add Toy</vt:lpstr>
      <vt:lpstr>Add Book</vt:lpstr>
      <vt:lpstr>The Application</vt:lpstr>
      <vt:lpstr>Exercise 3</vt:lpstr>
      <vt:lpstr>An ArrayList of Goods</vt:lpstr>
      <vt:lpstr>More on Interfaces</vt:lpstr>
      <vt:lpstr>More on Interfaces</vt:lpstr>
      <vt:lpstr>Example : Reporter</vt:lpstr>
      <vt:lpstr>Example : Reporter continued</vt:lpstr>
      <vt:lpstr>Example : Reporter continued</vt:lpstr>
      <vt:lpstr>Example : Reporter continued</vt:lpstr>
      <vt:lpstr>Example : Reporter continued</vt:lpstr>
      <vt:lpstr>PowerPoint Presentation</vt:lpstr>
      <vt:lpstr>Example : Reporter continued</vt:lpstr>
      <vt:lpstr>Exercise 4</vt:lpstr>
      <vt:lpstr>Exercise 5</vt:lpstr>
      <vt:lpstr>Comparable&lt;T&gt; Interface</vt:lpstr>
      <vt:lpstr>Comparable&lt;T&gt; Interface</vt:lpstr>
      <vt:lpstr>Only the sign of the returned integer matters if the return value is not zero. The magnitude of a returned integer does not signify anything.</vt:lpstr>
      <vt:lpstr>Rules for compareTo() </vt:lpstr>
      <vt:lpstr>Question</vt:lpstr>
      <vt:lpstr>Example a compareTo() </vt:lpstr>
      <vt:lpstr>Example </vt:lpstr>
      <vt:lpstr>Monster Class</vt:lpstr>
      <vt:lpstr>PowerPoint Presentation</vt:lpstr>
      <vt:lpstr>PowerPoint Presentation</vt:lpstr>
      <vt:lpstr>PowerPoint Presentation</vt:lpstr>
      <vt:lpstr>Review</vt:lpstr>
      <vt:lpstr>Review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Inheritance</dc:title>
  <dc:creator>Alan Maughan</dc:creator>
  <cp:lastModifiedBy>Alan Maughan</cp:lastModifiedBy>
  <cp:revision>112</cp:revision>
  <cp:lastPrinted>2014-02-24T08:07:22Z</cp:lastPrinted>
  <dcterms:created xsi:type="dcterms:W3CDTF">2006-08-16T00:00:00Z</dcterms:created>
  <dcterms:modified xsi:type="dcterms:W3CDTF">2019-02-07T10:25:45Z</dcterms:modified>
</cp:coreProperties>
</file>