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0" r:id="rId4"/>
    <p:sldId id="264" r:id="rId5"/>
    <p:sldId id="263" r:id="rId6"/>
    <p:sldId id="258" r:id="rId7"/>
    <p:sldId id="265" r:id="rId8"/>
    <p:sldId id="267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5" r:id="rId19"/>
    <p:sldId id="291" r:id="rId20"/>
    <p:sldId id="286" r:id="rId21"/>
    <p:sldId id="292" r:id="rId22"/>
    <p:sldId id="266" r:id="rId23"/>
    <p:sldId id="293" r:id="rId24"/>
    <p:sldId id="294" r:id="rId25"/>
    <p:sldId id="295" r:id="rId26"/>
    <p:sldId id="296" r:id="rId27"/>
    <p:sldId id="298" r:id="rId28"/>
    <p:sldId id="297" r:id="rId29"/>
    <p:sldId id="305" r:id="rId30"/>
    <p:sldId id="307" r:id="rId31"/>
    <p:sldId id="301" r:id="rId32"/>
    <p:sldId id="308" r:id="rId33"/>
    <p:sldId id="309" r:id="rId34"/>
    <p:sldId id="310" r:id="rId35"/>
    <p:sldId id="316" r:id="rId36"/>
    <p:sldId id="312" r:id="rId37"/>
    <p:sldId id="313" r:id="rId38"/>
    <p:sldId id="314" r:id="rId39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1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7307"/>
          </a:xfrm>
          <a:prstGeom prst="rect">
            <a:avLst/>
          </a:prstGeom>
        </p:spPr>
        <p:txBody>
          <a:bodyPr vert="horz" lIns="91971" tIns="45985" rIns="91971" bIns="4598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40" y="0"/>
            <a:ext cx="2950475" cy="497307"/>
          </a:xfrm>
          <a:prstGeom prst="rect">
            <a:avLst/>
          </a:prstGeom>
        </p:spPr>
        <p:txBody>
          <a:bodyPr vert="horz" lIns="91971" tIns="45985" rIns="91971" bIns="45985" rtlCol="0"/>
          <a:lstStyle>
            <a:lvl1pPr algn="r">
              <a:defRPr sz="1200"/>
            </a:lvl1pPr>
          </a:lstStyle>
          <a:p>
            <a:fld id="{95F6C30F-3B1C-4520-886F-F0D994A4898D}" type="datetimeFigureOut">
              <a:rPr lang="en-GB" smtClean="0"/>
              <a:pPr/>
              <a:t>28/02/2019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1888"/>
            <a:ext cx="2950475" cy="497305"/>
          </a:xfrm>
          <a:prstGeom prst="rect">
            <a:avLst/>
          </a:prstGeom>
        </p:spPr>
        <p:txBody>
          <a:bodyPr vert="horz" lIns="91971" tIns="45985" rIns="91971" bIns="4598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40" y="9441888"/>
            <a:ext cx="2950475" cy="497305"/>
          </a:xfrm>
          <a:prstGeom prst="rect">
            <a:avLst/>
          </a:prstGeom>
        </p:spPr>
        <p:txBody>
          <a:bodyPr vert="horz" lIns="91971" tIns="45985" rIns="91971" bIns="45985" rtlCol="0" anchor="b"/>
          <a:lstStyle>
            <a:lvl1pPr algn="r">
              <a:defRPr sz="1200"/>
            </a:lvl1pPr>
          </a:lstStyle>
          <a:p>
            <a:fld id="{49994266-4C23-49D0-9EEC-F98F7C3745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16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51005" cy="497046"/>
          </a:xfrm>
          <a:prstGeom prst="rect">
            <a:avLst/>
          </a:prstGeom>
        </p:spPr>
        <p:txBody>
          <a:bodyPr vert="horz" lIns="91971" tIns="45985" rIns="91971" bIns="45985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196" y="1"/>
            <a:ext cx="2951005" cy="497046"/>
          </a:xfrm>
          <a:prstGeom prst="rect">
            <a:avLst/>
          </a:prstGeom>
        </p:spPr>
        <p:txBody>
          <a:bodyPr vert="horz" lIns="91971" tIns="45985" rIns="91971" bIns="45985" rtlCol="0"/>
          <a:lstStyle>
            <a:lvl1pPr algn="r">
              <a:defRPr sz="1200"/>
            </a:lvl1pPr>
          </a:lstStyle>
          <a:p>
            <a:fld id="{03BB12EB-C7A3-4ABC-A0D6-10BFFB8EEBB5}" type="datetimeFigureOut">
              <a:rPr lang="en-GB" smtClean="0"/>
              <a:pPr/>
              <a:t>28/02/2019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1" tIns="45985" rIns="91971" bIns="4598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80" y="4721940"/>
            <a:ext cx="5447030" cy="4473417"/>
          </a:xfrm>
          <a:prstGeom prst="rect">
            <a:avLst/>
          </a:prstGeom>
        </p:spPr>
        <p:txBody>
          <a:bodyPr vert="horz" lIns="91971" tIns="45985" rIns="91971" bIns="4598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42287"/>
            <a:ext cx="2951005" cy="497046"/>
          </a:xfrm>
          <a:prstGeom prst="rect">
            <a:avLst/>
          </a:prstGeom>
        </p:spPr>
        <p:txBody>
          <a:bodyPr vert="horz" lIns="91971" tIns="45985" rIns="91971" bIns="45985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196" y="9442287"/>
            <a:ext cx="2951005" cy="497046"/>
          </a:xfrm>
          <a:prstGeom prst="rect">
            <a:avLst/>
          </a:prstGeom>
        </p:spPr>
        <p:txBody>
          <a:bodyPr vert="horz" lIns="91971" tIns="45985" rIns="91971" bIns="45985" rtlCol="0" anchor="b"/>
          <a:lstStyle>
            <a:lvl1pPr algn="r">
              <a:defRPr sz="1200"/>
            </a:lvl1pPr>
          </a:lstStyle>
          <a:p>
            <a:fld id="{CD4EED3D-D174-4B6F-9E3B-3135131EE82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5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30A0"/>
                </a:solidFill>
                <a:latin typeface="Arial Rounded MT 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F7B-1CF8-48DC-806E-29F17A9C16CB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B434-1D6C-4C1B-A1D3-1A50738562EB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010-C88D-491D-84BF-C4000B0DCBD2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83D-27ED-47B3-878F-4BE47DD113ED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D8B-FD62-439F-BAA3-EE78F5B713B6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211-4D26-45B6-BDB2-912370EB5135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F9B-FED6-4BD8-9A95-88C3AE0C260A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F1A6-26C7-40D9-B728-A63B428C402A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B91-6D98-4FB6-9CEC-3C1AB087817C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3595-F858-4705-9195-00BC230E929B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08F-F542-4951-B81A-198CBB7D7C83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3911-A155-4F63-AF81-300E6FEFA3DE}" type="datetime1">
              <a:rPr lang="en-GB" smtClean="0"/>
              <a:t>28/02/2019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Java%20IO%20classes.ppt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8/docs/api/java/util/Scanne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6/docs/api/java/io/Fi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ava\jdk1.6.0_26\docs\api\java\lang\String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write2.doc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replaceText.doc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io/File.html#File(java.lang.String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KV4001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Files and File 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b="1" dirty="0"/>
              <a:t>Character Streams and Byte Streams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/>
              <a:t>Character streams</a:t>
            </a:r>
            <a:r>
              <a:rPr lang="en-GB" sz="2800" dirty="0"/>
              <a:t> are intended exclusively for character data.</a:t>
            </a:r>
            <a:br>
              <a:rPr lang="en-GB" sz="2800" dirty="0"/>
            </a:b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Character streams are optimised for character data and perform some other useful character oriented tasks.</a:t>
            </a:r>
            <a:br>
              <a:rPr lang="en-GB" sz="2800" dirty="0"/>
            </a:b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b="1" dirty="0"/>
              <a:t>Byte streams</a:t>
            </a:r>
            <a:r>
              <a:rPr lang="en-GB" sz="2800" dirty="0"/>
              <a:t> are intended for general purpose input and output.</a:t>
            </a:r>
            <a:br>
              <a:rPr lang="en-GB" sz="2800" dirty="0"/>
            </a:b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Fundamentally all data consist of patterns of bits grouped into 8-bit bytes.</a:t>
            </a:r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>
                <a:solidFill>
                  <a:srgbClr val="996633"/>
                </a:solidFill>
                <a:latin typeface="Arial" pitchFamily="34" charset="0"/>
              </a:rPr>
              <a:t>Think of types of file that do not contain character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8600" y="1371600"/>
            <a:ext cx="8763000" cy="510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1600" b="1" dirty="0">
                <a:solidFill>
                  <a:srgbClr val="996633"/>
                </a:solidFill>
              </a:rPr>
              <a:t>Write your answer here</a:t>
            </a: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  <a:p>
            <a:endParaRPr lang="en-GB" sz="1600" b="1" dirty="0">
              <a:solidFill>
                <a:srgbClr val="9966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Types of Streams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/>
              <a:t>A stream object may be: </a:t>
            </a:r>
          </a:p>
          <a:p>
            <a:pPr lvl="1"/>
            <a:r>
              <a:rPr lang="en-GB" sz="2400" dirty="0"/>
              <a:t>An input stream or an output stream;</a:t>
            </a:r>
          </a:p>
          <a:p>
            <a:pPr lvl="1"/>
            <a:r>
              <a:rPr lang="en-GB" sz="2400" dirty="0"/>
              <a:t>A character-oriented stream or a byte-oriented stream;</a:t>
            </a:r>
          </a:p>
          <a:p>
            <a:pPr lvl="1"/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And may be connected to a variety of sources or destinations</a:t>
            </a:r>
            <a:br>
              <a:rPr lang="en-GB" sz="2400" dirty="0"/>
            </a:br>
            <a:endParaRPr lang="en-GB" sz="2400" dirty="0"/>
          </a:p>
          <a:p>
            <a:pPr algn="just"/>
            <a:r>
              <a:rPr lang="en-GB" sz="2800" b="1" u="sng" dirty="0"/>
              <a:t>Java uses the same data formats for all </a:t>
            </a:r>
            <a:r>
              <a:rPr lang="en-GB" sz="2800" b="1" u="sng" dirty="0" smtClean="0"/>
              <a:t>computers / operating systems.</a:t>
            </a:r>
            <a:endParaRPr lang="en-GB" sz="2800" b="1" u="sng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Hierarchy for the </a:t>
            </a:r>
            <a:r>
              <a:rPr lang="en-GB" dirty="0">
                <a:latin typeface="Arial Unicode MS" pitchFamily="34" charset="-128"/>
              </a:rPr>
              <a:t>java.io</a:t>
            </a:r>
            <a:r>
              <a:rPr lang="en-GB" dirty="0"/>
              <a:t> Package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222" t="23333" r="50000" b="60000"/>
          <a:stretch/>
        </p:blipFill>
        <p:spPr>
          <a:xfrm>
            <a:off x="685800" y="1417638"/>
            <a:ext cx="7528560" cy="2971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4648200"/>
            <a:ext cx="35052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byte-oriented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 streams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9160" y="4648200"/>
            <a:ext cx="35052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character-oriented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Readers and Writers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b="1" dirty="0"/>
              <a:t>Readers</a:t>
            </a:r>
            <a:r>
              <a:rPr lang="en-GB" dirty="0"/>
              <a:t> &amp; </a:t>
            </a:r>
            <a:r>
              <a:rPr lang="en-GB" b="1" dirty="0"/>
              <a:t>Writers</a:t>
            </a:r>
            <a:r>
              <a:rPr lang="en-GB" dirty="0"/>
              <a:t> deal with  character streams.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These are </a:t>
            </a:r>
            <a:r>
              <a:rPr lang="en-GB" b="1" dirty="0"/>
              <a:t>abstract classes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A program must use classes derived from them.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For example,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GB" dirty="0"/>
              <a:t> is a type </a:t>
            </a:r>
            <a:r>
              <a:rPr lang="en-GB" dirty="0" smtClean="0"/>
              <a:t>(kind)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Reader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General Notes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14400"/>
            <a:ext cx="8458200" cy="5638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sz="2800" dirty="0">
                <a:latin typeface="+mn-lt"/>
              </a:rPr>
              <a:t>Character streams are optimised for handling character data. </a:t>
            </a:r>
            <a:br>
              <a:rPr lang="en-GB" sz="2800" dirty="0">
                <a:latin typeface="+mn-lt"/>
              </a:rPr>
            </a:br>
            <a:endParaRPr lang="en-GB" sz="28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GB" sz="2800" dirty="0">
                <a:latin typeface="+mn-lt"/>
              </a:rPr>
              <a:t>They also translate between the </a:t>
            </a:r>
            <a:r>
              <a:rPr lang="en-GB" sz="2800" b="1" dirty="0">
                <a:latin typeface="+mn-lt"/>
              </a:rPr>
              <a:t>internal</a:t>
            </a:r>
            <a:r>
              <a:rPr lang="en-GB" sz="2800" dirty="0">
                <a:latin typeface="+mn-lt"/>
              </a:rPr>
              <a:t> format used by Java programs and an </a:t>
            </a:r>
            <a:r>
              <a:rPr lang="en-GB" sz="2800" b="1" dirty="0">
                <a:latin typeface="+mn-lt"/>
              </a:rPr>
              <a:t>external</a:t>
            </a:r>
            <a:r>
              <a:rPr lang="en-GB" sz="2800" dirty="0">
                <a:latin typeface="+mn-lt"/>
              </a:rPr>
              <a:t> format used for text files. 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+mn-lt"/>
              </a:rPr>
              <a:t>Inside a Java program, character data is represented with the 16-bit char data type. The characters of a String use the same 16-bit code. </a:t>
            </a:r>
            <a:br>
              <a:rPr lang="en-GB" dirty="0">
                <a:latin typeface="+mn-lt"/>
              </a:rPr>
            </a:br>
            <a:endParaRPr lang="en-GB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GB" sz="2800" dirty="0">
                <a:latin typeface="+mn-lt"/>
              </a:rPr>
              <a:t>On a disk file, characters are represented in a format called </a:t>
            </a:r>
            <a:r>
              <a:rPr lang="en-GB" sz="2800" b="1" dirty="0">
                <a:latin typeface="+mn-lt"/>
              </a:rPr>
              <a:t>UTF</a:t>
            </a:r>
            <a:r>
              <a:rPr lang="en-GB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2800" dirty="0">
                <a:latin typeface="+mn-lt"/>
              </a:rPr>
              <a:t>(Unicode Transformation Format). 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+mn-lt"/>
              </a:rPr>
              <a:t>This format uses one, two, or three bytes per character and is intended to be a universal format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+mn-lt"/>
              </a:rPr>
              <a:t>one format for all text files in any language, anywhere in the world. </a:t>
            </a:r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2743200" cy="838200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/>
              <a:t>Readers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1450" y="3352800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30A0"/>
                </a:solidFill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/>
              <a:t>Writers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500" t="4815" r="73958" b="42593"/>
          <a:stretch/>
        </p:blipFill>
        <p:spPr>
          <a:xfrm>
            <a:off x="2209800" y="838200"/>
            <a:ext cx="67818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556" t="12222" r="13556" b="18889"/>
          <a:stretch/>
        </p:blipFill>
        <p:spPr>
          <a:xfrm>
            <a:off x="594852" y="533400"/>
            <a:ext cx="7558548" cy="5715000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3657600" cy="838200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rgbClr val="7030A0"/>
                </a:solidFill>
                <a:latin typeface="Arial Rounded MT Bold" pitchFamily="34" charset="0"/>
              </a:rPr>
              <a:t>InputStream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" y="3200400"/>
            <a:ext cx="365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err="1">
                <a:solidFill>
                  <a:srgbClr val="7030A0"/>
                </a:solidFill>
                <a:latin typeface="Arial Rounded MT Bold" pitchFamily="34" charset="0"/>
              </a:rPr>
              <a:t>OutputStream</a:t>
            </a:r>
            <a:endParaRPr lang="en-GB" sz="4000" b="1" dirty="0">
              <a:solidFill>
                <a:srgbClr val="7030A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730500"/>
            <a:ext cx="4419600" cy="115569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InputStream</a:t>
            </a:r>
            <a:r>
              <a:rPr lang="en-GB" sz="2400" dirty="0">
                <a:solidFill>
                  <a:schemeClr val="tx1"/>
                </a:solidFill>
              </a:rPr>
              <a:t> is an abstract class from which all byte-oriented input streams are derived.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5549901"/>
            <a:ext cx="4419600" cy="115569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OutputStream</a:t>
            </a:r>
            <a:r>
              <a:rPr lang="en-GB" sz="2400" dirty="0">
                <a:solidFill>
                  <a:schemeClr val="tx1"/>
                </a:solidFill>
              </a:rPr>
              <a:t> is an abstract class from which all byte-oriented output streams are derived.</a:t>
            </a:r>
          </a:p>
        </p:txBody>
      </p:sp>
      <p:sp>
        <p:nvSpPr>
          <p:cNvPr id="2" name="Rectangle 1">
            <a:hlinkClick r:id="rId3" action="ppaction://hlinkpres?slideindex=1&amp;slidetitle="/>
          </p:cNvPr>
          <p:cNvSpPr/>
          <p:nvPr/>
        </p:nvSpPr>
        <p:spPr>
          <a:xfrm>
            <a:off x="381000" y="6356350"/>
            <a:ext cx="2133600" cy="273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I/O classes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File I/O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GB" dirty="0"/>
              <a:t>In order to perform I/O you need to create objects using appropriate Java I/O classes. </a:t>
            </a:r>
          </a:p>
          <a:p>
            <a:pPr>
              <a:spcBef>
                <a:spcPct val="70000"/>
              </a:spcBef>
            </a:pPr>
            <a:r>
              <a:rPr lang="en-GB" dirty="0"/>
              <a:t>These objects contain the methods for reading/writing data from/to a file. </a:t>
            </a:r>
          </a:p>
          <a:p>
            <a:pPr>
              <a:spcBef>
                <a:spcPct val="70000"/>
              </a:spcBef>
            </a:pPr>
            <a:r>
              <a:rPr lang="en-GB" dirty="0"/>
              <a:t>This section introduces how to read/write strings &amp; numeric values from/to  text file using the </a:t>
            </a:r>
            <a:r>
              <a:rPr lang="en-GB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PrintWriter</a:t>
            </a:r>
            <a:r>
              <a:rPr lang="en-GB" dirty="0">
                <a:solidFill>
                  <a:srgbClr val="C00000"/>
                </a:solidFill>
              </a:rPr>
              <a:t> &amp; </a:t>
            </a:r>
            <a:r>
              <a:rPr lang="en-GB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Scanner </a:t>
            </a:r>
            <a:r>
              <a:rPr lang="en-GB" dirty="0"/>
              <a:t>classes.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9CB8B-8E6B-412B-A090-434CD17D3F67}" type="slidenum">
              <a:rPr lang="en-US" smtClean="0"/>
              <a:pPr/>
              <a:t>18</a:t>
            </a:fld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processing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 to a file</a:t>
            </a:r>
          </a:p>
          <a:p>
            <a:pPr lvl="1"/>
            <a:r>
              <a:rPr lang="en-GB" dirty="0"/>
              <a:t>declare a File object</a:t>
            </a:r>
          </a:p>
          <a:p>
            <a:pPr lvl="1"/>
            <a:r>
              <a:rPr lang="en-GB" dirty="0"/>
              <a:t>pass it to a stream object</a:t>
            </a:r>
          </a:p>
          <a:p>
            <a:r>
              <a:rPr lang="en-GB" dirty="0"/>
              <a:t>Process the data</a:t>
            </a:r>
          </a:p>
          <a:p>
            <a:pPr lvl="2">
              <a:buFontTx/>
              <a:buNone/>
            </a:pPr>
            <a:r>
              <a:rPr lang="en-GB" sz="2800" dirty="0"/>
              <a:t>while (</a:t>
            </a:r>
            <a:r>
              <a:rPr lang="en-GB" sz="2800" b="1" dirty="0"/>
              <a:t>not end of data</a:t>
            </a:r>
            <a:r>
              <a:rPr lang="en-GB" sz="2800" dirty="0"/>
              <a:t>)</a:t>
            </a:r>
          </a:p>
          <a:p>
            <a:pPr lvl="2">
              <a:buFontTx/>
              <a:buNone/>
            </a:pPr>
            <a:r>
              <a:rPr lang="en-GB" sz="2800" dirty="0"/>
              <a:t>    process data</a:t>
            </a:r>
            <a:endParaRPr lang="en-GB" sz="4000" dirty="0"/>
          </a:p>
          <a:p>
            <a:r>
              <a:rPr lang="en-GB" dirty="0"/>
              <a:t>Close the file</a:t>
            </a:r>
          </a:p>
          <a:p>
            <a:pPr lvl="1"/>
            <a:r>
              <a:rPr lang="en-GB" dirty="0"/>
              <a:t>close()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Input and Output Streams</a:t>
            </a:r>
            <a:r>
              <a:rPr lang="en-GB" b="1" dirty="0">
                <a:solidFill>
                  <a:schemeClr val="tx1"/>
                </a:solidFill>
              </a:rPr>
              <a:t/>
            </a:r>
            <a:br>
              <a:rPr lang="en-GB" b="1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GB" sz="2800" b="1" i="1" dirty="0"/>
              <a:t>Input</a:t>
            </a:r>
            <a:r>
              <a:rPr lang="en-GB" sz="2800" dirty="0"/>
              <a:t> is data going into a program.</a:t>
            </a:r>
          </a:p>
          <a:p>
            <a:pPr algn="just">
              <a:buFontTx/>
              <a:buChar char="•"/>
            </a:pPr>
            <a:r>
              <a:rPr lang="en-GB" sz="2800" b="1" i="1" dirty="0"/>
              <a:t>Output</a:t>
            </a:r>
            <a:r>
              <a:rPr lang="en-GB" sz="2800" dirty="0"/>
              <a:t> is data flowing out of a program. </a:t>
            </a:r>
          </a:p>
          <a:p>
            <a:pPr>
              <a:buFontTx/>
              <a:buChar char="•"/>
            </a:pPr>
            <a:r>
              <a:rPr lang="en-GB" sz="2800" dirty="0"/>
              <a:t>IO is frequently done using IO </a:t>
            </a:r>
            <a:r>
              <a:rPr lang="en-GB" sz="2800" b="1" i="1" dirty="0"/>
              <a:t>streams</a:t>
            </a:r>
            <a:r>
              <a:rPr lang="en-GB" sz="2800" dirty="0"/>
              <a:t>. </a:t>
            </a:r>
          </a:p>
          <a:p>
            <a:pPr>
              <a:buFontTx/>
              <a:buChar char="•"/>
            </a:pPr>
            <a:r>
              <a:rPr lang="en-GB" sz="2800" dirty="0"/>
              <a:t>A stream is a sequence of data flowing from a source to a destination. </a:t>
            </a:r>
          </a:p>
          <a:p>
            <a:pPr>
              <a:buFontTx/>
              <a:buChar char="•"/>
            </a:pPr>
            <a:r>
              <a:rPr lang="en-GB" sz="2800" dirty="0"/>
              <a:t>IO streams can be connected to a wide variety of data sources and destinations.</a:t>
            </a:r>
          </a:p>
          <a:p>
            <a:pPr algn="l">
              <a:buFontTx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cs typeface="Times New Roman" pitchFamily="18" charset="0"/>
              </a:rPr>
              <a:t>PrintWriter</a:t>
            </a:r>
            <a:r>
              <a:rPr lang="en-GB" b="1" dirty="0"/>
              <a:t> 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cs typeface="Times New Roman" pitchFamily="18" charset="0"/>
              </a:rPr>
              <a:t>The </a:t>
            </a:r>
            <a:r>
              <a:rPr lang="en-GB" sz="3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java.io.PrintWriter</a:t>
            </a:r>
            <a:r>
              <a:rPr lang="en-GB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</a:rPr>
              <a:t>is a basic class that can </a:t>
            </a:r>
            <a:r>
              <a:rPr lang="en-GB" dirty="0">
                <a:cs typeface="Times New Roman" pitchFamily="18" charset="0"/>
              </a:rPr>
              <a:t>be used to write data to a </a:t>
            </a:r>
            <a:r>
              <a:rPr lang="en-GB" u="sng" dirty="0">
                <a:cs typeface="Times New Roman" pitchFamily="18" charset="0"/>
              </a:rPr>
              <a:t>text file</a:t>
            </a:r>
            <a:r>
              <a:rPr lang="en-GB" dirty="0">
                <a:cs typeface="Times New Roman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GB" dirty="0">
                <a:cs typeface="Times New Roman" pitchFamily="18" charset="0"/>
              </a:rPr>
              <a:t>Two constructors of interest: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PrintWriter(String filename)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PrintWriter(File file)</a:t>
            </a:r>
          </a:p>
          <a:p>
            <a:pPr lvl="2">
              <a:lnSpc>
                <a:spcPct val="110000"/>
              </a:lnSpc>
              <a:buNone/>
            </a:pPr>
            <a:endParaRPr lang="en-GB" sz="2800" b="1" dirty="0"/>
          </a:p>
          <a:p>
            <a:pPr lvl="1">
              <a:lnSpc>
                <a:spcPct val="110000"/>
              </a:lnSpc>
              <a:buNone/>
            </a:pPr>
            <a:r>
              <a:rPr lang="en-GB" sz="3200" b="1" i="1" dirty="0">
                <a:cs typeface="Times New Roman" pitchFamily="18" charset="0"/>
              </a:rPr>
              <a:t>NOTE: If the file already exists, </a:t>
            </a:r>
            <a:r>
              <a:rPr lang="en-GB" sz="3200" b="1" i="1" u="sng" dirty="0">
                <a:cs typeface="Times New Roman" pitchFamily="18" charset="0"/>
              </a:rPr>
              <a:t>the existing content of the file will be discarded. 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01794-3E27-4B63-B0AF-A5D3218CBAAD}" type="slidenum">
              <a:rPr lang="en-US" smtClean="0"/>
              <a:pPr/>
              <a:t>20</a:t>
            </a:fld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  <a:cs typeface="Times New Roman" pitchFamily="18" charset="0"/>
              </a:rPr>
              <a:t>PrintWriter</a:t>
            </a:r>
            <a:r>
              <a:rPr lang="en-GB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3500" dirty="0">
                <a:cs typeface="Times New Roman" pitchFamily="18" charset="0"/>
              </a:rPr>
              <a:t>Both throw  </a:t>
            </a:r>
            <a:r>
              <a:rPr lang="en-GB" sz="3500" dirty="0" err="1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en-GB" sz="35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If the given file object does not denote an existing, writable regular file and a new regular file of that name cannot be created.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 if some other error occurs while opening or creating the file.</a:t>
            </a:r>
          </a:p>
          <a:p>
            <a:pPr>
              <a:lnSpc>
                <a:spcPct val="110000"/>
              </a:lnSpc>
            </a:pPr>
            <a:r>
              <a:rPr lang="en-GB" sz="3100" dirty="0">
                <a:cs typeface="Times New Roman" pitchFamily="18" charset="0"/>
              </a:rPr>
              <a:t>A </a:t>
            </a:r>
            <a:r>
              <a:rPr lang="en-GB" sz="31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checked</a:t>
            </a:r>
            <a:r>
              <a:rPr lang="en-GB" sz="31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GB" sz="3100" dirty="0">
                <a:cs typeface="Times New Roman" pitchFamily="18" charset="0"/>
              </a:rPr>
              <a:t>exception so must do something.</a:t>
            </a:r>
            <a:br>
              <a:rPr lang="en-GB" sz="3100" dirty="0">
                <a:cs typeface="Times New Roman" pitchFamily="18" charset="0"/>
              </a:rPr>
            </a:br>
            <a:endParaRPr lang="en-GB" sz="3100" dirty="0"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GB" sz="2400" dirty="0">
              <a:cs typeface="Times New Roman" pitchFamily="18" charset="0"/>
            </a:endParaRP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01794-3E27-4B63-B0AF-A5D3218CBAAD}" type="slidenum">
              <a:rPr lang="en-US" smtClean="0"/>
              <a:pPr/>
              <a:t>21</a:t>
            </a:fld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8392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>
                <a:latin typeface="+mn-lt"/>
              </a:rPr>
              <a:t>public class WriteData</a:t>
            </a:r>
          </a:p>
          <a:p>
            <a:pPr>
              <a:buNone/>
            </a:pPr>
            <a:r>
              <a:rPr lang="en-GB" sz="2400" dirty="0" smtClean="0">
                <a:latin typeface="+mn-lt"/>
              </a:rPr>
              <a:t>{</a:t>
            </a:r>
          </a:p>
          <a:p>
            <a:pPr>
              <a:buNone/>
            </a:pPr>
            <a:r>
              <a:rPr lang="en-GB" sz="2400" dirty="0" smtClean="0">
                <a:latin typeface="+mn-lt"/>
              </a:rPr>
              <a:t>    private </a:t>
            </a:r>
            <a:r>
              <a:rPr lang="en-GB" sz="2400" b="1" dirty="0" smtClean="0">
                <a:solidFill>
                  <a:srgbClr val="0033CC"/>
                </a:solidFill>
                <a:latin typeface="+mn-lt"/>
              </a:rPr>
              <a:t>File </a:t>
            </a:r>
            <a:r>
              <a:rPr lang="en-GB" sz="2400" b="1" dirty="0" err="1" smtClean="0">
                <a:solidFill>
                  <a:srgbClr val="0033CC"/>
                </a:solidFill>
                <a:latin typeface="+mn-lt"/>
              </a:rPr>
              <a:t>file</a:t>
            </a:r>
            <a:r>
              <a:rPr lang="en-GB" sz="2400" dirty="0" smtClean="0">
                <a:latin typeface="+mn-lt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+mn-lt"/>
              </a:rPr>
              <a:t>    </a:t>
            </a:r>
            <a:r>
              <a:rPr lang="en-GB" sz="2400" dirty="0">
                <a:latin typeface="+mn-lt"/>
              </a:rPr>
              <a:t>private </a:t>
            </a:r>
            <a:r>
              <a:rPr lang="en-GB" sz="2400" b="1" dirty="0">
                <a:solidFill>
                  <a:srgbClr val="C00000"/>
                </a:solidFill>
                <a:latin typeface="+mn-lt"/>
              </a:rPr>
              <a:t>PrintWriter output</a:t>
            </a:r>
            <a:r>
              <a:rPr lang="en-GB" sz="2400" dirty="0">
                <a:latin typeface="+mn-lt"/>
              </a:rPr>
              <a:t>;</a:t>
            </a:r>
          </a:p>
          <a:p>
            <a:pPr>
              <a:buNone/>
            </a:pPr>
            <a:endParaRPr lang="en-GB" sz="2400" dirty="0">
              <a:latin typeface="+mn-lt"/>
            </a:endParaRPr>
          </a:p>
          <a:p>
            <a:pPr>
              <a:buNone/>
            </a:pPr>
            <a:r>
              <a:rPr lang="en-GB" sz="2400" dirty="0">
                <a:latin typeface="+mn-lt"/>
              </a:rPr>
              <a:t>    public WriteData(</a:t>
            </a:r>
            <a:r>
              <a:rPr lang="en-GB" sz="2400" b="1" dirty="0">
                <a:latin typeface="+mn-lt"/>
              </a:rPr>
              <a:t>String fileName</a:t>
            </a:r>
            <a:r>
              <a:rPr lang="en-GB" sz="2400" dirty="0">
                <a:latin typeface="+mn-lt"/>
              </a:rPr>
              <a:t>)</a:t>
            </a:r>
          </a:p>
          <a:p>
            <a:pPr>
              <a:buNone/>
            </a:pPr>
            <a:r>
              <a:rPr lang="en-GB" sz="2400" dirty="0">
                <a:latin typeface="+mn-lt"/>
              </a:rPr>
              <a:t>    {</a:t>
            </a:r>
          </a:p>
          <a:p>
            <a:pPr>
              <a:buNone/>
            </a:pPr>
            <a:r>
              <a:rPr lang="en-GB" sz="2400" dirty="0">
                <a:solidFill>
                  <a:srgbClr val="0033CC"/>
                </a:solidFill>
                <a:latin typeface="+mn-lt"/>
              </a:rPr>
              <a:t>        </a:t>
            </a:r>
            <a:r>
              <a:rPr lang="en-GB" sz="2400" b="1" dirty="0">
                <a:solidFill>
                  <a:srgbClr val="0033CC"/>
                </a:solidFill>
                <a:latin typeface="+mn-lt"/>
              </a:rPr>
              <a:t>file = new File(</a:t>
            </a:r>
            <a:r>
              <a:rPr lang="en-GB" sz="2400" b="1" dirty="0">
                <a:latin typeface="+mn-lt"/>
              </a:rPr>
              <a:t>fileName</a:t>
            </a:r>
            <a:r>
              <a:rPr lang="en-GB" sz="2400" b="1" dirty="0">
                <a:solidFill>
                  <a:srgbClr val="0033CC"/>
                </a:solidFill>
                <a:latin typeface="+mn-lt"/>
              </a:rPr>
              <a:t>)</a:t>
            </a:r>
            <a:r>
              <a:rPr lang="en-GB" sz="2400" b="1" dirty="0">
                <a:solidFill>
                  <a:srgbClr val="0070C0"/>
                </a:solidFill>
                <a:latin typeface="+mn-lt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+mn-lt"/>
              </a:rPr>
              <a:t>        if (</a:t>
            </a:r>
            <a:r>
              <a:rPr lang="en-GB" sz="2400" b="1" dirty="0">
                <a:solidFill>
                  <a:srgbClr val="0033CC"/>
                </a:solidFill>
                <a:latin typeface="+mn-lt"/>
              </a:rPr>
              <a:t>file.exists()</a:t>
            </a:r>
            <a:r>
              <a:rPr lang="en-GB" sz="2400" dirty="0">
                <a:latin typeface="+mn-lt"/>
              </a:rPr>
              <a:t>) </a:t>
            </a:r>
          </a:p>
          <a:p>
            <a:pPr>
              <a:buNone/>
            </a:pPr>
            <a:r>
              <a:rPr lang="en-GB" sz="2400" dirty="0">
                <a:latin typeface="+mn-lt"/>
              </a:rPr>
              <a:t>        {</a:t>
            </a:r>
          </a:p>
          <a:p>
            <a:pPr>
              <a:buNone/>
            </a:pPr>
            <a:r>
              <a:rPr lang="en-GB" sz="2400" dirty="0">
                <a:latin typeface="+mn-lt"/>
              </a:rPr>
              <a:t>           throw new </a:t>
            </a:r>
            <a:r>
              <a:rPr lang="en-GB" sz="2400" b="1" dirty="0">
                <a:latin typeface="+mn-lt"/>
              </a:rPr>
              <a:t>IllegalStateException</a:t>
            </a:r>
            <a:r>
              <a:rPr lang="en-GB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400" dirty="0">
                <a:latin typeface="+mn-lt"/>
              </a:rPr>
              <a:t>( fileName + " already exists");</a:t>
            </a:r>
          </a:p>
          <a:p>
            <a:pPr>
              <a:buNone/>
            </a:pPr>
            <a:r>
              <a:rPr lang="en-GB" sz="2400" dirty="0">
                <a:latin typeface="+mn-lt"/>
              </a:rPr>
              <a:t>        }</a:t>
            </a:r>
          </a:p>
          <a:p>
            <a:pPr>
              <a:buNone/>
            </a:pPr>
            <a:r>
              <a:rPr lang="en-GB" sz="2400" dirty="0">
                <a:latin typeface="+mn-lt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6324600"/>
            <a:ext cx="4419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More on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/>
              <a:t>    </a:t>
            </a:r>
            <a:r>
              <a:rPr lang="en-GB" sz="3400" dirty="0">
                <a:latin typeface="+mn-lt"/>
              </a:rPr>
              <a:t>public void makeLink() </a:t>
            </a:r>
            <a:r>
              <a:rPr lang="en-GB" sz="3400" b="1" dirty="0">
                <a:latin typeface="+mn-lt"/>
              </a:rPr>
              <a:t>throws FileNotFoundException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{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    </a:t>
            </a:r>
            <a:r>
              <a:rPr lang="en-GB" sz="3400" b="1" dirty="0">
                <a:solidFill>
                  <a:srgbClr val="FF0000"/>
                </a:solidFill>
                <a:latin typeface="+mn-lt"/>
              </a:rPr>
              <a:t>output = new PrintWriter(</a:t>
            </a:r>
            <a:r>
              <a:rPr lang="en-GB" sz="3400" b="1" dirty="0">
                <a:solidFill>
                  <a:srgbClr val="0033CC"/>
                </a:solidFill>
                <a:latin typeface="+mn-lt"/>
              </a:rPr>
              <a:t>file</a:t>
            </a:r>
            <a:r>
              <a:rPr lang="en-GB" sz="3400" b="1" dirty="0">
                <a:solidFill>
                  <a:srgbClr val="FF0000"/>
                </a:solidFill>
                <a:latin typeface="+mn-lt"/>
              </a:rPr>
              <a:t>);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}</a:t>
            </a:r>
          </a:p>
          <a:p>
            <a:pPr>
              <a:buNone/>
            </a:pPr>
            <a:endParaRPr lang="en-GB" sz="3400" dirty="0">
              <a:latin typeface="+mn-lt"/>
            </a:endParaRPr>
          </a:p>
          <a:p>
            <a:pPr>
              <a:buNone/>
            </a:pPr>
            <a:r>
              <a:rPr lang="en-GB" sz="3400" dirty="0">
                <a:latin typeface="+mn-lt"/>
              </a:rPr>
              <a:t>   public void writeToFile()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{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    </a:t>
            </a:r>
            <a:r>
              <a:rPr lang="en-GB" sz="3400" b="1" dirty="0">
                <a:solidFill>
                  <a:srgbClr val="FF0000"/>
                </a:solidFill>
                <a:latin typeface="+mn-lt"/>
              </a:rPr>
              <a:t>output.print</a:t>
            </a:r>
            <a:r>
              <a:rPr lang="en-GB" sz="3400" dirty="0">
                <a:latin typeface="+mn-lt"/>
              </a:rPr>
              <a:t>("John T Smith ");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    </a:t>
            </a:r>
            <a:r>
              <a:rPr lang="en-GB" sz="3400" b="1" dirty="0">
                <a:solidFill>
                  <a:srgbClr val="FF0000"/>
                </a:solidFill>
                <a:latin typeface="+mn-lt"/>
              </a:rPr>
              <a:t>output.println</a:t>
            </a:r>
            <a:r>
              <a:rPr lang="en-GB" sz="3400" dirty="0">
                <a:latin typeface="+mn-lt"/>
              </a:rPr>
              <a:t>(90);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    </a:t>
            </a:r>
            <a:r>
              <a:rPr lang="en-GB" sz="3400" b="1" dirty="0">
                <a:solidFill>
                  <a:srgbClr val="FF0000"/>
                </a:solidFill>
                <a:latin typeface="+mn-lt"/>
              </a:rPr>
              <a:t>output.print</a:t>
            </a:r>
            <a:r>
              <a:rPr lang="en-GB" sz="3400" dirty="0">
                <a:latin typeface="+mn-lt"/>
              </a:rPr>
              <a:t>("Eric K Jones ");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    </a:t>
            </a:r>
            <a:r>
              <a:rPr lang="en-GB" sz="3400" b="1" dirty="0">
                <a:solidFill>
                  <a:srgbClr val="FF0000"/>
                </a:solidFill>
                <a:latin typeface="+mn-lt"/>
              </a:rPr>
              <a:t>output.println</a:t>
            </a:r>
            <a:r>
              <a:rPr lang="en-GB" sz="3400" dirty="0">
                <a:latin typeface="+mn-lt"/>
              </a:rPr>
              <a:t>(85);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 }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public void closeLink()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{       </a:t>
            </a:r>
          </a:p>
          <a:p>
            <a:pPr>
              <a:buNone/>
            </a:pPr>
            <a:r>
              <a:rPr lang="en-GB" sz="3400" b="1" dirty="0">
                <a:solidFill>
                  <a:srgbClr val="FF0000"/>
                </a:solidFill>
                <a:latin typeface="+mn-lt"/>
              </a:rPr>
              <a:t>       output.close();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   }</a:t>
            </a:r>
          </a:p>
          <a:p>
            <a:pPr>
              <a:buNone/>
            </a:pPr>
            <a:r>
              <a:rPr lang="en-GB" sz="3400" dirty="0">
                <a:latin typeface="+mn-lt"/>
              </a:rPr>
              <a:t>} // end WriteData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3352800"/>
            <a:ext cx="2209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spaces before 2</a:t>
            </a:r>
            <a:r>
              <a:rPr lang="en-GB" b="1" baseline="30000" dirty="0">
                <a:solidFill>
                  <a:schemeClr val="tx1"/>
                </a:solidFill>
              </a:rPr>
              <a:t>nd</a:t>
            </a:r>
            <a:r>
              <a:rPr lang="en-GB" b="1" dirty="0">
                <a:solidFill>
                  <a:schemeClr val="tx1"/>
                </a:solidFill>
              </a:rPr>
              <a:t> “s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4572000" y="3098800"/>
            <a:ext cx="1524000" cy="406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4352925" y="3505200"/>
            <a:ext cx="1743075" cy="2889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3886200"/>
            <a:ext cx="3352800" cy="247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print() </a:t>
            </a:r>
            <a:r>
              <a:rPr lang="en-GB" sz="2400" dirty="0" smtClean="0">
                <a:solidFill>
                  <a:schemeClr val="tx1"/>
                </a:solidFill>
              </a:rPr>
              <a:t>&amp; </a:t>
            </a:r>
            <a:r>
              <a:rPr lang="en-GB" sz="2400" b="1" dirty="0" err="1">
                <a:solidFill>
                  <a:srgbClr val="FF0000"/>
                </a:solidFill>
              </a:rPr>
              <a:t>println</a:t>
            </a:r>
            <a:r>
              <a:rPr lang="en-GB" sz="2400" b="1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- use as with </a:t>
            </a:r>
            <a:r>
              <a:rPr lang="en-GB" sz="2400" dirty="0" err="1" smtClean="0">
                <a:solidFill>
                  <a:schemeClr val="tx1"/>
                </a:solidFill>
              </a:rPr>
              <a:t>System.out</a:t>
            </a:r>
            <a:r>
              <a:rPr lang="en-GB" sz="2400" dirty="0" smtClean="0">
                <a:solidFill>
                  <a:schemeClr val="tx1"/>
                </a:solidFill>
              </a:rPr>
              <a:t> but writing to a file rather than standard output (the terminal window)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the file </a:t>
            </a:r>
            <a:r>
              <a:rPr lang="en-GB" sz="3000" b="1" dirty="0">
                <a:latin typeface="Arial" pitchFamily="34" charset="0"/>
                <a:cs typeface="Arial" pitchFamily="34" charset="0"/>
              </a:rPr>
              <a:t>WriteData.java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Read the code.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Open </a:t>
            </a:r>
            <a:r>
              <a:rPr lang="en-GB" b="1" dirty="0">
                <a:latin typeface="+mn-lt"/>
                <a:cs typeface="Arial" panose="020B0604020202020204" pitchFamily="34" charset="0"/>
              </a:rPr>
              <a:t>Windows Explorer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show the contents of your project folder so you can see what happens as you call the methods.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Run the following four experiments:</a:t>
            </a:r>
          </a:p>
          <a:p>
            <a:pPr lvl="1"/>
            <a:r>
              <a:rPr lang="en-GB" dirty="0"/>
              <a:t>Experiment 1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Create a </a:t>
            </a:r>
            <a:r>
              <a:rPr lang="en-GB" b="1" dirty="0" err="1"/>
              <a:t>WriteData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object with a file name “test1.txt”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Invoke </a:t>
            </a:r>
            <a:r>
              <a:rPr lang="en-GB" b="1" dirty="0" err="1">
                <a:latin typeface="+mn-lt"/>
              </a:rPr>
              <a:t>makeLink</a:t>
            </a:r>
            <a:r>
              <a:rPr lang="en-GB" b="1" dirty="0">
                <a:latin typeface="+mn-lt"/>
              </a:rPr>
              <a:t>()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Invoke writeToFile()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Invoke closeLink()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Examine your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59436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experiments continued on next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3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cont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Experiment 2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Create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WriteData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object with file name “test2.txt”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Invoke makeLink()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Invoke writeToFile()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Remove the WriteData object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Examine your text file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Delete it</a:t>
            </a:r>
          </a:p>
          <a:p>
            <a:pPr lvl="1"/>
            <a:r>
              <a:rPr lang="en-GB" dirty="0"/>
              <a:t>Experiment 3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Create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WriteData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object (“test3.txt”)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Invoke writeToFile()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What happens?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How would you deal with this?</a:t>
            </a: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60198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Experiment 4 on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3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cont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/>
              <a:t>Experiment 4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Create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WriteData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object (“test4.txt”)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Invoke closeLink()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What happens?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How would you deal with this?</a:t>
            </a:r>
          </a:p>
          <a:p>
            <a:pPr lvl="1">
              <a:buNone/>
            </a:pPr>
            <a:endParaRPr lang="en-GB" sz="1500" dirty="0"/>
          </a:p>
          <a:p>
            <a:pPr lvl="1">
              <a:buNone/>
            </a:pPr>
            <a:r>
              <a:rPr lang="en-GB" sz="1500" dirty="0"/>
              <a:t>try</a:t>
            </a:r>
          </a:p>
          <a:p>
            <a:pPr lvl="1">
              <a:buNone/>
            </a:pPr>
            <a:r>
              <a:rPr lang="en-GB" sz="1500" dirty="0"/>
              <a:t>{</a:t>
            </a:r>
          </a:p>
          <a:p>
            <a:pPr lvl="1">
              <a:buNone/>
            </a:pPr>
            <a:r>
              <a:rPr lang="en-GB" sz="1500" dirty="0"/>
              <a:t>     // </a:t>
            </a:r>
            <a:r>
              <a:rPr lang="en-GB" sz="1500" dirty="0">
                <a:solidFill>
                  <a:schemeClr val="accent3">
                    <a:lumMod val="75000"/>
                  </a:schemeClr>
                </a:solidFill>
              </a:rPr>
              <a:t>code</a:t>
            </a:r>
          </a:p>
          <a:p>
            <a:pPr lvl="1">
              <a:buNone/>
            </a:pPr>
            <a:r>
              <a:rPr lang="en-GB" sz="1500" dirty="0"/>
              <a:t>}</a:t>
            </a:r>
          </a:p>
          <a:p>
            <a:pPr lvl="1">
              <a:buNone/>
            </a:pPr>
            <a:r>
              <a:rPr lang="en-GB" sz="1500" dirty="0"/>
              <a:t>catch ( NullPointerException e)</a:t>
            </a:r>
          </a:p>
          <a:p>
            <a:pPr lvl="1">
              <a:buNone/>
            </a:pPr>
            <a:r>
              <a:rPr lang="en-GB" sz="1500" dirty="0"/>
              <a:t>{</a:t>
            </a:r>
          </a:p>
          <a:p>
            <a:pPr lvl="1">
              <a:buNone/>
            </a:pPr>
            <a:r>
              <a:rPr lang="en-GB" sz="1500" dirty="0"/>
              <a:t>    System.err.println(" PrintWriter not assigned");</a:t>
            </a:r>
          </a:p>
          <a:p>
            <a:pPr lvl="1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810000"/>
            <a:ext cx="4876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b="1" dirty="0"/>
              <a:t>Closing a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The </a:t>
            </a:r>
            <a:r>
              <a:rPr lang="en-GB" sz="3000" b="1" dirty="0">
                <a:latin typeface="Arial" pitchFamily="34" charset="0"/>
                <a:cs typeface="Arial" pitchFamily="34" charset="0"/>
              </a:rPr>
              <a:t>close() </a:t>
            </a:r>
            <a:r>
              <a:rPr lang="en-GB" sz="2800" dirty="0"/>
              <a:t>method should always be used when a program is done with a file. </a:t>
            </a:r>
          </a:p>
          <a:p>
            <a:pPr lvl="1" algn="just"/>
            <a:r>
              <a:rPr lang="en-GB" sz="2400" dirty="0"/>
              <a:t>If a file is not closed, the program might end before the operating system has finished writing data to the file.</a:t>
            </a:r>
          </a:p>
          <a:p>
            <a:pPr lvl="1"/>
            <a:r>
              <a:rPr lang="en-GB" sz="2400" dirty="0"/>
              <a:t> The data written to the file might be lost! </a:t>
            </a:r>
            <a:br>
              <a:rPr lang="en-GB" sz="2400" dirty="0"/>
            </a:br>
            <a:endParaRPr lang="en-GB" sz="2400" dirty="0"/>
          </a:p>
          <a:p>
            <a:pPr algn="just"/>
            <a:r>
              <a:rPr lang="en-GB" sz="2800" b="1" i="1" dirty="0">
                <a:solidFill>
                  <a:srgbClr val="FF0000"/>
                </a:solidFill>
              </a:rPr>
              <a:t>Or it might not! Depends on how busy the operating system is. This is a notorious computer bug. </a:t>
            </a:r>
          </a:p>
          <a:p>
            <a:pPr algn="just"/>
            <a:r>
              <a:rPr lang="en-GB" sz="2800" b="1" i="1" dirty="0">
                <a:solidFill>
                  <a:srgbClr val="FF0000"/>
                </a:solidFill>
              </a:rPr>
              <a:t>It can be very frustrating, because sometimes a buggy program will work correctly, and sometimes not. </a:t>
            </a:r>
          </a:p>
          <a:p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provides many classes to help read text from a file</a:t>
            </a:r>
          </a:p>
          <a:p>
            <a:pPr lvl="1"/>
            <a:r>
              <a:rPr lang="en-GB" dirty="0"/>
              <a:t>see slide  for Readers</a:t>
            </a:r>
          </a:p>
          <a:p>
            <a:r>
              <a:rPr lang="en-GB" dirty="0"/>
              <a:t>We will use the </a:t>
            </a:r>
            <a:r>
              <a:rPr lang="en-GB" sz="3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Scanner</a:t>
            </a:r>
            <a:r>
              <a:rPr lang="en-GB" dirty="0"/>
              <a:t> class</a:t>
            </a:r>
          </a:p>
          <a:p>
            <a:r>
              <a:rPr lang="en-GB" dirty="0"/>
              <a:t>See:</a:t>
            </a:r>
          </a:p>
          <a:p>
            <a:pPr lvl="1">
              <a:buNone/>
            </a:pPr>
            <a:r>
              <a:rPr lang="en-GB" dirty="0">
                <a:hlinkClick r:id="rId2"/>
              </a:rPr>
              <a:t>http://download.oracle.com/javase/8/docs/api/java/util/Scanner.html</a:t>
            </a:r>
            <a:endParaRPr lang="en-GB" dirty="0"/>
          </a:p>
          <a:p>
            <a:pPr lvl="1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/>
              <a:t>Constructors for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Many but one we are interested in is:</a:t>
            </a:r>
          </a:p>
          <a:p>
            <a:pPr marL="0" indent="0">
              <a:buNone/>
            </a:pP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  <a:r>
              <a:rPr lang="en-GB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2" action="ppaction://hlinkfile" tooltip="class in java.io"/>
              </a:rPr>
              <a:t>File</a:t>
            </a:r>
            <a:r>
              <a:rPr lang="en-GB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GB" sz="2600" dirty="0"/>
              <a:t>To create a </a:t>
            </a:r>
            <a:r>
              <a:rPr lang="en-GB" sz="2600" b="1" dirty="0">
                <a:solidFill>
                  <a:srgbClr val="00B050"/>
                </a:solidFill>
              </a:rPr>
              <a:t>Scanner</a:t>
            </a:r>
            <a:r>
              <a:rPr lang="en-GB" sz="2600" dirty="0"/>
              <a:t> to read data from a file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GB" sz="2600" dirty="0"/>
              <a:t>create an instance of the File using the constructor </a:t>
            </a:r>
          </a:p>
          <a:p>
            <a:pPr marL="457200" lvl="1" indent="0">
              <a:lnSpc>
                <a:spcPct val="120000"/>
              </a:lnSpc>
              <a:spcBef>
                <a:spcPct val="40000"/>
              </a:spcBef>
              <a:buNone/>
            </a:pPr>
            <a:r>
              <a:rPr lang="en-GB" sz="2600" b="1" dirty="0">
                <a:solidFill>
                  <a:srgbClr val="0070C0"/>
                </a:solidFill>
                <a:latin typeface="Courier New" pitchFamily="49" charset="0"/>
              </a:rPr>
              <a:t>                </a:t>
            </a:r>
            <a:r>
              <a:rPr lang="en-GB" sz="2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File(</a:t>
            </a:r>
            <a:r>
              <a:rPr lang="en-GB" sz="2600" b="1" dirty="0">
                <a:latin typeface="Arial" pitchFamily="34" charset="0"/>
                <a:cs typeface="Arial" pitchFamily="34" charset="0"/>
              </a:rPr>
              <a:t>filename</a:t>
            </a:r>
            <a:r>
              <a:rPr lang="en-GB" sz="2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GB" sz="2600" dirty="0"/>
              <a:t>use</a:t>
            </a:r>
            <a:r>
              <a:rPr lang="en-GB" sz="2600" dirty="0">
                <a:latin typeface="Courier New" pitchFamily="49" charset="0"/>
              </a:rPr>
              <a:t> </a:t>
            </a:r>
            <a:r>
              <a:rPr lang="en-GB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Scanner(</a:t>
            </a:r>
            <a:r>
              <a:rPr lang="en-GB" sz="2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GB" sz="2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GB" sz="2600" dirty="0"/>
              <a:t>to create a Scanner for the file.</a:t>
            </a:r>
            <a:br>
              <a:rPr lang="en-GB" sz="2600" dirty="0"/>
            </a:br>
            <a:endParaRPr lang="en-GB" sz="2600" dirty="0"/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GB" sz="2600" dirty="0"/>
              <a:t>Invoking the constructor </a:t>
            </a:r>
            <a:r>
              <a:rPr lang="en-GB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Scanner(</a:t>
            </a:r>
            <a:r>
              <a:rPr lang="en-GB" sz="2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GB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600" dirty="0"/>
              <a:t>may throw a </a:t>
            </a:r>
            <a:r>
              <a:rPr lang="en-GB" sz="2600" b="1" dirty="0">
                <a:latin typeface="Arial" pitchFamily="34" charset="0"/>
                <a:cs typeface="Arial" pitchFamily="34" charset="0"/>
              </a:rPr>
              <a:t>FileNotFoundException.</a:t>
            </a:r>
            <a:endParaRPr lang="en-GB" sz="2600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/>
              <a:t>IO Streams</a:t>
            </a:r>
            <a:br>
              <a:rPr lang="en-GB" sz="4000" b="1" dirty="0"/>
            </a:br>
            <a:endParaRPr lang="en-GB" sz="40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The core Java language does not have any IO methods. 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For a program to do IO, it must import an IO package:</a:t>
            </a:r>
          </a:p>
          <a:p>
            <a:pPr marL="0" indent="0">
              <a:buNone/>
            </a:pPr>
            <a:endParaRPr lang="en-GB" sz="2800" dirty="0"/>
          </a:p>
          <a:p>
            <a:pPr lvl="1" algn="ctr">
              <a:buNone/>
            </a:pPr>
            <a:r>
              <a:rPr lang="en-GB" sz="4000" b="1" dirty="0">
                <a:solidFill>
                  <a:srgbClr val="C00000"/>
                </a:solidFill>
                <a:latin typeface="Arial Unicode MS" pitchFamily="34" charset="-128"/>
              </a:rPr>
              <a:t>java.io</a:t>
            </a:r>
            <a:r>
              <a:rPr lang="en-GB" sz="4000" dirty="0">
                <a:solidFill>
                  <a:srgbClr val="C00000"/>
                </a:solidFill>
              </a:rPr>
              <a:t> </a:t>
            </a:r>
            <a:r>
              <a:rPr lang="en-GB" sz="4000" b="1" dirty="0">
                <a:solidFill>
                  <a:srgbClr val="C00000"/>
                </a:solidFill>
              </a:rPr>
              <a:t>.*;</a:t>
            </a:r>
            <a:r>
              <a:rPr lang="en-GB" sz="4000" dirty="0">
                <a:solidFill>
                  <a:srgbClr val="C00000"/>
                </a:solidFill>
              </a:rPr>
              <a:t/>
            </a:r>
            <a:br>
              <a:rPr lang="en-GB" sz="4000" dirty="0">
                <a:solidFill>
                  <a:srgbClr val="C00000"/>
                </a:solidFill>
              </a:rPr>
            </a:br>
            <a:endParaRPr lang="en-GB" sz="40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800" dirty="0"/>
              <a:t>Data for a program may come from several sources. </a:t>
            </a:r>
            <a:br>
              <a:rPr lang="en-GB" sz="2800" dirty="0"/>
            </a:b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Data created by a program may be sent to several destinations. </a:t>
            </a:r>
          </a:p>
          <a:p>
            <a:pPr algn="just">
              <a:buFontTx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More Scanner methods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err="1">
                <a:solidFill>
                  <a:srgbClr val="0033CC"/>
                </a:solidFill>
              </a:rPr>
              <a:t>nextInt</a:t>
            </a:r>
            <a:r>
              <a:rPr lang="en-US" b="1" dirty="0">
                <a:solidFill>
                  <a:srgbClr val="0033CC"/>
                </a:solidFill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</a:rPr>
              <a:t>nextDouble</a:t>
            </a:r>
            <a:r>
              <a:rPr lang="en-US" b="1" dirty="0">
                <a:solidFill>
                  <a:srgbClr val="0033CC"/>
                </a:solidFill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</a:rPr>
              <a:t>next()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</a:rPr>
              <a:t>nextLine</a:t>
            </a:r>
            <a:r>
              <a:rPr lang="en-US" b="1" dirty="0">
                <a:solidFill>
                  <a:srgbClr val="0033CC"/>
                </a:solidFill>
              </a:rPr>
              <a:t>()</a:t>
            </a:r>
            <a:r>
              <a:rPr lang="en-US" dirty="0"/>
              <a:t>, etc. can be used with reading from a file as well as a keyboard.</a:t>
            </a:r>
          </a:p>
          <a:p>
            <a:pPr eaLnBrk="1" hangingPunct="1"/>
            <a:r>
              <a:rPr lang="en-US" dirty="0"/>
              <a:t>These have preconditions: a token of the format specified by method used, otherwise fails.</a:t>
            </a:r>
          </a:p>
          <a:p>
            <a:pPr eaLnBrk="1" hangingPunct="1"/>
            <a:r>
              <a:rPr lang="en-US" dirty="0"/>
              <a:t>To verify these preconditions use:</a:t>
            </a:r>
          </a:p>
          <a:p>
            <a:pPr marL="457200" lvl="1" indent="0" eaLnBrk="1" hangingPunct="1">
              <a:buNone/>
            </a:pPr>
            <a:r>
              <a:rPr lang="en-US" sz="3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hasNextBoolean()</a:t>
            </a:r>
          </a:p>
          <a:p>
            <a:pPr marL="457200" lvl="1" indent="0" eaLnBrk="1" hangingPunct="1">
              <a:buNone/>
            </a:pPr>
            <a:r>
              <a:rPr lang="en-US" sz="3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hasNextInt()</a:t>
            </a:r>
          </a:p>
          <a:p>
            <a:pPr marL="457200" lvl="1" indent="0" eaLnBrk="1" hangingPunct="1">
              <a:buNone/>
            </a:pPr>
            <a:r>
              <a:rPr lang="en-US" sz="3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hasNextDouble()</a:t>
            </a:r>
          </a:p>
          <a:p>
            <a:pPr marL="457200" lvl="1" indent="0" eaLnBrk="1" hangingPunct="1">
              <a:buNone/>
            </a:pPr>
            <a:r>
              <a:rPr lang="en-US" sz="3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hasNext()</a:t>
            </a:r>
          </a:p>
          <a:p>
            <a:r>
              <a:rPr lang="en-GB" sz="3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close()</a:t>
            </a:r>
            <a:r>
              <a:rPr lang="en-US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A996AF-D184-4FB8-BB73-09C66F64EB96}" type="slidenum">
              <a:rPr lang="en-US" smtClean="0"/>
              <a:pPr/>
              <a:t>31</a:t>
            </a:fld>
            <a:endParaRPr lang="en-US" sz="32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Data Using Scanner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following example creates an instance of </a:t>
            </a:r>
            <a:r>
              <a:rPr lang="en-GB" dirty="0">
                <a:latin typeface="Arial" pitchFamily="34" charset="0"/>
                <a:cs typeface="Arial" pitchFamily="34" charset="0"/>
              </a:rPr>
              <a:t>Scanner</a:t>
            </a:r>
            <a:r>
              <a:rPr lang="en-GB" dirty="0"/>
              <a:t> and reads data from the file created in the </a:t>
            </a:r>
            <a:r>
              <a:rPr lang="en-GB" dirty="0">
                <a:latin typeface="Arial" pitchFamily="34" charset="0"/>
                <a:cs typeface="Arial" pitchFamily="34" charset="0"/>
              </a:rPr>
              <a:t>WriteData</a:t>
            </a:r>
            <a:r>
              <a:rPr lang="en-GB" dirty="0"/>
              <a:t> example.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4 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3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Add add the file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ReadData.java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your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Examine the code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 very similar structure to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WriteData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Create a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ReadData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object to read from a file 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called“</a:t>
            </a:r>
            <a:r>
              <a:rPr lang="en-GB" dirty="0" err="1"/>
              <a:t>scores.txt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Use WriteData to create the text file and then create a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ReadData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object to read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Carry out the experiments on the next slide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ReadData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Experiment 1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create a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ReadData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object (if not already done).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invoke the following methods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makeLink()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readFromFile()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readFromFile()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b="1" dirty="0">
                <a:latin typeface="+mn-lt"/>
              </a:rPr>
              <a:t>closeLink()</a:t>
            </a:r>
          </a:p>
          <a:p>
            <a:r>
              <a:rPr lang="en-GB" dirty="0"/>
              <a:t>Experiment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/>
              <a:t>2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repeat </a:t>
            </a:r>
            <a:r>
              <a:rPr lang="en-GB" dirty="0"/>
              <a:t>experiment 1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but insert an extra </a:t>
            </a:r>
            <a:r>
              <a:rPr lang="en-GB" b="1" dirty="0">
                <a:latin typeface="+mn-lt"/>
              </a:rPr>
              <a:t>readFromFile()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what happens?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end of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GB" dirty="0"/>
              <a:t>Problem is attempting to read beyond the end of the data in the file</a:t>
            </a:r>
          </a:p>
          <a:p>
            <a:r>
              <a:rPr lang="en-GB" dirty="0"/>
              <a:t>Can use Scanner has ‘has...’ methods to solve problem</a:t>
            </a:r>
          </a:p>
          <a:p>
            <a:r>
              <a:rPr lang="en-GB" dirty="0"/>
              <a:t>e.g.</a:t>
            </a:r>
          </a:p>
          <a:p>
            <a:pPr lvl="2">
              <a:buNone/>
            </a:pPr>
            <a:r>
              <a:rPr lang="en-GB" sz="2800" dirty="0">
                <a:latin typeface="+mn-lt"/>
              </a:rPr>
              <a:t>if ( input.hasNext() )</a:t>
            </a:r>
          </a:p>
          <a:p>
            <a:pPr lvl="2">
              <a:buNone/>
            </a:pPr>
            <a:r>
              <a:rPr lang="en-GB" sz="2800" dirty="0">
                <a:latin typeface="+mn-lt"/>
              </a:rPr>
              <a:t>   read data</a:t>
            </a:r>
          </a:p>
          <a:p>
            <a:pPr lvl="2">
              <a:buNone/>
            </a:pPr>
            <a:r>
              <a:rPr lang="en-GB" sz="2800" dirty="0">
                <a:latin typeface="+mn-lt"/>
              </a:rPr>
              <a:t>else</a:t>
            </a:r>
          </a:p>
          <a:p>
            <a:pPr lvl="2">
              <a:buNone/>
            </a:pPr>
            <a:r>
              <a:rPr lang="en-GB" sz="2800" dirty="0">
                <a:latin typeface="+mn-lt"/>
              </a:rPr>
              <a:t>  do not read data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3849534"/>
            <a:ext cx="3886200" cy="22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while ( </a:t>
            </a:r>
            <a:r>
              <a:rPr lang="en-GB" sz="2400" dirty="0" err="1">
                <a:solidFill>
                  <a:schemeClr val="tx1"/>
                </a:solidFill>
              </a:rPr>
              <a:t>input.hasNext</a:t>
            </a:r>
            <a:r>
              <a:rPr lang="en-GB" sz="2400" dirty="0">
                <a:solidFill>
                  <a:schemeClr val="tx1"/>
                </a:solidFill>
              </a:rPr>
              <a:t>() )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    // read from file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    // process data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GB" dirty="0"/>
              <a:t>Final Exercise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600" dirty="0"/>
              <a:t>Write a class ‘</a:t>
            </a:r>
            <a:r>
              <a:rPr lang="en-GB" sz="3600" dirty="0" err="1"/>
              <a:t>CreateEnrolled</a:t>
            </a:r>
            <a:r>
              <a:rPr lang="en-GB" sz="3600" dirty="0"/>
              <a:t>' which should create a text file 'enrolled.txt' containing the following: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3600" dirty="0"/>
              <a:t>You may hard code the data but a better way would be to utilise a loop and use a Scanner object that takes input from the keyboard (using System.in) until a sentinel value signalling completion is entered.</a:t>
            </a:r>
            <a:br>
              <a:rPr lang="en-GB" sz="3600" dirty="0"/>
            </a:br>
            <a:endParaRPr lang="en-GB" sz="36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GB" sz="3600" dirty="0" smtClean="0"/>
              <a:t>Write a class ‘</a:t>
            </a:r>
            <a:r>
              <a:rPr lang="en-GB" sz="3600" dirty="0" err="1" smtClean="0"/>
              <a:t>ReplaceText</a:t>
            </a:r>
            <a:r>
              <a:rPr lang="en-GB" sz="3600" dirty="0" smtClean="0"/>
              <a:t>’ that reads enrolled.txt and writes the data to a 2</a:t>
            </a:r>
            <a:r>
              <a:rPr lang="en-GB" sz="3600" baseline="30000" dirty="0" smtClean="0"/>
              <a:t>nd</a:t>
            </a:r>
            <a:r>
              <a:rPr lang="en-GB" sz="3600" dirty="0" smtClean="0"/>
              <a:t> text file 'graduated.txt', but replaces all occurrences of the string “enrolled” with “graduated” in the new file. </a:t>
            </a:r>
            <a:r>
              <a:rPr lang="en-GB" sz="3600" b="1" dirty="0" smtClean="0"/>
              <a:t>(See next slide)</a:t>
            </a:r>
            <a:br>
              <a:rPr lang="en-GB" sz="3600" b="1" dirty="0" smtClean="0"/>
            </a:br>
            <a:endParaRPr lang="en-GB" sz="3600" b="1" dirty="0" smtClean="0"/>
          </a:p>
          <a:p>
            <a:r>
              <a:rPr lang="en-GB" sz="3600" dirty="0" smtClean="0"/>
              <a:t>NOTE</a:t>
            </a:r>
            <a:r>
              <a:rPr lang="en-GB" sz="3600" dirty="0"/>
              <a:t>: the String class has a method to replace all </a:t>
            </a:r>
            <a:r>
              <a:rPr lang="en-GB" sz="3600" dirty="0" err="1"/>
              <a:t>occurances</a:t>
            </a:r>
            <a:r>
              <a:rPr lang="en-GB" sz="3600" dirty="0"/>
              <a:t> of a string with a new value:</a:t>
            </a:r>
          </a:p>
          <a:p>
            <a:pPr algn="ctr">
              <a:buNone/>
            </a:pPr>
            <a:r>
              <a:rPr lang="en-GB" sz="2600" b="1" dirty="0" err="1">
                <a:latin typeface="Arial" pitchFamily="34" charset="0"/>
                <a:cs typeface="Arial" pitchFamily="34" charset="0"/>
                <a:hlinkClick r:id="rId2" action="ppaction://hlinkfile"/>
              </a:rPr>
              <a:t>replaceAll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600" dirty="0">
                <a:latin typeface="Arial" pitchFamily="34" charset="0"/>
                <a:cs typeface="Arial" pitchFamily="34" charset="0"/>
                <a:hlinkClick r:id="rId2" action="ppaction://hlinkfile" tooltip="class in java.lang"/>
              </a:rPr>
              <a:t>String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 regex, </a:t>
            </a:r>
            <a:r>
              <a:rPr lang="en-GB" sz="2600" dirty="0">
                <a:latin typeface="Arial" pitchFamily="34" charset="0"/>
                <a:cs typeface="Arial" pitchFamily="34" charset="0"/>
                <a:hlinkClick r:id="rId2" action="ppaction://hlinkfile" tooltip="class in java.lang"/>
              </a:rPr>
              <a:t>String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 replacement)          </a:t>
            </a:r>
          </a:p>
          <a:p>
            <a:pPr algn="ctr">
              <a:buNone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 e.g. </a:t>
            </a:r>
            <a:r>
              <a:rPr lang="en-GB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GB" sz="26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outStr</a:t>
            </a:r>
            <a:r>
              <a:rPr lang="en-GB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sz="26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inStr.replaceAll</a:t>
            </a:r>
            <a:r>
              <a:rPr lang="en-GB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("enrolled", "graduated");</a:t>
            </a:r>
            <a:br>
              <a:rPr lang="en-GB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GB" sz="2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1143000"/>
            <a:ext cx="3657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14350" indent="-514350">
              <a:lnSpc>
                <a:spcPct val="90000"/>
              </a:lnSpc>
              <a:defRPr/>
            </a:pPr>
            <a:r>
              <a:rPr lang="en-GB" sz="2000" b="1" dirty="0">
                <a:solidFill>
                  <a:schemeClr val="tx1"/>
                </a:solidFill>
              </a:rPr>
              <a:t>Alan </a:t>
            </a:r>
            <a:r>
              <a:rPr lang="en-GB" sz="2000" b="1" dirty="0" err="1">
                <a:solidFill>
                  <a:schemeClr val="tx1"/>
                </a:solidFill>
              </a:rPr>
              <a:t>Alda</a:t>
            </a:r>
            <a:r>
              <a:rPr lang="en-GB" sz="2000" b="1" dirty="0">
                <a:solidFill>
                  <a:schemeClr val="tx1"/>
                </a:solidFill>
              </a:rPr>
              <a:t> 111 enrolled</a:t>
            </a:r>
          </a:p>
          <a:p>
            <a:pPr marL="514350" indent="-514350">
              <a:lnSpc>
                <a:spcPct val="90000"/>
              </a:lnSpc>
              <a:defRPr/>
            </a:pPr>
            <a:r>
              <a:rPr lang="en-GB" sz="2000" b="1" dirty="0">
                <a:solidFill>
                  <a:schemeClr val="tx1"/>
                </a:solidFill>
              </a:rPr>
              <a:t>Barbara Bach 222 enrolled</a:t>
            </a:r>
          </a:p>
          <a:p>
            <a:pPr marL="514350" indent="-514350">
              <a:lnSpc>
                <a:spcPct val="90000"/>
              </a:lnSpc>
              <a:defRPr/>
            </a:pPr>
            <a:r>
              <a:rPr lang="en-GB" sz="2000" b="1" dirty="0">
                <a:solidFill>
                  <a:schemeClr val="tx1"/>
                </a:solidFill>
              </a:rPr>
              <a:t>Charlotte Church 333 deferred</a:t>
            </a:r>
          </a:p>
          <a:p>
            <a:pPr>
              <a:lnSpc>
                <a:spcPct val="90000"/>
              </a:lnSpc>
              <a:defRPr/>
            </a:pPr>
            <a:r>
              <a:rPr lang="en-GB" sz="2000" b="1" dirty="0">
                <a:solidFill>
                  <a:schemeClr val="tx1"/>
                </a:solidFill>
              </a:rPr>
              <a:t>Daniel Defoe 444 enrolled</a:t>
            </a:r>
          </a:p>
          <a:p>
            <a:pPr>
              <a:lnSpc>
                <a:spcPct val="90000"/>
              </a:lnSpc>
              <a:defRPr/>
            </a:pPr>
            <a:r>
              <a:rPr lang="en-GB" sz="2000" b="1" dirty="0">
                <a:solidFill>
                  <a:schemeClr val="tx1"/>
                </a:solidFill>
              </a:rPr>
              <a:t>Emilio Estevez 555 enrolled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Final Exercise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 err="1">
                <a:latin typeface="+mn-lt"/>
              </a:rPr>
              <a:t>ReplaceText</a:t>
            </a:r>
            <a:r>
              <a:rPr lang="en-GB" sz="2800" dirty="0">
                <a:latin typeface="+mn-lt"/>
              </a:rPr>
              <a:t> should use modified versions of the ReadData &amp; WriteData classes we have just developed: (Call them ReadData2.java &amp; WriteData2.java).</a:t>
            </a:r>
          </a:p>
          <a:p>
            <a:pPr lvl="1"/>
            <a:r>
              <a:rPr lang="en-GB" dirty="0" err="1">
                <a:latin typeface="+mn-lt"/>
              </a:rPr>
              <a:t>ReplaceText</a:t>
            </a:r>
            <a:endParaRPr lang="en-GB" dirty="0">
              <a:latin typeface="+mn-lt"/>
            </a:endParaRPr>
          </a:p>
          <a:p>
            <a:pPr lvl="2"/>
            <a:r>
              <a:rPr lang="en-GB" sz="2600" dirty="0">
                <a:latin typeface="+mn-lt"/>
              </a:rPr>
              <a:t>Should create instances of the read &amp; write classes, calling their </a:t>
            </a:r>
            <a:r>
              <a:rPr lang="en-GB" sz="2600" dirty="0" err="1">
                <a:latin typeface="+mn-lt"/>
              </a:rPr>
              <a:t>makeLink</a:t>
            </a:r>
            <a:r>
              <a:rPr lang="en-GB" sz="2600" dirty="0">
                <a:latin typeface="+mn-lt"/>
              </a:rPr>
              <a:t>() methods;</a:t>
            </a:r>
          </a:p>
          <a:p>
            <a:pPr lvl="2"/>
            <a:r>
              <a:rPr lang="en-GB" sz="2600" dirty="0">
                <a:latin typeface="+mn-lt"/>
              </a:rPr>
              <a:t>Have a </a:t>
            </a:r>
            <a:r>
              <a:rPr lang="en-GB" sz="2600" dirty="0" err="1">
                <a:latin typeface="+mn-lt"/>
              </a:rPr>
              <a:t>changeText</a:t>
            </a:r>
            <a:r>
              <a:rPr lang="en-GB" sz="2600" dirty="0">
                <a:latin typeface="+mn-lt"/>
              </a:rPr>
              <a:t>() method to:</a:t>
            </a:r>
          </a:p>
          <a:p>
            <a:pPr lvl="3"/>
            <a:r>
              <a:rPr lang="en-GB" sz="2400" dirty="0">
                <a:latin typeface="+mn-lt"/>
              </a:rPr>
              <a:t>read a line from the input file, using the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ReadData2</a:t>
            </a:r>
            <a:r>
              <a:rPr lang="en-GB" sz="2400" dirty="0">
                <a:latin typeface="+mn-lt"/>
              </a:rPr>
              <a:t> object</a:t>
            </a:r>
          </a:p>
          <a:p>
            <a:pPr lvl="3"/>
            <a:r>
              <a:rPr lang="en-GB" sz="2400" dirty="0">
                <a:latin typeface="+mn-lt"/>
              </a:rPr>
              <a:t>while not null; create a new string with any use of 'enrolled' replaced with 'graduated;</a:t>
            </a:r>
          </a:p>
          <a:p>
            <a:pPr lvl="3"/>
            <a:r>
              <a:rPr lang="en-GB" sz="2400" dirty="0">
                <a:latin typeface="+mn-lt"/>
              </a:rPr>
              <a:t>write the string to the output file, using the </a:t>
            </a:r>
            <a:r>
              <a:rPr lang="en-GB" sz="2400" b="1" dirty="0">
                <a:solidFill>
                  <a:srgbClr val="0033CC"/>
                </a:solidFill>
                <a:latin typeface="+mn-lt"/>
              </a:rPr>
              <a:t>WriteData2</a:t>
            </a:r>
            <a:r>
              <a:rPr lang="en-GB" sz="2400" dirty="0">
                <a:latin typeface="+mn-lt"/>
              </a:rPr>
              <a:t> object.</a:t>
            </a:r>
          </a:p>
          <a:p>
            <a:pPr lvl="3"/>
            <a:r>
              <a:rPr lang="en-GB" sz="2400" dirty="0">
                <a:latin typeface="+mn-lt"/>
              </a:rPr>
              <a:t>get the next line</a:t>
            </a:r>
          </a:p>
          <a:p>
            <a:pPr lvl="2"/>
            <a:r>
              <a:rPr lang="en-GB" sz="2600" dirty="0">
                <a:latin typeface="+mn-lt"/>
              </a:rPr>
              <a:t>Have a method to close the file objects.</a:t>
            </a:r>
          </a:p>
          <a:p>
            <a:pPr lvl="2"/>
            <a:endParaRPr lang="en-GB" sz="2000" dirty="0">
              <a:latin typeface="+mn-lt"/>
            </a:endParaRPr>
          </a:p>
          <a:p>
            <a:pPr lvl="1"/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ReadData2:</a:t>
            </a:r>
          </a:p>
          <a:p>
            <a:pPr lvl="2"/>
            <a:r>
              <a:rPr lang="en-GB" sz="2600" dirty="0">
                <a:latin typeface="+mn-lt"/>
              </a:rPr>
              <a:t>readFromFile() should read a single line of text (but could use </a:t>
            </a:r>
            <a:r>
              <a:rPr lang="en-GB" sz="2600" dirty="0" err="1">
                <a:latin typeface="+mn-lt"/>
              </a:rPr>
              <a:t>hasNext</a:t>
            </a:r>
            <a:r>
              <a:rPr lang="en-GB" sz="2600" dirty="0">
                <a:latin typeface="+mn-lt"/>
              </a:rPr>
              <a:t>() to return a line of text if it exists or 'null' if not).</a:t>
            </a:r>
          </a:p>
          <a:p>
            <a:pPr lvl="1"/>
            <a:r>
              <a:rPr lang="en-GB" sz="3000" b="1" dirty="0">
                <a:solidFill>
                  <a:srgbClr val="0033CC"/>
                </a:solidFill>
                <a:latin typeface="+mn-lt"/>
              </a:rPr>
              <a:t>WriteData2:</a:t>
            </a:r>
          </a:p>
          <a:p>
            <a:pPr lvl="2"/>
            <a:r>
              <a:rPr lang="en-GB" sz="2600" dirty="0" err="1">
                <a:latin typeface="+mn-lt"/>
              </a:rPr>
              <a:t>writeToFile</a:t>
            </a:r>
            <a:r>
              <a:rPr lang="en-GB" sz="2600" dirty="0">
                <a:latin typeface="+mn-lt"/>
              </a:rPr>
              <a:t>(String </a:t>
            </a:r>
            <a:r>
              <a:rPr lang="en-GB" sz="2600" dirty="0" err="1">
                <a:latin typeface="+mn-lt"/>
              </a:rPr>
              <a:t>string</a:t>
            </a:r>
            <a:r>
              <a:rPr lang="en-GB" sz="2600" dirty="0">
                <a:latin typeface="+mn-lt"/>
              </a:rPr>
              <a:t>) writes the string to 'graduated.txt'.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Exercise - 3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810" t="30492" r="20000" b="32402"/>
          <a:stretch>
            <a:fillRect/>
          </a:stretch>
        </p:blipFill>
        <p:spPr bwMode="auto">
          <a:xfrm>
            <a:off x="381000" y="1219200"/>
            <a:ext cx="8355806" cy="45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334000"/>
            <a:ext cx="83058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Once you have finished consider how you 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have handled any possible exceptions.</a:t>
            </a:r>
          </a:p>
        </p:txBody>
      </p:sp>
      <p:sp>
        <p:nvSpPr>
          <p:cNvPr id="3" name="Rectangle 2">
            <a:hlinkClick r:id="rId3" action="ppaction://hlinkfile"/>
          </p:cNvPr>
          <p:cNvSpPr/>
          <p:nvPr/>
        </p:nvSpPr>
        <p:spPr>
          <a:xfrm>
            <a:off x="6048375" y="3762375"/>
            <a:ext cx="1905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WriteData2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762375"/>
            <a:ext cx="1905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ReadData2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9509" y="1612900"/>
            <a:ext cx="21717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hlinkClick r:id="rId4" action="ppaction://hlinkfile"/>
              </a:rPr>
              <a:t>ReplaceText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only touched on the Java stream IO framework</a:t>
            </a:r>
          </a:p>
          <a:p>
            <a:r>
              <a:rPr lang="en-GB" dirty="0"/>
              <a:t>Many more classes provided  which give  extra  functionality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Exercise in own time: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research Java Stream 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of bytes</a:t>
            </a:r>
          </a:p>
          <a:p>
            <a:r>
              <a:rPr lang="en-GB" dirty="0"/>
              <a:t>A String object</a:t>
            </a:r>
          </a:p>
          <a:p>
            <a:r>
              <a:rPr lang="en-GB" sz="3600" b="1" dirty="0"/>
              <a:t>A file</a:t>
            </a:r>
          </a:p>
          <a:p>
            <a:pPr lvl="1"/>
            <a:r>
              <a:rPr lang="en-GB" b="1" dirty="0"/>
              <a:t>text</a:t>
            </a:r>
          </a:p>
          <a:p>
            <a:pPr lvl="1"/>
            <a:r>
              <a:rPr lang="en-GB" b="1" dirty="0"/>
              <a:t>binary</a:t>
            </a:r>
            <a:endParaRPr lang="en-GB" dirty="0"/>
          </a:p>
          <a:p>
            <a:r>
              <a:rPr lang="en-GB" dirty="0"/>
              <a:t>other sources, e.g. an internet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GB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cs typeface="Times New Roman" pitchFamily="18" charset="0"/>
              </a:rPr>
              <a:t>The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n-GB" b="1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class is used to </a:t>
            </a:r>
          </a:p>
          <a:p>
            <a:pPr lvl="1"/>
            <a:r>
              <a:rPr lang="en-GB" dirty="0">
                <a:cs typeface="Times New Roman" pitchFamily="18" charset="0"/>
              </a:rPr>
              <a:t>obtain file properties </a:t>
            </a:r>
          </a:p>
          <a:p>
            <a:pPr lvl="1"/>
            <a:r>
              <a:rPr lang="en-GB" dirty="0">
                <a:cs typeface="Times New Roman" pitchFamily="18" charset="0"/>
              </a:rPr>
              <a:t>to create files</a:t>
            </a:r>
          </a:p>
          <a:p>
            <a:pPr lvl="1"/>
            <a:r>
              <a:rPr lang="en-GB" dirty="0">
                <a:cs typeface="Times New Roman" pitchFamily="18" charset="0"/>
              </a:rPr>
              <a:t>delete files</a:t>
            </a:r>
          </a:p>
          <a:p>
            <a:pPr lvl="1"/>
            <a:r>
              <a:rPr lang="en-GB" dirty="0">
                <a:cs typeface="Times New Roman" pitchFamily="18" charset="0"/>
              </a:rPr>
              <a:t>rename files. </a:t>
            </a:r>
          </a:p>
          <a:p>
            <a:r>
              <a:rPr lang="en-GB" dirty="0">
                <a:cs typeface="Times New Roman" pitchFamily="18" charset="0"/>
              </a:rPr>
              <a:t>The </a:t>
            </a:r>
            <a:r>
              <a:rPr lang="en-GB" b="1" dirty="0">
                <a:solidFill>
                  <a:srgbClr val="0033CC"/>
                </a:solidFill>
                <a:cs typeface="Times New Roman" pitchFamily="18" charset="0"/>
              </a:rPr>
              <a:t>File</a:t>
            </a:r>
            <a:r>
              <a:rPr lang="en-GB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class is intended to deal with most of the machine dependent complexities of files &amp; pathnames in a</a:t>
            </a:r>
            <a:r>
              <a:rPr lang="en-GB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GB" b="1" dirty="0">
                <a:cs typeface="Times New Roman" pitchFamily="18" charset="0"/>
              </a:rPr>
              <a:t>machine-independent </a:t>
            </a:r>
            <a:r>
              <a:rPr lang="en-GB" dirty="0">
                <a:cs typeface="Times New Roman" pitchFamily="18" charset="0"/>
              </a:rPr>
              <a:t>fashion.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Times New Roman" pitchFamily="18" charset="0"/>
              </a:rPr>
              <a:t>Constructing a </a:t>
            </a:r>
            <a:r>
              <a:rPr lang="en-GB" b="1" dirty="0">
                <a:solidFill>
                  <a:srgbClr val="0033CC"/>
                </a:solidFill>
                <a:cs typeface="Courier New" pitchFamily="49" charset="0"/>
              </a:rPr>
              <a:t>File</a:t>
            </a: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instance does not create a file on the machine. </a:t>
            </a:r>
          </a:p>
          <a:p>
            <a:r>
              <a:rPr lang="en-GB" dirty="0">
                <a:cs typeface="Times New Roman" pitchFamily="18" charset="0"/>
              </a:rPr>
              <a:t>You can create a </a:t>
            </a:r>
            <a:r>
              <a:rPr lang="en-GB" b="1" dirty="0">
                <a:solidFill>
                  <a:srgbClr val="0033CC"/>
                </a:solidFill>
                <a:cs typeface="Courier New" pitchFamily="49" charset="0"/>
              </a:rPr>
              <a:t>File</a:t>
            </a: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instance for any filename regardless of whether it exists or not. </a:t>
            </a:r>
          </a:p>
          <a:p>
            <a:r>
              <a:rPr lang="en-GB" dirty="0">
                <a:cs typeface="Times New Roman" pitchFamily="18" charset="0"/>
              </a:rPr>
              <a:t>Class API</a:t>
            </a:r>
          </a:p>
          <a:p>
            <a:pPr lvl="1"/>
            <a:r>
              <a:rPr lang="en-GB" dirty="0">
                <a:hlinkClick r:id="rId2"/>
              </a:rPr>
              <a:t>http://download.oracle.com/javase/8/docs/api/java/io/File.html#File(java.lang.String)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400" dirty="0"/>
              <a:t>Create a new project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Example1 </a:t>
            </a:r>
            <a:r>
              <a:rPr lang="en-GB" sz="2400" dirty="0"/>
              <a:t>and add the file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DirList.java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GB" sz="2400" dirty="0"/>
              <a:t>Look at the method </a:t>
            </a:r>
            <a:r>
              <a:rPr lang="en-GB" sz="2400" b="1" dirty="0" err="1">
                <a:latin typeface="Arial" pitchFamily="34" charset="0"/>
                <a:cs typeface="Arial" pitchFamily="34" charset="0"/>
              </a:rPr>
              <a:t>getDirList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():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800" dirty="0">
                <a:solidFill>
                  <a:schemeClr val="accent6">
                    <a:lumMod val="50000"/>
                  </a:schemeClr>
                </a:solidFill>
              </a:rPr>
            </a:b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sz="2400" dirty="0">
                <a:solidFill>
                  <a:schemeClr val="accent6">
                    <a:lumMod val="50000"/>
                  </a:schemeClr>
                </a:solidFill>
              </a:rPr>
            </a:b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EXERCISE 1: Create a </a:t>
            </a:r>
            <a:r>
              <a:rPr lang="en-GB" sz="2400" b="1" dirty="0" err="1">
                <a:latin typeface="Arial" pitchFamily="34" charset="0"/>
                <a:cs typeface="Arial" pitchFamily="34" charset="0"/>
              </a:rPr>
              <a:t>DirList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object and execute this method.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76400"/>
            <a:ext cx="5257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>
                <a:solidFill>
                  <a:schemeClr val="tx1"/>
                </a:solidFill>
              </a:rPr>
              <a:t>import java.io.*; 			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DirList   		 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b="1" dirty="0">
                <a:solidFill>
                  <a:srgbClr val="0033CC"/>
                </a:solidFill>
              </a:rPr>
              <a:t>private File path;</a:t>
            </a:r>
            <a:r>
              <a:rPr lang="en-GB" sz="2400" dirty="0">
                <a:solidFill>
                  <a:srgbClr val="0033CC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	     	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private String [] </a:t>
            </a:r>
            <a:r>
              <a:rPr lang="en-GB" sz="2400" dirty="0" err="1">
                <a:solidFill>
                  <a:schemeClr val="tx1"/>
                </a:solidFill>
              </a:rPr>
              <a:t>fileNames</a:t>
            </a:r>
            <a:r>
              <a:rPr lang="en-GB" sz="2400" dirty="0">
                <a:solidFill>
                  <a:schemeClr val="tx1"/>
                </a:solidFill>
              </a:rPr>
              <a:t>;	    	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</a:t>
            </a:r>
            <a:r>
              <a:rPr lang="en-GB" sz="2800" dirty="0">
                <a:solidFill>
                  <a:schemeClr val="tx1"/>
                </a:solidFill>
              </a:rPr>
              <a:t>...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public void </a:t>
            </a:r>
            <a:r>
              <a:rPr lang="en-GB" sz="2400" dirty="0" err="1">
                <a:solidFill>
                  <a:schemeClr val="tx1"/>
                </a:solidFill>
              </a:rPr>
              <a:t>getDirList</a:t>
            </a:r>
            <a:r>
              <a:rPr lang="en-GB" sz="2400" dirty="0">
                <a:solidFill>
                  <a:schemeClr val="tx1"/>
                </a:solidFill>
              </a:rPr>
              <a:t>()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</a:t>
            </a:r>
            <a:r>
              <a:rPr lang="en-GB" sz="2400" b="1" dirty="0">
                <a:solidFill>
                  <a:srgbClr val="0033CC"/>
                </a:solidFill>
              </a:rPr>
              <a:t>path = new File(“.”);              </a:t>
            </a:r>
            <a:r>
              <a:rPr lang="en-GB" sz="2400" dirty="0">
                <a:solidFill>
                  <a:schemeClr val="tx1"/>
                </a:solidFill>
              </a:rPr>
              <a:t>	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</a:t>
            </a:r>
            <a:r>
              <a:rPr lang="en-GB" sz="2400" b="1" dirty="0">
                <a:solidFill>
                  <a:schemeClr val="tx1"/>
                </a:solidFill>
              </a:rPr>
              <a:t>filenames = </a:t>
            </a:r>
            <a:r>
              <a:rPr lang="en-GB" sz="2400" b="1" dirty="0" err="1">
                <a:solidFill>
                  <a:srgbClr val="0033CC"/>
                </a:solidFill>
              </a:rPr>
              <a:t>path.list</a:t>
            </a:r>
            <a:r>
              <a:rPr lang="en-GB" sz="2400" b="1" dirty="0">
                <a:solidFill>
                  <a:srgbClr val="0033CC"/>
                </a:solidFill>
              </a:rPr>
              <a:t>()</a:t>
            </a:r>
            <a:r>
              <a:rPr lang="en-GB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</a:t>
            </a:r>
            <a:r>
              <a:rPr lang="en-GB" sz="2400" b="1" dirty="0">
                <a:solidFill>
                  <a:schemeClr val="tx1"/>
                </a:solidFill>
              </a:rPr>
              <a:t>output();                                 </a:t>
            </a:r>
            <a:r>
              <a:rPr lang="en-GB" sz="2400" dirty="0">
                <a:solidFill>
                  <a:schemeClr val="tx1"/>
                </a:solidFill>
              </a:rPr>
              <a:t>	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}</a:t>
            </a:r>
          </a:p>
          <a:p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262" y="1600200"/>
            <a:ext cx="36576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Note the import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2702" y="2628900"/>
            <a:ext cx="36576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GB" sz="2400" dirty="0">
                <a:solidFill>
                  <a:schemeClr val="tx1"/>
                </a:solidFill>
              </a:rPr>
              <a:t> – object of type </a:t>
            </a:r>
            <a:r>
              <a:rPr lang="en-GB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2702" y="3162300"/>
            <a:ext cx="36576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array of type String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1147" y="4572000"/>
            <a:ext cx="36576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“.” means current directory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11147" y="5410200"/>
            <a:ext cx="36576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private helper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File</a:t>
            </a:r>
            <a:r>
              <a:rPr lang="en-GB" dirty="0"/>
              <a:t> Class Constructors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105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5900" dirty="0">
                <a:cs typeface="Times New Roman" pitchFamily="18" charset="0"/>
              </a:rPr>
              <a:t>There are several different constructors.</a:t>
            </a:r>
          </a:p>
          <a:p>
            <a:pPr>
              <a:lnSpc>
                <a:spcPct val="120000"/>
              </a:lnSpc>
            </a:pPr>
            <a:r>
              <a:rPr lang="en-GB" sz="5900" dirty="0">
                <a:cs typeface="Times New Roman" pitchFamily="18" charset="0"/>
              </a:rPr>
              <a:t>We are interested in the one with a String parameter.</a:t>
            </a:r>
          </a:p>
          <a:p>
            <a:pPr>
              <a:lnSpc>
                <a:spcPct val="120000"/>
              </a:lnSpc>
            </a:pPr>
            <a:r>
              <a:rPr lang="en-GB" sz="5900" dirty="0">
                <a:cs typeface="Times New Roman" pitchFamily="18" charset="0"/>
              </a:rPr>
              <a:t>The filename is a string.</a:t>
            </a:r>
          </a:p>
          <a:p>
            <a:pPr>
              <a:lnSpc>
                <a:spcPct val="120000"/>
              </a:lnSpc>
            </a:pPr>
            <a:r>
              <a:rPr lang="en-GB" sz="5900" b="1" i="1" dirty="0">
                <a:cs typeface="Times New Roman" pitchFamily="18" charset="0"/>
              </a:rPr>
              <a:t>Note of file names: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GB" sz="6000" dirty="0">
                <a:latin typeface="+mn-lt"/>
                <a:cs typeface="Times New Roman" pitchFamily="18" charset="0"/>
              </a:rPr>
              <a:t>Do not use absolute filenames in your program as they may not be platform independent.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GB" sz="6000" dirty="0">
                <a:latin typeface="+mn-lt"/>
                <a:cs typeface="Times New Roman" pitchFamily="18" charset="0"/>
              </a:rPr>
              <a:t>You should use a file name relative to the current directory.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GB" sz="6400" dirty="0">
                <a:latin typeface="+mn-lt"/>
                <a:cs typeface="Times New Roman" pitchFamily="18" charset="0"/>
              </a:rPr>
              <a:t>For example, you may create a </a:t>
            </a:r>
            <a:r>
              <a:rPr lang="en-GB" sz="6400" b="1" dirty="0">
                <a:solidFill>
                  <a:srgbClr val="0033CC"/>
                </a:solidFill>
                <a:latin typeface="+mn-lt"/>
                <a:cs typeface="Courier New" pitchFamily="49" charset="0"/>
              </a:rPr>
              <a:t>File</a:t>
            </a:r>
            <a:r>
              <a:rPr lang="en-GB" sz="6400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 </a:t>
            </a:r>
            <a:r>
              <a:rPr lang="en-GB" sz="6400" dirty="0">
                <a:latin typeface="+mn-lt"/>
                <a:cs typeface="Times New Roman" pitchFamily="18" charset="0"/>
              </a:rPr>
              <a:t>object using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8000" dirty="0">
                <a:latin typeface="+mn-lt"/>
                <a:cs typeface="Times New Roman" pitchFamily="18" charset="0"/>
              </a:rPr>
              <a:t>           </a:t>
            </a:r>
            <a:r>
              <a:rPr lang="en-GB" sz="8000" b="1" dirty="0">
                <a:solidFill>
                  <a:srgbClr val="0033CC"/>
                </a:solidFill>
                <a:latin typeface="+mn-lt"/>
                <a:cs typeface="Courier New" pitchFamily="49" charset="0"/>
              </a:rPr>
              <a:t>new File(</a:t>
            </a:r>
            <a:r>
              <a:rPr lang="en-GB" sz="8000" b="1" dirty="0">
                <a:latin typeface="+mn-lt"/>
                <a:cs typeface="Courier New" pitchFamily="49" charset="0"/>
              </a:rPr>
              <a:t>“Welcome.java”</a:t>
            </a:r>
            <a:r>
              <a:rPr lang="en-GB" sz="8000" b="1" dirty="0">
                <a:solidFill>
                  <a:srgbClr val="0033CC"/>
                </a:solidFill>
                <a:latin typeface="+mn-lt"/>
                <a:cs typeface="Courier New" pitchFamily="49" charset="0"/>
              </a:rPr>
              <a:t>)</a:t>
            </a:r>
            <a:r>
              <a:rPr lang="en-GB" sz="8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br>
              <a:rPr lang="en-GB" sz="8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</a:br>
            <a:r>
              <a:rPr lang="en-GB" sz="6000" dirty="0">
                <a:latin typeface="+mn-lt"/>
                <a:cs typeface="Times New Roman" pitchFamily="18" charset="0"/>
              </a:rPr>
              <a:t>for the file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Welcome.java</a:t>
            </a:r>
            <a:r>
              <a:rPr lang="en-GB" sz="6000" dirty="0">
                <a:latin typeface="+mn-lt"/>
                <a:cs typeface="Times New Roman" pitchFamily="18" charset="0"/>
              </a:rPr>
              <a:t> in the current directory.</a:t>
            </a:r>
            <a:br>
              <a:rPr lang="en-GB" sz="6000" dirty="0">
                <a:latin typeface="+mn-lt"/>
                <a:cs typeface="Times New Roman" pitchFamily="18" charset="0"/>
              </a:rPr>
            </a:br>
            <a:endParaRPr lang="en-GB" sz="6000" dirty="0">
              <a:latin typeface="+mn-lt"/>
              <a:cs typeface="Times New Roman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6908A-B75C-4A2E-B561-73604EC213F7}" type="slidenum">
              <a:rPr lang="en-US" smtClean="0"/>
              <a:pPr/>
              <a:t>8</a:t>
            </a:fld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84807"/>
                </a:solidFill>
              </a:rPr>
              <a:t>Exercise </a:t>
            </a:r>
            <a:r>
              <a:rPr lang="en-GB" dirty="0" smtClean="0">
                <a:solidFill>
                  <a:srgbClr val="984807"/>
                </a:solidFill>
              </a:rPr>
              <a:t>2</a:t>
            </a:r>
            <a:endParaRPr lang="en-GB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Add </a:t>
            </a:r>
            <a:r>
              <a:rPr lang="en-GB" sz="2800" dirty="0"/>
              <a:t>the file 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FilePropertyTester.java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dirty="0"/>
              <a:t>to your project.</a:t>
            </a:r>
          </a:p>
          <a:p>
            <a:pPr marL="0" indent="0">
              <a:buNone/>
            </a:pPr>
            <a:r>
              <a:rPr lang="en-GB" sz="2800" dirty="0"/>
              <a:t>This class provides some methods for examining file states.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2800" dirty="0"/>
              <a:t>Use the methods to determine properties of the file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DirList.java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2500" b="70000"/>
          <a:stretch/>
        </p:blipFill>
        <p:spPr>
          <a:xfrm>
            <a:off x="2362200" y="3636890"/>
            <a:ext cx="64008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1725</Words>
  <Application>Microsoft Office PowerPoint</Application>
  <PresentationFormat>On-screen Show (4:3)</PresentationFormat>
  <Paragraphs>402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Unicode MS</vt:lpstr>
      <vt:lpstr>Arial</vt:lpstr>
      <vt:lpstr>Arial Black</vt:lpstr>
      <vt:lpstr>Arial Rounded MT Bold</vt:lpstr>
      <vt:lpstr>Calibri</vt:lpstr>
      <vt:lpstr>Courier New</vt:lpstr>
      <vt:lpstr>Times New Roman</vt:lpstr>
      <vt:lpstr>Office Theme</vt:lpstr>
      <vt:lpstr>KV4001  Week 8</vt:lpstr>
      <vt:lpstr>Input and Output Streams </vt:lpstr>
      <vt:lpstr>IO Streams </vt:lpstr>
      <vt:lpstr>IO Sources</vt:lpstr>
      <vt:lpstr>The File Class</vt:lpstr>
      <vt:lpstr>Note</vt:lpstr>
      <vt:lpstr>Example</vt:lpstr>
      <vt:lpstr>The File Class Constructors</vt:lpstr>
      <vt:lpstr>Exercise 2</vt:lpstr>
      <vt:lpstr>Character Streams and Byte Streams</vt:lpstr>
      <vt:lpstr>Think of types of file that do not contain character data.</vt:lpstr>
      <vt:lpstr>Types of Streams</vt:lpstr>
      <vt:lpstr>Hierarchy for the java.io Package</vt:lpstr>
      <vt:lpstr>Readers and Writers</vt:lpstr>
      <vt:lpstr>General Notes</vt:lpstr>
      <vt:lpstr>Readers</vt:lpstr>
      <vt:lpstr>InputStream</vt:lpstr>
      <vt:lpstr>Java File I/O</vt:lpstr>
      <vt:lpstr>file processing pattern</vt:lpstr>
      <vt:lpstr>PrintWriter </vt:lpstr>
      <vt:lpstr>PrintWriter </vt:lpstr>
      <vt:lpstr>Example</vt:lpstr>
      <vt:lpstr>PowerPoint Presentation</vt:lpstr>
      <vt:lpstr>Exercise 3</vt:lpstr>
      <vt:lpstr>Exercise 3 (cont)</vt:lpstr>
      <vt:lpstr>Exercise 3 (cont) </vt:lpstr>
      <vt:lpstr>Closing a file</vt:lpstr>
      <vt:lpstr>Reading from a file</vt:lpstr>
      <vt:lpstr>Constructors for Scanner</vt:lpstr>
      <vt:lpstr>More Scanner methods</vt:lpstr>
      <vt:lpstr>Reading Data Using Scanner</vt:lpstr>
      <vt:lpstr>Exercise 4 </vt:lpstr>
      <vt:lpstr>ReadData exercises</vt:lpstr>
      <vt:lpstr>Dealing with end of file</vt:lpstr>
      <vt:lpstr>Final Exercise - 1</vt:lpstr>
      <vt:lpstr>Final Exercise - 2</vt:lpstr>
      <vt:lpstr>Final Exercise - 3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2</dc:title>
  <dc:creator>ian</dc:creator>
  <cp:lastModifiedBy>Alan Maughan</cp:lastModifiedBy>
  <cp:revision>362</cp:revision>
  <cp:lastPrinted>2018-02-16T15:39:51Z</cp:lastPrinted>
  <dcterms:created xsi:type="dcterms:W3CDTF">2006-08-16T00:00:00Z</dcterms:created>
  <dcterms:modified xsi:type="dcterms:W3CDTF">2019-02-28T12:11:39Z</dcterms:modified>
</cp:coreProperties>
</file>