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10/7/2018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10/7/2018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10/7/2018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BB9E-EA88-4E58-BA03-9B7C3DE857A6}"/>
              </a:ext>
            </a:extLst>
          </p:cNvPr>
          <p:cNvSpPr>
            <a:spLocks noGrp="1"/>
          </p:cNvSpPr>
          <p:nvPr>
            <p:ph type="ctrTitle"/>
          </p:nvPr>
        </p:nvSpPr>
        <p:spPr/>
        <p:txBody>
          <a:bodyPr/>
          <a:lstStyle/>
          <a:p>
            <a:r>
              <a:rPr lang="en-GB" dirty="0"/>
              <a:t>The relational model</a:t>
            </a:r>
          </a:p>
        </p:txBody>
      </p:sp>
      <p:sp>
        <p:nvSpPr>
          <p:cNvPr id="3" name="Subtitle 2">
            <a:extLst>
              <a:ext uri="{FF2B5EF4-FFF2-40B4-BE49-F238E27FC236}">
                <a16:creationId xmlns:a16="http://schemas.microsoft.com/office/drawing/2014/main" id="{C5344FCE-28F8-4B0D-839E-3D01FFCC6C0C}"/>
              </a:ext>
            </a:extLst>
          </p:cNvPr>
          <p:cNvSpPr>
            <a:spLocks noGrp="1"/>
          </p:cNvSpPr>
          <p:nvPr>
            <p:ph type="subTitle" idx="1"/>
          </p:nvPr>
        </p:nvSpPr>
        <p:spPr/>
        <p:txBody>
          <a:bodyPr/>
          <a:lstStyle/>
          <a:p>
            <a:r>
              <a:rPr lang="en-GB" dirty="0"/>
              <a:t>Relational databases</a:t>
            </a:r>
          </a:p>
        </p:txBody>
      </p:sp>
    </p:spTree>
    <p:extLst>
      <p:ext uri="{BB962C8B-B14F-4D97-AF65-F5344CB8AC3E}">
        <p14:creationId xmlns:p14="http://schemas.microsoft.com/office/powerpoint/2010/main" val="3170793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1EB3-F845-4155-BF6B-6985BBBCC006}"/>
              </a:ext>
            </a:extLst>
          </p:cNvPr>
          <p:cNvSpPr>
            <a:spLocks noGrp="1"/>
          </p:cNvSpPr>
          <p:nvPr>
            <p:ph type="title"/>
          </p:nvPr>
        </p:nvSpPr>
        <p:spPr/>
        <p:txBody>
          <a:bodyPr/>
          <a:lstStyle/>
          <a:p>
            <a:r>
              <a:rPr lang="en-GB" dirty="0"/>
              <a:t>Limitations </a:t>
            </a:r>
          </a:p>
        </p:txBody>
      </p:sp>
      <p:sp>
        <p:nvSpPr>
          <p:cNvPr id="3" name="Content Placeholder 2">
            <a:extLst>
              <a:ext uri="{FF2B5EF4-FFF2-40B4-BE49-F238E27FC236}">
                <a16:creationId xmlns:a16="http://schemas.microsoft.com/office/drawing/2014/main" id="{4A28DF88-CE12-49A1-8737-94D4D72EEF30}"/>
              </a:ext>
            </a:extLst>
          </p:cNvPr>
          <p:cNvSpPr>
            <a:spLocks noGrp="1"/>
          </p:cNvSpPr>
          <p:nvPr>
            <p:ph idx="1"/>
          </p:nvPr>
        </p:nvSpPr>
        <p:spPr/>
        <p:txBody>
          <a:bodyPr/>
          <a:lstStyle/>
          <a:p>
            <a:r>
              <a:rPr lang="en-GB" dirty="0"/>
              <a:t>Never able to be fully realised</a:t>
            </a:r>
          </a:p>
          <a:p>
            <a:r>
              <a:rPr lang="en-GB" dirty="0"/>
              <a:t>Rules not enforced so inexperienced developers can generate flawed systems</a:t>
            </a:r>
          </a:p>
          <a:p>
            <a:r>
              <a:rPr lang="en-GB" dirty="0"/>
              <a:t>Performance issues</a:t>
            </a:r>
          </a:p>
          <a:p>
            <a:endParaRPr lang="en-GB" dirty="0"/>
          </a:p>
        </p:txBody>
      </p:sp>
    </p:spTree>
    <p:extLst>
      <p:ext uri="{BB962C8B-B14F-4D97-AF65-F5344CB8AC3E}">
        <p14:creationId xmlns:p14="http://schemas.microsoft.com/office/powerpoint/2010/main" val="215902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0253-D856-4EE5-A3FA-3C3A480B2640}"/>
              </a:ext>
            </a:extLst>
          </p:cNvPr>
          <p:cNvSpPr>
            <a:spLocks noGrp="1"/>
          </p:cNvSpPr>
          <p:nvPr>
            <p:ph type="title"/>
          </p:nvPr>
        </p:nvSpPr>
        <p:spPr/>
        <p:txBody>
          <a:bodyPr/>
          <a:lstStyle/>
          <a:p>
            <a:r>
              <a:rPr lang="en-GB" dirty="0"/>
              <a:t>Aim </a:t>
            </a:r>
          </a:p>
        </p:txBody>
      </p:sp>
      <p:sp>
        <p:nvSpPr>
          <p:cNvPr id="3" name="Content Placeholder 2">
            <a:extLst>
              <a:ext uri="{FF2B5EF4-FFF2-40B4-BE49-F238E27FC236}">
                <a16:creationId xmlns:a16="http://schemas.microsoft.com/office/drawing/2014/main" id="{DDCF2166-FBC1-41CF-8863-D9CFA4F5F349}"/>
              </a:ext>
            </a:extLst>
          </p:cNvPr>
          <p:cNvSpPr>
            <a:spLocks noGrp="1"/>
          </p:cNvSpPr>
          <p:nvPr>
            <p:ph idx="1"/>
          </p:nvPr>
        </p:nvSpPr>
        <p:spPr/>
        <p:txBody>
          <a:bodyPr/>
          <a:lstStyle/>
          <a:p>
            <a:r>
              <a:rPr lang="en-GB" dirty="0"/>
              <a:t>Look at the background to relational model and its evolution</a:t>
            </a:r>
          </a:p>
          <a:p>
            <a:r>
              <a:rPr lang="en-GB" dirty="0"/>
              <a:t>Principles of RDBMS</a:t>
            </a:r>
          </a:p>
          <a:p>
            <a:r>
              <a:rPr lang="en-GB" dirty="0"/>
              <a:t>Advantages of RDBMS</a:t>
            </a:r>
          </a:p>
          <a:p>
            <a:r>
              <a:rPr lang="en-GB" dirty="0"/>
              <a:t>Limitations if RDBMS</a:t>
            </a:r>
          </a:p>
        </p:txBody>
      </p:sp>
    </p:spTree>
    <p:extLst>
      <p:ext uri="{BB962C8B-B14F-4D97-AF65-F5344CB8AC3E}">
        <p14:creationId xmlns:p14="http://schemas.microsoft.com/office/powerpoint/2010/main" val="249061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1F8D-334F-4450-A4E7-11668E3EEF8D}"/>
              </a:ext>
            </a:extLst>
          </p:cNvPr>
          <p:cNvSpPr>
            <a:spLocks noGrp="1"/>
          </p:cNvSpPr>
          <p:nvPr>
            <p:ph type="title"/>
          </p:nvPr>
        </p:nvSpPr>
        <p:spPr/>
        <p:txBody>
          <a:bodyPr/>
          <a:lstStyle/>
          <a:p>
            <a:r>
              <a:rPr lang="en-GB" dirty="0"/>
              <a:t>Background to relational model </a:t>
            </a:r>
          </a:p>
        </p:txBody>
      </p:sp>
      <p:sp>
        <p:nvSpPr>
          <p:cNvPr id="3" name="Content Placeholder 2">
            <a:extLst>
              <a:ext uri="{FF2B5EF4-FFF2-40B4-BE49-F238E27FC236}">
                <a16:creationId xmlns:a16="http://schemas.microsoft.com/office/drawing/2014/main" id="{6326F239-BD49-442D-860C-E0C28D93526C}"/>
              </a:ext>
            </a:extLst>
          </p:cNvPr>
          <p:cNvSpPr>
            <a:spLocks noGrp="1"/>
          </p:cNvSpPr>
          <p:nvPr>
            <p:ph idx="1"/>
          </p:nvPr>
        </p:nvSpPr>
        <p:spPr/>
        <p:txBody>
          <a:bodyPr/>
          <a:lstStyle/>
          <a:p>
            <a:r>
              <a:rPr lang="en-GB" dirty="0"/>
              <a:t>Previous data systems were hierarchical or network model</a:t>
            </a:r>
          </a:p>
          <a:p>
            <a:pPr lvl="1"/>
            <a:r>
              <a:rPr lang="en-GB" dirty="0"/>
              <a:t>Data sharing limited</a:t>
            </a:r>
          </a:p>
          <a:p>
            <a:pPr lvl="1"/>
            <a:r>
              <a:rPr lang="en-GB" dirty="0"/>
              <a:t>Data extraction complex and flawed</a:t>
            </a:r>
          </a:p>
          <a:p>
            <a:pPr lvl="1"/>
            <a:r>
              <a:rPr lang="en-GB" dirty="0"/>
              <a:t>Application specific</a:t>
            </a:r>
          </a:p>
          <a:p>
            <a:pPr lvl="1"/>
            <a:r>
              <a:rPr lang="en-GB" dirty="0"/>
              <a:t>Became not fit for purpose once computing systems started to take off</a:t>
            </a:r>
          </a:p>
          <a:p>
            <a:endParaRPr lang="en-GB" dirty="0"/>
          </a:p>
        </p:txBody>
      </p:sp>
    </p:spTree>
    <p:extLst>
      <p:ext uri="{BB962C8B-B14F-4D97-AF65-F5344CB8AC3E}">
        <p14:creationId xmlns:p14="http://schemas.microsoft.com/office/powerpoint/2010/main" val="303028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16C4-A727-4369-A5EC-361E4620119A}"/>
              </a:ext>
            </a:extLst>
          </p:cNvPr>
          <p:cNvSpPr>
            <a:spLocks noGrp="1"/>
          </p:cNvSpPr>
          <p:nvPr>
            <p:ph type="title"/>
          </p:nvPr>
        </p:nvSpPr>
        <p:spPr/>
        <p:txBody>
          <a:bodyPr/>
          <a:lstStyle/>
          <a:p>
            <a:r>
              <a:rPr lang="en-GB" dirty="0"/>
              <a:t>Terminology used</a:t>
            </a:r>
          </a:p>
        </p:txBody>
      </p:sp>
      <p:sp>
        <p:nvSpPr>
          <p:cNvPr id="3" name="Content Placeholder 2">
            <a:extLst>
              <a:ext uri="{FF2B5EF4-FFF2-40B4-BE49-F238E27FC236}">
                <a16:creationId xmlns:a16="http://schemas.microsoft.com/office/drawing/2014/main" id="{31939561-F20B-4AAA-9D94-D7ADEF6A4D59}"/>
              </a:ext>
            </a:extLst>
          </p:cNvPr>
          <p:cNvSpPr>
            <a:spLocks noGrp="1"/>
          </p:cNvSpPr>
          <p:nvPr>
            <p:ph idx="1"/>
          </p:nvPr>
        </p:nvSpPr>
        <p:spPr/>
        <p:txBody>
          <a:bodyPr/>
          <a:lstStyle/>
          <a:p>
            <a:r>
              <a:rPr lang="en-GB" dirty="0"/>
              <a:t>Attribute – properties within the table</a:t>
            </a:r>
          </a:p>
          <a:p>
            <a:r>
              <a:rPr lang="en-GB" dirty="0"/>
              <a:t>Relational schema – schema or map that represents the name of the relation (table) with attributes and interactions</a:t>
            </a:r>
          </a:p>
          <a:p>
            <a:r>
              <a:rPr lang="en-GB" dirty="0"/>
              <a:t>Tuple – row</a:t>
            </a:r>
          </a:p>
          <a:p>
            <a:r>
              <a:rPr lang="en-GB" dirty="0"/>
              <a:t>Cardinality – number of tuples in a relation (how many rows are in the table)</a:t>
            </a:r>
          </a:p>
          <a:p>
            <a:r>
              <a:rPr lang="en-GB" dirty="0"/>
              <a:t>Column – represents the set of values for an attribute</a:t>
            </a:r>
          </a:p>
          <a:p>
            <a:r>
              <a:rPr lang="en-GB" dirty="0"/>
              <a:t>Constraints – limitations for the data set can be tuple or relation based.</a:t>
            </a:r>
          </a:p>
          <a:p>
            <a:r>
              <a:rPr lang="en-GB" dirty="0"/>
              <a:t>Referential integrity – when one attribute in a relation/table can only take value from another attribute in a relation/table</a:t>
            </a:r>
          </a:p>
        </p:txBody>
      </p:sp>
    </p:spTree>
    <p:extLst>
      <p:ext uri="{BB962C8B-B14F-4D97-AF65-F5344CB8AC3E}">
        <p14:creationId xmlns:p14="http://schemas.microsoft.com/office/powerpoint/2010/main" val="268248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732-769F-4CAB-9190-5E0A5B6797CF}"/>
              </a:ext>
            </a:extLst>
          </p:cNvPr>
          <p:cNvSpPr>
            <a:spLocks noGrp="1"/>
          </p:cNvSpPr>
          <p:nvPr>
            <p:ph type="title"/>
          </p:nvPr>
        </p:nvSpPr>
        <p:spPr/>
        <p:txBody>
          <a:bodyPr/>
          <a:lstStyle/>
          <a:p>
            <a:r>
              <a:rPr lang="en-GB" dirty="0"/>
              <a:t>Relational model</a:t>
            </a:r>
          </a:p>
        </p:txBody>
      </p:sp>
      <p:sp>
        <p:nvSpPr>
          <p:cNvPr id="3" name="Content Placeholder 2">
            <a:extLst>
              <a:ext uri="{FF2B5EF4-FFF2-40B4-BE49-F238E27FC236}">
                <a16:creationId xmlns:a16="http://schemas.microsoft.com/office/drawing/2014/main" id="{70020568-787E-44A8-9083-6F911E8902C5}"/>
              </a:ext>
            </a:extLst>
          </p:cNvPr>
          <p:cNvSpPr>
            <a:spLocks noGrp="1"/>
          </p:cNvSpPr>
          <p:nvPr>
            <p:ph idx="1"/>
          </p:nvPr>
        </p:nvSpPr>
        <p:spPr/>
        <p:txBody>
          <a:bodyPr/>
          <a:lstStyle/>
          <a:p>
            <a:r>
              <a:rPr lang="en-GB" dirty="0"/>
              <a:t>Proposed by E F Codd</a:t>
            </a:r>
          </a:p>
          <a:p>
            <a:r>
              <a:rPr lang="en-GB" dirty="0"/>
              <a:t>Models data in form of relationships between data sets using a relationship diagram</a:t>
            </a:r>
          </a:p>
          <a:p>
            <a:pPr lvl="1"/>
            <a:r>
              <a:rPr lang="en-GB" dirty="0"/>
              <a:t>Models the behaviour and relationships of data</a:t>
            </a:r>
          </a:p>
          <a:p>
            <a:pPr lvl="1"/>
            <a:r>
              <a:rPr lang="en-GB" dirty="0"/>
              <a:t>Simplistic </a:t>
            </a:r>
          </a:p>
          <a:p>
            <a:pPr lvl="1"/>
            <a:r>
              <a:rPr lang="en-GB" dirty="0"/>
              <a:t>Relational datastores (tables)</a:t>
            </a:r>
          </a:p>
          <a:p>
            <a:r>
              <a:rPr lang="en-GB" dirty="0"/>
              <a:t>Set mathematics</a:t>
            </a:r>
          </a:p>
          <a:p>
            <a:pPr lvl="1"/>
            <a:r>
              <a:rPr lang="en-GB" dirty="0"/>
              <a:t>No duplication</a:t>
            </a:r>
          </a:p>
          <a:p>
            <a:pPr lvl="1"/>
            <a:r>
              <a:rPr lang="en-GB" dirty="0"/>
              <a:t>Order not relevant </a:t>
            </a:r>
          </a:p>
        </p:txBody>
      </p:sp>
      <p:pic>
        <p:nvPicPr>
          <p:cNvPr id="5" name="Picture 4">
            <a:extLst>
              <a:ext uri="{FF2B5EF4-FFF2-40B4-BE49-F238E27FC236}">
                <a16:creationId xmlns:a16="http://schemas.microsoft.com/office/drawing/2014/main" id="{9FEE3CF6-E4CF-4988-9316-77C153C7D87C}"/>
              </a:ext>
            </a:extLst>
          </p:cNvPr>
          <p:cNvPicPr>
            <a:picLocks noChangeAspect="1"/>
          </p:cNvPicPr>
          <p:nvPr/>
        </p:nvPicPr>
        <p:blipFill>
          <a:blip r:embed="rId2"/>
          <a:stretch>
            <a:fillRect/>
          </a:stretch>
        </p:blipFill>
        <p:spPr>
          <a:xfrm>
            <a:off x="5439511" y="3570667"/>
            <a:ext cx="5305425" cy="2028825"/>
          </a:xfrm>
          <a:prstGeom prst="rect">
            <a:avLst/>
          </a:prstGeom>
        </p:spPr>
      </p:pic>
      <p:cxnSp>
        <p:nvCxnSpPr>
          <p:cNvPr id="7" name="Straight Connector 6">
            <a:extLst>
              <a:ext uri="{FF2B5EF4-FFF2-40B4-BE49-F238E27FC236}">
                <a16:creationId xmlns:a16="http://schemas.microsoft.com/office/drawing/2014/main" id="{6A85A28C-0DC2-4ECE-9F4C-62977037A94E}"/>
              </a:ext>
            </a:extLst>
          </p:cNvPr>
          <p:cNvCxnSpPr/>
          <p:nvPr/>
        </p:nvCxnSpPr>
        <p:spPr>
          <a:xfrm>
            <a:off x="7289442" y="4288665"/>
            <a:ext cx="167426" cy="154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28677-FBF2-4EA8-9224-2306E75FA722}"/>
              </a:ext>
            </a:extLst>
          </p:cNvPr>
          <p:cNvCxnSpPr/>
          <p:nvPr/>
        </p:nvCxnSpPr>
        <p:spPr>
          <a:xfrm flipH="1">
            <a:off x="7315200" y="4468969"/>
            <a:ext cx="128789" cy="141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7F1EA4-D4E6-4C91-8025-9D933DD02511}"/>
              </a:ext>
            </a:extLst>
          </p:cNvPr>
          <p:cNvCxnSpPr/>
          <p:nvPr/>
        </p:nvCxnSpPr>
        <p:spPr>
          <a:xfrm>
            <a:off x="8886423" y="4288665"/>
            <a:ext cx="0" cy="270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369236A-F272-40F4-9A6E-17E0EED872B6}"/>
              </a:ext>
            </a:extLst>
          </p:cNvPr>
          <p:cNvCxnSpPr/>
          <p:nvPr/>
        </p:nvCxnSpPr>
        <p:spPr>
          <a:xfrm>
            <a:off x="8783392" y="4288665"/>
            <a:ext cx="0" cy="32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75F4373-D6D9-4F2C-8980-14C452A59394}"/>
              </a:ext>
            </a:extLst>
          </p:cNvPr>
          <p:cNvSpPr/>
          <p:nvPr/>
        </p:nvSpPr>
        <p:spPr>
          <a:xfrm>
            <a:off x="7456868" y="4288665"/>
            <a:ext cx="167422" cy="2704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2238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7E7F-7B6E-4EC7-9F81-C4F5E449E575}"/>
              </a:ext>
            </a:extLst>
          </p:cNvPr>
          <p:cNvSpPr>
            <a:spLocks noGrp="1"/>
          </p:cNvSpPr>
          <p:nvPr>
            <p:ph type="title"/>
          </p:nvPr>
        </p:nvSpPr>
        <p:spPr/>
        <p:txBody>
          <a:bodyPr/>
          <a:lstStyle/>
          <a:p>
            <a:r>
              <a:rPr lang="en-GB" dirty="0"/>
              <a:t>Relational model – Codd’s rules</a:t>
            </a:r>
          </a:p>
        </p:txBody>
      </p:sp>
      <p:sp>
        <p:nvSpPr>
          <p:cNvPr id="3" name="Content Placeholder 2">
            <a:extLst>
              <a:ext uri="{FF2B5EF4-FFF2-40B4-BE49-F238E27FC236}">
                <a16:creationId xmlns:a16="http://schemas.microsoft.com/office/drawing/2014/main" id="{7C82A205-8B7C-4F15-A5FF-1EBDB619B210}"/>
              </a:ext>
            </a:extLst>
          </p:cNvPr>
          <p:cNvSpPr>
            <a:spLocks noGrp="1"/>
          </p:cNvSpPr>
          <p:nvPr>
            <p:ph idx="1"/>
          </p:nvPr>
        </p:nvSpPr>
        <p:spPr>
          <a:xfrm>
            <a:off x="1097280" y="1845733"/>
            <a:ext cx="10674010" cy="4516429"/>
          </a:xfrm>
        </p:spPr>
        <p:txBody>
          <a:bodyPr>
            <a:normAutofit fontScale="85000" lnSpcReduction="20000"/>
          </a:bodyPr>
          <a:lstStyle/>
          <a:p>
            <a:r>
              <a:rPr lang="en-GB" b="1" dirty="0"/>
              <a:t>Rule 1: Information Rule</a:t>
            </a:r>
          </a:p>
          <a:p>
            <a:r>
              <a:rPr lang="en-GB" dirty="0"/>
              <a:t>The data stored in a database, may it be user data or metadata, must be a value of some table cell</a:t>
            </a:r>
          </a:p>
          <a:p>
            <a:r>
              <a:rPr lang="en-GB" b="1" dirty="0"/>
              <a:t>Rule 2: Guaranteed Access Rule</a:t>
            </a:r>
          </a:p>
          <a:p>
            <a:r>
              <a:rPr lang="en-GB" dirty="0"/>
              <a:t>Every single data element (value) is guaranteed to be accessible logically with a combination of table-name, primary-key (row value), and attribute-name (column value). No other means, such as pointers, can be used to access data.</a:t>
            </a:r>
          </a:p>
          <a:p>
            <a:r>
              <a:rPr lang="en-GB" b="1" dirty="0"/>
              <a:t>Rule 3: Systematic Treatment of NULL Values</a:t>
            </a:r>
          </a:p>
          <a:p>
            <a:r>
              <a:rPr lang="en-GB" dirty="0"/>
              <a:t>The NULL values in a database must be given a systematic and uniform treatment. This is a very important rule because a NULL can be interpreted as one the following − data is missing, data is not known, or data is not applicable.</a:t>
            </a:r>
          </a:p>
          <a:p>
            <a:r>
              <a:rPr lang="en-GB" b="1" dirty="0"/>
              <a:t>Rule 4: Active Online Catalogue</a:t>
            </a:r>
          </a:p>
          <a:p>
            <a:r>
              <a:rPr lang="en-GB" dirty="0"/>
              <a:t>The structure description of the entire database must be stored in an online </a:t>
            </a:r>
            <a:r>
              <a:rPr lang="en-GB" dirty="0" err="1"/>
              <a:t>catalog</a:t>
            </a:r>
            <a:r>
              <a:rPr lang="en-GB" dirty="0"/>
              <a:t>, known as </a:t>
            </a:r>
            <a:r>
              <a:rPr lang="en-GB" b="1" dirty="0"/>
              <a:t>data dictionary</a:t>
            </a:r>
            <a:r>
              <a:rPr lang="en-GB" dirty="0"/>
              <a:t>.</a:t>
            </a:r>
          </a:p>
          <a:p>
            <a:r>
              <a:rPr lang="en-GB" b="1" dirty="0"/>
              <a:t>Rule 5: Comprehensive Data Sub-Language Rule</a:t>
            </a:r>
          </a:p>
          <a:p>
            <a:r>
              <a:rPr lang="en-GB" dirty="0"/>
              <a:t>A database can only be accessed using a language having linear syntax that supports data definition, data manipulation, and transaction management operations. This language can be used directly or by means of some application. If the database allows access to data without any help of this language, then it is considered as a violation.</a:t>
            </a:r>
          </a:p>
          <a:p>
            <a:endParaRPr lang="en-GB" dirty="0"/>
          </a:p>
        </p:txBody>
      </p:sp>
    </p:spTree>
    <p:extLst>
      <p:ext uri="{BB962C8B-B14F-4D97-AF65-F5344CB8AC3E}">
        <p14:creationId xmlns:p14="http://schemas.microsoft.com/office/powerpoint/2010/main" val="393916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4F47-834D-44CC-81D0-38B886082C69}"/>
              </a:ext>
            </a:extLst>
          </p:cNvPr>
          <p:cNvSpPr>
            <a:spLocks noGrp="1"/>
          </p:cNvSpPr>
          <p:nvPr>
            <p:ph type="title"/>
          </p:nvPr>
        </p:nvSpPr>
        <p:spPr/>
        <p:txBody>
          <a:bodyPr/>
          <a:lstStyle/>
          <a:p>
            <a:r>
              <a:rPr lang="en-GB" dirty="0"/>
              <a:t>Codd rules</a:t>
            </a:r>
          </a:p>
        </p:txBody>
      </p:sp>
      <p:sp>
        <p:nvSpPr>
          <p:cNvPr id="3" name="Content Placeholder 2">
            <a:extLst>
              <a:ext uri="{FF2B5EF4-FFF2-40B4-BE49-F238E27FC236}">
                <a16:creationId xmlns:a16="http://schemas.microsoft.com/office/drawing/2014/main" id="{13D57FBC-7A3E-44F9-8DE3-DFF632CD6FAD}"/>
              </a:ext>
            </a:extLst>
          </p:cNvPr>
          <p:cNvSpPr>
            <a:spLocks noGrp="1"/>
          </p:cNvSpPr>
          <p:nvPr>
            <p:ph idx="1"/>
          </p:nvPr>
        </p:nvSpPr>
        <p:spPr/>
        <p:txBody>
          <a:bodyPr>
            <a:normAutofit fontScale="85000" lnSpcReduction="20000"/>
          </a:bodyPr>
          <a:lstStyle/>
          <a:p>
            <a:r>
              <a:rPr lang="en-GB" b="1" dirty="0"/>
              <a:t>Rule 6: View Updating Rule</a:t>
            </a:r>
          </a:p>
          <a:p>
            <a:r>
              <a:rPr lang="en-GB" dirty="0"/>
              <a:t>All the views of a database, which can theoretically be updated, must also be updatable by the system.</a:t>
            </a:r>
          </a:p>
          <a:p>
            <a:r>
              <a:rPr lang="en-GB" b="1" dirty="0"/>
              <a:t>Rule 7: High-Level Insert, Update, and Delete Rule</a:t>
            </a:r>
          </a:p>
          <a:p>
            <a:r>
              <a:rPr lang="en-GB" dirty="0"/>
              <a:t>A database must support high-level insertion, </a:t>
            </a:r>
            <a:r>
              <a:rPr lang="en-GB" dirty="0" err="1"/>
              <a:t>updation</a:t>
            </a:r>
            <a:r>
              <a:rPr lang="en-GB" dirty="0"/>
              <a:t>, and deletion. This must not be limited to a single row, that is, it must also support union, intersection and minus operations to yield sets of data records.</a:t>
            </a:r>
          </a:p>
          <a:p>
            <a:r>
              <a:rPr lang="en-GB" b="1" dirty="0"/>
              <a:t>Rule 8: Physical Data Independence</a:t>
            </a:r>
          </a:p>
          <a:p>
            <a:r>
              <a:rPr lang="en-GB" dirty="0"/>
              <a:t>The data stored in a database must be independent of the applications that access the database. Any change in the physical structure of a database must not have any impact on how the data is being accessed by external applications.</a:t>
            </a:r>
          </a:p>
          <a:p>
            <a:r>
              <a:rPr lang="en-GB" b="1" dirty="0"/>
              <a:t>Rule 9: Logical Data Independence</a:t>
            </a:r>
          </a:p>
          <a:p>
            <a:r>
              <a:rPr lang="en-GB" dirty="0"/>
              <a:t>The logical data in a database must be independent of its user’s view (application). Any change in logical data must not affect the applications using it. For example, if two tables are merged or one is split into two different tables, there should be no impact or change on the user application. This is one of the most difficult rule to apply.</a:t>
            </a:r>
          </a:p>
          <a:p>
            <a:endParaRPr lang="en-GB" dirty="0"/>
          </a:p>
        </p:txBody>
      </p:sp>
    </p:spTree>
    <p:extLst>
      <p:ext uri="{BB962C8B-B14F-4D97-AF65-F5344CB8AC3E}">
        <p14:creationId xmlns:p14="http://schemas.microsoft.com/office/powerpoint/2010/main" val="130411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B02C-EA96-4F5E-9FB6-B5CC80AC3D2E}"/>
              </a:ext>
            </a:extLst>
          </p:cNvPr>
          <p:cNvSpPr>
            <a:spLocks noGrp="1"/>
          </p:cNvSpPr>
          <p:nvPr>
            <p:ph type="title"/>
          </p:nvPr>
        </p:nvSpPr>
        <p:spPr/>
        <p:txBody>
          <a:bodyPr/>
          <a:lstStyle/>
          <a:p>
            <a:r>
              <a:rPr lang="en-GB" dirty="0"/>
              <a:t>Codd rules</a:t>
            </a:r>
          </a:p>
        </p:txBody>
      </p:sp>
      <p:sp>
        <p:nvSpPr>
          <p:cNvPr id="3" name="Content Placeholder 2">
            <a:extLst>
              <a:ext uri="{FF2B5EF4-FFF2-40B4-BE49-F238E27FC236}">
                <a16:creationId xmlns:a16="http://schemas.microsoft.com/office/drawing/2014/main" id="{545EB5EF-F6E2-43C7-ABBB-8D9DCC17D3C5}"/>
              </a:ext>
            </a:extLst>
          </p:cNvPr>
          <p:cNvSpPr>
            <a:spLocks noGrp="1"/>
          </p:cNvSpPr>
          <p:nvPr>
            <p:ph idx="1"/>
          </p:nvPr>
        </p:nvSpPr>
        <p:spPr/>
        <p:txBody>
          <a:bodyPr/>
          <a:lstStyle/>
          <a:p>
            <a:r>
              <a:rPr lang="en-GB" b="1" dirty="0"/>
              <a:t>Rule 10: Integrity Independence</a:t>
            </a:r>
          </a:p>
          <a:p>
            <a:r>
              <a:rPr lang="en-GB" dirty="0"/>
              <a:t>A database must be independent of the application that uses it. All its integrity constraints can be independently modified without the need of any change in the application. This rule makes a database independent of the front-end application and its interface.</a:t>
            </a:r>
          </a:p>
          <a:p>
            <a:r>
              <a:rPr lang="en-GB" b="1" dirty="0"/>
              <a:t>Rule 11: Distribution Independence</a:t>
            </a:r>
          </a:p>
          <a:p>
            <a:r>
              <a:rPr lang="en-GB" dirty="0"/>
              <a:t>The end-user must not be able to see that the data is distributed over various locations. Users should always get the impression that the data is located at one site only. This rule has been regarded as the foundation of distributed database systems.</a:t>
            </a:r>
          </a:p>
          <a:p>
            <a:r>
              <a:rPr lang="en-GB" b="1" dirty="0"/>
              <a:t>Rule 12: Non-Subversion Rule</a:t>
            </a:r>
          </a:p>
          <a:p>
            <a:r>
              <a:rPr lang="en-GB" dirty="0"/>
              <a:t>If a system has an interface that provides access to low-level records, then the interface must not be able to subvert the system and bypass security and integrity constraints.</a:t>
            </a:r>
          </a:p>
          <a:p>
            <a:endParaRPr lang="en-GB" dirty="0"/>
          </a:p>
        </p:txBody>
      </p:sp>
    </p:spTree>
    <p:extLst>
      <p:ext uri="{BB962C8B-B14F-4D97-AF65-F5344CB8AC3E}">
        <p14:creationId xmlns:p14="http://schemas.microsoft.com/office/powerpoint/2010/main" val="303658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9BA0-AEEB-4CC5-98B8-DEC5BEF7F8A9}"/>
              </a:ext>
            </a:extLst>
          </p:cNvPr>
          <p:cNvSpPr>
            <a:spLocks noGrp="1"/>
          </p:cNvSpPr>
          <p:nvPr>
            <p:ph type="title"/>
          </p:nvPr>
        </p:nvSpPr>
        <p:spPr/>
        <p:txBody>
          <a:bodyPr/>
          <a:lstStyle/>
          <a:p>
            <a:r>
              <a:rPr lang="en-GB" dirty="0"/>
              <a:t>Advantages </a:t>
            </a:r>
          </a:p>
        </p:txBody>
      </p:sp>
      <p:sp>
        <p:nvSpPr>
          <p:cNvPr id="3" name="Content Placeholder 2">
            <a:extLst>
              <a:ext uri="{FF2B5EF4-FFF2-40B4-BE49-F238E27FC236}">
                <a16:creationId xmlns:a16="http://schemas.microsoft.com/office/drawing/2014/main" id="{B871C4DE-6FC4-4D63-A892-3DC211CF3132}"/>
              </a:ext>
            </a:extLst>
          </p:cNvPr>
          <p:cNvSpPr>
            <a:spLocks noGrp="1"/>
          </p:cNvSpPr>
          <p:nvPr>
            <p:ph idx="1"/>
          </p:nvPr>
        </p:nvSpPr>
        <p:spPr/>
        <p:txBody>
          <a:bodyPr/>
          <a:lstStyle/>
          <a:p>
            <a:r>
              <a:rPr lang="en-GB" dirty="0"/>
              <a:t>Flexible</a:t>
            </a:r>
          </a:p>
          <a:p>
            <a:r>
              <a:rPr lang="en-GB" dirty="0"/>
              <a:t>Data access granularity</a:t>
            </a:r>
          </a:p>
          <a:p>
            <a:r>
              <a:rPr lang="en-GB" dirty="0"/>
              <a:t>Shareability of data between applications </a:t>
            </a:r>
          </a:p>
          <a:p>
            <a:r>
              <a:rPr lang="en-GB" dirty="0"/>
              <a:t>No data duplication </a:t>
            </a:r>
          </a:p>
          <a:p>
            <a:r>
              <a:rPr lang="en-GB" dirty="0"/>
              <a:t>Standardised language for access</a:t>
            </a:r>
          </a:p>
          <a:p>
            <a:r>
              <a:rPr lang="en-GB" dirty="0"/>
              <a:t>Better security</a:t>
            </a:r>
          </a:p>
          <a:p>
            <a:r>
              <a:rPr lang="en-GB" dirty="0"/>
              <a:t>Future proofing</a:t>
            </a:r>
          </a:p>
        </p:txBody>
      </p:sp>
    </p:spTree>
    <p:extLst>
      <p:ext uri="{BB962C8B-B14F-4D97-AF65-F5344CB8AC3E}">
        <p14:creationId xmlns:p14="http://schemas.microsoft.com/office/powerpoint/2010/main" val="23801004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41</TotalTime>
  <Words>809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The relational model</vt:lpstr>
      <vt:lpstr>Aim </vt:lpstr>
      <vt:lpstr>Background to relational model </vt:lpstr>
      <vt:lpstr>Terminology used</vt:lpstr>
      <vt:lpstr>Relational model</vt:lpstr>
      <vt:lpstr>Relational model – Codd’s rules</vt:lpstr>
      <vt:lpstr>Codd rules</vt:lpstr>
      <vt:lpstr>Codd rules</vt:lpstr>
      <vt:lpstr>Advantages </vt:lpstr>
      <vt:lpstr>Limitations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relational model</dc:title>
  <dc:creator>Emma-Jane Phillips</dc:creator>
  <cp:lastModifiedBy>Emma-Jane Phillips</cp:lastModifiedBy>
  <cp:revision>4</cp:revision>
  <dcterms:created xsi:type="dcterms:W3CDTF">2018-10-07T11:24:27Z</dcterms:created>
  <dcterms:modified xsi:type="dcterms:W3CDTF">2018-10-07T12:06:05Z</dcterms:modified>
</cp:coreProperties>
</file>