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6" r:id="rId1"/>
  </p:sldMasterIdLst>
  <p:notesMasterIdLst>
    <p:notesMasterId r:id="rId15"/>
  </p:notesMasterIdLst>
  <p:handoutMasterIdLst>
    <p:handoutMasterId r:id="rId16"/>
  </p:handoutMasterIdLst>
  <p:sldIdLst>
    <p:sldId id="382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E735E"/>
    <a:srgbClr val="4AF333"/>
    <a:srgbClr val="F0F0F0"/>
    <a:srgbClr val="E8E8E8"/>
    <a:srgbClr val="F8F8F8"/>
    <a:srgbClr val="EAEAEA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69" autoAdjust="0"/>
  </p:normalViewPr>
  <p:slideViewPr>
    <p:cSldViewPr snapToGrid="0"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36"/>
    </p:cViewPr>
  </p:sorterViewPr>
  <p:notesViewPr>
    <p:cSldViewPr snapToGrid="0">
      <p:cViewPr>
        <p:scale>
          <a:sx n="75" d="100"/>
          <a:sy n="75" d="100"/>
        </p:scale>
        <p:origin x="-792" y="60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US"/>
              <a:t>University of Northumbria - School of Computing and Maths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9EA871-44C6-4F62-85B6-9B4DA3FE0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US"/>
              <a:t>University of Northumbria - School of Computing and Maths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FE0C78-C1F3-43CD-8529-4A1543B300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43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University of Northumbria - School of Computing and Maths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FE0C78-C1F3-43CD-8529-4A1543B3002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3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861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0225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9221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05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8192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6267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6714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479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4CBEAF9-9E58-4CC8-A6FF-6DD8A58DEEA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8690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484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10/28/2018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0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Extracting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KC4000 relational databases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197290"/>
            <a:ext cx="8407893" cy="4394895"/>
          </a:xfrm>
        </p:spPr>
        <p:txBody>
          <a:bodyPr>
            <a:normAutofit/>
          </a:bodyPr>
          <a:lstStyle/>
          <a:p>
            <a:r>
              <a:rPr lang="en-GB" dirty="0"/>
              <a:t>Database tables can be very large and hold millions of records we do not need to have all the data retrieved at once</a:t>
            </a:r>
          </a:p>
          <a:p>
            <a:r>
              <a:rPr lang="en-GB" dirty="0"/>
              <a:t>The WHERE clause restricts the data set retrieved and filters the data </a:t>
            </a:r>
          </a:p>
          <a:p>
            <a:r>
              <a:rPr lang="en-GB" dirty="0"/>
              <a:t>If we want to identify all the employees who have been blacklisted:</a:t>
            </a:r>
          </a:p>
          <a:p>
            <a:pPr lvl="1"/>
            <a:r>
              <a:rPr lang="en-GB" dirty="0"/>
              <a:t>Employees are held in the consultant table</a:t>
            </a:r>
          </a:p>
          <a:p>
            <a:pPr lvl="1"/>
            <a:r>
              <a:rPr lang="en-GB" dirty="0"/>
              <a:t>The attribute </a:t>
            </a:r>
            <a:r>
              <a:rPr lang="en-GB" dirty="0" err="1"/>
              <a:t>consultant_status</a:t>
            </a:r>
            <a:r>
              <a:rPr lang="en-GB" dirty="0"/>
              <a:t> holds records the status of the consultant</a:t>
            </a:r>
          </a:p>
          <a:p>
            <a:pPr lvl="1"/>
            <a:r>
              <a:rPr lang="en-GB" dirty="0"/>
              <a:t>The attribute </a:t>
            </a:r>
            <a:r>
              <a:rPr lang="en-GB" dirty="0" err="1"/>
              <a:t>consultant_status</a:t>
            </a:r>
            <a:r>
              <a:rPr lang="en-GB" dirty="0"/>
              <a:t> needs to be restricted to ‘Blacklisted’</a:t>
            </a:r>
          </a:p>
          <a:p>
            <a:pPr marL="640080" lvl="2" indent="0">
              <a:buNone/>
            </a:pPr>
            <a:endParaRPr lang="en-GB" sz="2400" dirty="0">
              <a:solidFill>
                <a:srgbClr val="0000FF"/>
              </a:solidFill>
            </a:endParaRPr>
          </a:p>
          <a:p>
            <a:pPr marL="640080" lvl="2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Select * </a:t>
            </a:r>
          </a:p>
          <a:p>
            <a:pPr marL="640080" lvl="2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From consultant</a:t>
            </a:r>
          </a:p>
          <a:p>
            <a:pPr marL="640080" lvl="2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Where </a:t>
            </a:r>
            <a:r>
              <a:rPr lang="en-GB" sz="2400" dirty="0" err="1">
                <a:solidFill>
                  <a:srgbClr val="0000FF"/>
                </a:solidFill>
              </a:rPr>
              <a:t>consultant_status</a:t>
            </a:r>
            <a:r>
              <a:rPr lang="en-GB" sz="2400" dirty="0">
                <a:solidFill>
                  <a:srgbClr val="0000FF"/>
                </a:solidFill>
              </a:rPr>
              <a:t> = ‘Blacklisted’</a:t>
            </a:r>
          </a:p>
          <a:p>
            <a:pPr marL="640080" lvl="2" indent="0">
              <a:buNone/>
            </a:pP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Left Arrow Callout 3"/>
          <p:cNvSpPr/>
          <p:nvPr/>
        </p:nvSpPr>
        <p:spPr>
          <a:xfrm>
            <a:off x="4828103" y="4807528"/>
            <a:ext cx="3960789" cy="1318062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The query returns everything in the consultant table where the value of </a:t>
            </a:r>
            <a:r>
              <a:rPr lang="en-GB" sz="1600" dirty="0" err="1"/>
              <a:t>consultant_status</a:t>
            </a:r>
            <a:r>
              <a:rPr lang="en-GB" sz="1600" dirty="0"/>
              <a:t> is Blacklisted</a:t>
            </a:r>
          </a:p>
        </p:txBody>
      </p:sp>
    </p:spTree>
    <p:extLst>
      <p:ext uri="{BB962C8B-B14F-4D97-AF65-F5344CB8AC3E}">
        <p14:creationId xmlns:p14="http://schemas.microsoft.com/office/powerpoint/2010/main" val="118522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5A0A6C-A665-4823-93AF-16811D02F1B7}"/>
              </a:ext>
            </a:extLst>
          </p:cNvPr>
          <p:cNvSpPr/>
          <p:nvPr/>
        </p:nvSpPr>
        <p:spPr>
          <a:xfrm>
            <a:off x="4859722" y="2261622"/>
            <a:ext cx="4117700" cy="28358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SQL&gt;Select </a:t>
            </a:r>
            <a:r>
              <a:rPr lang="en-GB" dirty="0" err="1">
                <a:solidFill>
                  <a:schemeClr val="bg1"/>
                </a:solidFill>
              </a:rPr>
              <a:t>contract_id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2 From contract</a:t>
            </a:r>
          </a:p>
          <a:p>
            <a:r>
              <a:rPr lang="en-GB" dirty="0">
                <a:solidFill>
                  <a:schemeClr val="bg1"/>
                </a:solidFill>
              </a:rPr>
              <a:t>3 Where </a:t>
            </a:r>
            <a:r>
              <a:rPr lang="en-GB" dirty="0" err="1">
                <a:solidFill>
                  <a:schemeClr val="bg1"/>
                </a:solidFill>
              </a:rPr>
              <a:t>contract_end</a:t>
            </a:r>
            <a:r>
              <a:rPr lang="en-GB" dirty="0">
                <a:solidFill>
                  <a:schemeClr val="bg1"/>
                </a:solidFill>
              </a:rPr>
              <a:t> is null;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Walkthrough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is to find the contracts that have not yet been fulfilled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11888" y="2190183"/>
            <a:ext cx="34555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What table do you need to use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Which attributes do you need to look at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Do you have to filter the data?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What attribute gives you the data you need to filter on</a:t>
            </a:r>
          </a:p>
        </p:txBody>
      </p:sp>
      <p:sp>
        <p:nvSpPr>
          <p:cNvPr id="5" name="Oval 4"/>
          <p:cNvSpPr/>
          <p:nvPr/>
        </p:nvSpPr>
        <p:spPr>
          <a:xfrm>
            <a:off x="5583333" y="3441988"/>
            <a:ext cx="967563" cy="4040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385869" y="3774276"/>
            <a:ext cx="2732568" cy="350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3620386" y="2476419"/>
            <a:ext cx="1756147" cy="10848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3161415" y="3949994"/>
            <a:ext cx="2421918" cy="1751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1888" y="5129481"/>
            <a:ext cx="866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If a contract is ended/fulfilled then there will be an end date, no end date means no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fulfillment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l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Using NULL means you can check for empty attribute slots, NULL is not the same as ‘’ or 0 it is an absence of data</a:t>
            </a:r>
          </a:p>
        </p:txBody>
      </p:sp>
    </p:spTree>
    <p:extLst>
      <p:ext uri="{BB962C8B-B14F-4D97-AF65-F5344CB8AC3E}">
        <p14:creationId xmlns:p14="http://schemas.microsoft.com/office/powerpoint/2010/main" val="340555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0913" y="1933639"/>
            <a:ext cx="8407893" cy="442076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Read the question carefully!</a:t>
            </a:r>
          </a:p>
          <a:p>
            <a:pPr lvl="1"/>
            <a:r>
              <a:rPr lang="en-GB" dirty="0"/>
              <a:t>Have you been asked to find ‘how many’ or ‘which’ there is a difference!</a:t>
            </a:r>
          </a:p>
          <a:p>
            <a:pPr lvl="1"/>
            <a:r>
              <a:rPr lang="en-GB" dirty="0"/>
              <a:t>Use count(*) if you need to find how many</a:t>
            </a:r>
          </a:p>
          <a:p>
            <a:pPr marL="640080" lvl="2" indent="0">
              <a:buNone/>
            </a:pPr>
            <a:r>
              <a:rPr lang="en-GB" sz="1700" dirty="0">
                <a:solidFill>
                  <a:srgbClr val="0000FF"/>
                </a:solidFill>
              </a:rPr>
              <a:t>Select count(*) </a:t>
            </a:r>
          </a:p>
          <a:p>
            <a:pPr marL="640080" lvl="2" indent="0">
              <a:buNone/>
            </a:pPr>
            <a:r>
              <a:rPr lang="en-GB" sz="1700" dirty="0">
                <a:solidFill>
                  <a:srgbClr val="0000FF"/>
                </a:solidFill>
              </a:rPr>
              <a:t>From contract</a:t>
            </a:r>
          </a:p>
          <a:p>
            <a:pPr marL="640080" lvl="2" indent="0">
              <a:buNone/>
            </a:pPr>
            <a:r>
              <a:rPr lang="en-GB" sz="1700" dirty="0">
                <a:solidFill>
                  <a:srgbClr val="0000FF"/>
                </a:solidFill>
              </a:rPr>
              <a:t>Where </a:t>
            </a:r>
            <a:r>
              <a:rPr lang="en-GB" sz="1700" dirty="0" err="1">
                <a:solidFill>
                  <a:srgbClr val="0000FF"/>
                </a:solidFill>
              </a:rPr>
              <a:t>contract_end</a:t>
            </a:r>
            <a:r>
              <a:rPr lang="en-GB" sz="1700" dirty="0">
                <a:solidFill>
                  <a:srgbClr val="0000FF"/>
                </a:solidFill>
              </a:rPr>
              <a:t> is null</a:t>
            </a:r>
          </a:p>
          <a:p>
            <a:pPr marL="640080" lvl="2" indent="0">
              <a:buNone/>
            </a:pPr>
            <a:r>
              <a:rPr lang="en-GB" sz="1700" dirty="0">
                <a:solidFill>
                  <a:srgbClr val="0000FF"/>
                </a:solidFill>
              </a:rPr>
              <a:t>;</a:t>
            </a:r>
          </a:p>
          <a:p>
            <a:pPr marL="640080" lvl="2" indent="0">
              <a:buNone/>
            </a:pPr>
            <a:r>
              <a:rPr lang="en-GB" sz="1700" dirty="0">
                <a:solidFill>
                  <a:srgbClr val="0000FF"/>
                </a:solidFill>
              </a:rPr>
              <a:t>This will return a number. Select * will list the data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compare attributes with a value or another attribute </a:t>
            </a:r>
          </a:p>
          <a:p>
            <a:pPr lvl="2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</a:p>
          <a:p>
            <a:pPr lvl="2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</a:p>
          <a:p>
            <a:pPr lvl="2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  <a:p>
            <a:pPr lvl="2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&lt;=</a:t>
            </a:r>
          </a:p>
          <a:p>
            <a:pPr lvl="2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</a:t>
            </a:r>
          </a:p>
          <a:p>
            <a:pPr lvl="2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NULL</a:t>
            </a:r>
          </a:p>
          <a:p>
            <a:pPr lvl="2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not NULL</a:t>
            </a:r>
          </a:p>
          <a:p>
            <a:pPr lvl="2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244950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Seminar tasks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your seminar you will be starting to use SQL</a:t>
            </a:r>
          </a:p>
          <a:p>
            <a:r>
              <a:rPr lang="en-GB" dirty="0"/>
              <a:t>Your tutor will walk you through running the script and logging in</a:t>
            </a:r>
          </a:p>
          <a:p>
            <a:pPr lvl="1"/>
            <a:r>
              <a:rPr lang="en-GB" dirty="0"/>
              <a:t>Save the code file to the u:\ in the root! Do not put it in a subdirectory</a:t>
            </a:r>
          </a:p>
          <a:p>
            <a:pPr lvl="1"/>
            <a:r>
              <a:rPr lang="en-GB" dirty="0"/>
              <a:t>@u:\</a:t>
            </a:r>
            <a:r>
              <a:rPr lang="en-GB" dirty="0" err="1"/>
              <a:t>ffdb.sql</a:t>
            </a:r>
            <a:endParaRPr lang="en-GB" dirty="0"/>
          </a:p>
          <a:p>
            <a:pPr lvl="1"/>
            <a:r>
              <a:rPr lang="en-GB" dirty="0"/>
              <a:t>Do not run this more than once!</a:t>
            </a:r>
          </a:p>
          <a:p>
            <a:r>
              <a:rPr lang="en-GB" dirty="0"/>
              <a:t>Keep the code you write!</a:t>
            </a:r>
          </a:p>
          <a:p>
            <a:pPr lvl="1"/>
            <a:r>
              <a:rPr lang="en-GB" dirty="0"/>
              <a:t>Write it in note pad and then copy across</a:t>
            </a:r>
          </a:p>
          <a:p>
            <a:pPr lvl="1"/>
            <a:r>
              <a:rPr lang="en-GB" dirty="0"/>
              <a:t>Make notes on what you did and what worked and didn’t and what you did to fix it</a:t>
            </a:r>
          </a:p>
          <a:p>
            <a:pPr lvl="1"/>
            <a:r>
              <a:rPr lang="en-GB" dirty="0"/>
              <a:t>You will be expected to finish the code before the next seminar!</a:t>
            </a:r>
          </a:p>
        </p:txBody>
      </p:sp>
    </p:spTree>
    <p:extLst>
      <p:ext uri="{BB962C8B-B14F-4D97-AF65-F5344CB8AC3E}">
        <p14:creationId xmlns:p14="http://schemas.microsoft.com/office/powerpoint/2010/main" val="28153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on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 – collection of persistent and structured data</a:t>
            </a:r>
          </a:p>
          <a:p>
            <a:r>
              <a:rPr lang="en-GB" dirty="0"/>
              <a:t>DBMS – a database management system is a software tool that manages the database</a:t>
            </a:r>
          </a:p>
          <a:p>
            <a:r>
              <a:rPr lang="en-GB" dirty="0"/>
              <a:t>Database system – Database + DMBS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19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data - </a:t>
            </a:r>
            <a:r>
              <a:rPr lang="en-GB" dirty="0" err="1"/>
              <a:t>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98" y="1863747"/>
            <a:ext cx="8793124" cy="449980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SQL is the basis of all database programming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As a language, SQL is: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Non-procedural</a:t>
            </a:r>
          </a:p>
          <a:p>
            <a:pPr lvl="2">
              <a:lnSpc>
                <a:spcPct val="90000"/>
              </a:lnSpc>
            </a:pPr>
            <a:r>
              <a:rPr lang="en-GB" sz="2000" dirty="0"/>
              <a:t>Specify the target, not the mechanism (</a:t>
            </a:r>
            <a:r>
              <a:rPr lang="en-GB" sz="2000" i="1" dirty="0"/>
              <a:t>what</a:t>
            </a:r>
            <a:r>
              <a:rPr lang="en-GB" sz="2000" dirty="0"/>
              <a:t> not </a:t>
            </a:r>
            <a:r>
              <a:rPr lang="en-GB" sz="2000" i="1" dirty="0"/>
              <a:t>how</a:t>
            </a:r>
            <a:r>
              <a:rPr lang="en-GB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GB" sz="2000" dirty="0"/>
              <a:t>No loops or tests for end of file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Safe</a:t>
            </a:r>
          </a:p>
          <a:p>
            <a:pPr lvl="2">
              <a:lnSpc>
                <a:spcPct val="90000"/>
              </a:lnSpc>
            </a:pPr>
            <a:r>
              <a:rPr lang="en-GB" sz="2000" dirty="0"/>
              <a:t>Negations  are limited by context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Set-oriented</a:t>
            </a:r>
          </a:p>
          <a:p>
            <a:pPr lvl="2">
              <a:lnSpc>
                <a:spcPct val="90000"/>
              </a:lnSpc>
            </a:pPr>
            <a:r>
              <a:rPr lang="en-GB" sz="2000" dirty="0"/>
              <a:t>All operations are on entire sets [tables]</a:t>
            </a:r>
          </a:p>
          <a:p>
            <a:pPr lvl="2">
              <a:lnSpc>
                <a:spcPct val="90000"/>
              </a:lnSpc>
            </a:pPr>
            <a:r>
              <a:rPr lang="en-GB" sz="2000" dirty="0"/>
              <a:t>The operation is automatically applied to all rows in a table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Relationally complete</a:t>
            </a:r>
          </a:p>
          <a:p>
            <a:pPr lvl="2">
              <a:lnSpc>
                <a:spcPct val="90000"/>
              </a:lnSpc>
            </a:pPr>
            <a:r>
              <a:rPr lang="en-GB" sz="2000" dirty="0"/>
              <a:t>Has the power of the relational algebra</a:t>
            </a:r>
          </a:p>
          <a:p>
            <a:pPr lvl="2">
              <a:lnSpc>
                <a:spcPct val="90000"/>
              </a:lnSpc>
            </a:pPr>
            <a:r>
              <a:rPr lang="en-GB" sz="2000" dirty="0"/>
              <a:t>Can use restrict operation clauses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Functionally incomplete</a:t>
            </a:r>
          </a:p>
          <a:p>
            <a:pPr lvl="2">
              <a:lnSpc>
                <a:spcPct val="90000"/>
              </a:lnSpc>
            </a:pPr>
            <a:r>
              <a:rPr lang="en-GB" sz="2000" dirty="0"/>
              <a:t>Does not have the power of a programming language like Java</a:t>
            </a:r>
          </a:p>
          <a:p>
            <a:pPr lvl="2">
              <a:lnSpc>
                <a:spcPct val="90000"/>
              </a:lnSpc>
            </a:pPr>
            <a:r>
              <a:rPr lang="en-GB" sz="2000" dirty="0"/>
              <a:t>This is not a big deal if we just want information displayed may impact if the system requires more.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54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basic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8053" y="1737361"/>
            <a:ext cx="8407893" cy="4669763"/>
          </a:xfrm>
        </p:spPr>
        <p:txBody>
          <a:bodyPr>
            <a:normAutofit/>
          </a:bodyPr>
          <a:lstStyle/>
          <a:p>
            <a:r>
              <a:rPr lang="en-GB" dirty="0"/>
              <a:t>SQL statements comprise 3 main elements</a:t>
            </a:r>
          </a:p>
          <a:p>
            <a:pPr lvl="1"/>
            <a:r>
              <a:rPr lang="en-GB" dirty="0"/>
              <a:t>What do you want?</a:t>
            </a:r>
          </a:p>
          <a:p>
            <a:pPr lvl="1"/>
            <a:r>
              <a:rPr lang="en-GB" dirty="0"/>
              <a:t>Where can we find the underlying data?</a:t>
            </a:r>
          </a:p>
          <a:p>
            <a:pPr lvl="1"/>
            <a:r>
              <a:rPr lang="en-GB" dirty="0"/>
              <a:t>Do we need to filter the data?</a:t>
            </a:r>
          </a:p>
          <a:p>
            <a:pPr lvl="1"/>
            <a:endParaRPr lang="en-GB" dirty="0"/>
          </a:p>
          <a:p>
            <a:pPr marL="365760" lvl="1" indent="0">
              <a:buNone/>
            </a:pPr>
            <a:r>
              <a:rPr lang="en-GB" sz="2200" b="1" dirty="0">
                <a:solidFill>
                  <a:srgbClr val="C00000"/>
                </a:solidFill>
              </a:rPr>
              <a:t>Select</a:t>
            </a:r>
            <a:r>
              <a:rPr lang="en-GB" sz="2200" b="1" dirty="0">
                <a:solidFill>
                  <a:srgbClr val="CE735E"/>
                </a:solidFill>
              </a:rPr>
              <a:t> </a:t>
            </a:r>
            <a:r>
              <a:rPr lang="en-GB" sz="2200" b="1" dirty="0"/>
              <a:t>product, cost, description</a:t>
            </a:r>
          </a:p>
          <a:p>
            <a:pPr marL="365760" lvl="1" indent="0">
              <a:buNone/>
            </a:pPr>
            <a:r>
              <a:rPr lang="en-GB" sz="2200" b="1" dirty="0">
                <a:solidFill>
                  <a:srgbClr val="C00000"/>
                </a:solidFill>
              </a:rPr>
              <a:t>From</a:t>
            </a:r>
            <a:r>
              <a:rPr lang="en-GB" sz="2200" b="1" dirty="0">
                <a:solidFill>
                  <a:srgbClr val="CE735E"/>
                </a:solidFill>
              </a:rPr>
              <a:t> </a:t>
            </a:r>
            <a:r>
              <a:rPr lang="en-GB" sz="2200" b="1" dirty="0"/>
              <a:t>product</a:t>
            </a:r>
          </a:p>
          <a:p>
            <a:pPr marL="365760" lvl="1" indent="0">
              <a:buNone/>
            </a:pPr>
            <a:r>
              <a:rPr lang="en-GB" sz="2200" b="1" dirty="0">
                <a:solidFill>
                  <a:srgbClr val="C00000"/>
                </a:solidFill>
              </a:rPr>
              <a:t>Where</a:t>
            </a:r>
            <a:r>
              <a:rPr lang="en-GB" sz="2200" b="1" dirty="0">
                <a:solidFill>
                  <a:srgbClr val="CE735E"/>
                </a:solidFill>
              </a:rPr>
              <a:t> </a:t>
            </a:r>
            <a:r>
              <a:rPr lang="en-GB" sz="2200" b="1" dirty="0"/>
              <a:t>cost &gt; 10</a:t>
            </a:r>
            <a:r>
              <a:rPr lang="en-GB" sz="2200" b="1" dirty="0">
                <a:solidFill>
                  <a:srgbClr val="CE735E"/>
                </a:solidFill>
              </a:rPr>
              <a:t>;</a:t>
            </a:r>
          </a:p>
          <a:p>
            <a:r>
              <a:rPr lang="en-GB" b="1" dirty="0"/>
              <a:t>FROM</a:t>
            </a:r>
            <a:r>
              <a:rPr lang="en-GB" dirty="0"/>
              <a:t> 	– specifies what tables are to be queried 			   (source/range)</a:t>
            </a:r>
          </a:p>
          <a:p>
            <a:r>
              <a:rPr lang="en-GB" b="1" dirty="0"/>
              <a:t>WHERE</a:t>
            </a:r>
            <a:r>
              <a:rPr lang="en-GB" dirty="0"/>
              <a:t> – specifies what restrictions are on the values processed</a:t>
            </a:r>
          </a:p>
          <a:p>
            <a:r>
              <a:rPr lang="en-GB" b="1" dirty="0"/>
              <a:t>SELECT</a:t>
            </a:r>
            <a:r>
              <a:rPr lang="en-GB" dirty="0"/>
              <a:t> 	– what elements are to be retrieved.</a:t>
            </a:r>
          </a:p>
        </p:txBody>
      </p:sp>
      <p:sp>
        <p:nvSpPr>
          <p:cNvPr id="4" name="Left Arrow Callout 3"/>
          <p:cNvSpPr/>
          <p:nvPr/>
        </p:nvSpPr>
        <p:spPr>
          <a:xfrm>
            <a:off x="4829086" y="2465007"/>
            <a:ext cx="3615069" cy="2381693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/>
              <a:t>Go to the PRODUCT table and pull back the columns/attributes called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400" dirty="0"/>
              <a:t>PRODUCT,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400" dirty="0"/>
              <a:t>COST,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400" dirty="0"/>
              <a:t>DESCRIPTION </a:t>
            </a:r>
          </a:p>
          <a:p>
            <a:pPr algn="l"/>
            <a:r>
              <a:rPr lang="en-GB" sz="1400" dirty="0"/>
              <a:t>where the cost of the item is greater than £10.00</a:t>
            </a:r>
          </a:p>
        </p:txBody>
      </p:sp>
    </p:spTree>
    <p:extLst>
      <p:ext uri="{BB962C8B-B14F-4D97-AF65-F5344CB8AC3E}">
        <p14:creationId xmlns:p14="http://schemas.microsoft.com/office/powerpoint/2010/main" val="236368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Seminar database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2758" y="2199136"/>
            <a:ext cx="3418245" cy="1763263"/>
          </a:xfrm>
        </p:spPr>
        <p:txBody>
          <a:bodyPr>
            <a:normAutofit/>
          </a:bodyPr>
          <a:lstStyle/>
          <a:p>
            <a:r>
              <a:rPr lang="en-GB" sz="1600" dirty="0"/>
              <a:t>In your seminar tasks you will be using a set of data for all the SQL elements.</a:t>
            </a:r>
          </a:p>
          <a:p>
            <a:r>
              <a:rPr lang="en-GB" sz="1600" dirty="0"/>
              <a:t>This is also used for all both exams</a:t>
            </a:r>
          </a:p>
          <a:p>
            <a:r>
              <a:rPr lang="en-GB" sz="1600" dirty="0"/>
              <a:t>You will run a script that will create all the tables and data you initially need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4F9DB2-0DEC-40A1-8847-800F60B80B7D}"/>
              </a:ext>
            </a:extLst>
          </p:cNvPr>
          <p:cNvSpPr/>
          <p:nvPr/>
        </p:nvSpPr>
        <p:spPr>
          <a:xfrm>
            <a:off x="83275" y="4502727"/>
            <a:ext cx="1468582" cy="831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Expense_cat</a:t>
            </a:r>
            <a:endParaRPr lang="en-GB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DCDDEF6-28A0-48DF-93D6-85CEC1FDEC31}"/>
              </a:ext>
            </a:extLst>
          </p:cNvPr>
          <p:cNvSpPr/>
          <p:nvPr/>
        </p:nvSpPr>
        <p:spPr>
          <a:xfrm>
            <a:off x="5331662" y="2299855"/>
            <a:ext cx="1468582" cy="831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consultant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CA7F532-D1D2-419C-84CE-223BD4AC4428}"/>
              </a:ext>
            </a:extLst>
          </p:cNvPr>
          <p:cNvSpPr/>
          <p:nvPr/>
        </p:nvSpPr>
        <p:spPr>
          <a:xfrm>
            <a:off x="7393652" y="2299855"/>
            <a:ext cx="1468582" cy="831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job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21783A2-18E1-40FB-81FE-A809289E43BE}"/>
              </a:ext>
            </a:extLst>
          </p:cNvPr>
          <p:cNvSpPr/>
          <p:nvPr/>
        </p:nvSpPr>
        <p:spPr>
          <a:xfrm>
            <a:off x="3554858" y="2315488"/>
            <a:ext cx="1468582" cy="831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Job_team</a:t>
            </a:r>
            <a:endParaRPr lang="en-GB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B40B0B7-8994-4803-91FA-997FD80F8E01}"/>
              </a:ext>
            </a:extLst>
          </p:cNvPr>
          <p:cNvSpPr/>
          <p:nvPr/>
        </p:nvSpPr>
        <p:spPr>
          <a:xfrm>
            <a:off x="7435216" y="3629891"/>
            <a:ext cx="1468582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employer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E579F13-7FF1-4376-8E7C-6F269B860CC4}"/>
              </a:ext>
            </a:extLst>
          </p:cNvPr>
          <p:cNvSpPr/>
          <p:nvPr/>
        </p:nvSpPr>
        <p:spPr>
          <a:xfrm>
            <a:off x="5320145" y="4502727"/>
            <a:ext cx="1468582" cy="831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contract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4F53FD5-B899-4198-BA96-989398FEEBA3}"/>
              </a:ext>
            </a:extLst>
          </p:cNvPr>
          <p:cNvSpPr/>
          <p:nvPr/>
        </p:nvSpPr>
        <p:spPr>
          <a:xfrm>
            <a:off x="2166417" y="5478625"/>
            <a:ext cx="1601585" cy="831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Charge_sheet</a:t>
            </a:r>
            <a:endParaRPr lang="en-GB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A2883BF-AE4D-4FFC-BCC7-03FA65D67667}"/>
              </a:ext>
            </a:extLst>
          </p:cNvPr>
          <p:cNvSpPr/>
          <p:nvPr/>
        </p:nvSpPr>
        <p:spPr>
          <a:xfrm>
            <a:off x="2195236" y="4502727"/>
            <a:ext cx="1601585" cy="831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Job_expenses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B0E2BD-73FE-405A-A39C-FFD4D0BD4632}"/>
              </a:ext>
            </a:extLst>
          </p:cNvPr>
          <p:cNvCxnSpPr>
            <a:stCxn id="72" idx="1"/>
            <a:endCxn id="76" idx="3"/>
          </p:cNvCxnSpPr>
          <p:nvPr/>
        </p:nvCxnSpPr>
        <p:spPr>
          <a:xfrm flipH="1">
            <a:off x="3796821" y="4918363"/>
            <a:ext cx="1523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E2CFC0-F5F8-4C3C-AC52-ECAD7371F4B0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6054436" y="5333999"/>
            <a:ext cx="0" cy="56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3E9CE6-C62A-497F-893E-4A6D9D351EF4}"/>
              </a:ext>
            </a:extLst>
          </p:cNvPr>
          <p:cNvCxnSpPr>
            <a:cxnSpLocks/>
            <a:endCxn id="73" idx="3"/>
          </p:cNvCxnSpPr>
          <p:nvPr/>
        </p:nvCxnSpPr>
        <p:spPr>
          <a:xfrm flipH="1" flipV="1">
            <a:off x="3768002" y="5894261"/>
            <a:ext cx="2286434" cy="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BAF2E0-1F44-443D-B293-A260C0943E74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4289149" y="3146760"/>
            <a:ext cx="0" cy="1065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78D80E-7E6D-4122-84F3-0FB2719FCE29}"/>
              </a:ext>
            </a:extLst>
          </p:cNvPr>
          <p:cNvCxnSpPr>
            <a:stCxn id="72" idx="3"/>
          </p:cNvCxnSpPr>
          <p:nvPr/>
        </p:nvCxnSpPr>
        <p:spPr>
          <a:xfrm>
            <a:off x="6788727" y="4918363"/>
            <a:ext cx="1454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E3309A-3A1A-4969-8A41-5B76F69571A4}"/>
              </a:ext>
            </a:extLst>
          </p:cNvPr>
          <p:cNvCxnSpPr/>
          <p:nvPr/>
        </p:nvCxnSpPr>
        <p:spPr>
          <a:xfrm flipV="1">
            <a:off x="8257309" y="4405745"/>
            <a:ext cx="0" cy="51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4B8CB7-7C07-4044-B9D8-F9432C2A3B0F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flipH="1">
            <a:off x="6800244" y="2715491"/>
            <a:ext cx="593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342EF7F-16C4-4708-9D32-BF1DBFB64A49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6800244" y="2715491"/>
            <a:ext cx="457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2D7CBF3-AF62-44D3-B5C6-4B0345367792}"/>
              </a:ext>
            </a:extLst>
          </p:cNvPr>
          <p:cNvCxnSpPr>
            <a:cxnSpLocks/>
            <a:stCxn id="66" idx="2"/>
            <a:endCxn id="72" idx="0"/>
          </p:cNvCxnSpPr>
          <p:nvPr/>
        </p:nvCxnSpPr>
        <p:spPr>
          <a:xfrm flipH="1">
            <a:off x="6054436" y="3131127"/>
            <a:ext cx="11517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EE28B28-99BA-42CE-AD5B-9BF3231970EB}"/>
              </a:ext>
            </a:extLst>
          </p:cNvPr>
          <p:cNvCxnSpPr>
            <a:stCxn id="76" idx="1"/>
            <a:endCxn id="8" idx="3"/>
          </p:cNvCxnSpPr>
          <p:nvPr/>
        </p:nvCxnSpPr>
        <p:spPr>
          <a:xfrm flipH="1">
            <a:off x="1551857" y="4918363"/>
            <a:ext cx="643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185F41C-9D6F-4BCC-9B02-C6150BFD2B47}"/>
              </a:ext>
            </a:extLst>
          </p:cNvPr>
          <p:cNvCxnSpPr/>
          <p:nvPr/>
        </p:nvCxnSpPr>
        <p:spPr>
          <a:xfrm flipH="1">
            <a:off x="1953491" y="4730074"/>
            <a:ext cx="210229" cy="18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E0ADF9-C5B0-4F0B-97A6-0D8F3F5CC7A6}"/>
              </a:ext>
            </a:extLst>
          </p:cNvPr>
          <p:cNvCxnSpPr/>
          <p:nvPr/>
        </p:nvCxnSpPr>
        <p:spPr>
          <a:xfrm>
            <a:off x="1984732" y="4918363"/>
            <a:ext cx="189374" cy="185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01E9A3F-C40E-45A8-A85A-1825B17DF441}"/>
              </a:ext>
            </a:extLst>
          </p:cNvPr>
          <p:cNvCxnSpPr/>
          <p:nvPr/>
        </p:nvCxnSpPr>
        <p:spPr>
          <a:xfrm>
            <a:off x="3768002" y="5614130"/>
            <a:ext cx="263671" cy="28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79A6B04-0469-418E-93B0-4083A6B16422}"/>
              </a:ext>
            </a:extLst>
          </p:cNvPr>
          <p:cNvCxnSpPr/>
          <p:nvPr/>
        </p:nvCxnSpPr>
        <p:spPr>
          <a:xfrm flipH="1">
            <a:off x="3768001" y="5894260"/>
            <a:ext cx="235310" cy="276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07567F1-58DC-4CC5-ADE6-213F69D9FB35}"/>
              </a:ext>
            </a:extLst>
          </p:cNvPr>
          <p:cNvSpPr/>
          <p:nvPr/>
        </p:nvSpPr>
        <p:spPr>
          <a:xfrm>
            <a:off x="4063642" y="5757084"/>
            <a:ext cx="313952" cy="2625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A204BF1-18AB-400A-B917-36DE96CE2298}"/>
              </a:ext>
            </a:extLst>
          </p:cNvPr>
          <p:cNvCxnSpPr/>
          <p:nvPr/>
        </p:nvCxnSpPr>
        <p:spPr>
          <a:xfrm>
            <a:off x="1621132" y="4778298"/>
            <a:ext cx="0" cy="326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47B7A58-8A27-4E5A-99DD-93ED75384946}"/>
              </a:ext>
            </a:extLst>
          </p:cNvPr>
          <p:cNvCxnSpPr/>
          <p:nvPr/>
        </p:nvCxnSpPr>
        <p:spPr>
          <a:xfrm>
            <a:off x="1731818" y="4778298"/>
            <a:ext cx="0" cy="326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23225956-44E7-4243-8A0D-5331316B5B65}"/>
              </a:ext>
            </a:extLst>
          </p:cNvPr>
          <p:cNvSpPr/>
          <p:nvPr/>
        </p:nvSpPr>
        <p:spPr>
          <a:xfrm>
            <a:off x="5929741" y="5478625"/>
            <a:ext cx="272867" cy="2880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7050E46-C843-4BA2-A28E-517BC7A4A4AF}"/>
              </a:ext>
            </a:extLst>
          </p:cNvPr>
          <p:cNvCxnSpPr/>
          <p:nvPr/>
        </p:nvCxnSpPr>
        <p:spPr>
          <a:xfrm flipH="1">
            <a:off x="5873460" y="5392598"/>
            <a:ext cx="356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89CDD85-C6FE-4F71-9A4E-05A0E22CB418}"/>
              </a:ext>
            </a:extLst>
          </p:cNvPr>
          <p:cNvCxnSpPr/>
          <p:nvPr/>
        </p:nvCxnSpPr>
        <p:spPr>
          <a:xfrm>
            <a:off x="6788727" y="4730074"/>
            <a:ext cx="249382" cy="18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BDCE433-7A9D-4272-BA76-6AB86A9881D7}"/>
              </a:ext>
            </a:extLst>
          </p:cNvPr>
          <p:cNvCxnSpPr>
            <a:cxnSpLocks/>
          </p:cNvCxnSpPr>
          <p:nvPr/>
        </p:nvCxnSpPr>
        <p:spPr>
          <a:xfrm flipH="1">
            <a:off x="6800244" y="4914977"/>
            <a:ext cx="237865" cy="23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7AC80A3-549F-4C62-9FF5-95A7559F91B2}"/>
              </a:ext>
            </a:extLst>
          </p:cNvPr>
          <p:cNvSpPr/>
          <p:nvPr/>
        </p:nvSpPr>
        <p:spPr>
          <a:xfrm>
            <a:off x="7190509" y="4730073"/>
            <a:ext cx="330162" cy="374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0FB2841-7E2A-4CC4-B728-80D2E2C477E5}"/>
              </a:ext>
            </a:extLst>
          </p:cNvPr>
          <p:cNvCxnSpPr/>
          <p:nvPr/>
        </p:nvCxnSpPr>
        <p:spPr>
          <a:xfrm flipH="1">
            <a:off x="8132618" y="4502727"/>
            <a:ext cx="263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2A1FC9E3-3EDA-4E3F-8BE3-23454BE90EF7}"/>
              </a:ext>
            </a:extLst>
          </p:cNvPr>
          <p:cNvSpPr/>
          <p:nvPr/>
        </p:nvSpPr>
        <p:spPr>
          <a:xfrm>
            <a:off x="8132618" y="4599709"/>
            <a:ext cx="263237" cy="221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DAC694B-5560-45D7-9F52-71774DB55B26}"/>
              </a:ext>
            </a:extLst>
          </p:cNvPr>
          <p:cNvCxnSpPr/>
          <p:nvPr/>
        </p:nvCxnSpPr>
        <p:spPr>
          <a:xfrm>
            <a:off x="5167745" y="4730073"/>
            <a:ext cx="0" cy="374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E6DFE2B-D107-4F85-9398-C51FF9D5D3DF}"/>
              </a:ext>
            </a:extLst>
          </p:cNvPr>
          <p:cNvCxnSpPr/>
          <p:nvPr/>
        </p:nvCxnSpPr>
        <p:spPr>
          <a:xfrm>
            <a:off x="5103151" y="4730073"/>
            <a:ext cx="0" cy="374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AE2BE84-7D17-4E40-B1E8-2816FB64E8B3}"/>
              </a:ext>
            </a:extLst>
          </p:cNvPr>
          <p:cNvCxnSpPr/>
          <p:nvPr/>
        </p:nvCxnSpPr>
        <p:spPr>
          <a:xfrm>
            <a:off x="3796821" y="4730073"/>
            <a:ext cx="206490" cy="18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BE0083C-A27C-49A4-90DB-9696355819B7}"/>
              </a:ext>
            </a:extLst>
          </p:cNvPr>
          <p:cNvCxnSpPr/>
          <p:nvPr/>
        </p:nvCxnSpPr>
        <p:spPr>
          <a:xfrm flipH="1">
            <a:off x="3808338" y="4916131"/>
            <a:ext cx="194973" cy="229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33877089-19B4-4F33-8EE4-D48BDF66E4EE}"/>
              </a:ext>
            </a:extLst>
          </p:cNvPr>
          <p:cNvSpPr/>
          <p:nvPr/>
        </p:nvSpPr>
        <p:spPr>
          <a:xfrm>
            <a:off x="4072009" y="4727841"/>
            <a:ext cx="293453" cy="374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9326DAD-F6B7-43B5-8E88-DA4CED81F150}"/>
              </a:ext>
            </a:extLst>
          </p:cNvPr>
          <p:cNvCxnSpPr>
            <a:cxnSpLocks/>
          </p:cNvCxnSpPr>
          <p:nvPr/>
        </p:nvCxnSpPr>
        <p:spPr>
          <a:xfrm>
            <a:off x="4289149" y="4211782"/>
            <a:ext cx="1446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1792BD0-570E-465E-AD69-EC7284E4FD17}"/>
              </a:ext>
            </a:extLst>
          </p:cNvPr>
          <p:cNvCxnSpPr/>
          <p:nvPr/>
        </p:nvCxnSpPr>
        <p:spPr>
          <a:xfrm>
            <a:off x="5735782" y="4181659"/>
            <a:ext cx="0" cy="32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3BDB73A-AED0-477B-BB8F-BBD0214EE34C}"/>
              </a:ext>
            </a:extLst>
          </p:cNvPr>
          <p:cNvCxnSpPr/>
          <p:nvPr/>
        </p:nvCxnSpPr>
        <p:spPr>
          <a:xfrm flipH="1">
            <a:off x="5583382" y="4405745"/>
            <a:ext cx="346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21BC416-6181-4722-BDB9-410178BA8273}"/>
              </a:ext>
            </a:extLst>
          </p:cNvPr>
          <p:cNvCxnSpPr/>
          <p:nvPr/>
        </p:nvCxnSpPr>
        <p:spPr>
          <a:xfrm flipH="1">
            <a:off x="5583381" y="4281057"/>
            <a:ext cx="318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2FB00DC-37D6-4293-9543-70C8F48E3C60}"/>
              </a:ext>
            </a:extLst>
          </p:cNvPr>
          <p:cNvCxnSpPr/>
          <p:nvPr/>
        </p:nvCxnSpPr>
        <p:spPr>
          <a:xfrm flipH="1">
            <a:off x="4113574" y="3229890"/>
            <a:ext cx="403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232FC190-910A-4401-9A96-97F5901ED9BD}"/>
              </a:ext>
            </a:extLst>
          </p:cNvPr>
          <p:cNvSpPr/>
          <p:nvPr/>
        </p:nvSpPr>
        <p:spPr>
          <a:xfrm>
            <a:off x="4155139" y="3290450"/>
            <a:ext cx="305571" cy="322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33350D7-0CDB-4583-863B-5523A6A0354A}"/>
              </a:ext>
            </a:extLst>
          </p:cNvPr>
          <p:cNvCxnSpPr/>
          <p:nvPr/>
        </p:nvCxnSpPr>
        <p:spPr>
          <a:xfrm flipH="1">
            <a:off x="5873460" y="4281057"/>
            <a:ext cx="180976" cy="210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A99860-3CF0-41F0-9719-23CB4076F382}"/>
              </a:ext>
            </a:extLst>
          </p:cNvPr>
          <p:cNvCxnSpPr/>
          <p:nvPr/>
        </p:nvCxnSpPr>
        <p:spPr>
          <a:xfrm>
            <a:off x="6054431" y="4291872"/>
            <a:ext cx="175886" cy="208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DA25DD5C-1404-4BF8-B308-1D698BAD2854}"/>
              </a:ext>
            </a:extLst>
          </p:cNvPr>
          <p:cNvSpPr/>
          <p:nvPr/>
        </p:nvSpPr>
        <p:spPr>
          <a:xfrm>
            <a:off x="5938921" y="3962399"/>
            <a:ext cx="249832" cy="21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52672E3-E6D0-4F2E-920C-4EF9A1359DFD}"/>
              </a:ext>
            </a:extLst>
          </p:cNvPr>
          <p:cNvCxnSpPr/>
          <p:nvPr/>
        </p:nvCxnSpPr>
        <p:spPr>
          <a:xfrm flipH="1">
            <a:off x="5929741" y="3229890"/>
            <a:ext cx="259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78BB41B-A3DD-4057-98AE-992E0544D9A4}"/>
              </a:ext>
            </a:extLst>
          </p:cNvPr>
          <p:cNvCxnSpPr/>
          <p:nvPr/>
        </p:nvCxnSpPr>
        <p:spPr>
          <a:xfrm flipH="1">
            <a:off x="5897356" y="3290450"/>
            <a:ext cx="291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4EBA281-7DEF-4120-BE36-1A8DFA56F3CC}"/>
              </a:ext>
            </a:extLst>
          </p:cNvPr>
          <p:cNvCxnSpPr/>
          <p:nvPr/>
        </p:nvCxnSpPr>
        <p:spPr>
          <a:xfrm>
            <a:off x="7257443" y="2535382"/>
            <a:ext cx="0" cy="346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EF5913D-3629-4258-BD2B-46B08B4449F0}"/>
              </a:ext>
            </a:extLst>
          </p:cNvPr>
          <p:cNvCxnSpPr/>
          <p:nvPr/>
        </p:nvCxnSpPr>
        <p:spPr>
          <a:xfrm>
            <a:off x="7310522" y="2535382"/>
            <a:ext cx="0" cy="346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B4273A7-6CB0-4C3D-AED8-5962F5A16AF4}"/>
              </a:ext>
            </a:extLst>
          </p:cNvPr>
          <p:cNvCxnSpPr/>
          <p:nvPr/>
        </p:nvCxnSpPr>
        <p:spPr>
          <a:xfrm>
            <a:off x="6800244" y="2535382"/>
            <a:ext cx="113174" cy="18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09EED10-BCB7-4C05-A9CE-E7B3FBECBBD3}"/>
              </a:ext>
            </a:extLst>
          </p:cNvPr>
          <p:cNvCxnSpPr/>
          <p:nvPr/>
        </p:nvCxnSpPr>
        <p:spPr>
          <a:xfrm flipH="1">
            <a:off x="6814099" y="2715491"/>
            <a:ext cx="113174" cy="166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BF766222-5642-4002-95E6-2E9AFD675F8E}"/>
              </a:ext>
            </a:extLst>
          </p:cNvPr>
          <p:cNvSpPr/>
          <p:nvPr/>
        </p:nvSpPr>
        <p:spPr>
          <a:xfrm>
            <a:off x="6954982" y="2549238"/>
            <a:ext cx="133863" cy="3463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6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RETRIEVING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5378" y="2030381"/>
            <a:ext cx="8367627" cy="3211479"/>
          </a:xfrm>
        </p:spPr>
        <p:txBody>
          <a:bodyPr/>
          <a:lstStyle/>
          <a:p>
            <a:r>
              <a:rPr lang="en-GB" dirty="0"/>
              <a:t>There are 2 clauses that are essential to a SQL statement</a:t>
            </a:r>
          </a:p>
          <a:p>
            <a:pPr lvl="1"/>
            <a:r>
              <a:rPr lang="en-GB" dirty="0"/>
              <a:t>SELECT</a:t>
            </a:r>
          </a:p>
          <a:p>
            <a:pPr lvl="1"/>
            <a:r>
              <a:rPr lang="en-GB" dirty="0"/>
              <a:t>FROM</a:t>
            </a:r>
          </a:p>
          <a:p>
            <a:r>
              <a:rPr lang="en-GB" dirty="0"/>
              <a:t>Consider what we want to retrieve</a:t>
            </a:r>
          </a:p>
          <a:p>
            <a:pPr lvl="1"/>
            <a:r>
              <a:rPr lang="en-GB" dirty="0"/>
              <a:t>What attributes do the tables contain?</a:t>
            </a:r>
          </a:p>
          <a:p>
            <a:pPr lvl="1"/>
            <a:r>
              <a:rPr lang="en-GB" dirty="0"/>
              <a:t>DESC &lt;TABLE&gt;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381757" y="3918092"/>
            <a:ext cx="63689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400" b="1" dirty="0"/>
              <a:t>SQL&gt; </a:t>
            </a:r>
            <a:r>
              <a:rPr lang="en-GB" sz="1400" b="1" dirty="0" err="1"/>
              <a:t>desc</a:t>
            </a:r>
            <a:r>
              <a:rPr lang="en-GB" sz="1400" b="1" dirty="0"/>
              <a:t> products</a:t>
            </a:r>
          </a:p>
          <a:p>
            <a:pPr algn="l"/>
            <a:endParaRPr lang="en-GB" sz="1400" b="1" dirty="0"/>
          </a:p>
          <a:p>
            <a:pPr algn="l"/>
            <a:r>
              <a:rPr lang="en-GB" sz="1400" dirty="0"/>
              <a:t> Name                                      Null?   		Type</a:t>
            </a:r>
          </a:p>
          <a:p>
            <a:pPr algn="l"/>
            <a:r>
              <a:rPr lang="en-GB" sz="1400" dirty="0"/>
              <a:t> ----------------------------------------- -------- --------------------</a:t>
            </a:r>
          </a:p>
          <a:p>
            <a:pPr algn="l"/>
            <a:endParaRPr lang="en-GB" sz="1400" dirty="0"/>
          </a:p>
          <a:p>
            <a:pPr algn="l"/>
            <a:r>
              <a:rPr lang="en-GB" sz="1400" dirty="0"/>
              <a:t> PRODUCTID                         NOT NULL 	NUMBER(5)</a:t>
            </a:r>
          </a:p>
          <a:p>
            <a:pPr algn="l"/>
            <a:r>
              <a:rPr lang="en-GB" sz="1400" dirty="0"/>
              <a:t> PRODUCT                             NOT NULL 	VARCHAR2(100)</a:t>
            </a:r>
          </a:p>
          <a:p>
            <a:pPr algn="l"/>
            <a:r>
              <a:rPr lang="en-GB" sz="1400" dirty="0"/>
              <a:t> COST                                              		NUMBER(8,2)</a:t>
            </a:r>
          </a:p>
          <a:p>
            <a:pPr algn="l"/>
            <a:r>
              <a:rPr lang="en-GB" sz="1400" dirty="0"/>
              <a:t> PRODUCT_TYPE                                       	NUMBER(5)</a:t>
            </a:r>
          </a:p>
          <a:p>
            <a:pPr algn="l"/>
            <a:r>
              <a:rPr lang="en-GB" sz="1400" dirty="0"/>
              <a:t> DESCRIPTION                                        	VARCHAR2(1000)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5041" y="3429000"/>
            <a:ext cx="2381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there have to be a value in this attribute?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1439" y="3952220"/>
            <a:ext cx="2381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type and size of the attribute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995" y="4737538"/>
            <a:ext cx="169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name of the attribute?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42121" y="3952220"/>
            <a:ext cx="10632" cy="933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00260" y="4556052"/>
            <a:ext cx="10633" cy="526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>
            <a:off x="1913860" y="4933754"/>
            <a:ext cx="467897" cy="107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88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 the following…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9442" y="2041452"/>
            <a:ext cx="8325115" cy="392523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You must make sure you correctly name the attributes that you want to select</a:t>
            </a:r>
          </a:p>
          <a:p>
            <a:r>
              <a:rPr lang="en-GB" dirty="0"/>
              <a:t>If the attribute is not in the table you put in the FROM clause you will not be able to select it and the system will generate an error</a:t>
            </a:r>
          </a:p>
          <a:p>
            <a:r>
              <a:rPr lang="en-GB" dirty="0"/>
              <a:t>You need to put a ; at the end of the SQL command to make it ‘run’ if you do not have this then the command will either return to the prompt or a new line</a:t>
            </a:r>
          </a:p>
          <a:p>
            <a:r>
              <a:rPr lang="en-GB" dirty="0"/>
              <a:t>Oracle errors are not the most helpful</a:t>
            </a:r>
          </a:p>
          <a:p>
            <a:r>
              <a:rPr lang="en-GB" dirty="0"/>
              <a:t>You need to format the output screen sometimes to see the data in a more readable format</a:t>
            </a:r>
          </a:p>
          <a:p>
            <a:pPr lvl="1"/>
            <a:r>
              <a:rPr lang="en-GB" dirty="0"/>
              <a:t>Set Pages</a:t>
            </a:r>
          </a:p>
          <a:p>
            <a:pPr lvl="1"/>
            <a:r>
              <a:rPr lang="en-GB" dirty="0"/>
              <a:t>Set Lines</a:t>
            </a:r>
          </a:p>
          <a:p>
            <a:r>
              <a:rPr lang="en-GB" dirty="0"/>
              <a:t>SQL is NOT case sensitive unless looking for a string match</a:t>
            </a:r>
          </a:p>
        </p:txBody>
      </p:sp>
    </p:spTree>
    <p:extLst>
      <p:ext uri="{BB962C8B-B14F-4D97-AF65-F5344CB8AC3E}">
        <p14:creationId xmlns:p14="http://schemas.microsoft.com/office/powerpoint/2010/main" val="266614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oracle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0"/>
            <a:ext cx="3829494" cy="4811751"/>
          </a:xfrm>
        </p:spPr>
        <p:txBody>
          <a:bodyPr>
            <a:normAutofit/>
          </a:bodyPr>
          <a:lstStyle/>
          <a:p>
            <a:r>
              <a:rPr lang="en-GB" dirty="0"/>
              <a:t>You will be given a user logon.</a:t>
            </a:r>
          </a:p>
          <a:p>
            <a:r>
              <a:rPr lang="en-GB" dirty="0"/>
              <a:t>Can be accessed through desktop anywhere or lab machines</a:t>
            </a:r>
          </a:p>
          <a:p>
            <a:pPr lvl="1"/>
            <a:r>
              <a:rPr lang="en-GB" dirty="0"/>
              <a:t>You should NOT put it on your own machines</a:t>
            </a:r>
          </a:p>
          <a:p>
            <a:pPr lvl="1"/>
            <a:r>
              <a:rPr lang="en-GB" dirty="0"/>
              <a:t>Will run slow and take up all your processing power</a:t>
            </a:r>
          </a:p>
          <a:p>
            <a:pPr lvl="1"/>
            <a:r>
              <a:rPr lang="en-GB" dirty="0"/>
              <a:t>Back up your own work using notepad files</a:t>
            </a:r>
          </a:p>
          <a:p>
            <a:r>
              <a:rPr lang="en-GB" dirty="0"/>
              <a:t>DOS based interface</a:t>
            </a:r>
          </a:p>
          <a:p>
            <a:r>
              <a:rPr lang="en-GB" dirty="0"/>
              <a:t>No easy menu </a:t>
            </a:r>
          </a:p>
          <a:p>
            <a:pPr lvl="1"/>
            <a:r>
              <a:rPr lang="en-GB" dirty="0"/>
              <a:t>Right click on the top to see the menu options</a:t>
            </a:r>
          </a:p>
          <a:p>
            <a:pPr lvl="1"/>
            <a:r>
              <a:rPr lang="en-GB" dirty="0"/>
              <a:t>Edit will allow you to cut and past</a:t>
            </a:r>
          </a:p>
          <a:p>
            <a:pPr lvl="1"/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" t="14717" r="67820" b="52144"/>
          <a:stretch/>
        </p:blipFill>
        <p:spPr bwMode="auto">
          <a:xfrm>
            <a:off x="4269388" y="1297657"/>
            <a:ext cx="4610034" cy="232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" t="14934" r="67776" b="52035"/>
          <a:stretch/>
        </p:blipFill>
        <p:spPr bwMode="auto">
          <a:xfrm>
            <a:off x="4269388" y="3808706"/>
            <a:ext cx="4610034" cy="232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6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</a:t>
            </a:r>
            <a:r>
              <a:rPr lang="en-GB" dirty="0" err="1"/>
              <a:t>sql</a:t>
            </a:r>
            <a:r>
              <a:rPr lang="en-GB" dirty="0"/>
              <a:t>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5808" y="2388357"/>
            <a:ext cx="2973894" cy="3738121"/>
          </a:xfrm>
        </p:spPr>
        <p:txBody>
          <a:bodyPr>
            <a:normAutofit/>
          </a:bodyPr>
          <a:lstStyle/>
          <a:p>
            <a:r>
              <a:rPr lang="en-GB" dirty="0"/>
              <a:t>Consider that we want a list of customers in the database</a:t>
            </a:r>
          </a:p>
          <a:p>
            <a:r>
              <a:rPr lang="en-GB" dirty="0"/>
              <a:t>The customer table contains multiple attributes the ones that we want are the 2 relating to name</a:t>
            </a:r>
          </a:p>
          <a:p>
            <a:pPr lvl="1"/>
            <a:r>
              <a:rPr lang="en-GB" dirty="0" err="1"/>
              <a:t>Cust_firstname</a:t>
            </a:r>
            <a:endParaRPr lang="en-GB" dirty="0"/>
          </a:p>
          <a:p>
            <a:pPr lvl="1"/>
            <a:r>
              <a:rPr lang="en-GB" dirty="0" err="1"/>
              <a:t>Cust_surname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" t="14716" r="67689" b="51708"/>
          <a:stretch/>
        </p:blipFill>
        <p:spPr bwMode="auto">
          <a:xfrm>
            <a:off x="3046537" y="2562447"/>
            <a:ext cx="5884812" cy="296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6537" y="1690577"/>
            <a:ext cx="5560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Setting the lines will determine how many characters are displayed before a new line</a:t>
            </a:r>
          </a:p>
          <a:p>
            <a:pPr lvl="2" algn="l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SQL code selects the attributes and informs where they can be found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46967" y="2093199"/>
            <a:ext cx="10633" cy="7563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65944" y="2254102"/>
            <a:ext cx="0" cy="6698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2960" y="5543120"/>
            <a:ext cx="8195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 display will show the attribute names as headings and then display the data</a:t>
            </a:r>
          </a:p>
          <a:p>
            <a:pPr algn="l"/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 headings are repeated every 10 lines unless they are set to be bigger pages, SET PAGES 100 will means that the heading are repeated every 100 records.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66214" y="3540642"/>
            <a:ext cx="0" cy="2119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198781" y="5124893"/>
            <a:ext cx="10633" cy="1003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431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9713</TotalTime>
  <Words>1067</Words>
  <Application>Microsoft Office PowerPoint</Application>
  <PresentationFormat>On-screen Show (4:3)</PresentationFormat>
  <Paragraphs>154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Retrospect</vt:lpstr>
      <vt:lpstr>Extracting data</vt:lpstr>
      <vt:lpstr>Recap on terminology</vt:lpstr>
      <vt:lpstr>Extracting data - sql</vt:lpstr>
      <vt:lpstr>SQL basic construction</vt:lpstr>
      <vt:lpstr>Seminar database</vt:lpstr>
      <vt:lpstr>RETRIEVING DATA</vt:lpstr>
      <vt:lpstr>Note the following…</vt:lpstr>
      <vt:lpstr>Using oracle</vt:lpstr>
      <vt:lpstr>Running sql commands</vt:lpstr>
      <vt:lpstr>Filtering data</vt:lpstr>
      <vt:lpstr>Walkthrough example</vt:lpstr>
      <vt:lpstr>notes</vt:lpstr>
      <vt:lpstr>Seminar tasks</vt:lpstr>
    </vt:vector>
  </TitlesOfParts>
  <Company>FB Med. Informatik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Relation ?</dc:title>
  <dc:creator>David Livingstone</dc:creator>
  <cp:lastModifiedBy>Emma-Jane Phillips</cp:lastModifiedBy>
  <cp:revision>402</cp:revision>
  <cp:lastPrinted>2003-12-05T23:36:31Z</cp:lastPrinted>
  <dcterms:created xsi:type="dcterms:W3CDTF">2000-06-26T12:34:48Z</dcterms:created>
  <dcterms:modified xsi:type="dcterms:W3CDTF">2018-10-28T21:37:53Z</dcterms:modified>
</cp:coreProperties>
</file>