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3"/>
  </p:notesMasterIdLst>
  <p:sldIdLst>
    <p:sldId id="256" r:id="rId2"/>
    <p:sldId id="257" r:id="rId3"/>
    <p:sldId id="271" r:id="rId4"/>
    <p:sldId id="258" r:id="rId5"/>
    <p:sldId id="260" r:id="rId6"/>
    <p:sldId id="262" r:id="rId7"/>
    <p:sldId id="263" r:id="rId8"/>
    <p:sldId id="265" r:id="rId9"/>
    <p:sldId id="272"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56" autoAdjust="0"/>
  </p:normalViewPr>
  <p:slideViewPr>
    <p:cSldViewPr>
      <p:cViewPr varScale="1">
        <p:scale>
          <a:sx n="90" d="100"/>
          <a:sy n="90" d="100"/>
        </p:scale>
        <p:origin x="221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79CC-1D58-4D89-8B9E-1C1E319F0480}" type="datetimeFigureOut">
              <a:rPr lang="en-GB" smtClean="0"/>
              <a:t>25/09/2018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63060-2C6C-4AD8-8356-66A1B31E55A4}" type="slidenum">
              <a:rPr lang="en-GB" smtClean="0"/>
              <a:t>‹#›</a:t>
            </a:fld>
            <a:endParaRPr lang="en-GB"/>
          </a:p>
        </p:txBody>
      </p:sp>
    </p:spTree>
    <p:extLst>
      <p:ext uri="{BB962C8B-B14F-4D97-AF65-F5344CB8AC3E}">
        <p14:creationId xmlns:p14="http://schemas.microsoft.com/office/powerpoint/2010/main" val="281719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1968 File-Based data storage (</a:t>
            </a:r>
            <a:r>
              <a:rPr lang="en-GB" i="1" dirty="0" smtClean="0"/>
              <a:t>predecessor of database)</a:t>
            </a:r>
          </a:p>
          <a:p>
            <a:pPr lvl="1"/>
            <a:r>
              <a:rPr lang="en-GB" b="1" dirty="0" smtClean="0"/>
              <a:t> </a:t>
            </a:r>
            <a:r>
              <a:rPr lang="en-GB" dirty="0" smtClean="0"/>
              <a:t>Data maintained in a flat file.</a:t>
            </a:r>
          </a:p>
          <a:p>
            <a:pPr lvl="1"/>
            <a:r>
              <a:rPr lang="en-GB" dirty="0" smtClean="0"/>
              <a:t>Data are stored in files with interface between programs and files. </a:t>
            </a:r>
          </a:p>
          <a:p>
            <a:pPr lvl="1"/>
            <a:r>
              <a:rPr lang="en-GB" dirty="0" smtClean="0"/>
              <a:t>Mapping happens between logical files and physical file, one file corresponds to one or several programs </a:t>
            </a:r>
          </a:p>
          <a:p>
            <a:pPr lvl="1"/>
            <a:r>
              <a:rPr lang="en-GB" dirty="0" smtClean="0"/>
              <a:t>Requires extensive programming in third-generation language such as COBOL, BASIC. </a:t>
            </a:r>
          </a:p>
          <a:p>
            <a:pPr lvl="1"/>
            <a:r>
              <a:rPr lang="en-GB" dirty="0" smtClean="0"/>
              <a:t>Limitations: </a:t>
            </a:r>
          </a:p>
          <a:p>
            <a:pPr lvl="2"/>
            <a:r>
              <a:rPr lang="en-GB" dirty="0" smtClean="0"/>
              <a:t>Separation and isolation: </a:t>
            </a:r>
          </a:p>
          <a:p>
            <a:pPr lvl="3"/>
            <a:r>
              <a:rPr lang="en-GB" dirty="0" smtClean="0"/>
              <a:t>Each program maintains its own set of data, </a:t>
            </a:r>
          </a:p>
          <a:p>
            <a:pPr lvl="3"/>
            <a:r>
              <a:rPr lang="en-GB" dirty="0" smtClean="0"/>
              <a:t>users of one program may not aware of holding or blocking by other programs. </a:t>
            </a:r>
          </a:p>
          <a:p>
            <a:pPr lvl="2"/>
            <a:r>
              <a:rPr lang="en-GB" dirty="0" smtClean="0"/>
              <a:t>Duplication: Same data is held by different programs</a:t>
            </a:r>
          </a:p>
          <a:p>
            <a:pPr lvl="2"/>
            <a:r>
              <a:rPr lang="en-GB" dirty="0" smtClean="0"/>
              <a:t>High maintenance costs such as ensuing data consistency and controlling access </a:t>
            </a:r>
          </a:p>
          <a:p>
            <a:pPr lvl="2"/>
            <a:r>
              <a:rPr lang="en-GB" dirty="0" smtClean="0"/>
              <a:t>Sharing granularity is very coarse </a:t>
            </a:r>
          </a:p>
          <a:p>
            <a:pPr lvl="2"/>
            <a:r>
              <a:rPr lang="en-GB" dirty="0" smtClean="0"/>
              <a:t>Weak security </a:t>
            </a:r>
          </a:p>
          <a:p>
            <a:r>
              <a:rPr lang="en-GB" b="1" dirty="0" smtClean="0"/>
              <a:t>Hierarchical data model</a:t>
            </a:r>
          </a:p>
          <a:p>
            <a:pPr lvl="1"/>
            <a:r>
              <a:rPr lang="en-GB" dirty="0" smtClean="0"/>
              <a:t>Mid 1960’s Rockwell partnered with IBM and created the ‘Information Management System’ (IMS) which lead the mainframe market in the 70’s and early 80’s</a:t>
            </a:r>
          </a:p>
          <a:p>
            <a:pPr lvl="1"/>
            <a:r>
              <a:rPr lang="en-GB" dirty="0" smtClean="0"/>
              <a:t>Binary tree structure, logically represented by upside down tree </a:t>
            </a:r>
          </a:p>
          <a:p>
            <a:pPr lvl="1"/>
            <a:r>
              <a:rPr lang="en-GB" dirty="0" smtClean="0"/>
              <a:t>1 to n relationships between parent and child records</a:t>
            </a:r>
          </a:p>
          <a:p>
            <a:pPr lvl="1"/>
            <a:r>
              <a:rPr lang="en-GB" dirty="0" smtClean="0"/>
              <a:t>Efficient searching</a:t>
            </a:r>
          </a:p>
          <a:p>
            <a:pPr lvl="1"/>
            <a:r>
              <a:rPr lang="en-GB" dirty="0" smtClean="0"/>
              <a:t>Complex implementation</a:t>
            </a:r>
          </a:p>
          <a:p>
            <a:pPr lvl="1"/>
            <a:r>
              <a:rPr lang="en-GB" dirty="0" smtClean="0"/>
              <a:t>Hard to manage </a:t>
            </a:r>
          </a:p>
          <a:p>
            <a:pPr lvl="1"/>
            <a:r>
              <a:rPr lang="en-GB" dirty="0" smtClean="0"/>
              <a:t>lack of standards and lack of structural independence</a:t>
            </a:r>
          </a:p>
          <a:p>
            <a:r>
              <a:rPr lang="en-GB" b="1" dirty="0" smtClean="0"/>
              <a:t>Network data model</a:t>
            </a:r>
          </a:p>
          <a:p>
            <a:pPr lvl="1"/>
            <a:r>
              <a:rPr lang="en-GB" dirty="0" smtClean="0"/>
              <a:t>Charles </a:t>
            </a:r>
            <a:r>
              <a:rPr lang="en-GB" dirty="0" err="1" smtClean="0"/>
              <a:t>Backmann</a:t>
            </a:r>
            <a:r>
              <a:rPr lang="en-GB" dirty="0" smtClean="0"/>
              <a:t> developed the first DBMS in early 60’s</a:t>
            </a:r>
          </a:p>
          <a:p>
            <a:pPr lvl="1"/>
            <a:r>
              <a:rPr lang="en-GB" dirty="0" smtClean="0"/>
              <a:t>Standardised by ‘71</a:t>
            </a:r>
          </a:p>
          <a:p>
            <a:pPr lvl="1"/>
            <a:r>
              <a:rPr lang="en-GB" dirty="0" smtClean="0"/>
              <a:t>Very complex system, hard to design and maintain</a:t>
            </a:r>
          </a:p>
          <a:p>
            <a:pPr lvl="1"/>
            <a:r>
              <a:rPr lang="en-GB" dirty="0" smtClean="0"/>
              <a:t>Poor structural independence</a:t>
            </a:r>
          </a:p>
          <a:p>
            <a:pPr lvl="1"/>
            <a:endParaRPr lang="en-GB" dirty="0" smtClean="0"/>
          </a:p>
          <a:p>
            <a:r>
              <a:rPr lang="en-GB" sz="1200" b="1" dirty="0" smtClean="0"/>
              <a:t>Relational database</a:t>
            </a:r>
            <a:r>
              <a:rPr lang="en-GB" sz="1200" b="1" baseline="0" dirty="0" smtClean="0"/>
              <a:t> </a:t>
            </a:r>
            <a:r>
              <a:rPr lang="en-GB" sz="1200" dirty="0" smtClean="0"/>
              <a:t>1970 – current time </a:t>
            </a:r>
          </a:p>
          <a:p>
            <a:r>
              <a:rPr lang="en-GB" sz="1200" dirty="0" smtClean="0"/>
              <a:t>Principle idea is to organise data in the form of 2 dimensional tables</a:t>
            </a:r>
          </a:p>
          <a:p>
            <a:r>
              <a:rPr lang="en-GB" sz="1200" dirty="0" smtClean="0"/>
              <a:t>Designed to need the informational needs for an organisation</a:t>
            </a:r>
          </a:p>
          <a:p>
            <a:r>
              <a:rPr lang="en-GB" sz="1200" dirty="0" smtClean="0"/>
              <a:t>Data abstraction allows view level, users access a logical view for query writing</a:t>
            </a:r>
          </a:p>
          <a:p>
            <a:r>
              <a:rPr lang="en-GB" sz="1200" dirty="0" smtClean="0"/>
              <a:t>1970 Ted </a:t>
            </a:r>
            <a:r>
              <a:rPr lang="en-GB" sz="1200" dirty="0" err="1" smtClean="0"/>
              <a:t>Codd</a:t>
            </a:r>
            <a:r>
              <a:rPr lang="en-GB" sz="1200" dirty="0" smtClean="0"/>
              <a:t> at IBM proposed relational model</a:t>
            </a:r>
          </a:p>
          <a:p>
            <a:r>
              <a:rPr lang="en-GB" sz="1200" dirty="0" smtClean="0"/>
              <a:t>1976: Peter Chen defined the Entity-relationship(ER) model </a:t>
            </a:r>
          </a:p>
          <a:p>
            <a:r>
              <a:rPr lang="en-GB" sz="1200" dirty="0" smtClean="0"/>
              <a:t>1980s relational database technology evolved, more relational based DBMS were developed and SQL standard adopted by ISO and ANSI. </a:t>
            </a:r>
          </a:p>
          <a:p>
            <a:r>
              <a:rPr lang="en-GB" sz="1200" dirty="0" smtClean="0"/>
              <a:t>1985: Object-oriented DBMS (OODBMS) develops. </a:t>
            </a:r>
          </a:p>
          <a:p>
            <a:pPr lvl="1"/>
            <a:r>
              <a:rPr lang="en-GB" sz="1100" dirty="0" smtClean="0"/>
              <a:t>Little success commercially</a:t>
            </a:r>
          </a:p>
          <a:p>
            <a:pPr lvl="1"/>
            <a:r>
              <a:rPr lang="en-GB" sz="1100" dirty="0" smtClean="0"/>
              <a:t>advantages did not justify the cost of converting billions of bytes of data to new format. </a:t>
            </a:r>
          </a:p>
          <a:p>
            <a:r>
              <a:rPr lang="en-GB" sz="1200" dirty="0" smtClean="0"/>
              <a:t>1990s: incorporation of object-orientation in relational DBMSs, new application areas, such as data warehousing and OLAP, web and Internet, Interest in text and multimedia, enterprise resource planning (ERP) and management resource planning (MRP) </a:t>
            </a:r>
          </a:p>
          <a:p>
            <a:pPr lvl="1"/>
            <a:r>
              <a:rPr lang="en-GB" sz="1100" dirty="0" smtClean="0"/>
              <a:t>1991: Microsoft ships Access, a personal DBMS created as element of Windows gradually supplanted all other personal DBMS products. </a:t>
            </a:r>
          </a:p>
          <a:p>
            <a:pPr lvl="1"/>
            <a:r>
              <a:rPr lang="en-GB" sz="1100" dirty="0" smtClean="0"/>
              <a:t>1995: First Internet database applications </a:t>
            </a:r>
          </a:p>
          <a:p>
            <a:pPr lvl="1"/>
            <a:r>
              <a:rPr lang="en-GB" sz="1100" dirty="0" smtClean="0"/>
              <a:t>1997: XML applied to database processing, major vendors begin to integrate XML into DBMS products. </a:t>
            </a:r>
          </a:p>
          <a:p>
            <a:pPr lvl="1"/>
            <a:endParaRPr lang="en-GB" dirty="0"/>
          </a:p>
        </p:txBody>
      </p:sp>
      <p:sp>
        <p:nvSpPr>
          <p:cNvPr id="4" name="Slide Number Placeholder 3"/>
          <p:cNvSpPr>
            <a:spLocks noGrp="1"/>
          </p:cNvSpPr>
          <p:nvPr>
            <p:ph type="sldNum" sz="quarter" idx="10"/>
          </p:nvPr>
        </p:nvSpPr>
        <p:spPr/>
        <p:txBody>
          <a:bodyPr/>
          <a:lstStyle/>
          <a:p>
            <a:fld id="{3B463060-2C6C-4AD8-8356-66A1B31E55A4}" type="slidenum">
              <a:rPr lang="en-GB" smtClean="0"/>
              <a:t>5</a:t>
            </a:fld>
            <a:endParaRPr lang="en-GB"/>
          </a:p>
        </p:txBody>
      </p:sp>
    </p:spTree>
    <p:extLst>
      <p:ext uri="{BB962C8B-B14F-4D97-AF65-F5344CB8AC3E}">
        <p14:creationId xmlns:p14="http://schemas.microsoft.com/office/powerpoint/2010/main" val="202181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3935F063-AC04-4A03-B2B2-CC34A48259F3}" type="datetimeFigureOut">
              <a:rPr lang="en-GB" smtClean="0"/>
              <a:t>25/09/2018</a:t>
            </a:fld>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3A0897C-D0BD-4E14-9B1B-E2B44EC359FF}" type="slidenum">
              <a:rPr lang="en-GB" smtClean="0"/>
              <a:t>‹#›</a:t>
            </a:fld>
            <a:endParaRPr lang="en-GB"/>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68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5F063-AC04-4A03-B2B2-CC34A48259F3}" type="datetimeFigureOut">
              <a:rPr lang="en-GB" smtClean="0"/>
              <a:t>25/09/2018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A0897C-D0BD-4E14-9B1B-E2B44EC359FF}" type="slidenum">
              <a:rPr lang="en-GB" smtClean="0"/>
              <a:t>‹#›</a:t>
            </a:fld>
            <a:endParaRPr lang="en-GB"/>
          </a:p>
        </p:txBody>
      </p:sp>
    </p:spTree>
    <p:extLst>
      <p:ext uri="{BB962C8B-B14F-4D97-AF65-F5344CB8AC3E}">
        <p14:creationId xmlns:p14="http://schemas.microsoft.com/office/powerpoint/2010/main" val="329568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5F063-AC04-4A03-B2B2-CC34A48259F3}" type="datetimeFigureOut">
              <a:rPr lang="en-GB" smtClean="0"/>
              <a:t>25/09/2018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A0897C-D0BD-4E14-9B1B-E2B44EC359FF}" type="slidenum">
              <a:rPr lang="en-GB" smtClean="0"/>
              <a:t>‹#›</a:t>
            </a:fld>
            <a:endParaRPr lang="en-GB"/>
          </a:p>
        </p:txBody>
      </p:sp>
    </p:spTree>
    <p:extLst>
      <p:ext uri="{BB962C8B-B14F-4D97-AF65-F5344CB8AC3E}">
        <p14:creationId xmlns:p14="http://schemas.microsoft.com/office/powerpoint/2010/main" val="70505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5F063-AC04-4A03-B2B2-CC34A48259F3}" type="datetimeFigureOut">
              <a:rPr lang="en-GB" smtClean="0"/>
              <a:t>25/09/2018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A0897C-D0BD-4E14-9B1B-E2B44EC359FF}" type="slidenum">
              <a:rPr lang="en-GB" smtClean="0"/>
              <a:t>‹#›</a:t>
            </a:fld>
            <a:endParaRPr lang="en-GB"/>
          </a:p>
        </p:txBody>
      </p:sp>
    </p:spTree>
    <p:extLst>
      <p:ext uri="{BB962C8B-B14F-4D97-AF65-F5344CB8AC3E}">
        <p14:creationId xmlns:p14="http://schemas.microsoft.com/office/powerpoint/2010/main" val="129675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35F063-AC04-4A03-B2B2-CC34A48259F3}" type="datetimeFigureOut">
              <a:rPr lang="en-GB" smtClean="0"/>
              <a:t>25/09/2018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A0897C-D0BD-4E14-9B1B-E2B44EC359FF}" type="slidenum">
              <a:rPr lang="en-GB" smtClean="0"/>
              <a:t>‹#›</a:t>
            </a:fld>
            <a:endParaRPr lang="en-GB"/>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960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35F063-AC04-4A03-B2B2-CC34A48259F3}" type="datetimeFigureOut">
              <a:rPr lang="en-GB" smtClean="0"/>
              <a:t>25/09/2018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A0897C-D0BD-4E14-9B1B-E2B44EC359FF}" type="slidenum">
              <a:rPr lang="en-GB" smtClean="0"/>
              <a:t>‹#›</a:t>
            </a:fld>
            <a:endParaRPr lang="en-GB"/>
          </a:p>
        </p:txBody>
      </p:sp>
    </p:spTree>
    <p:extLst>
      <p:ext uri="{BB962C8B-B14F-4D97-AF65-F5344CB8AC3E}">
        <p14:creationId xmlns:p14="http://schemas.microsoft.com/office/powerpoint/2010/main" val="108794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35F063-AC04-4A03-B2B2-CC34A48259F3}" type="datetimeFigureOut">
              <a:rPr lang="en-GB" smtClean="0"/>
              <a:t>25/09/2018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A0897C-D0BD-4E14-9B1B-E2B44EC359FF}" type="slidenum">
              <a:rPr lang="en-GB" smtClean="0"/>
              <a:t>‹#›</a:t>
            </a:fld>
            <a:endParaRPr lang="en-GB"/>
          </a:p>
        </p:txBody>
      </p:sp>
    </p:spTree>
    <p:extLst>
      <p:ext uri="{BB962C8B-B14F-4D97-AF65-F5344CB8AC3E}">
        <p14:creationId xmlns:p14="http://schemas.microsoft.com/office/powerpoint/2010/main" val="427093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35F063-AC04-4A03-B2B2-CC34A48259F3}" type="datetimeFigureOut">
              <a:rPr lang="en-GB" smtClean="0"/>
              <a:t>25/09/2018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A0897C-D0BD-4E14-9B1B-E2B44EC359FF}" type="slidenum">
              <a:rPr lang="en-GB" smtClean="0"/>
              <a:t>‹#›</a:t>
            </a:fld>
            <a:endParaRPr lang="en-GB"/>
          </a:p>
        </p:txBody>
      </p:sp>
    </p:spTree>
    <p:extLst>
      <p:ext uri="{BB962C8B-B14F-4D97-AF65-F5344CB8AC3E}">
        <p14:creationId xmlns:p14="http://schemas.microsoft.com/office/powerpoint/2010/main" val="343232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5F063-AC04-4A03-B2B2-CC34A48259F3}" type="datetimeFigureOut">
              <a:rPr lang="en-GB" smtClean="0"/>
              <a:t>25/09/2018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A0897C-D0BD-4E14-9B1B-E2B44EC359FF}" type="slidenum">
              <a:rPr lang="en-GB" smtClean="0"/>
              <a:t>‹#›</a:t>
            </a:fld>
            <a:endParaRPr lang="en-GB"/>
          </a:p>
        </p:txBody>
      </p:sp>
    </p:spTree>
    <p:extLst>
      <p:ext uri="{BB962C8B-B14F-4D97-AF65-F5344CB8AC3E}">
        <p14:creationId xmlns:p14="http://schemas.microsoft.com/office/powerpoint/2010/main" val="406035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935F063-AC04-4A03-B2B2-CC34A48259F3}" type="datetimeFigureOut">
              <a:rPr lang="en-GB" smtClean="0"/>
              <a:t>25/09/2018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A0897C-D0BD-4E14-9B1B-E2B44EC359FF}" type="slidenum">
              <a:rPr lang="en-GB" smtClean="0"/>
              <a:t>‹#›</a:t>
            </a:fld>
            <a:endParaRPr lang="en-GB"/>
          </a:p>
        </p:txBody>
      </p:sp>
    </p:spTree>
    <p:extLst>
      <p:ext uri="{BB962C8B-B14F-4D97-AF65-F5344CB8AC3E}">
        <p14:creationId xmlns:p14="http://schemas.microsoft.com/office/powerpoint/2010/main" val="120646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935F063-AC04-4A03-B2B2-CC34A48259F3}" type="datetimeFigureOut">
              <a:rPr lang="en-GB" smtClean="0"/>
              <a:t>25/09/2018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A0897C-D0BD-4E14-9B1B-E2B44EC359FF}" type="slidenum">
              <a:rPr lang="en-GB" smtClean="0"/>
              <a:t>‹#›</a:t>
            </a:fld>
            <a:endParaRPr lang="en-GB"/>
          </a:p>
        </p:txBody>
      </p:sp>
    </p:spTree>
    <p:extLst>
      <p:ext uri="{BB962C8B-B14F-4D97-AF65-F5344CB8AC3E}">
        <p14:creationId xmlns:p14="http://schemas.microsoft.com/office/powerpoint/2010/main" val="177997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3935F063-AC04-4A03-B2B2-CC34A48259F3}" type="datetimeFigureOut">
              <a:rPr lang="en-GB" smtClean="0"/>
              <a:t>25/09/2018</a:t>
            </a:fld>
            <a:endParaRPr lang="en-GB"/>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GB"/>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63A0897C-D0BD-4E14-9B1B-E2B44EC359FF}" type="slidenum">
              <a:rPr lang="en-GB" smtClean="0"/>
              <a:t>‹#›</a:t>
            </a:fld>
            <a:endParaRPr lang="en-GB"/>
          </a:p>
        </p:txBody>
      </p:sp>
    </p:spTree>
    <p:extLst>
      <p:ext uri="{BB962C8B-B14F-4D97-AF65-F5344CB8AC3E}">
        <p14:creationId xmlns:p14="http://schemas.microsoft.com/office/powerpoint/2010/main" val="424311072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Relational Databases</a:t>
            </a:r>
            <a:br>
              <a:rPr lang="en-GB" dirty="0" smtClean="0"/>
            </a:br>
            <a:r>
              <a:rPr lang="en-GB" dirty="0" smtClean="0"/>
              <a:t>(Introduction lecture)</a:t>
            </a:r>
            <a:endParaRPr lang="en-GB" dirty="0"/>
          </a:p>
        </p:txBody>
      </p:sp>
      <p:sp>
        <p:nvSpPr>
          <p:cNvPr id="3" name="Subtitle 2"/>
          <p:cNvSpPr>
            <a:spLocks noGrp="1"/>
          </p:cNvSpPr>
          <p:nvPr>
            <p:ph type="subTitle" idx="1"/>
          </p:nvPr>
        </p:nvSpPr>
        <p:spPr/>
        <p:txBody>
          <a:bodyPr/>
          <a:lstStyle/>
          <a:p>
            <a:r>
              <a:rPr lang="en-GB" dirty="0" smtClean="0"/>
              <a:t>KC4000</a:t>
            </a:r>
            <a:endParaRPr lang="en-GB" dirty="0"/>
          </a:p>
        </p:txBody>
      </p:sp>
    </p:spTree>
    <p:extLst>
      <p:ext uri="{BB962C8B-B14F-4D97-AF65-F5344CB8AC3E}">
        <p14:creationId xmlns:p14="http://schemas.microsoft.com/office/powerpoint/2010/main" val="3596006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Advantages of a DBMS</a:t>
            </a:r>
            <a:endParaRPr lang="en-GB" dirty="0"/>
          </a:p>
        </p:txBody>
      </p:sp>
      <p:sp>
        <p:nvSpPr>
          <p:cNvPr id="2" name="Content Placeholder 1"/>
          <p:cNvSpPr>
            <a:spLocks noGrp="1"/>
          </p:cNvSpPr>
          <p:nvPr>
            <p:ph idx="1"/>
          </p:nvPr>
        </p:nvSpPr>
        <p:spPr>
          <a:xfrm>
            <a:off x="872067" y="2060848"/>
            <a:ext cx="7408333" cy="4065315"/>
          </a:xfrm>
        </p:spPr>
        <p:txBody>
          <a:bodyPr>
            <a:normAutofit fontScale="92500" lnSpcReduction="20000"/>
          </a:bodyPr>
          <a:lstStyle/>
          <a:p>
            <a:r>
              <a:rPr lang="en-US" dirty="0"/>
              <a:t>Data independence</a:t>
            </a:r>
          </a:p>
          <a:p>
            <a:r>
              <a:rPr lang="en-US" dirty="0"/>
              <a:t>Efficient data access</a:t>
            </a:r>
          </a:p>
          <a:p>
            <a:r>
              <a:rPr lang="en-US" dirty="0"/>
              <a:t>Data integrity &amp; security</a:t>
            </a:r>
          </a:p>
          <a:p>
            <a:r>
              <a:rPr lang="en-US" dirty="0"/>
              <a:t>Data administration</a:t>
            </a:r>
          </a:p>
          <a:p>
            <a:r>
              <a:rPr lang="en-US" dirty="0"/>
              <a:t>Concurrent access, crash recovery</a:t>
            </a:r>
          </a:p>
          <a:p>
            <a:r>
              <a:rPr lang="en-US" dirty="0"/>
              <a:t>Reduced application development </a:t>
            </a:r>
            <a:r>
              <a:rPr lang="en-US" dirty="0" smtClean="0"/>
              <a:t>time</a:t>
            </a:r>
          </a:p>
          <a:p>
            <a:r>
              <a:rPr lang="en-US" dirty="0" smtClean="0"/>
              <a:t>When a DBMS is inappropriate:</a:t>
            </a:r>
            <a:endParaRPr lang="en-US" dirty="0"/>
          </a:p>
          <a:p>
            <a:pPr lvl="1"/>
            <a:r>
              <a:rPr lang="en-GB" dirty="0" smtClean="0"/>
              <a:t>Inhibitors:</a:t>
            </a:r>
          </a:p>
          <a:p>
            <a:pPr lvl="2"/>
            <a:r>
              <a:rPr lang="en-GB" dirty="0" smtClean="0"/>
              <a:t>Cost: Initial investments and need for additional hardware</a:t>
            </a:r>
          </a:p>
          <a:p>
            <a:pPr lvl="2"/>
            <a:r>
              <a:rPr lang="en-GB" dirty="0" smtClean="0"/>
              <a:t>Overhead for providing generality, security, concurrency control </a:t>
            </a:r>
            <a:r>
              <a:rPr lang="en-GB" dirty="0" err="1" smtClean="0"/>
              <a:t>etc</a:t>
            </a:r>
            <a:endParaRPr lang="en-GB" dirty="0" smtClean="0"/>
          </a:p>
          <a:p>
            <a:pPr lvl="1"/>
            <a:r>
              <a:rPr lang="en-GB" dirty="0" smtClean="0"/>
              <a:t>DBMS may be unnecessary if:</a:t>
            </a:r>
          </a:p>
          <a:p>
            <a:pPr lvl="2"/>
            <a:r>
              <a:rPr lang="en-GB" dirty="0" smtClean="0"/>
              <a:t>DB and applications are simple, well defined and not likely to change</a:t>
            </a:r>
          </a:p>
          <a:p>
            <a:pPr lvl="2"/>
            <a:r>
              <a:rPr lang="en-GB" dirty="0" smtClean="0"/>
              <a:t>Stringent real-time requirements are not possible with the DBMS overhead</a:t>
            </a:r>
          </a:p>
          <a:p>
            <a:pPr lvl="2"/>
            <a:r>
              <a:rPr lang="en-GB" dirty="0" smtClean="0"/>
              <a:t>No need for multiple users and concurrent handling</a:t>
            </a:r>
            <a:endParaRPr lang="en-GB" dirty="0"/>
          </a:p>
        </p:txBody>
      </p:sp>
    </p:spTree>
    <p:extLst>
      <p:ext uri="{BB962C8B-B14F-4D97-AF65-F5344CB8AC3E}">
        <p14:creationId xmlns:p14="http://schemas.microsoft.com/office/powerpoint/2010/main" val="2086942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Summary</a:t>
            </a:r>
            <a:endParaRPr lang="en-GB" dirty="0"/>
          </a:p>
        </p:txBody>
      </p:sp>
      <p:sp>
        <p:nvSpPr>
          <p:cNvPr id="2" name="Content Placeholder 1"/>
          <p:cNvSpPr>
            <a:spLocks noGrp="1"/>
          </p:cNvSpPr>
          <p:nvPr>
            <p:ph idx="1"/>
          </p:nvPr>
        </p:nvSpPr>
        <p:spPr/>
        <p:txBody>
          <a:bodyPr/>
          <a:lstStyle/>
          <a:p>
            <a:r>
              <a:rPr lang="en-GB" dirty="0" smtClean="0"/>
              <a:t>Databases, DBA’s, database developers are the bedrock of the information economy</a:t>
            </a:r>
          </a:p>
          <a:p>
            <a:r>
              <a:rPr lang="en-GB" dirty="0" smtClean="0"/>
              <a:t>DMBS and relational databases represent a broad fundamental branch for computer science</a:t>
            </a:r>
            <a:r>
              <a:rPr lang="en-GB" dirty="0" smtClean="0"/>
              <a:t>.</a:t>
            </a:r>
          </a:p>
          <a:p>
            <a:r>
              <a:rPr lang="en-GB" dirty="0" smtClean="0"/>
              <a:t>Database evolution and usage are coming full circle, a computer scientist or IT manager need to understand the trends and organisational needs to be able to plan for future proofing of systems.</a:t>
            </a:r>
            <a:endParaRPr lang="en-GB" dirty="0"/>
          </a:p>
        </p:txBody>
      </p:sp>
    </p:spTree>
    <p:extLst>
      <p:ext uri="{BB962C8B-B14F-4D97-AF65-F5344CB8AC3E}">
        <p14:creationId xmlns:p14="http://schemas.microsoft.com/office/powerpoint/2010/main" val="1423892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2" name="Content Placeholder 1"/>
          <p:cNvSpPr>
            <a:spLocks noGrp="1"/>
          </p:cNvSpPr>
          <p:nvPr>
            <p:ph idx="1"/>
          </p:nvPr>
        </p:nvSpPr>
        <p:spPr>
          <a:xfrm>
            <a:off x="380999" y="1863087"/>
            <a:ext cx="8407893" cy="5022297"/>
          </a:xfrm>
        </p:spPr>
        <p:txBody>
          <a:bodyPr>
            <a:normAutofit fontScale="92500" lnSpcReduction="20000"/>
          </a:bodyPr>
          <a:lstStyle/>
          <a:p>
            <a:r>
              <a:rPr lang="en-GB" dirty="0" smtClean="0"/>
              <a:t>Overview of the course </a:t>
            </a:r>
          </a:p>
          <a:p>
            <a:r>
              <a:rPr lang="en-GB" dirty="0" smtClean="0"/>
              <a:t>Teaching team</a:t>
            </a:r>
          </a:p>
          <a:p>
            <a:pPr lvl="1"/>
            <a:r>
              <a:rPr lang="en-GB" dirty="0" smtClean="0"/>
              <a:t>Lectures – EJ</a:t>
            </a:r>
          </a:p>
          <a:p>
            <a:pPr lvl="1"/>
            <a:r>
              <a:rPr lang="en-GB" dirty="0" smtClean="0"/>
              <a:t>Seminars – </a:t>
            </a:r>
            <a:r>
              <a:rPr lang="en-GB" dirty="0" smtClean="0"/>
              <a:t>Mark, EJ &amp; Akhtar</a:t>
            </a:r>
            <a:endParaRPr lang="en-GB" dirty="0" smtClean="0"/>
          </a:p>
          <a:p>
            <a:r>
              <a:rPr lang="en-GB" dirty="0" smtClean="0"/>
              <a:t>How the module will run</a:t>
            </a:r>
          </a:p>
          <a:p>
            <a:pPr lvl="1"/>
            <a:r>
              <a:rPr lang="en-GB" dirty="0" smtClean="0"/>
              <a:t>Lectures 	–1 hours a week</a:t>
            </a:r>
          </a:p>
          <a:p>
            <a:pPr lvl="1"/>
            <a:r>
              <a:rPr lang="en-GB" dirty="0" smtClean="0"/>
              <a:t>Seminars 	- 1 hours a week</a:t>
            </a:r>
          </a:p>
          <a:p>
            <a:pPr lvl="1"/>
            <a:r>
              <a:rPr lang="en-GB" b="1" dirty="0" smtClean="0"/>
              <a:t>Self study 	- 5 hours a week</a:t>
            </a:r>
          </a:p>
          <a:p>
            <a:r>
              <a:rPr lang="en-GB" dirty="0" smtClean="0"/>
              <a:t>Assessment </a:t>
            </a:r>
          </a:p>
          <a:p>
            <a:pPr lvl="1"/>
            <a:r>
              <a:rPr lang="en-GB" dirty="0" smtClean="0"/>
              <a:t>covers </a:t>
            </a:r>
            <a:r>
              <a:rPr lang="en-GB" dirty="0" smtClean="0"/>
              <a:t>Database principles &amp; SQL Exam </a:t>
            </a:r>
            <a:r>
              <a:rPr lang="en-GB" dirty="0" smtClean="0"/>
              <a:t>x 2 </a:t>
            </a:r>
          </a:p>
          <a:p>
            <a:pPr lvl="2"/>
            <a:r>
              <a:rPr lang="en-GB" dirty="0" smtClean="0"/>
              <a:t>worth 50% each</a:t>
            </a:r>
          </a:p>
          <a:p>
            <a:pPr lvl="2"/>
            <a:r>
              <a:rPr lang="en-GB" dirty="0" smtClean="0"/>
              <a:t>At the end of each semester during the assessment period</a:t>
            </a:r>
          </a:p>
          <a:p>
            <a:r>
              <a:rPr lang="en-GB" dirty="0" smtClean="0"/>
              <a:t>Expectations of you</a:t>
            </a:r>
          </a:p>
          <a:p>
            <a:pPr lvl="1"/>
            <a:r>
              <a:rPr lang="en-GB" dirty="0" smtClean="0"/>
              <a:t>ATTEND! (Lectures AND seminars)</a:t>
            </a:r>
          </a:p>
          <a:p>
            <a:pPr lvl="1"/>
            <a:r>
              <a:rPr lang="en-GB" dirty="0" smtClean="0"/>
              <a:t>Make notes – the slides are there to keep me on track, they will not provide sufficient details for revision alone, make notes in class, write up after class then revise notes after seminar experiences.  There is sound pedagogical reason for doing this!</a:t>
            </a:r>
          </a:p>
          <a:p>
            <a:pPr lvl="1"/>
            <a:r>
              <a:rPr lang="en-GB" dirty="0" smtClean="0">
                <a:solidFill>
                  <a:srgbClr val="FF0000"/>
                </a:solidFill>
              </a:rPr>
              <a:t>Do the 5hrs study outside of class</a:t>
            </a:r>
          </a:p>
        </p:txBody>
      </p:sp>
      <p:sp>
        <p:nvSpPr>
          <p:cNvPr id="5" name="Left Arrow 4"/>
          <p:cNvSpPr/>
          <p:nvPr/>
        </p:nvSpPr>
        <p:spPr>
          <a:xfrm>
            <a:off x="3639908" y="2564904"/>
            <a:ext cx="4608512" cy="14401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I expect you to complete each set of seminar tasks BEFORE the following week &amp; to recap what you have done</a:t>
            </a:r>
            <a:endParaRPr lang="en-GB" sz="1600" dirty="0"/>
          </a:p>
        </p:txBody>
      </p:sp>
    </p:spTree>
    <p:extLst>
      <p:ext uri="{BB962C8B-B14F-4D97-AF65-F5344CB8AC3E}">
        <p14:creationId xmlns:p14="http://schemas.microsoft.com/office/powerpoint/2010/main" val="284650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Terminology </a:t>
            </a:r>
            <a:endParaRPr lang="en-GB" dirty="0"/>
          </a:p>
        </p:txBody>
      </p:sp>
      <p:sp>
        <p:nvSpPr>
          <p:cNvPr id="2" name="Content Placeholder 1"/>
          <p:cNvSpPr>
            <a:spLocks noGrp="1"/>
          </p:cNvSpPr>
          <p:nvPr>
            <p:ph idx="1"/>
          </p:nvPr>
        </p:nvSpPr>
        <p:spPr/>
        <p:txBody>
          <a:bodyPr>
            <a:normAutofit fontScale="92500" lnSpcReduction="10000"/>
          </a:bodyPr>
          <a:lstStyle/>
          <a:p>
            <a:r>
              <a:rPr lang="en-GB" u="sng" dirty="0" smtClean="0"/>
              <a:t>Database: </a:t>
            </a:r>
            <a:r>
              <a:rPr lang="en-GB" dirty="0" smtClean="0"/>
              <a:t>a collection of persistent and structured data</a:t>
            </a:r>
          </a:p>
          <a:p>
            <a:r>
              <a:rPr lang="en-GB" u="sng" dirty="0" smtClean="0"/>
              <a:t>Database management systems (DBMS): </a:t>
            </a:r>
            <a:r>
              <a:rPr lang="en-GB" dirty="0" smtClean="0"/>
              <a:t>software component that manages databases</a:t>
            </a:r>
          </a:p>
          <a:p>
            <a:r>
              <a:rPr lang="en-GB" u="sng" dirty="0" smtClean="0"/>
              <a:t>Database system: </a:t>
            </a:r>
            <a:r>
              <a:rPr lang="en-GB" dirty="0" smtClean="0"/>
              <a:t>Database + DMBS</a:t>
            </a:r>
          </a:p>
          <a:p>
            <a:r>
              <a:rPr lang="en-GB" u="sng" dirty="0" smtClean="0"/>
              <a:t>Data:</a:t>
            </a:r>
            <a:r>
              <a:rPr lang="en-GB" dirty="0" smtClean="0"/>
              <a:t> known facts that can be recorded and have an implicit meaning</a:t>
            </a:r>
          </a:p>
          <a:p>
            <a:r>
              <a:rPr lang="en-GB" u="sng" dirty="0" smtClean="0"/>
              <a:t>Data model:</a:t>
            </a:r>
            <a:r>
              <a:rPr lang="en-GB" dirty="0" smtClean="0"/>
              <a:t> set of concepts describing the structure of the database and constraints that a DB should obey</a:t>
            </a:r>
          </a:p>
          <a:p>
            <a:r>
              <a:rPr lang="en-GB" u="sng" dirty="0" smtClean="0"/>
              <a:t>Conceptual semantic model: </a:t>
            </a:r>
            <a:r>
              <a:rPr lang="en-GB" dirty="0" smtClean="0"/>
              <a:t>concepts that are close to the way users perceive data (aka entity bases or object based data models)</a:t>
            </a:r>
          </a:p>
          <a:p>
            <a:r>
              <a:rPr lang="en-GB" u="sng" dirty="0" smtClean="0"/>
              <a:t>Physical model:</a:t>
            </a:r>
            <a:r>
              <a:rPr lang="en-GB" dirty="0" smtClean="0"/>
              <a:t> concepts that describe how details are stored in the computer</a:t>
            </a:r>
          </a:p>
          <a:p>
            <a:r>
              <a:rPr lang="en-GB" u="sng" dirty="0" smtClean="0"/>
              <a:t>Database schema:</a:t>
            </a:r>
            <a:r>
              <a:rPr lang="en-GB" dirty="0" smtClean="0"/>
              <a:t> description of the database and its structure/constraints</a:t>
            </a:r>
          </a:p>
          <a:p>
            <a:endParaRPr lang="en-GB" dirty="0" smtClean="0"/>
          </a:p>
        </p:txBody>
      </p:sp>
    </p:spTree>
    <p:extLst>
      <p:ext uri="{BB962C8B-B14F-4D97-AF65-F5344CB8AC3E}">
        <p14:creationId xmlns:p14="http://schemas.microsoft.com/office/powerpoint/2010/main" val="1305699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What is a database?</a:t>
            </a:r>
            <a:endParaRPr lang="en-GB" dirty="0"/>
          </a:p>
        </p:txBody>
      </p:sp>
      <p:sp>
        <p:nvSpPr>
          <p:cNvPr id="2" name="Content Placeholder 1"/>
          <p:cNvSpPr>
            <a:spLocks noGrp="1"/>
          </p:cNvSpPr>
          <p:nvPr>
            <p:ph idx="1"/>
          </p:nvPr>
        </p:nvSpPr>
        <p:spPr/>
        <p:txBody>
          <a:bodyPr>
            <a:normAutofit/>
          </a:bodyPr>
          <a:lstStyle/>
          <a:p>
            <a:r>
              <a:rPr lang="en-GB" dirty="0" smtClean="0"/>
              <a:t>A very large integrated collection of data</a:t>
            </a:r>
          </a:p>
          <a:p>
            <a:r>
              <a:rPr lang="en-GB" dirty="0" smtClean="0"/>
              <a:t>They model the real world (enterprise)</a:t>
            </a:r>
          </a:p>
          <a:p>
            <a:pPr lvl="1"/>
            <a:r>
              <a:rPr lang="en-GB" dirty="0" smtClean="0"/>
              <a:t>Entities in the system (staff, student, module, programme)</a:t>
            </a:r>
          </a:p>
          <a:p>
            <a:pPr lvl="1"/>
            <a:r>
              <a:rPr lang="en-GB" dirty="0" smtClean="0"/>
              <a:t>Relationships (a student is registered in a programme, a tutor lectures on a module)</a:t>
            </a:r>
          </a:p>
          <a:p>
            <a:pPr lvl="1"/>
            <a:r>
              <a:rPr lang="en-GB" dirty="0" smtClean="0"/>
              <a:t>Current models include active components modelling “business logic”</a:t>
            </a:r>
          </a:p>
          <a:p>
            <a:pPr lvl="1"/>
            <a:r>
              <a:rPr lang="en-GB" dirty="0" smtClean="0"/>
              <a:t>Program data independence (Insulation between program and data allows changing data storage structures and operations without having to change the DBMS access programs)</a:t>
            </a:r>
          </a:p>
          <a:p>
            <a:r>
              <a:rPr lang="en-GB" dirty="0" smtClean="0"/>
              <a:t>The Database Management System (DBMS)</a:t>
            </a:r>
          </a:p>
          <a:p>
            <a:pPr lvl="1"/>
            <a:r>
              <a:rPr lang="en-GB" dirty="0" smtClean="0"/>
              <a:t>Software system whose function is to store, manage and facilitate access to the data underlying the database and all associated objects within the database.</a:t>
            </a:r>
            <a:endParaRPr lang="en-GB" dirty="0"/>
          </a:p>
        </p:txBody>
      </p:sp>
    </p:spTree>
    <p:extLst>
      <p:ext uri="{BB962C8B-B14F-4D97-AF65-F5344CB8AC3E}">
        <p14:creationId xmlns:p14="http://schemas.microsoft.com/office/powerpoint/2010/main" val="1850360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Changing nature of databases</a:t>
            </a:r>
            <a:endParaRPr lang="en-GB" dirty="0"/>
          </a:p>
        </p:txBody>
      </p:sp>
      <p:sp>
        <p:nvSpPr>
          <p:cNvPr id="6" name="Rounded Rectangle 5"/>
          <p:cNvSpPr/>
          <p:nvPr/>
        </p:nvSpPr>
        <p:spPr>
          <a:xfrm>
            <a:off x="755576" y="1995103"/>
            <a:ext cx="1584176" cy="73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File based</a:t>
            </a:r>
            <a:endParaRPr lang="en-GB" dirty="0"/>
          </a:p>
        </p:txBody>
      </p:sp>
      <p:sp>
        <p:nvSpPr>
          <p:cNvPr id="9" name="Rounded Rectangle 8"/>
          <p:cNvSpPr/>
          <p:nvPr/>
        </p:nvSpPr>
        <p:spPr>
          <a:xfrm>
            <a:off x="755576" y="4771101"/>
            <a:ext cx="1584176" cy="73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Relational </a:t>
            </a:r>
            <a:endParaRPr lang="en-GB" dirty="0"/>
          </a:p>
        </p:txBody>
      </p:sp>
      <p:sp>
        <p:nvSpPr>
          <p:cNvPr id="10" name="Rounded Rectangle 9"/>
          <p:cNvSpPr/>
          <p:nvPr/>
        </p:nvSpPr>
        <p:spPr>
          <a:xfrm>
            <a:off x="755576" y="3446065"/>
            <a:ext cx="1584176" cy="73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Relational </a:t>
            </a:r>
            <a:endParaRPr lang="en-GB" dirty="0"/>
          </a:p>
        </p:txBody>
      </p:sp>
      <p:sp>
        <p:nvSpPr>
          <p:cNvPr id="11" name="Rounded Rectangle 10"/>
          <p:cNvSpPr/>
          <p:nvPr/>
        </p:nvSpPr>
        <p:spPr>
          <a:xfrm>
            <a:off x="2714699" y="1995103"/>
            <a:ext cx="1584176" cy="73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Networked </a:t>
            </a:r>
            <a:endParaRPr lang="en-GB" dirty="0"/>
          </a:p>
        </p:txBody>
      </p:sp>
      <p:sp>
        <p:nvSpPr>
          <p:cNvPr id="12" name="Rounded Rectangle 11"/>
          <p:cNvSpPr/>
          <p:nvPr/>
        </p:nvSpPr>
        <p:spPr>
          <a:xfrm>
            <a:off x="4881547" y="1998551"/>
            <a:ext cx="1584176" cy="73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Hierarchical </a:t>
            </a:r>
            <a:endParaRPr lang="en-GB" dirty="0"/>
          </a:p>
        </p:txBody>
      </p:sp>
      <p:sp>
        <p:nvSpPr>
          <p:cNvPr id="14" name="Rounded Rectangle 13"/>
          <p:cNvSpPr/>
          <p:nvPr/>
        </p:nvSpPr>
        <p:spPr>
          <a:xfrm>
            <a:off x="2714699" y="4771100"/>
            <a:ext cx="1584176" cy="73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Big Data</a:t>
            </a:r>
            <a:endParaRPr lang="en-GB" dirty="0"/>
          </a:p>
        </p:txBody>
      </p:sp>
      <p:sp>
        <p:nvSpPr>
          <p:cNvPr id="15" name="Rounded Rectangle 14"/>
          <p:cNvSpPr/>
          <p:nvPr/>
        </p:nvSpPr>
        <p:spPr>
          <a:xfrm>
            <a:off x="6948264" y="1995103"/>
            <a:ext cx="1584176" cy="73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Relational </a:t>
            </a:r>
            <a:endParaRPr lang="en-GB" dirty="0"/>
          </a:p>
        </p:txBody>
      </p:sp>
      <p:sp>
        <p:nvSpPr>
          <p:cNvPr id="8" name="Down Arrow 7"/>
          <p:cNvSpPr/>
          <p:nvPr/>
        </p:nvSpPr>
        <p:spPr>
          <a:xfrm>
            <a:off x="4427984" y="2492896"/>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own Arrow 17"/>
          <p:cNvSpPr/>
          <p:nvPr/>
        </p:nvSpPr>
        <p:spPr>
          <a:xfrm>
            <a:off x="4427984" y="3907004"/>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p:cNvCxnSpPr/>
          <p:nvPr/>
        </p:nvCxnSpPr>
        <p:spPr>
          <a:xfrm>
            <a:off x="611560" y="3103091"/>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1560" y="4509120"/>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88024" y="4771100"/>
            <a:ext cx="4176464" cy="1754326"/>
          </a:xfrm>
          <a:prstGeom prst="rect">
            <a:avLst/>
          </a:prstGeom>
          <a:noFill/>
        </p:spPr>
        <p:txBody>
          <a:bodyPr wrap="square" rtlCol="0">
            <a:spAutoFit/>
          </a:bodyPr>
          <a:lstStyle/>
          <a:p>
            <a:r>
              <a:rPr lang="en-GB" dirty="0" smtClean="0"/>
              <a:t>1968 to 1980 was known as the non-relational period</a:t>
            </a:r>
          </a:p>
          <a:p>
            <a:r>
              <a:rPr lang="en-GB" dirty="0" smtClean="0"/>
              <a:t>1980’s – 2010’s primarily relational databases were used</a:t>
            </a:r>
          </a:p>
          <a:p>
            <a:r>
              <a:rPr lang="en-GB" dirty="0" smtClean="0"/>
              <a:t>Recent decade Big data and alternative types increase in usage</a:t>
            </a:r>
            <a:endParaRPr lang="en-GB" dirty="0"/>
          </a:p>
        </p:txBody>
      </p:sp>
      <p:cxnSp>
        <p:nvCxnSpPr>
          <p:cNvPr id="25" name="Straight Arrow Connector 24"/>
          <p:cNvCxnSpPr>
            <a:stCxn id="14" idx="0"/>
          </p:cNvCxnSpPr>
          <p:nvPr/>
        </p:nvCxnSpPr>
        <p:spPr>
          <a:xfrm flipH="1" flipV="1">
            <a:off x="2483768" y="2492896"/>
            <a:ext cx="1023019" cy="227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599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Why study databases?</a:t>
            </a:r>
            <a:endParaRPr lang="en-GB" dirty="0"/>
          </a:p>
        </p:txBody>
      </p:sp>
      <p:sp>
        <p:nvSpPr>
          <p:cNvPr id="2" name="Content Placeholder 1"/>
          <p:cNvSpPr>
            <a:spLocks noGrp="1"/>
          </p:cNvSpPr>
          <p:nvPr>
            <p:ph idx="1"/>
          </p:nvPr>
        </p:nvSpPr>
        <p:spPr/>
        <p:txBody>
          <a:bodyPr>
            <a:normAutofit lnSpcReduction="10000"/>
          </a:bodyPr>
          <a:lstStyle/>
          <a:p>
            <a:r>
              <a:rPr lang="en-GB" dirty="0" smtClean="0"/>
              <a:t>Corporate computing uses information, INFORMATION is based on interpretation of DATA</a:t>
            </a:r>
          </a:p>
          <a:p>
            <a:r>
              <a:rPr lang="en-GB" dirty="0" smtClean="0"/>
              <a:t>There is a shift from COMPUTATION to INFORMATION</a:t>
            </a:r>
          </a:p>
          <a:p>
            <a:pPr lvl="1"/>
            <a:r>
              <a:rPr lang="en-GB" dirty="0" smtClean="0"/>
              <a:t>Always true for corporate/business computers</a:t>
            </a:r>
          </a:p>
          <a:p>
            <a:pPr lvl="1"/>
            <a:r>
              <a:rPr lang="en-GB" dirty="0" smtClean="0"/>
              <a:t>Increasingly true for scientific computing</a:t>
            </a:r>
          </a:p>
          <a:p>
            <a:r>
              <a:rPr lang="en-GB" dirty="0" smtClean="0"/>
              <a:t>Need for DBMS has dramatically increased over the past few years</a:t>
            </a:r>
          </a:p>
          <a:p>
            <a:pPr lvl="1"/>
            <a:r>
              <a:rPr lang="en-GB" dirty="0" smtClean="0"/>
              <a:t>Corporate/business: retail swipe/click processes, CRM, supply chain management, data warehousing etc.</a:t>
            </a:r>
          </a:p>
          <a:p>
            <a:pPr lvl="1"/>
            <a:r>
              <a:rPr lang="en-GB" dirty="0" smtClean="0"/>
              <a:t>Scientific: digital libraries, Human Genome project, NASA mission to planet earth </a:t>
            </a:r>
            <a:r>
              <a:rPr lang="en-GB" dirty="0" err="1" smtClean="0"/>
              <a:t>etc</a:t>
            </a:r>
            <a:endParaRPr lang="en-GB" dirty="0" smtClean="0"/>
          </a:p>
          <a:p>
            <a:r>
              <a:rPr lang="en-GB" dirty="0" smtClean="0"/>
              <a:t>DMBS encompasses much of computer systems</a:t>
            </a:r>
          </a:p>
          <a:p>
            <a:pPr lvl="1"/>
            <a:r>
              <a:rPr lang="en-GB" dirty="0" smtClean="0"/>
              <a:t>OS languages, AI, multimedia logic</a:t>
            </a:r>
          </a:p>
          <a:p>
            <a:pPr lvl="1"/>
            <a:r>
              <a:rPr lang="en-GB" dirty="0" smtClean="0"/>
              <a:t>But traditionally focuses on real-world apps.</a:t>
            </a:r>
            <a:endParaRPr lang="en-GB" dirty="0"/>
          </a:p>
        </p:txBody>
      </p:sp>
    </p:spTree>
    <p:extLst>
      <p:ext uri="{BB962C8B-B14F-4D97-AF65-F5344CB8AC3E}">
        <p14:creationId xmlns:p14="http://schemas.microsoft.com/office/powerpoint/2010/main" val="1987386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Structural elements</a:t>
            </a:r>
            <a:endParaRPr lang="en-GB" dirty="0"/>
          </a:p>
        </p:txBody>
      </p:sp>
      <p:sp>
        <p:nvSpPr>
          <p:cNvPr id="2" name="Content Placeholder 1"/>
          <p:cNvSpPr>
            <a:spLocks noGrp="1"/>
          </p:cNvSpPr>
          <p:nvPr>
            <p:ph idx="1"/>
          </p:nvPr>
        </p:nvSpPr>
        <p:spPr>
          <a:xfrm>
            <a:off x="755576" y="1916832"/>
            <a:ext cx="7992888" cy="3450696"/>
          </a:xfrm>
        </p:spPr>
        <p:txBody>
          <a:bodyPr>
            <a:noAutofit/>
          </a:bodyPr>
          <a:lstStyle/>
          <a:p>
            <a:r>
              <a:rPr lang="en-GB" sz="1800" dirty="0" smtClean="0"/>
              <a:t>Represents information </a:t>
            </a:r>
            <a:r>
              <a:rPr lang="en-GB" sz="1800" dirty="0" smtClean="0"/>
              <a:t>t</a:t>
            </a:r>
            <a:r>
              <a:rPr lang="en-GB" dirty="0" smtClean="0"/>
              <a:t>hrough </a:t>
            </a:r>
            <a:r>
              <a:rPr lang="en-GB" dirty="0" smtClean="0"/>
              <a:t>data </a:t>
            </a:r>
            <a:r>
              <a:rPr lang="en-GB" dirty="0" smtClean="0"/>
              <a:t>modelling and models </a:t>
            </a:r>
            <a:r>
              <a:rPr lang="en-GB" dirty="0" smtClean="0"/>
              <a:t>reality</a:t>
            </a:r>
          </a:p>
          <a:p>
            <a:r>
              <a:rPr lang="en-GB" sz="1800" dirty="0" smtClean="0"/>
              <a:t>Languages and systems for querying data</a:t>
            </a:r>
          </a:p>
          <a:p>
            <a:pPr lvl="1"/>
            <a:r>
              <a:rPr lang="en-GB" dirty="0" smtClean="0"/>
              <a:t>Complex queries with real relationships</a:t>
            </a:r>
          </a:p>
          <a:p>
            <a:pPr lvl="1"/>
            <a:r>
              <a:rPr lang="en-GB" dirty="0" smtClean="0"/>
              <a:t>Must generate correct answers!</a:t>
            </a:r>
          </a:p>
          <a:p>
            <a:pPr lvl="1"/>
            <a:r>
              <a:rPr lang="en-GB" dirty="0" smtClean="0"/>
              <a:t>Handles massive data sets</a:t>
            </a:r>
          </a:p>
          <a:p>
            <a:pPr lvl="1"/>
            <a:r>
              <a:rPr lang="en-GB" dirty="0" smtClean="0"/>
              <a:t>Deeply tied to models</a:t>
            </a:r>
          </a:p>
          <a:p>
            <a:pPr lvl="1"/>
            <a:r>
              <a:rPr lang="en-GB" dirty="0" smtClean="0"/>
              <a:t>Must support the evolution of the models,</a:t>
            </a:r>
          </a:p>
          <a:p>
            <a:r>
              <a:rPr lang="en-GB" sz="1800" dirty="0" smtClean="0"/>
              <a:t>Concurrency control for data manipulation</a:t>
            </a:r>
          </a:p>
          <a:p>
            <a:pPr lvl="1"/>
            <a:r>
              <a:rPr lang="en-GB" dirty="0" smtClean="0"/>
              <a:t>Ensures </a:t>
            </a:r>
            <a:r>
              <a:rPr lang="en-GB" dirty="0" smtClean="0"/>
              <a:t>correct data in the face of concurrent update, how to maintain data validity without ‘one at a time’ operations</a:t>
            </a:r>
          </a:p>
          <a:p>
            <a:pPr lvl="1"/>
            <a:r>
              <a:rPr lang="en-GB" dirty="0" smtClean="0"/>
              <a:t>Ensures transactional run smoothly</a:t>
            </a:r>
          </a:p>
          <a:p>
            <a:r>
              <a:rPr lang="en-GB" sz="1800" dirty="0" smtClean="0"/>
              <a:t>Reliable data storage</a:t>
            </a:r>
          </a:p>
          <a:p>
            <a:pPr lvl="1"/>
            <a:r>
              <a:rPr lang="en-GB" dirty="0" smtClean="0"/>
              <a:t>Data structures are maintained even if the power goes.</a:t>
            </a:r>
            <a:endParaRPr lang="en-GB" dirty="0"/>
          </a:p>
        </p:txBody>
      </p:sp>
    </p:spTree>
    <p:extLst>
      <p:ext uri="{BB962C8B-B14F-4D97-AF65-F5344CB8AC3E}">
        <p14:creationId xmlns:p14="http://schemas.microsoft.com/office/powerpoint/2010/main" val="3120929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Relational Structure</a:t>
            </a:r>
            <a:endParaRPr lang="en-GB" dirty="0"/>
          </a:p>
        </p:txBody>
      </p:sp>
      <p:sp>
        <p:nvSpPr>
          <p:cNvPr id="2" name="Content Placeholder 1"/>
          <p:cNvSpPr>
            <a:spLocks noGrp="1"/>
          </p:cNvSpPr>
          <p:nvPr>
            <p:ph idx="1"/>
          </p:nvPr>
        </p:nvSpPr>
        <p:spPr>
          <a:xfrm>
            <a:off x="251520" y="2007102"/>
            <a:ext cx="5796900" cy="4950290"/>
          </a:xfrm>
        </p:spPr>
        <p:txBody>
          <a:bodyPr>
            <a:normAutofit/>
          </a:bodyPr>
          <a:lstStyle/>
          <a:p>
            <a:r>
              <a:rPr lang="en-GB" dirty="0" smtClean="0"/>
              <a:t>Users view the information that is extracted from data.</a:t>
            </a:r>
          </a:p>
          <a:p>
            <a:r>
              <a:rPr lang="en-GB" dirty="0" smtClean="0"/>
              <a:t>Users </a:t>
            </a:r>
            <a:r>
              <a:rPr lang="en-GB" dirty="0" smtClean="0"/>
              <a:t>see the data that is relevant to them</a:t>
            </a:r>
          </a:p>
          <a:p>
            <a:r>
              <a:rPr lang="en-GB" dirty="0" smtClean="0"/>
              <a:t>SQL maps on to tables, views etc. (CONCEPTUAL)</a:t>
            </a:r>
          </a:p>
          <a:p>
            <a:r>
              <a:rPr lang="en-GB" dirty="0" smtClean="0"/>
              <a:t>Data is held on the disks (PHYSICAL) and access is controlled by the DBMS</a:t>
            </a:r>
          </a:p>
          <a:p>
            <a:r>
              <a:rPr lang="en-GB" dirty="0" smtClean="0"/>
              <a:t>Each user may see a different view of the database dependant on need.</a:t>
            </a:r>
          </a:p>
          <a:p>
            <a:r>
              <a:rPr lang="en-GB" dirty="0" smtClean="0"/>
              <a:t>The database model is used to hide the storage details and present users with a conceptual view of the database.</a:t>
            </a:r>
            <a:endParaRPr lang="en-GB" dirty="0"/>
          </a:p>
        </p:txBody>
      </p:sp>
      <p:grpSp>
        <p:nvGrpSpPr>
          <p:cNvPr id="4" name="Group 33"/>
          <p:cNvGrpSpPr>
            <a:grpSpLocks/>
          </p:cNvGrpSpPr>
          <p:nvPr/>
        </p:nvGrpSpPr>
        <p:grpSpPr bwMode="auto">
          <a:xfrm>
            <a:off x="5724128" y="3356992"/>
            <a:ext cx="2635444" cy="2818160"/>
            <a:chOff x="3156" y="1574"/>
            <a:chExt cx="2308" cy="2066"/>
          </a:xfrm>
        </p:grpSpPr>
        <p:sp>
          <p:nvSpPr>
            <p:cNvPr id="5" name="Oval 9"/>
            <p:cNvSpPr>
              <a:spLocks noChangeArrowheads="1"/>
            </p:cNvSpPr>
            <p:nvPr/>
          </p:nvSpPr>
          <p:spPr bwMode="auto">
            <a:xfrm>
              <a:off x="3992" y="2936"/>
              <a:ext cx="656" cy="128"/>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6" name="Line 10"/>
            <p:cNvSpPr>
              <a:spLocks noChangeShapeType="1"/>
            </p:cNvSpPr>
            <p:nvPr/>
          </p:nvSpPr>
          <p:spPr bwMode="auto">
            <a:xfrm>
              <a:off x="3982" y="2997"/>
              <a:ext cx="2" cy="603"/>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7" name="Oval 11"/>
            <p:cNvSpPr>
              <a:spLocks noChangeArrowheads="1"/>
            </p:cNvSpPr>
            <p:nvPr/>
          </p:nvSpPr>
          <p:spPr bwMode="auto">
            <a:xfrm>
              <a:off x="3992" y="3512"/>
              <a:ext cx="656" cy="128"/>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8" name="Line 12"/>
            <p:cNvSpPr>
              <a:spLocks noChangeShapeType="1"/>
            </p:cNvSpPr>
            <p:nvPr/>
          </p:nvSpPr>
          <p:spPr bwMode="auto">
            <a:xfrm>
              <a:off x="4656" y="3024"/>
              <a:ext cx="0" cy="528"/>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9" name="Rectangle 13"/>
            <p:cNvSpPr>
              <a:spLocks noChangeArrowheads="1"/>
            </p:cNvSpPr>
            <p:nvPr/>
          </p:nvSpPr>
          <p:spPr bwMode="auto">
            <a:xfrm>
              <a:off x="3589" y="2534"/>
              <a:ext cx="14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600">
                  <a:solidFill>
                    <a:schemeClr val="tx2"/>
                  </a:solidFill>
                </a:rPr>
                <a:t>Physical Schema</a:t>
              </a:r>
            </a:p>
          </p:txBody>
        </p:sp>
        <p:sp>
          <p:nvSpPr>
            <p:cNvPr id="10" name="Rectangle 14"/>
            <p:cNvSpPr>
              <a:spLocks noChangeArrowheads="1"/>
            </p:cNvSpPr>
            <p:nvPr/>
          </p:nvSpPr>
          <p:spPr bwMode="auto">
            <a:xfrm>
              <a:off x="3440" y="2102"/>
              <a:ext cx="170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600">
                  <a:solidFill>
                    <a:schemeClr val="tx2"/>
                  </a:solidFill>
                </a:rPr>
                <a:t>Conceptual Schema</a:t>
              </a:r>
            </a:p>
          </p:txBody>
        </p:sp>
        <p:sp>
          <p:nvSpPr>
            <p:cNvPr id="11" name="Rectangle 15"/>
            <p:cNvSpPr>
              <a:spLocks noChangeArrowheads="1"/>
            </p:cNvSpPr>
            <p:nvPr/>
          </p:nvSpPr>
          <p:spPr bwMode="auto">
            <a:xfrm>
              <a:off x="3156" y="1574"/>
              <a:ext cx="6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600">
                  <a:solidFill>
                    <a:schemeClr val="tx2"/>
                  </a:solidFill>
                </a:rPr>
                <a:t>View 1</a:t>
              </a:r>
            </a:p>
          </p:txBody>
        </p:sp>
        <p:sp>
          <p:nvSpPr>
            <p:cNvPr id="12" name="Rectangle 16"/>
            <p:cNvSpPr>
              <a:spLocks noChangeArrowheads="1"/>
            </p:cNvSpPr>
            <p:nvPr/>
          </p:nvSpPr>
          <p:spPr bwMode="auto">
            <a:xfrm>
              <a:off x="3972" y="1574"/>
              <a:ext cx="6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600">
                  <a:solidFill>
                    <a:schemeClr val="tx2"/>
                  </a:solidFill>
                </a:rPr>
                <a:t>View 2</a:t>
              </a:r>
            </a:p>
          </p:txBody>
        </p:sp>
        <p:sp>
          <p:nvSpPr>
            <p:cNvPr id="13" name="Rectangle 17"/>
            <p:cNvSpPr>
              <a:spLocks noChangeArrowheads="1"/>
            </p:cNvSpPr>
            <p:nvPr/>
          </p:nvSpPr>
          <p:spPr bwMode="auto">
            <a:xfrm>
              <a:off x="4789" y="1574"/>
              <a:ext cx="6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600">
                  <a:solidFill>
                    <a:schemeClr val="tx2"/>
                  </a:solidFill>
                </a:rPr>
                <a:t>View 3</a:t>
              </a:r>
            </a:p>
          </p:txBody>
        </p:sp>
        <p:sp>
          <p:nvSpPr>
            <p:cNvPr id="14" name="Rectangle 18"/>
            <p:cNvSpPr>
              <a:spLocks noChangeArrowheads="1"/>
            </p:cNvSpPr>
            <p:nvPr/>
          </p:nvSpPr>
          <p:spPr bwMode="auto">
            <a:xfrm>
              <a:off x="3176" y="1592"/>
              <a:ext cx="656" cy="224"/>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15" name="Rectangle 19"/>
            <p:cNvSpPr>
              <a:spLocks noChangeArrowheads="1"/>
            </p:cNvSpPr>
            <p:nvPr/>
          </p:nvSpPr>
          <p:spPr bwMode="auto">
            <a:xfrm>
              <a:off x="3992" y="1592"/>
              <a:ext cx="656" cy="224"/>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16" name="Rectangle 20"/>
            <p:cNvSpPr>
              <a:spLocks noChangeArrowheads="1"/>
            </p:cNvSpPr>
            <p:nvPr/>
          </p:nvSpPr>
          <p:spPr bwMode="auto">
            <a:xfrm>
              <a:off x="4808" y="1592"/>
              <a:ext cx="656" cy="224"/>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17" name="Rectangle 21"/>
            <p:cNvSpPr>
              <a:spLocks noChangeArrowheads="1"/>
            </p:cNvSpPr>
            <p:nvPr/>
          </p:nvSpPr>
          <p:spPr bwMode="auto">
            <a:xfrm>
              <a:off x="3464" y="2120"/>
              <a:ext cx="1760" cy="224"/>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18" name="Rectangle 22"/>
            <p:cNvSpPr>
              <a:spLocks noChangeArrowheads="1"/>
            </p:cNvSpPr>
            <p:nvPr/>
          </p:nvSpPr>
          <p:spPr bwMode="auto">
            <a:xfrm>
              <a:off x="3608" y="2552"/>
              <a:ext cx="1472" cy="224"/>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19" name="Line 23"/>
            <p:cNvSpPr>
              <a:spLocks noChangeShapeType="1"/>
            </p:cNvSpPr>
            <p:nvPr/>
          </p:nvSpPr>
          <p:spPr bwMode="auto">
            <a:xfrm>
              <a:off x="3504" y="1824"/>
              <a:ext cx="336" cy="288"/>
            </a:xfrm>
            <a:prstGeom prst="line">
              <a:avLst/>
            </a:prstGeom>
            <a:noFill/>
            <a:ln w="12700">
              <a:solidFill>
                <a:schemeClr val="tx2"/>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20" name="Line 24"/>
            <p:cNvSpPr>
              <a:spLocks noChangeShapeType="1"/>
            </p:cNvSpPr>
            <p:nvPr/>
          </p:nvSpPr>
          <p:spPr bwMode="auto">
            <a:xfrm>
              <a:off x="4320" y="1824"/>
              <a:ext cx="0" cy="288"/>
            </a:xfrm>
            <a:prstGeom prst="line">
              <a:avLst/>
            </a:prstGeom>
            <a:noFill/>
            <a:ln w="12700">
              <a:solidFill>
                <a:schemeClr val="tx2"/>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21" name="Line 25"/>
            <p:cNvSpPr>
              <a:spLocks noChangeShapeType="1"/>
            </p:cNvSpPr>
            <p:nvPr/>
          </p:nvSpPr>
          <p:spPr bwMode="auto">
            <a:xfrm flipH="1">
              <a:off x="4800" y="1824"/>
              <a:ext cx="336" cy="288"/>
            </a:xfrm>
            <a:prstGeom prst="line">
              <a:avLst/>
            </a:prstGeom>
            <a:noFill/>
            <a:ln w="12700">
              <a:solidFill>
                <a:schemeClr val="tx2"/>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22" name="Line 26"/>
            <p:cNvSpPr>
              <a:spLocks noChangeShapeType="1"/>
            </p:cNvSpPr>
            <p:nvPr/>
          </p:nvSpPr>
          <p:spPr bwMode="auto">
            <a:xfrm>
              <a:off x="4320" y="2352"/>
              <a:ext cx="0" cy="192"/>
            </a:xfrm>
            <a:prstGeom prst="line">
              <a:avLst/>
            </a:prstGeom>
            <a:noFill/>
            <a:ln w="12700">
              <a:solidFill>
                <a:schemeClr val="tx2"/>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23" name="Line 27"/>
            <p:cNvSpPr>
              <a:spLocks noChangeShapeType="1"/>
            </p:cNvSpPr>
            <p:nvPr/>
          </p:nvSpPr>
          <p:spPr bwMode="auto">
            <a:xfrm>
              <a:off x="4320" y="2784"/>
              <a:ext cx="0" cy="240"/>
            </a:xfrm>
            <a:prstGeom prst="line">
              <a:avLst/>
            </a:prstGeom>
            <a:noFill/>
            <a:ln w="12700">
              <a:solidFill>
                <a:schemeClr val="tx2"/>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200"/>
            </a:p>
          </p:txBody>
        </p:sp>
        <p:sp>
          <p:nvSpPr>
            <p:cNvPr id="24" name="Text Box 28"/>
            <p:cNvSpPr txBox="1">
              <a:spLocks noChangeArrowheads="1"/>
            </p:cNvSpPr>
            <p:nvPr/>
          </p:nvSpPr>
          <p:spPr bwMode="auto">
            <a:xfrm>
              <a:off x="4072" y="3120"/>
              <a:ext cx="48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latin typeface="Arial" pitchFamily="34" charset="0"/>
                </a:rPr>
                <a:t>DB</a:t>
              </a:r>
            </a:p>
          </p:txBody>
        </p:sp>
      </p:grpSp>
      <p:pic>
        <p:nvPicPr>
          <p:cNvPr id="25" name="Picture 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4908" y="2276871"/>
            <a:ext cx="849717" cy="929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5602" y="2334971"/>
            <a:ext cx="686311" cy="871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7788" y="2343268"/>
            <a:ext cx="1056700" cy="898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 Box 32"/>
          <p:cNvSpPr txBox="1">
            <a:spLocks noChangeArrowheads="1"/>
          </p:cNvSpPr>
          <p:nvPr/>
        </p:nvSpPr>
        <p:spPr bwMode="auto">
          <a:xfrm>
            <a:off x="6482055" y="1887215"/>
            <a:ext cx="10422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latin typeface="Arial" pitchFamily="34" charset="0"/>
              </a:rPr>
              <a:t>Users</a:t>
            </a:r>
          </a:p>
        </p:txBody>
      </p:sp>
    </p:spTree>
    <p:extLst>
      <p:ext uri="{BB962C8B-B14F-4D97-AF65-F5344CB8AC3E}">
        <p14:creationId xmlns:p14="http://schemas.microsoft.com/office/powerpoint/2010/main" val="3333574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Structure of the Oracle DMBS</a:t>
            </a:r>
            <a:endParaRPr lang="en-GB" dirty="0"/>
          </a:p>
        </p:txBody>
      </p:sp>
      <p:sp>
        <p:nvSpPr>
          <p:cNvPr id="2" name="Content Placeholder 1"/>
          <p:cNvSpPr>
            <a:spLocks noGrp="1"/>
          </p:cNvSpPr>
          <p:nvPr>
            <p:ph idx="1"/>
          </p:nvPr>
        </p:nvSpPr>
        <p:spPr>
          <a:xfrm>
            <a:off x="380999" y="2348880"/>
            <a:ext cx="3614937" cy="3888432"/>
          </a:xfrm>
        </p:spPr>
        <p:txBody>
          <a:bodyPr>
            <a:normAutofit/>
          </a:bodyPr>
          <a:lstStyle/>
          <a:p>
            <a:r>
              <a:rPr lang="en-GB" dirty="0" smtClean="0"/>
              <a:t>Users access the data via SQL commands or an application</a:t>
            </a:r>
          </a:p>
          <a:p>
            <a:r>
              <a:rPr lang="en-GB" dirty="0" smtClean="0"/>
              <a:t>Data files are stored on the physical location and contain the raw data</a:t>
            </a:r>
          </a:p>
          <a:p>
            <a:pPr lvl="1"/>
            <a:r>
              <a:rPr lang="en-GB" dirty="0" smtClean="0"/>
              <a:t>DBMS knows where the data is held and which blocks contain data from the specified tables</a:t>
            </a:r>
          </a:p>
          <a:p>
            <a:pPr lvl="1"/>
            <a:r>
              <a:rPr lang="en-GB" dirty="0" smtClean="0"/>
              <a:t>Retrieval is optimised by the DBMS </a:t>
            </a:r>
            <a:endParaRPr lang="en-GB" dirty="0"/>
          </a:p>
        </p:txBody>
      </p:sp>
      <p:pic>
        <p:nvPicPr>
          <p:cNvPr id="3076" name="Picture 4" descr="http://keshavpanthi.com.np/wp-content/uploads/2012/12/oracle_Arc_K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540" y="1635142"/>
            <a:ext cx="4471677"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267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1579</TotalTime>
  <Words>1196</Words>
  <Application>Microsoft Office PowerPoint</Application>
  <PresentationFormat>On-screen Show (4:3)</PresentationFormat>
  <Paragraphs>153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Basis</vt:lpstr>
      <vt:lpstr>Relational Databases (Introduction lecture)</vt:lpstr>
      <vt:lpstr>Introduction</vt:lpstr>
      <vt:lpstr>Terminology </vt:lpstr>
      <vt:lpstr>What is a database?</vt:lpstr>
      <vt:lpstr>Changing nature of databases</vt:lpstr>
      <vt:lpstr>Why study databases?</vt:lpstr>
      <vt:lpstr>Structural elements</vt:lpstr>
      <vt:lpstr>Relational Structure</vt:lpstr>
      <vt:lpstr>Structure of the Oracle DMBS</vt:lpstr>
      <vt:lpstr>Advantages of a DBMS</vt:lpstr>
      <vt:lpstr>Summary</vt:lpstr>
    </vt:vector>
  </TitlesOfParts>
  <Company>Northumbria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databases</dc:title>
  <dc:creator>Emma-Jane Phillips</dc:creator>
  <cp:lastModifiedBy>Emma-Jane Phillips</cp:lastModifiedBy>
  <cp:revision>25</cp:revision>
  <dcterms:created xsi:type="dcterms:W3CDTF">2014-03-11T14:32:16Z</dcterms:created>
  <dcterms:modified xsi:type="dcterms:W3CDTF">2018-09-25T10:52:33Z</dcterms:modified>
</cp:coreProperties>
</file>