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6" d="100"/>
          <a:sy n="116" d="100"/>
        </p:scale>
        <p:origin x="2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56C003-62CF-4836-9185-B014A553FE61}" type="datetimeFigureOut">
              <a:rPr lang="en-GB" smtClean="0"/>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C475C-358A-48C7-8D06-90F564576CEA}"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40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56C003-62CF-4836-9185-B014A553FE61}" type="datetimeFigureOut">
              <a:rPr lang="en-GB" smtClean="0"/>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C475C-358A-48C7-8D06-90F564576CEA}" type="slidenum">
              <a:rPr lang="en-GB" smtClean="0"/>
              <a:t>‹#›</a:t>
            </a:fld>
            <a:endParaRPr lang="en-GB"/>
          </a:p>
        </p:txBody>
      </p:sp>
    </p:spTree>
    <p:extLst>
      <p:ext uri="{BB962C8B-B14F-4D97-AF65-F5344CB8AC3E}">
        <p14:creationId xmlns:p14="http://schemas.microsoft.com/office/powerpoint/2010/main" val="17574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56C003-62CF-4836-9185-B014A553FE61}" type="datetimeFigureOut">
              <a:rPr lang="en-GB" smtClean="0"/>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C475C-358A-48C7-8D06-90F564576CEA}" type="slidenum">
              <a:rPr lang="en-GB" smtClean="0"/>
              <a:t>‹#›</a:t>
            </a:fld>
            <a:endParaRPr lang="en-GB"/>
          </a:p>
        </p:txBody>
      </p:sp>
    </p:spTree>
    <p:extLst>
      <p:ext uri="{BB962C8B-B14F-4D97-AF65-F5344CB8AC3E}">
        <p14:creationId xmlns:p14="http://schemas.microsoft.com/office/powerpoint/2010/main" val="184125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56C003-62CF-4836-9185-B014A553FE61}" type="datetimeFigureOut">
              <a:rPr lang="en-GB" smtClean="0"/>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C475C-358A-48C7-8D06-90F564576CEA}" type="slidenum">
              <a:rPr lang="en-GB" smtClean="0"/>
              <a:t>‹#›</a:t>
            </a:fld>
            <a:endParaRPr lang="en-GB"/>
          </a:p>
        </p:txBody>
      </p:sp>
    </p:spTree>
    <p:extLst>
      <p:ext uri="{BB962C8B-B14F-4D97-AF65-F5344CB8AC3E}">
        <p14:creationId xmlns:p14="http://schemas.microsoft.com/office/powerpoint/2010/main" val="34102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56C003-62CF-4836-9185-B014A553FE61}" type="datetimeFigureOut">
              <a:rPr lang="en-GB" smtClean="0"/>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AC475C-358A-48C7-8D06-90F564576CEA}"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3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56C003-62CF-4836-9185-B014A553FE61}" type="datetimeFigureOut">
              <a:rPr lang="en-GB" smtClean="0"/>
              <a:t>08/10/2018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AC475C-358A-48C7-8D06-90F564576CEA}" type="slidenum">
              <a:rPr lang="en-GB" smtClean="0"/>
              <a:t>‹#›</a:t>
            </a:fld>
            <a:endParaRPr lang="en-GB"/>
          </a:p>
        </p:txBody>
      </p:sp>
    </p:spTree>
    <p:extLst>
      <p:ext uri="{BB962C8B-B14F-4D97-AF65-F5344CB8AC3E}">
        <p14:creationId xmlns:p14="http://schemas.microsoft.com/office/powerpoint/2010/main" val="31954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56C003-62CF-4836-9185-B014A553FE61}" type="datetimeFigureOut">
              <a:rPr lang="en-GB" smtClean="0"/>
              <a:t>08/10/2018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AC475C-358A-48C7-8D06-90F564576CEA}" type="slidenum">
              <a:rPr lang="en-GB" smtClean="0"/>
              <a:t>‹#›</a:t>
            </a:fld>
            <a:endParaRPr lang="en-GB"/>
          </a:p>
        </p:txBody>
      </p:sp>
    </p:spTree>
    <p:extLst>
      <p:ext uri="{BB962C8B-B14F-4D97-AF65-F5344CB8AC3E}">
        <p14:creationId xmlns:p14="http://schemas.microsoft.com/office/powerpoint/2010/main" val="288856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56C003-62CF-4836-9185-B014A553FE61}" type="datetimeFigureOut">
              <a:rPr lang="en-GB" smtClean="0"/>
              <a:t>08/10/2018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AC475C-358A-48C7-8D06-90F564576CEA}" type="slidenum">
              <a:rPr lang="en-GB" smtClean="0"/>
              <a:t>‹#›</a:t>
            </a:fld>
            <a:endParaRPr lang="en-GB"/>
          </a:p>
        </p:txBody>
      </p:sp>
    </p:spTree>
    <p:extLst>
      <p:ext uri="{BB962C8B-B14F-4D97-AF65-F5344CB8AC3E}">
        <p14:creationId xmlns:p14="http://schemas.microsoft.com/office/powerpoint/2010/main" val="176629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56C003-62CF-4836-9185-B014A553FE61}" type="datetimeFigureOut">
              <a:rPr lang="en-GB" smtClean="0"/>
              <a:t>08/10/2018</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EAC475C-358A-48C7-8D06-90F564576CEA}" type="slidenum">
              <a:rPr lang="en-GB" smtClean="0"/>
              <a:t>‹#›</a:t>
            </a:fld>
            <a:endParaRPr lang="en-GB"/>
          </a:p>
        </p:txBody>
      </p:sp>
    </p:spTree>
    <p:extLst>
      <p:ext uri="{BB962C8B-B14F-4D97-AF65-F5344CB8AC3E}">
        <p14:creationId xmlns:p14="http://schemas.microsoft.com/office/powerpoint/2010/main" val="91116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56C003-62CF-4836-9185-B014A553FE61}" type="datetimeFigureOut">
              <a:rPr lang="en-GB" smtClean="0"/>
              <a:t>08/10/2018</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AC475C-358A-48C7-8D06-90F564576CEA}" type="slidenum">
              <a:rPr lang="en-GB" smtClean="0"/>
              <a:t>‹#›</a:t>
            </a:fld>
            <a:endParaRPr lang="en-GB"/>
          </a:p>
        </p:txBody>
      </p:sp>
    </p:spTree>
    <p:extLst>
      <p:ext uri="{BB962C8B-B14F-4D97-AF65-F5344CB8AC3E}">
        <p14:creationId xmlns:p14="http://schemas.microsoft.com/office/powerpoint/2010/main" val="301155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56C003-62CF-4836-9185-B014A553FE61}" type="datetimeFigureOut">
              <a:rPr lang="en-GB" smtClean="0"/>
              <a:t>08/10/2018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AC475C-358A-48C7-8D06-90F564576CEA}" type="slidenum">
              <a:rPr lang="en-GB" smtClean="0"/>
              <a:t>‹#›</a:t>
            </a:fld>
            <a:endParaRPr lang="en-GB"/>
          </a:p>
        </p:txBody>
      </p:sp>
    </p:spTree>
    <p:extLst>
      <p:ext uri="{BB962C8B-B14F-4D97-AF65-F5344CB8AC3E}">
        <p14:creationId xmlns:p14="http://schemas.microsoft.com/office/powerpoint/2010/main" val="381949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56C003-62CF-4836-9185-B014A553FE61}" type="datetimeFigureOut">
              <a:rPr lang="en-GB" smtClean="0"/>
              <a:t>08/10/2018</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AC475C-358A-48C7-8D06-90F564576CEA}"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117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warehousing</a:t>
            </a:r>
            <a:endParaRPr lang="en-GB" dirty="0"/>
          </a:p>
        </p:txBody>
      </p:sp>
      <p:sp>
        <p:nvSpPr>
          <p:cNvPr id="3" name="Subtitle 2"/>
          <p:cNvSpPr>
            <a:spLocks noGrp="1"/>
          </p:cNvSpPr>
          <p:nvPr>
            <p:ph type="subTitle" idx="1"/>
          </p:nvPr>
        </p:nvSpPr>
        <p:spPr/>
        <p:txBody>
          <a:bodyPr/>
          <a:lstStyle/>
          <a:p>
            <a:r>
              <a:rPr lang="en-GB" dirty="0" smtClean="0"/>
              <a:t>Relational databases KC4000</a:t>
            </a:r>
            <a:endParaRPr lang="en-GB" dirty="0"/>
          </a:p>
        </p:txBody>
      </p:sp>
    </p:spTree>
    <p:extLst>
      <p:ext uri="{BB962C8B-B14F-4D97-AF65-F5344CB8AC3E}">
        <p14:creationId xmlns:p14="http://schemas.microsoft.com/office/powerpoint/2010/main" val="356779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Aims </a:t>
            </a:r>
            <a:endParaRPr lang="en-GB" dirty="0"/>
          </a:p>
        </p:txBody>
      </p:sp>
      <p:sp>
        <p:nvSpPr>
          <p:cNvPr id="3" name="Content Placeholder 2"/>
          <p:cNvSpPr>
            <a:spLocks noGrp="1"/>
          </p:cNvSpPr>
          <p:nvPr>
            <p:ph idx="1"/>
          </p:nvPr>
        </p:nvSpPr>
        <p:spPr/>
        <p:txBody>
          <a:bodyPr/>
          <a:lstStyle/>
          <a:p>
            <a:r>
              <a:rPr lang="en-GB" dirty="0" smtClean="0"/>
              <a:t>Recap the Relational Model</a:t>
            </a:r>
          </a:p>
          <a:p>
            <a:r>
              <a:rPr lang="en-GB" dirty="0" smtClean="0"/>
              <a:t>The discrepancy between how the RM manages data and the way some organisations require data to be used</a:t>
            </a:r>
          </a:p>
          <a:p>
            <a:r>
              <a:rPr lang="en-GB" dirty="0" smtClean="0"/>
              <a:t>Key differences between Relational Databases and </a:t>
            </a:r>
            <a:r>
              <a:rPr lang="en-GB" smtClean="0"/>
              <a:t>Warehousing Databases</a:t>
            </a:r>
            <a:endParaRPr lang="en-GB" dirty="0" smtClean="0"/>
          </a:p>
          <a:p>
            <a:r>
              <a:rPr lang="en-GB" dirty="0" smtClean="0"/>
              <a:t>Example of a warehouse integration system.</a:t>
            </a:r>
            <a:endParaRPr lang="en-GB" dirty="0"/>
          </a:p>
        </p:txBody>
      </p:sp>
    </p:spTree>
    <p:extLst>
      <p:ext uri="{BB962C8B-B14F-4D97-AF65-F5344CB8AC3E}">
        <p14:creationId xmlns:p14="http://schemas.microsoft.com/office/powerpoint/2010/main" val="101438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Model</a:t>
            </a:r>
            <a:endParaRPr lang="en-GB" dirty="0"/>
          </a:p>
        </p:txBody>
      </p:sp>
      <p:sp>
        <p:nvSpPr>
          <p:cNvPr id="3" name="Content Placeholder 2"/>
          <p:cNvSpPr>
            <a:spLocks noGrp="1"/>
          </p:cNvSpPr>
          <p:nvPr>
            <p:ph idx="1"/>
          </p:nvPr>
        </p:nvSpPr>
        <p:spPr/>
        <p:txBody>
          <a:bodyPr/>
          <a:lstStyle/>
          <a:p>
            <a:pPr marL="0" indent="0">
              <a:buNone/>
            </a:pPr>
            <a:r>
              <a:rPr lang="en-GB" dirty="0" smtClean="0"/>
              <a:t>Devised by </a:t>
            </a:r>
            <a:r>
              <a:rPr lang="en-GB" dirty="0" err="1" smtClean="0"/>
              <a:t>Codd</a:t>
            </a:r>
            <a:r>
              <a:rPr lang="en-GB" dirty="0" smtClean="0"/>
              <a:t>/IBM</a:t>
            </a:r>
          </a:p>
          <a:p>
            <a:pPr marL="0" indent="0">
              <a:buNone/>
            </a:pPr>
            <a:r>
              <a:rPr lang="en-GB" dirty="0" smtClean="0"/>
              <a:t>Standardised the approach to data management by focusing on the behaviour of the data and its usage</a:t>
            </a:r>
          </a:p>
          <a:p>
            <a:pPr marL="0" indent="0">
              <a:buNone/>
            </a:pPr>
            <a:r>
              <a:rPr lang="en-GB" dirty="0" smtClean="0"/>
              <a:t>12 rules that are the backbone to the model</a:t>
            </a:r>
          </a:p>
          <a:p>
            <a:pPr marL="0" indent="0">
              <a:buNone/>
            </a:pPr>
            <a:r>
              <a:rPr lang="en-GB" dirty="0" smtClean="0"/>
              <a:t>The standard for databases for the last 30 years</a:t>
            </a:r>
            <a:endParaRPr lang="en-GB" dirty="0"/>
          </a:p>
        </p:txBody>
      </p:sp>
      <p:pic>
        <p:nvPicPr>
          <p:cNvPr id="1026" name="Picture 2" descr="Image result for logical and physical database 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909" y="2628300"/>
            <a:ext cx="5330825" cy="3668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79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Discrepancies between Relational and business need</a:t>
            </a:r>
            <a:endParaRPr lang="en-GB" dirty="0"/>
          </a:p>
        </p:txBody>
      </p:sp>
      <p:sp>
        <p:nvSpPr>
          <p:cNvPr id="3" name="Content Placeholder 2"/>
          <p:cNvSpPr>
            <a:spLocks noGrp="1"/>
          </p:cNvSpPr>
          <p:nvPr>
            <p:ph idx="1"/>
          </p:nvPr>
        </p:nvSpPr>
        <p:spPr/>
        <p:txBody>
          <a:bodyPr/>
          <a:lstStyle/>
          <a:p>
            <a:pPr marL="0" indent="0">
              <a:buNone/>
            </a:pPr>
            <a:r>
              <a:rPr lang="en-GB" dirty="0" smtClean="0"/>
              <a:t>Relational databases  most commonly used for OLTP (online transactional processing)</a:t>
            </a:r>
          </a:p>
          <a:p>
            <a:pPr marL="0" indent="0">
              <a:buNone/>
            </a:pPr>
            <a:r>
              <a:rPr lang="en-GB" dirty="0" smtClean="0"/>
              <a:t>Data is normalised to ensure optimum performance for read/write transactions.  Traditional business database are built to hold current transactions and gain efficient access to specific transactions for ongoing business processes.</a:t>
            </a:r>
          </a:p>
          <a:p>
            <a:r>
              <a:rPr lang="en-GB" dirty="0" smtClean="0"/>
              <a:t>Increasingly organisations require data from multiple sources within an organisation for reporting or analysis.</a:t>
            </a:r>
          </a:p>
          <a:p>
            <a:r>
              <a:rPr lang="en-GB" dirty="0" smtClean="0"/>
              <a:t>Traditional relational databases are not efficient for online analytical processing (OLAP). Organisations often need data that is optimised to reading and aggregating very large data sets for trend analysis etc.  This is not efficient in a traditional database.</a:t>
            </a:r>
          </a:p>
          <a:p>
            <a:r>
              <a:rPr lang="en-GB" dirty="0" smtClean="0"/>
              <a:t>A data warehouse is a database system that is designed for large datasets analytics</a:t>
            </a:r>
            <a:endParaRPr lang="en-GB" dirty="0"/>
          </a:p>
        </p:txBody>
      </p:sp>
    </p:spTree>
    <p:extLst>
      <p:ext uri="{BB962C8B-B14F-4D97-AF65-F5344CB8AC3E}">
        <p14:creationId xmlns:p14="http://schemas.microsoft.com/office/powerpoint/2010/main" val="98927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warehouses</a:t>
            </a:r>
            <a:endParaRPr lang="en-GB" dirty="0"/>
          </a:p>
        </p:txBody>
      </p:sp>
      <p:sp>
        <p:nvSpPr>
          <p:cNvPr id="3" name="Content Placeholder 2"/>
          <p:cNvSpPr>
            <a:spLocks noGrp="1"/>
          </p:cNvSpPr>
          <p:nvPr>
            <p:ph idx="1"/>
          </p:nvPr>
        </p:nvSpPr>
        <p:spPr>
          <a:xfrm>
            <a:off x="1097280" y="1845734"/>
            <a:ext cx="4496212" cy="4023360"/>
          </a:xfrm>
        </p:spPr>
        <p:txBody>
          <a:bodyPr>
            <a:normAutofit fontScale="92500" lnSpcReduction="20000"/>
          </a:bodyPr>
          <a:lstStyle/>
          <a:p>
            <a:r>
              <a:rPr lang="en-GB" dirty="0" smtClean="0"/>
              <a:t>Different approach to data</a:t>
            </a:r>
          </a:p>
          <a:p>
            <a:r>
              <a:rPr lang="en-GB" dirty="0" smtClean="0"/>
              <a:t>De-normalised data storage </a:t>
            </a:r>
          </a:p>
          <a:p>
            <a:r>
              <a:rPr lang="en-GB" dirty="0" smtClean="0"/>
              <a:t>2 approaches</a:t>
            </a:r>
          </a:p>
          <a:p>
            <a:pPr lvl="1"/>
            <a:r>
              <a:rPr lang="en-GB" dirty="0" err="1" smtClean="0"/>
              <a:t>Inmon</a:t>
            </a:r>
            <a:r>
              <a:rPr lang="en-GB" dirty="0" smtClean="0"/>
              <a:t> methodology – warehouse is created, data is summarised and distributed from warehouse to dependant data marts</a:t>
            </a:r>
          </a:p>
          <a:p>
            <a:pPr lvl="1"/>
            <a:r>
              <a:rPr lang="en-GB" dirty="0" smtClean="0"/>
              <a:t>Kimball architecture – organisations create separate data marts based on departmental need and the warehouse is the combination of all these data marts</a:t>
            </a:r>
          </a:p>
          <a:p>
            <a:r>
              <a:rPr lang="en-GB" dirty="0" smtClean="0"/>
              <a:t>Star schema &amp; Snowflake schemas rather than relational schema</a:t>
            </a:r>
          </a:p>
          <a:p>
            <a:r>
              <a:rPr lang="en-GB" dirty="0" smtClean="0"/>
              <a:t>Data should never be inputted it should always be derived  or pulled from underlying systems</a:t>
            </a:r>
            <a:endParaRPr lang="en-GB" dirty="0"/>
          </a:p>
        </p:txBody>
      </p:sp>
      <p:pic>
        <p:nvPicPr>
          <p:cNvPr id="2050" name="Picture 2" descr="https://panoply.io/uploads/versions/diagram12---x----750-769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5625" y="1927654"/>
            <a:ext cx="2652385" cy="27195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panoply.io/uploads/versions/diagram13---x----750-769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6241" y="1927655"/>
            <a:ext cx="2786861" cy="28574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36973" y="5499762"/>
            <a:ext cx="3122141" cy="738664"/>
          </a:xfrm>
          <a:prstGeom prst="rect">
            <a:avLst/>
          </a:prstGeom>
          <a:noFill/>
        </p:spPr>
        <p:txBody>
          <a:bodyPr wrap="square" rtlCol="0">
            <a:spAutoFit/>
          </a:bodyPr>
          <a:lstStyle/>
          <a:p>
            <a:r>
              <a:rPr lang="en-GB" sz="1400" dirty="0" smtClean="0"/>
              <a:t>Emphasis is on query speed, only one join is needed to link fact tables to each dimension, easy querying</a:t>
            </a:r>
            <a:endParaRPr lang="en-GB" sz="1400" dirty="0"/>
          </a:p>
        </p:txBody>
      </p:sp>
      <p:sp>
        <p:nvSpPr>
          <p:cNvPr id="5" name="TextBox 4"/>
          <p:cNvSpPr txBox="1"/>
          <p:nvPr/>
        </p:nvSpPr>
        <p:spPr>
          <a:xfrm>
            <a:off x="9166241" y="5284319"/>
            <a:ext cx="2998573" cy="954107"/>
          </a:xfrm>
          <a:prstGeom prst="rect">
            <a:avLst/>
          </a:prstGeom>
          <a:noFill/>
        </p:spPr>
        <p:txBody>
          <a:bodyPr wrap="square" rtlCol="0">
            <a:spAutoFit/>
          </a:bodyPr>
          <a:lstStyle/>
          <a:p>
            <a:r>
              <a:rPr lang="en-GB" sz="1400" dirty="0" smtClean="0"/>
              <a:t>Splits fact table into series of normalised dimension tables, reduced data integrity issues but more complex querying</a:t>
            </a:r>
            <a:endParaRPr lang="en-GB" sz="1400" dirty="0"/>
          </a:p>
        </p:txBody>
      </p:sp>
      <p:cxnSp>
        <p:nvCxnSpPr>
          <p:cNvPr id="7" name="Straight Arrow Connector 6"/>
          <p:cNvCxnSpPr/>
          <p:nvPr/>
        </p:nvCxnSpPr>
        <p:spPr>
          <a:xfrm flipV="1">
            <a:off x="7636476" y="4647233"/>
            <a:ext cx="0" cy="744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910119" y="4785117"/>
            <a:ext cx="0" cy="4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Industrial example</a:t>
            </a:r>
            <a:endParaRPr lang="en-GB" dirty="0"/>
          </a:p>
        </p:txBody>
      </p:sp>
      <p:sp>
        <p:nvSpPr>
          <p:cNvPr id="3" name="Content Placeholder 2"/>
          <p:cNvSpPr>
            <a:spLocks noGrp="1"/>
          </p:cNvSpPr>
          <p:nvPr>
            <p:ph idx="1"/>
          </p:nvPr>
        </p:nvSpPr>
        <p:spPr/>
        <p:txBody>
          <a:bodyPr/>
          <a:lstStyle/>
          <a:p>
            <a:r>
              <a:rPr lang="en-GB" dirty="0" smtClean="0"/>
              <a:t>Global organisation with multiple subsidiary companies needs to have oversight of transactional data for analysis and reporting by a range of filters/groupings.  It decided to create a warehouse which would feed a number of data marts that would be accessed by departments as deemed necessary.</a:t>
            </a:r>
          </a:p>
          <a:p>
            <a:r>
              <a:rPr lang="en-GB" dirty="0" smtClean="0"/>
              <a:t>Company had a range of systems running as each subsidiary had a different OS, DBMS, SAP/</a:t>
            </a:r>
            <a:r>
              <a:rPr lang="en-GB" dirty="0" err="1" smtClean="0"/>
              <a:t>equiv</a:t>
            </a:r>
            <a:r>
              <a:rPr lang="en-GB" dirty="0" smtClean="0"/>
              <a:t> system running and each subsidiary also retained different information.</a:t>
            </a:r>
          </a:p>
          <a:p>
            <a:r>
              <a:rPr lang="en-GB" dirty="0" smtClean="0"/>
              <a:t>Data was not held in a standard format across subsidiaries so data needed to be standardised bef</a:t>
            </a:r>
            <a:r>
              <a:rPr lang="en-GB" dirty="0"/>
              <a:t>ore it could be consolidated</a:t>
            </a:r>
          </a:p>
          <a:p>
            <a:r>
              <a:rPr lang="en-GB" dirty="0" smtClean="0"/>
              <a:t>Customers </a:t>
            </a:r>
            <a:r>
              <a:rPr lang="en-GB" dirty="0"/>
              <a:t>in common but not by same </a:t>
            </a:r>
            <a:r>
              <a:rPr lang="en-GB" dirty="0" smtClean="0"/>
              <a:t>identifier</a:t>
            </a:r>
            <a:endParaRPr lang="en-GB" dirty="0"/>
          </a:p>
        </p:txBody>
      </p:sp>
      <p:sp>
        <p:nvSpPr>
          <p:cNvPr id="4" name="Folded Corner 3"/>
          <p:cNvSpPr/>
          <p:nvPr/>
        </p:nvSpPr>
        <p:spPr>
          <a:xfrm>
            <a:off x="1190369" y="4947223"/>
            <a:ext cx="2582562" cy="297144"/>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 Phillips 26</a:t>
            </a:r>
            <a:r>
              <a:rPr lang="en-US" sz="1200" baseline="30000" dirty="0" smtClean="0"/>
              <a:t>th</a:t>
            </a:r>
            <a:r>
              <a:rPr lang="en-US" sz="1200" dirty="0" smtClean="0"/>
              <a:t> August 1972</a:t>
            </a:r>
            <a:endParaRPr lang="en-US" sz="1200" dirty="0"/>
          </a:p>
        </p:txBody>
      </p:sp>
      <p:sp>
        <p:nvSpPr>
          <p:cNvPr id="5" name="Folded Corner 4"/>
          <p:cNvSpPr/>
          <p:nvPr/>
        </p:nvSpPr>
        <p:spPr>
          <a:xfrm>
            <a:off x="1190369" y="5337017"/>
            <a:ext cx="2582562" cy="3619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Emma J Phillips 26/8/72</a:t>
            </a:r>
            <a:endParaRPr lang="en-US" sz="1200" dirty="0"/>
          </a:p>
        </p:txBody>
      </p:sp>
      <p:sp>
        <p:nvSpPr>
          <p:cNvPr id="6" name="Folded Corner 5"/>
          <p:cNvSpPr/>
          <p:nvPr/>
        </p:nvSpPr>
        <p:spPr>
          <a:xfrm>
            <a:off x="1190369" y="5786446"/>
            <a:ext cx="2582562" cy="34516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 J Phillips 8/26/1972</a:t>
            </a:r>
            <a:endParaRPr lang="en-US" sz="1200" dirty="0"/>
          </a:p>
        </p:txBody>
      </p:sp>
      <p:sp>
        <p:nvSpPr>
          <p:cNvPr id="7" name="Folded Corner 6"/>
          <p:cNvSpPr/>
          <p:nvPr/>
        </p:nvSpPr>
        <p:spPr>
          <a:xfrm>
            <a:off x="6573796" y="5069653"/>
            <a:ext cx="783736" cy="97000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Customer 123</a:t>
            </a:r>
            <a:endParaRPr lang="en-US" sz="1200" dirty="0"/>
          </a:p>
        </p:txBody>
      </p:sp>
      <p:sp>
        <p:nvSpPr>
          <p:cNvPr id="8" name="Right Arrow 7"/>
          <p:cNvSpPr/>
          <p:nvPr/>
        </p:nvSpPr>
        <p:spPr>
          <a:xfrm>
            <a:off x="3976685" y="5322860"/>
            <a:ext cx="2015762" cy="4635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6994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Simplified solution</a:t>
            </a:r>
            <a:endParaRPr lang="en-GB" dirty="0"/>
          </a:p>
        </p:txBody>
      </p:sp>
      <p:sp>
        <p:nvSpPr>
          <p:cNvPr id="4" name="Content Placeholder 1"/>
          <p:cNvSpPr>
            <a:spLocks noGrp="1"/>
          </p:cNvSpPr>
          <p:nvPr>
            <p:ph sz="quarter" idx="4294967295"/>
          </p:nvPr>
        </p:nvSpPr>
        <p:spPr>
          <a:xfrm>
            <a:off x="670484" y="1836596"/>
            <a:ext cx="2842999" cy="4075176"/>
          </a:xfrm>
          <a:prstGeom prst="rect">
            <a:avLst/>
          </a:prstGeom>
        </p:spPr>
        <p:txBody>
          <a:bodyPr>
            <a:normAutofit/>
          </a:bodyPr>
          <a:lstStyle/>
          <a:p>
            <a:pPr marL="457200" indent="-457200" algn="l">
              <a:buFont typeface="+mj-lt"/>
              <a:buAutoNum type="arabicPeriod"/>
            </a:pPr>
            <a:r>
              <a:rPr lang="en-US" sz="1600" dirty="0" smtClean="0">
                <a:latin typeface="Arial"/>
                <a:cs typeface="Arial"/>
              </a:rPr>
              <a:t>Extract data during batch run overnight</a:t>
            </a:r>
          </a:p>
          <a:p>
            <a:pPr marL="457200" indent="-457200" algn="l">
              <a:buFont typeface="+mj-lt"/>
              <a:buAutoNum type="arabicPeriod"/>
            </a:pPr>
            <a:r>
              <a:rPr lang="en-US" sz="1600" dirty="0" smtClean="0">
                <a:latin typeface="Arial"/>
                <a:cs typeface="Arial"/>
              </a:rPr>
              <a:t>Pass data into a staging area</a:t>
            </a:r>
          </a:p>
          <a:p>
            <a:pPr marL="457200" indent="-457200" algn="l">
              <a:buFont typeface="+mj-lt"/>
              <a:buAutoNum type="arabicPeriod"/>
            </a:pPr>
            <a:r>
              <a:rPr lang="en-US" sz="1600" dirty="0" smtClean="0">
                <a:latin typeface="Arial"/>
                <a:cs typeface="Arial"/>
              </a:rPr>
              <a:t>Run cleansing procedures </a:t>
            </a:r>
          </a:p>
          <a:p>
            <a:pPr marL="457200" indent="-457200" algn="l">
              <a:buFont typeface="+mj-lt"/>
              <a:buAutoNum type="arabicPeriod"/>
            </a:pPr>
            <a:r>
              <a:rPr lang="en-US" sz="1600" dirty="0" smtClean="0">
                <a:latin typeface="Arial"/>
                <a:cs typeface="Arial"/>
              </a:rPr>
              <a:t>Consolidate data &amp; migrate to ‘live’ area</a:t>
            </a:r>
          </a:p>
          <a:p>
            <a:pPr marL="457200" indent="-457200" algn="l">
              <a:buFont typeface="+mj-lt"/>
              <a:buAutoNum type="arabicPeriod"/>
            </a:pPr>
            <a:r>
              <a:rPr lang="en-US" sz="1600" dirty="0" smtClean="0">
                <a:latin typeface="Arial"/>
                <a:cs typeface="Arial"/>
              </a:rPr>
              <a:t>Create data marts for </a:t>
            </a:r>
            <a:r>
              <a:rPr lang="en-US" sz="1600" dirty="0" err="1" smtClean="0">
                <a:latin typeface="Arial"/>
                <a:cs typeface="Arial"/>
              </a:rPr>
              <a:t>subviews</a:t>
            </a:r>
            <a:r>
              <a:rPr lang="en-US" sz="1600" dirty="0" smtClean="0">
                <a:latin typeface="Arial"/>
                <a:cs typeface="Arial"/>
              </a:rPr>
              <a:t> </a:t>
            </a:r>
            <a:endParaRPr lang="en-US" sz="1600" dirty="0">
              <a:latin typeface="Arial"/>
              <a:cs typeface="Arial"/>
            </a:endParaRPr>
          </a:p>
        </p:txBody>
      </p:sp>
      <p:sp>
        <p:nvSpPr>
          <p:cNvPr id="5" name="Can 4"/>
          <p:cNvSpPr/>
          <p:nvPr/>
        </p:nvSpPr>
        <p:spPr>
          <a:xfrm>
            <a:off x="3451880" y="1943003"/>
            <a:ext cx="807082" cy="7013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Chromium</a:t>
            </a:r>
            <a:endParaRPr lang="en-US" sz="1100" dirty="0"/>
          </a:p>
        </p:txBody>
      </p:sp>
      <p:sp>
        <p:nvSpPr>
          <p:cNvPr id="6" name="Can 5"/>
          <p:cNvSpPr/>
          <p:nvPr/>
        </p:nvSpPr>
        <p:spPr>
          <a:xfrm>
            <a:off x="4359555" y="1943003"/>
            <a:ext cx="837372" cy="71545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Europe</a:t>
            </a:r>
            <a:endParaRPr lang="en-US" sz="1400" dirty="0"/>
          </a:p>
        </p:txBody>
      </p:sp>
      <p:sp>
        <p:nvSpPr>
          <p:cNvPr id="7" name="Can 6"/>
          <p:cNvSpPr/>
          <p:nvPr/>
        </p:nvSpPr>
        <p:spPr>
          <a:xfrm>
            <a:off x="5308186" y="1916001"/>
            <a:ext cx="857520" cy="73533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Latex</a:t>
            </a:r>
            <a:endParaRPr lang="en-US" sz="1400" dirty="0"/>
          </a:p>
        </p:txBody>
      </p:sp>
      <p:sp>
        <p:nvSpPr>
          <p:cNvPr id="8" name="Can 7"/>
          <p:cNvSpPr/>
          <p:nvPr/>
        </p:nvSpPr>
        <p:spPr>
          <a:xfrm>
            <a:off x="6274940" y="1909155"/>
            <a:ext cx="874627" cy="76689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HO</a:t>
            </a:r>
            <a:endParaRPr lang="en-US" sz="1400" dirty="0"/>
          </a:p>
        </p:txBody>
      </p:sp>
      <p:sp>
        <p:nvSpPr>
          <p:cNvPr id="9" name="Folded Corner 8"/>
          <p:cNvSpPr/>
          <p:nvPr/>
        </p:nvSpPr>
        <p:spPr>
          <a:xfrm>
            <a:off x="3451880" y="3094668"/>
            <a:ext cx="807082" cy="407624"/>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Flat file</a:t>
            </a:r>
            <a:endParaRPr lang="en-US" sz="1400" dirty="0"/>
          </a:p>
        </p:txBody>
      </p:sp>
      <p:sp>
        <p:nvSpPr>
          <p:cNvPr id="10" name="Folded Corner 9"/>
          <p:cNvSpPr/>
          <p:nvPr/>
        </p:nvSpPr>
        <p:spPr>
          <a:xfrm>
            <a:off x="4377719" y="3092316"/>
            <a:ext cx="831172" cy="42408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Flat file</a:t>
            </a:r>
            <a:endParaRPr lang="en-US" sz="1400" dirty="0"/>
          </a:p>
        </p:txBody>
      </p:sp>
      <p:sp>
        <p:nvSpPr>
          <p:cNvPr id="11" name="Folded Corner 10"/>
          <p:cNvSpPr/>
          <p:nvPr/>
        </p:nvSpPr>
        <p:spPr>
          <a:xfrm>
            <a:off x="5376432" y="3116616"/>
            <a:ext cx="786140" cy="435394"/>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Flat file</a:t>
            </a:r>
            <a:endParaRPr lang="en-US" sz="1400" dirty="0"/>
          </a:p>
        </p:txBody>
      </p:sp>
      <p:sp>
        <p:nvSpPr>
          <p:cNvPr id="12" name="Folded Corner 11"/>
          <p:cNvSpPr/>
          <p:nvPr/>
        </p:nvSpPr>
        <p:spPr>
          <a:xfrm>
            <a:off x="6321626" y="3147767"/>
            <a:ext cx="781253" cy="435394"/>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Flat file</a:t>
            </a:r>
            <a:endParaRPr lang="en-US" sz="1400" dirty="0"/>
          </a:p>
        </p:txBody>
      </p:sp>
      <p:cxnSp>
        <p:nvCxnSpPr>
          <p:cNvPr id="13" name="Straight Arrow Connector 12"/>
          <p:cNvCxnSpPr>
            <a:stCxn id="5" idx="3"/>
            <a:endCxn id="9" idx="0"/>
          </p:cNvCxnSpPr>
          <p:nvPr/>
        </p:nvCxnSpPr>
        <p:spPr>
          <a:xfrm>
            <a:off x="3855421" y="2644346"/>
            <a:ext cx="0" cy="450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3"/>
          </p:cNvCxnSpPr>
          <p:nvPr/>
        </p:nvCxnSpPr>
        <p:spPr>
          <a:xfrm>
            <a:off x="4778241" y="2658453"/>
            <a:ext cx="0" cy="436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1" idx="0"/>
          </p:cNvCxnSpPr>
          <p:nvPr/>
        </p:nvCxnSpPr>
        <p:spPr>
          <a:xfrm>
            <a:off x="5756611" y="2636357"/>
            <a:ext cx="12891" cy="4802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3"/>
          </p:cNvCxnSpPr>
          <p:nvPr/>
        </p:nvCxnSpPr>
        <p:spPr>
          <a:xfrm flipH="1">
            <a:off x="6700671" y="2676051"/>
            <a:ext cx="11583" cy="5054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Can 16"/>
          <p:cNvSpPr/>
          <p:nvPr/>
        </p:nvSpPr>
        <p:spPr>
          <a:xfrm>
            <a:off x="4065607" y="3841320"/>
            <a:ext cx="2464578" cy="42982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Staging Area</a:t>
            </a:r>
            <a:endParaRPr lang="en-US" sz="1400" dirty="0"/>
          </a:p>
        </p:txBody>
      </p:sp>
      <p:sp>
        <p:nvSpPr>
          <p:cNvPr id="18" name="Can 17"/>
          <p:cNvSpPr/>
          <p:nvPr/>
        </p:nvSpPr>
        <p:spPr>
          <a:xfrm>
            <a:off x="4031906" y="4949007"/>
            <a:ext cx="2531980" cy="30540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LiveArea</a:t>
            </a:r>
            <a:endParaRPr lang="en-US" sz="1400" dirty="0"/>
          </a:p>
        </p:txBody>
      </p:sp>
      <p:sp>
        <p:nvSpPr>
          <p:cNvPr id="19" name="Can 18"/>
          <p:cNvSpPr/>
          <p:nvPr/>
        </p:nvSpPr>
        <p:spPr>
          <a:xfrm>
            <a:off x="3982414" y="5606252"/>
            <a:ext cx="539132" cy="4772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DM</a:t>
            </a:r>
            <a:endParaRPr lang="en-US" sz="1400" dirty="0"/>
          </a:p>
        </p:txBody>
      </p:sp>
      <p:sp>
        <p:nvSpPr>
          <p:cNvPr id="20" name="Can 19"/>
          <p:cNvSpPr/>
          <p:nvPr/>
        </p:nvSpPr>
        <p:spPr>
          <a:xfrm>
            <a:off x="5386855" y="5687121"/>
            <a:ext cx="539132" cy="4350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DM</a:t>
            </a:r>
            <a:endParaRPr lang="en-US" sz="1400" dirty="0"/>
          </a:p>
        </p:txBody>
      </p:sp>
      <p:sp>
        <p:nvSpPr>
          <p:cNvPr id="21" name="Can 20"/>
          <p:cNvSpPr/>
          <p:nvPr/>
        </p:nvSpPr>
        <p:spPr>
          <a:xfrm>
            <a:off x="2878998" y="5362200"/>
            <a:ext cx="512807" cy="45035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DM</a:t>
            </a:r>
            <a:endParaRPr lang="en-US" sz="1400" dirty="0"/>
          </a:p>
        </p:txBody>
      </p:sp>
      <p:sp>
        <p:nvSpPr>
          <p:cNvPr id="22" name="Down Arrow 21"/>
          <p:cNvSpPr/>
          <p:nvPr/>
        </p:nvSpPr>
        <p:spPr>
          <a:xfrm>
            <a:off x="4669805" y="4401817"/>
            <a:ext cx="1256182" cy="44107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Clean data</a:t>
            </a:r>
            <a:endParaRPr lang="en-US" sz="1400" dirty="0"/>
          </a:p>
        </p:txBody>
      </p:sp>
      <p:cxnSp>
        <p:nvCxnSpPr>
          <p:cNvPr id="23" name="Straight Arrow Connector 22"/>
          <p:cNvCxnSpPr>
            <a:stCxn id="18" idx="2"/>
          </p:cNvCxnSpPr>
          <p:nvPr/>
        </p:nvCxnSpPr>
        <p:spPr>
          <a:xfrm flipH="1">
            <a:off x="3461848" y="5101711"/>
            <a:ext cx="570058" cy="260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20" idx="1"/>
          </p:cNvCxnSpPr>
          <p:nvPr/>
        </p:nvCxnSpPr>
        <p:spPr>
          <a:xfrm flipH="1">
            <a:off x="5656421" y="5204776"/>
            <a:ext cx="140986" cy="4823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9" idx="1"/>
          </p:cNvCxnSpPr>
          <p:nvPr/>
        </p:nvCxnSpPr>
        <p:spPr>
          <a:xfrm flipH="1">
            <a:off x="4251980" y="5274976"/>
            <a:ext cx="399869" cy="331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9" idx="2"/>
            <a:endCxn id="17" idx="1"/>
          </p:cNvCxnSpPr>
          <p:nvPr/>
        </p:nvCxnSpPr>
        <p:spPr>
          <a:xfrm>
            <a:off x="3855421" y="3502292"/>
            <a:ext cx="1442475" cy="339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7" idx="1"/>
          </p:cNvCxnSpPr>
          <p:nvPr/>
        </p:nvCxnSpPr>
        <p:spPr>
          <a:xfrm flipH="1">
            <a:off x="5297896" y="3583161"/>
            <a:ext cx="1414357" cy="25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17" idx="1"/>
          </p:cNvCxnSpPr>
          <p:nvPr/>
        </p:nvCxnSpPr>
        <p:spPr>
          <a:xfrm>
            <a:off x="4793305" y="3516399"/>
            <a:ext cx="504591" cy="324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7" idx="1"/>
          </p:cNvCxnSpPr>
          <p:nvPr/>
        </p:nvCxnSpPr>
        <p:spPr>
          <a:xfrm flipH="1">
            <a:off x="5297896" y="3552010"/>
            <a:ext cx="471606" cy="28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501770" y="1909155"/>
            <a:ext cx="4204860" cy="3600986"/>
          </a:xfrm>
          <a:prstGeom prst="rect">
            <a:avLst/>
          </a:prstGeom>
        </p:spPr>
        <p:txBody>
          <a:bodyPr wrap="square">
            <a:spAutoFit/>
          </a:bodyPr>
          <a:lstStyle/>
          <a:p>
            <a:r>
              <a:rPr lang="en-US" sz="1600" dirty="0">
                <a:solidFill>
                  <a:schemeClr val="accent2">
                    <a:lumMod val="75000"/>
                  </a:schemeClr>
                </a:solidFill>
                <a:latin typeface="Arial"/>
                <a:cs typeface="Arial"/>
              </a:rPr>
              <a:t>What happens if the batch file doesn’t run?</a:t>
            </a:r>
          </a:p>
          <a:p>
            <a:pPr marL="457200" indent="-457200">
              <a:buFont typeface="Arial"/>
              <a:buChar char="•"/>
            </a:pPr>
            <a:r>
              <a:rPr lang="en-US" sz="1600" dirty="0">
                <a:solidFill>
                  <a:schemeClr val="accent2">
                    <a:lumMod val="75000"/>
                  </a:schemeClr>
                </a:solidFill>
                <a:latin typeface="Arial"/>
                <a:cs typeface="Arial"/>
              </a:rPr>
              <a:t>Data for that company cannot be processed unless that data is extracted and cleansed as data is culminate </a:t>
            </a:r>
          </a:p>
          <a:p>
            <a:pPr marL="457200" indent="-457200">
              <a:buFont typeface="Arial"/>
              <a:buChar char="•"/>
            </a:pPr>
            <a:r>
              <a:rPr lang="en-US" sz="1600" dirty="0">
                <a:solidFill>
                  <a:schemeClr val="accent2">
                    <a:lumMod val="75000"/>
                  </a:schemeClr>
                </a:solidFill>
                <a:latin typeface="Arial"/>
                <a:cs typeface="Arial"/>
              </a:rPr>
              <a:t>Have to check the file that is received and the file that is expected</a:t>
            </a:r>
          </a:p>
          <a:p>
            <a:pPr marL="457200" indent="-457200">
              <a:buFont typeface="Arial"/>
              <a:buChar char="•"/>
            </a:pPr>
            <a:r>
              <a:rPr lang="en-US" sz="1600" dirty="0">
                <a:solidFill>
                  <a:schemeClr val="accent2">
                    <a:lumMod val="75000"/>
                  </a:schemeClr>
                </a:solidFill>
                <a:latin typeface="Arial"/>
                <a:cs typeface="Arial"/>
              </a:rPr>
              <a:t>How do you identify the expected file and validate the delivered file?</a:t>
            </a:r>
          </a:p>
          <a:p>
            <a:r>
              <a:rPr lang="en-US" sz="1600" dirty="0">
                <a:solidFill>
                  <a:schemeClr val="accent2">
                    <a:lumMod val="75000"/>
                  </a:schemeClr>
                </a:solidFill>
                <a:latin typeface="Arial"/>
                <a:cs typeface="Arial"/>
              </a:rPr>
              <a:t>How do you cleanse the data?</a:t>
            </a:r>
          </a:p>
          <a:p>
            <a:pPr marL="342900" indent="-342900">
              <a:buFont typeface="Arial"/>
              <a:buChar char="•"/>
            </a:pPr>
            <a:r>
              <a:rPr lang="en-US" sz="1600" dirty="0">
                <a:solidFill>
                  <a:schemeClr val="accent2">
                    <a:lumMod val="75000"/>
                  </a:schemeClr>
                </a:solidFill>
                <a:latin typeface="Arial"/>
                <a:cs typeface="Arial"/>
              </a:rPr>
              <a:t>Pay to standardize the data – index of customers in translation table within the staging area?</a:t>
            </a:r>
          </a:p>
          <a:p>
            <a:pPr marL="342900" indent="-342900">
              <a:buFont typeface="Arial"/>
              <a:buChar char="•"/>
            </a:pPr>
            <a:r>
              <a:rPr lang="en-US" sz="1600" dirty="0">
                <a:solidFill>
                  <a:schemeClr val="accent2">
                    <a:lumMod val="75000"/>
                  </a:schemeClr>
                </a:solidFill>
                <a:latin typeface="Arial"/>
                <a:cs typeface="Arial"/>
              </a:rPr>
              <a:t>Change the business rule – not ideal and defeats the object</a:t>
            </a:r>
          </a:p>
        </p:txBody>
      </p:sp>
    </p:spTree>
    <p:extLst>
      <p:ext uri="{BB962C8B-B14F-4D97-AF65-F5344CB8AC3E}">
        <p14:creationId xmlns:p14="http://schemas.microsoft.com/office/powerpoint/2010/main" val="111436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Seminar work</a:t>
            </a:r>
            <a:endParaRPr lang="en-GB" dirty="0"/>
          </a:p>
        </p:txBody>
      </p:sp>
      <p:sp>
        <p:nvSpPr>
          <p:cNvPr id="3" name="Content Placeholder 2"/>
          <p:cNvSpPr>
            <a:spLocks noGrp="1"/>
          </p:cNvSpPr>
          <p:nvPr>
            <p:ph idx="1"/>
          </p:nvPr>
        </p:nvSpPr>
        <p:spPr/>
        <p:txBody>
          <a:bodyPr/>
          <a:lstStyle/>
          <a:p>
            <a:r>
              <a:rPr lang="en-GB" dirty="0" smtClean="0"/>
              <a:t>Looking at another industrial case to identify issues and ways that they could be overcome</a:t>
            </a:r>
            <a:endParaRPr lang="en-GB" dirty="0"/>
          </a:p>
        </p:txBody>
      </p:sp>
    </p:spTree>
    <p:extLst>
      <p:ext uri="{BB962C8B-B14F-4D97-AF65-F5344CB8AC3E}">
        <p14:creationId xmlns:p14="http://schemas.microsoft.com/office/powerpoint/2010/main" val="8286289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67</TotalTime>
  <Words>597</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Data warehousing</vt:lpstr>
      <vt:lpstr>Aims </vt:lpstr>
      <vt:lpstr>Relational Model</vt:lpstr>
      <vt:lpstr>Discrepancies between Relational and business need</vt:lpstr>
      <vt:lpstr>Data warehouses</vt:lpstr>
      <vt:lpstr>Industrial example</vt:lpstr>
      <vt:lpstr>Simplified solution</vt:lpstr>
      <vt:lpstr>Seminar work</vt:lpstr>
    </vt:vector>
  </TitlesOfParts>
  <Company>Northumbria University at Newcastle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Emma-Jane Phillips</dc:creator>
  <cp:lastModifiedBy>Emma-Jane Phillips</cp:lastModifiedBy>
  <cp:revision>9</cp:revision>
  <dcterms:created xsi:type="dcterms:W3CDTF">2018-10-08T12:50:53Z</dcterms:created>
  <dcterms:modified xsi:type="dcterms:W3CDTF">2018-10-08T14:10:20Z</dcterms:modified>
</cp:coreProperties>
</file>