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13"/>
  </p:notesMasterIdLst>
  <p:sldIdLst>
    <p:sldId id="256" r:id="rId2"/>
    <p:sldId id="260" r:id="rId3"/>
    <p:sldId id="261" r:id="rId4"/>
    <p:sldId id="262" r:id="rId5"/>
    <p:sldId id="263" r:id="rId6"/>
    <p:sldId id="264" r:id="rId7"/>
    <p:sldId id="265" r:id="rId8"/>
    <p:sldId id="266" r:id="rId9"/>
    <p:sldId id="268"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3648" autoAdjust="0"/>
  </p:normalViewPr>
  <p:slideViewPr>
    <p:cSldViewPr snapToGrid="0">
      <p:cViewPr varScale="1">
        <p:scale>
          <a:sx n="69" d="100"/>
          <a:sy n="69"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64D73-0C51-4786-A7B4-5922E5B8FFD5}" type="datetimeFigureOut">
              <a:rPr lang="en-GB" smtClean="0"/>
              <a:t>21/10/2018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E4765-7CE5-48F3-B11F-C6DCC1446A1C}" type="slidenum">
              <a:rPr lang="en-GB" smtClean="0"/>
              <a:t>‹#›</a:t>
            </a:fld>
            <a:endParaRPr lang="en-GB"/>
          </a:p>
        </p:txBody>
      </p:sp>
    </p:spTree>
    <p:extLst>
      <p:ext uri="{BB962C8B-B14F-4D97-AF65-F5344CB8AC3E}">
        <p14:creationId xmlns:p14="http://schemas.microsoft.com/office/powerpoint/2010/main" val="324590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6E4765-7CE5-48F3-B11F-C6DCC1446A1C}" type="slidenum">
              <a:rPr lang="en-GB" smtClean="0"/>
              <a:t>7</a:t>
            </a:fld>
            <a:endParaRPr lang="en-GB"/>
          </a:p>
        </p:txBody>
      </p:sp>
    </p:spTree>
    <p:extLst>
      <p:ext uri="{BB962C8B-B14F-4D97-AF65-F5344CB8AC3E}">
        <p14:creationId xmlns:p14="http://schemas.microsoft.com/office/powerpoint/2010/main" val="150881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5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862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96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404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90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02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905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13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10/21/2018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839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10/21/2018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5915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647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10/21/2018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6757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Big Data</a:t>
            </a:r>
          </a:p>
        </p:txBody>
      </p:sp>
      <p:sp>
        <p:nvSpPr>
          <p:cNvPr id="3" name="Subtitle 2"/>
          <p:cNvSpPr>
            <a:spLocks noGrp="1"/>
          </p:cNvSpPr>
          <p:nvPr>
            <p:ph type="subTitle" idx="1"/>
          </p:nvPr>
        </p:nvSpPr>
        <p:spPr/>
        <p:txBody>
          <a:bodyPr/>
          <a:lstStyle/>
          <a:p>
            <a:r>
              <a:rPr lang="en-GB" dirty="0"/>
              <a:t>KC4000</a:t>
            </a:r>
          </a:p>
        </p:txBody>
      </p:sp>
    </p:spTree>
    <p:extLst>
      <p:ext uri="{BB962C8B-B14F-4D97-AF65-F5344CB8AC3E}">
        <p14:creationId xmlns:p14="http://schemas.microsoft.com/office/powerpoint/2010/main" val="55286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97DF-86CC-4ADC-A0AA-37EFF6FC4E6E}"/>
              </a:ext>
            </a:extLst>
          </p:cNvPr>
          <p:cNvSpPr>
            <a:spLocks noGrp="1"/>
          </p:cNvSpPr>
          <p:nvPr>
            <p:ph type="title"/>
          </p:nvPr>
        </p:nvSpPr>
        <p:spPr/>
        <p:txBody>
          <a:bodyPr/>
          <a:lstStyle/>
          <a:p>
            <a:r>
              <a:rPr lang="en-GB" dirty="0"/>
              <a:t>Google Flu</a:t>
            </a:r>
          </a:p>
        </p:txBody>
      </p:sp>
      <p:sp>
        <p:nvSpPr>
          <p:cNvPr id="3" name="Content Placeholder 2">
            <a:extLst>
              <a:ext uri="{FF2B5EF4-FFF2-40B4-BE49-F238E27FC236}">
                <a16:creationId xmlns:a16="http://schemas.microsoft.com/office/drawing/2014/main" id="{BC3450F6-F894-4824-B793-87EB9E0D1DC3}"/>
              </a:ext>
            </a:extLst>
          </p:cNvPr>
          <p:cNvSpPr>
            <a:spLocks noGrp="1"/>
          </p:cNvSpPr>
          <p:nvPr>
            <p:ph idx="1"/>
          </p:nvPr>
        </p:nvSpPr>
        <p:spPr/>
        <p:txBody>
          <a:bodyPr/>
          <a:lstStyle/>
          <a:p>
            <a:r>
              <a:rPr lang="en-GB" dirty="0"/>
              <a:t>Web service from Google that estimated flu activity in 25 countries launched in 2008</a:t>
            </a:r>
          </a:p>
          <a:p>
            <a:r>
              <a:rPr lang="en-GB" dirty="0"/>
              <a:t>Utilised google search queries to predict flu activity</a:t>
            </a:r>
          </a:p>
          <a:p>
            <a:r>
              <a:rPr lang="en-GB" dirty="0"/>
              <a:t>Compared findings to a historic baseline level for its corresponding region and then reports the activity level as either minimal, low, moderate, high, or intense</a:t>
            </a:r>
          </a:p>
          <a:p>
            <a:r>
              <a:rPr lang="en-GB" dirty="0"/>
              <a:t>Queries were anonymised to protect privacy</a:t>
            </a:r>
          </a:p>
          <a:p>
            <a:r>
              <a:rPr lang="en-GB" dirty="0"/>
              <a:t>The initial Google paper stated that the Google Flu Trends predictions were 97% accurate comparing with CDC data</a:t>
            </a:r>
          </a:p>
          <a:p>
            <a:r>
              <a:rPr lang="en-GB" dirty="0"/>
              <a:t>Accuracy levels fell dramatically 2011-2013</a:t>
            </a:r>
          </a:p>
        </p:txBody>
      </p:sp>
      <p:sp>
        <p:nvSpPr>
          <p:cNvPr id="4" name="Rectangle: Rounded Corners 3">
            <a:extLst>
              <a:ext uri="{FF2B5EF4-FFF2-40B4-BE49-F238E27FC236}">
                <a16:creationId xmlns:a16="http://schemas.microsoft.com/office/drawing/2014/main" id="{FABA20F7-5F59-4A7D-9712-786D1ED4D45F}"/>
              </a:ext>
            </a:extLst>
          </p:cNvPr>
          <p:cNvSpPr/>
          <p:nvPr/>
        </p:nvSpPr>
        <p:spPr>
          <a:xfrm>
            <a:off x="6899564" y="4613564"/>
            <a:ext cx="4017818" cy="1255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Exam question!!!!!</a:t>
            </a:r>
          </a:p>
        </p:txBody>
      </p:sp>
    </p:spTree>
    <p:extLst>
      <p:ext uri="{BB962C8B-B14F-4D97-AF65-F5344CB8AC3E}">
        <p14:creationId xmlns:p14="http://schemas.microsoft.com/office/powerpoint/2010/main" val="192702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4E9-BC25-4B74-970B-CAA329E06825}"/>
              </a:ext>
            </a:extLst>
          </p:cNvPr>
          <p:cNvSpPr>
            <a:spLocks noGrp="1"/>
          </p:cNvSpPr>
          <p:nvPr>
            <p:ph type="title"/>
          </p:nvPr>
        </p:nvSpPr>
        <p:spPr/>
        <p:txBody>
          <a:bodyPr/>
          <a:lstStyle/>
          <a:p>
            <a:r>
              <a:rPr lang="en-GB" dirty="0"/>
              <a:t>Seminar </a:t>
            </a:r>
          </a:p>
        </p:txBody>
      </p:sp>
      <p:sp>
        <p:nvSpPr>
          <p:cNvPr id="3" name="Content Placeholder 2">
            <a:extLst>
              <a:ext uri="{FF2B5EF4-FFF2-40B4-BE49-F238E27FC236}">
                <a16:creationId xmlns:a16="http://schemas.microsoft.com/office/drawing/2014/main" id="{93AB4912-1559-49D3-867C-D6D53B5E1BF0}"/>
              </a:ext>
            </a:extLst>
          </p:cNvPr>
          <p:cNvSpPr>
            <a:spLocks noGrp="1"/>
          </p:cNvSpPr>
          <p:nvPr>
            <p:ph idx="1"/>
          </p:nvPr>
        </p:nvSpPr>
        <p:spPr/>
        <p:txBody>
          <a:bodyPr/>
          <a:lstStyle/>
          <a:p>
            <a:r>
              <a:rPr lang="en-GB" dirty="0"/>
              <a:t>This week the seminar is directed at the topic of google flue which is also the essay question on the first exam paper.</a:t>
            </a:r>
          </a:p>
          <a:p>
            <a:r>
              <a:rPr lang="en-GB" dirty="0"/>
              <a:t>Read the papers that are under the assessment section of </a:t>
            </a:r>
            <a:r>
              <a:rPr lang="en-GB"/>
              <a:t>elp</a:t>
            </a:r>
          </a:p>
        </p:txBody>
      </p:sp>
    </p:spTree>
    <p:extLst>
      <p:ext uri="{BB962C8B-B14F-4D97-AF65-F5344CB8AC3E}">
        <p14:creationId xmlns:p14="http://schemas.microsoft.com/office/powerpoint/2010/main" val="219616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big data?</a:t>
            </a:r>
          </a:p>
        </p:txBody>
      </p:sp>
      <p:sp>
        <p:nvSpPr>
          <p:cNvPr id="3" name="Content Placeholder 2"/>
          <p:cNvSpPr>
            <a:spLocks noGrp="1"/>
          </p:cNvSpPr>
          <p:nvPr>
            <p:ph idx="1"/>
          </p:nvPr>
        </p:nvSpPr>
        <p:spPr>
          <a:xfrm>
            <a:off x="577290" y="1834597"/>
            <a:ext cx="11356508" cy="4329934"/>
          </a:xfrm>
        </p:spPr>
        <p:txBody>
          <a:bodyPr>
            <a:normAutofit fontScale="92500" lnSpcReduction="20000"/>
          </a:bodyPr>
          <a:lstStyle/>
          <a:p>
            <a:r>
              <a:rPr lang="en-GB" dirty="0"/>
              <a:t>Umbrella term</a:t>
            </a:r>
          </a:p>
          <a:p>
            <a:pPr lvl="1"/>
            <a:r>
              <a:rPr lang="en-GB" dirty="0"/>
              <a:t>Data sets that traditional tools cannot handle</a:t>
            </a:r>
          </a:p>
          <a:p>
            <a:pPr lvl="1"/>
            <a:r>
              <a:rPr lang="en-GB" dirty="0"/>
              <a:t>Large volumes of data</a:t>
            </a:r>
          </a:p>
          <a:p>
            <a:pPr lvl="1"/>
            <a:r>
              <a:rPr lang="en-GB" dirty="0"/>
              <a:t>Varying in nature (variety)</a:t>
            </a:r>
          </a:p>
          <a:p>
            <a:pPr lvl="1"/>
            <a:r>
              <a:rPr lang="en-GB" dirty="0"/>
              <a:t>Rapidly changing data (velocity) </a:t>
            </a:r>
          </a:p>
          <a:p>
            <a:r>
              <a:rPr lang="en-GB" dirty="0"/>
              <a:t>Fundamentally different to traditional database systems</a:t>
            </a:r>
          </a:p>
          <a:p>
            <a:r>
              <a:rPr lang="en-GB" dirty="0"/>
              <a:t>Examples of ‘big data’</a:t>
            </a:r>
          </a:p>
          <a:p>
            <a:pPr lvl="1"/>
            <a:r>
              <a:rPr lang="en-GB" dirty="0"/>
              <a:t>Stock markets (NY stock exchange generates 1TB data a day)</a:t>
            </a:r>
          </a:p>
          <a:p>
            <a:pPr lvl="1"/>
            <a:r>
              <a:rPr lang="en-GB" dirty="0"/>
              <a:t>Social Media (Facebook generates 500+ TB a day … mainly cat pictures)</a:t>
            </a:r>
          </a:p>
          <a:p>
            <a:pPr lvl="1"/>
            <a:r>
              <a:rPr lang="en-GB" dirty="0"/>
              <a:t>Aeronautical (a jet engine generates 10+TB of data for each 30 min flight which leads to industry generating Petabytes of data each day)</a:t>
            </a:r>
          </a:p>
          <a:p>
            <a:r>
              <a:rPr lang="en-GB" dirty="0"/>
              <a:t>Data is varied</a:t>
            </a:r>
          </a:p>
          <a:p>
            <a:pPr lvl="1"/>
            <a:r>
              <a:rPr lang="en-GB" dirty="0"/>
              <a:t>Structured (traditional data)</a:t>
            </a:r>
          </a:p>
          <a:p>
            <a:pPr lvl="1"/>
            <a:r>
              <a:rPr lang="en-GB" dirty="0"/>
              <a:t>Unstructured (Google Search)</a:t>
            </a:r>
          </a:p>
          <a:p>
            <a:pPr lvl="1"/>
            <a:r>
              <a:rPr lang="en-GB" dirty="0"/>
              <a:t>Semi-Structured (Xml data)</a:t>
            </a:r>
          </a:p>
        </p:txBody>
      </p:sp>
      <p:sp>
        <p:nvSpPr>
          <p:cNvPr id="4" name="Rounded Rectangle 3"/>
          <p:cNvSpPr/>
          <p:nvPr/>
        </p:nvSpPr>
        <p:spPr>
          <a:xfrm>
            <a:off x="5744095" y="5486400"/>
            <a:ext cx="6010101" cy="1080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Big data makes database geeks twitch … and not necessarily in a good way!</a:t>
            </a:r>
          </a:p>
        </p:txBody>
      </p:sp>
    </p:spTree>
    <p:extLst>
      <p:ext uri="{BB962C8B-B14F-4D97-AF65-F5344CB8AC3E}">
        <p14:creationId xmlns:p14="http://schemas.microsoft.com/office/powerpoint/2010/main" val="30551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 - Structured</a:t>
            </a:r>
          </a:p>
        </p:txBody>
      </p:sp>
      <p:sp>
        <p:nvSpPr>
          <p:cNvPr id="3" name="Content Placeholder 2"/>
          <p:cNvSpPr>
            <a:spLocks noGrp="1"/>
          </p:cNvSpPr>
          <p:nvPr>
            <p:ph idx="1"/>
          </p:nvPr>
        </p:nvSpPr>
        <p:spPr/>
        <p:txBody>
          <a:bodyPr/>
          <a:lstStyle/>
          <a:p>
            <a:r>
              <a:rPr lang="en-GB" dirty="0"/>
              <a:t>Previous weeks have looked at the nature of data and its organisational use</a:t>
            </a:r>
          </a:p>
          <a:p>
            <a:r>
              <a:rPr lang="en-GB" dirty="0"/>
              <a:t>Traditional data is structured, fixed in nature</a:t>
            </a:r>
          </a:p>
          <a:p>
            <a:r>
              <a:rPr lang="en-GB" dirty="0"/>
              <a:t>Relational model is constrained</a:t>
            </a:r>
          </a:p>
          <a:p>
            <a:endParaRPr lang="en-GB" dirty="0"/>
          </a:p>
        </p:txBody>
      </p:sp>
      <p:pic>
        <p:nvPicPr>
          <p:cNvPr id="1026" name="Picture 2" descr="Image result for dictaphon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229" y="3933392"/>
            <a:ext cx="2347831" cy="23478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919588332"/>
              </p:ext>
            </p:extLst>
          </p:nvPr>
        </p:nvGraphicFramePr>
        <p:xfrm>
          <a:off x="1100974" y="3486517"/>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21396710"/>
                    </a:ext>
                  </a:extLst>
                </a:gridCol>
                <a:gridCol w="1625600">
                  <a:extLst>
                    <a:ext uri="{9D8B030D-6E8A-4147-A177-3AD203B41FA5}">
                      <a16:colId xmlns:a16="http://schemas.microsoft.com/office/drawing/2014/main" val="3615694283"/>
                    </a:ext>
                  </a:extLst>
                </a:gridCol>
                <a:gridCol w="1625600">
                  <a:extLst>
                    <a:ext uri="{9D8B030D-6E8A-4147-A177-3AD203B41FA5}">
                      <a16:colId xmlns:a16="http://schemas.microsoft.com/office/drawing/2014/main" val="2289036007"/>
                    </a:ext>
                  </a:extLst>
                </a:gridCol>
                <a:gridCol w="1625600">
                  <a:extLst>
                    <a:ext uri="{9D8B030D-6E8A-4147-A177-3AD203B41FA5}">
                      <a16:colId xmlns:a16="http://schemas.microsoft.com/office/drawing/2014/main" val="1633595720"/>
                    </a:ext>
                  </a:extLst>
                </a:gridCol>
                <a:gridCol w="1625600">
                  <a:extLst>
                    <a:ext uri="{9D8B030D-6E8A-4147-A177-3AD203B41FA5}">
                      <a16:colId xmlns:a16="http://schemas.microsoft.com/office/drawing/2014/main" val="831194528"/>
                    </a:ext>
                  </a:extLst>
                </a:gridCol>
              </a:tblGrid>
              <a:tr h="370840">
                <a:tc>
                  <a:txBody>
                    <a:bodyPr/>
                    <a:lstStyle/>
                    <a:p>
                      <a:r>
                        <a:rPr lang="en-GB" sz="1400" dirty="0" err="1"/>
                        <a:t>Emp_Firstname</a:t>
                      </a:r>
                      <a:endParaRPr lang="en-GB" sz="1400" dirty="0"/>
                    </a:p>
                  </a:txBody>
                  <a:tcPr/>
                </a:tc>
                <a:tc>
                  <a:txBody>
                    <a:bodyPr/>
                    <a:lstStyle/>
                    <a:p>
                      <a:r>
                        <a:rPr lang="en-GB" sz="1400" dirty="0" err="1"/>
                        <a:t>Emp_Surname</a:t>
                      </a:r>
                      <a:endParaRPr lang="en-GB" sz="1400" dirty="0"/>
                    </a:p>
                  </a:txBody>
                  <a:tcPr/>
                </a:tc>
                <a:tc>
                  <a:txBody>
                    <a:bodyPr/>
                    <a:lstStyle/>
                    <a:p>
                      <a:r>
                        <a:rPr lang="en-GB" sz="1400" dirty="0" err="1"/>
                        <a:t>Emp_DoB</a:t>
                      </a:r>
                      <a:endParaRPr lang="en-GB" sz="1400" dirty="0"/>
                    </a:p>
                  </a:txBody>
                  <a:tcPr/>
                </a:tc>
                <a:tc>
                  <a:txBody>
                    <a:bodyPr/>
                    <a:lstStyle/>
                    <a:p>
                      <a:r>
                        <a:rPr lang="en-GB" sz="1400" dirty="0" err="1"/>
                        <a:t>Emp_ID</a:t>
                      </a:r>
                      <a:endParaRPr lang="en-GB" sz="1400" dirty="0"/>
                    </a:p>
                  </a:txBody>
                  <a:tcPr/>
                </a:tc>
                <a:tc>
                  <a:txBody>
                    <a:bodyPr/>
                    <a:lstStyle/>
                    <a:p>
                      <a:r>
                        <a:rPr lang="en-GB" sz="1400" dirty="0" err="1"/>
                        <a:t>Emp_grade</a:t>
                      </a:r>
                      <a:endParaRPr lang="en-GB" sz="1400" dirty="0"/>
                    </a:p>
                  </a:txBody>
                  <a:tcPr/>
                </a:tc>
                <a:extLst>
                  <a:ext uri="{0D108BD9-81ED-4DB2-BD59-A6C34878D82A}">
                    <a16:rowId xmlns:a16="http://schemas.microsoft.com/office/drawing/2014/main" val="2313316471"/>
                  </a:ext>
                </a:extLst>
              </a:tr>
              <a:tr h="370840">
                <a:tc>
                  <a:txBody>
                    <a:bodyPr/>
                    <a:lstStyle/>
                    <a:p>
                      <a:r>
                        <a:rPr lang="en-GB" sz="1400" dirty="0"/>
                        <a:t>CLOUD</a:t>
                      </a:r>
                    </a:p>
                  </a:txBody>
                  <a:tcPr/>
                </a:tc>
                <a:tc>
                  <a:txBody>
                    <a:bodyPr/>
                    <a:lstStyle/>
                    <a:p>
                      <a:r>
                        <a:rPr lang="en-GB" sz="1400" dirty="0"/>
                        <a:t>STRIFE</a:t>
                      </a:r>
                    </a:p>
                  </a:txBody>
                  <a:tcPr/>
                </a:tc>
                <a:tc>
                  <a:txBody>
                    <a:bodyPr/>
                    <a:lstStyle/>
                    <a:p>
                      <a:r>
                        <a:rPr lang="en-GB" sz="1400" dirty="0"/>
                        <a:t>26/08/1972</a:t>
                      </a:r>
                    </a:p>
                  </a:txBody>
                  <a:tcPr/>
                </a:tc>
                <a:tc>
                  <a:txBody>
                    <a:bodyPr/>
                    <a:lstStyle/>
                    <a:p>
                      <a:r>
                        <a:rPr lang="en-GB" sz="1400" dirty="0"/>
                        <a:t>1</a:t>
                      </a:r>
                    </a:p>
                  </a:txBody>
                  <a:tcPr/>
                </a:tc>
                <a:tc>
                  <a:txBody>
                    <a:bodyPr/>
                    <a:lstStyle/>
                    <a:p>
                      <a:r>
                        <a:rPr lang="en-GB" sz="1400" dirty="0"/>
                        <a:t>9</a:t>
                      </a:r>
                    </a:p>
                  </a:txBody>
                  <a:tcPr/>
                </a:tc>
                <a:extLst>
                  <a:ext uri="{0D108BD9-81ED-4DB2-BD59-A6C34878D82A}">
                    <a16:rowId xmlns:a16="http://schemas.microsoft.com/office/drawing/2014/main" val="1094978096"/>
                  </a:ext>
                </a:extLst>
              </a:tr>
              <a:tr h="370840">
                <a:tc>
                  <a:txBody>
                    <a:bodyPr/>
                    <a:lstStyle/>
                    <a:p>
                      <a:r>
                        <a:rPr lang="en-GB" sz="1400" dirty="0"/>
                        <a:t>NYX</a:t>
                      </a:r>
                    </a:p>
                  </a:txBody>
                  <a:tcPr/>
                </a:tc>
                <a:tc>
                  <a:txBody>
                    <a:bodyPr/>
                    <a:lstStyle/>
                    <a:p>
                      <a:r>
                        <a:rPr lang="en-GB" sz="1400" dirty="0"/>
                        <a:t>ULRIC</a:t>
                      </a:r>
                    </a:p>
                  </a:txBody>
                  <a:tcPr/>
                </a:tc>
                <a:tc>
                  <a:txBody>
                    <a:bodyPr/>
                    <a:lstStyle/>
                    <a:p>
                      <a:r>
                        <a:rPr lang="en-GB" sz="1400" dirty="0"/>
                        <a:t>23/09/1963</a:t>
                      </a:r>
                    </a:p>
                  </a:txBody>
                  <a:tcPr/>
                </a:tc>
                <a:tc>
                  <a:txBody>
                    <a:bodyPr/>
                    <a:lstStyle/>
                    <a:p>
                      <a:r>
                        <a:rPr lang="en-GB" sz="1400" dirty="0"/>
                        <a:t>2</a:t>
                      </a:r>
                    </a:p>
                  </a:txBody>
                  <a:tcPr/>
                </a:tc>
                <a:tc>
                  <a:txBody>
                    <a:bodyPr/>
                    <a:lstStyle/>
                    <a:p>
                      <a:r>
                        <a:rPr lang="en-GB" sz="1400" dirty="0"/>
                        <a:t>8</a:t>
                      </a:r>
                    </a:p>
                  </a:txBody>
                  <a:tcPr/>
                </a:tc>
                <a:extLst>
                  <a:ext uri="{0D108BD9-81ED-4DB2-BD59-A6C34878D82A}">
                    <a16:rowId xmlns:a16="http://schemas.microsoft.com/office/drawing/2014/main" val="1106144936"/>
                  </a:ext>
                </a:extLst>
              </a:tr>
              <a:tr h="370840">
                <a:tc>
                  <a:txBody>
                    <a:bodyPr/>
                    <a:lstStyle/>
                    <a:p>
                      <a:r>
                        <a:rPr lang="en-GB" sz="1400" dirty="0"/>
                        <a:t>LUCHE</a:t>
                      </a:r>
                    </a:p>
                  </a:txBody>
                  <a:tcPr/>
                </a:tc>
                <a:tc>
                  <a:txBody>
                    <a:bodyPr/>
                    <a:lstStyle/>
                    <a:p>
                      <a:r>
                        <a:rPr lang="en-GB" sz="1400" dirty="0"/>
                        <a:t>LAZARUS</a:t>
                      </a:r>
                    </a:p>
                  </a:txBody>
                  <a:tcPr/>
                </a:tc>
                <a:tc>
                  <a:txBody>
                    <a:bodyPr/>
                    <a:lstStyle/>
                    <a:p>
                      <a:r>
                        <a:rPr lang="en-GB" sz="1400" dirty="0"/>
                        <a:t>26/01/1973</a:t>
                      </a:r>
                    </a:p>
                  </a:txBody>
                  <a:tcPr/>
                </a:tc>
                <a:tc>
                  <a:txBody>
                    <a:bodyPr/>
                    <a:lstStyle/>
                    <a:p>
                      <a:r>
                        <a:rPr lang="en-GB" sz="1400" dirty="0"/>
                        <a:t>3</a:t>
                      </a:r>
                    </a:p>
                  </a:txBody>
                  <a:tcPr/>
                </a:tc>
                <a:tc>
                  <a:txBody>
                    <a:bodyPr/>
                    <a:lstStyle/>
                    <a:p>
                      <a:r>
                        <a:rPr lang="en-GB" sz="1400" dirty="0"/>
                        <a:t>5</a:t>
                      </a:r>
                    </a:p>
                  </a:txBody>
                  <a:tcPr/>
                </a:tc>
                <a:extLst>
                  <a:ext uri="{0D108BD9-81ED-4DB2-BD59-A6C34878D82A}">
                    <a16:rowId xmlns:a16="http://schemas.microsoft.com/office/drawing/2014/main" val="3378781086"/>
                  </a:ext>
                </a:extLst>
              </a:tr>
              <a:tr h="370840">
                <a:tc>
                  <a:txBody>
                    <a:bodyPr/>
                    <a:lstStyle/>
                    <a:p>
                      <a:r>
                        <a:rPr lang="en-GB" sz="1400" dirty="0"/>
                        <a:t>CID</a:t>
                      </a:r>
                    </a:p>
                  </a:txBody>
                  <a:tcPr/>
                </a:tc>
                <a:tc>
                  <a:txBody>
                    <a:bodyPr/>
                    <a:lstStyle/>
                    <a:p>
                      <a:r>
                        <a:rPr lang="en-GB" sz="1400" dirty="0"/>
                        <a:t>HIGHWIND</a:t>
                      </a:r>
                    </a:p>
                  </a:txBody>
                  <a:tcPr/>
                </a:tc>
                <a:tc>
                  <a:txBody>
                    <a:bodyPr/>
                    <a:lstStyle/>
                    <a:p>
                      <a:r>
                        <a:rPr lang="en-GB" sz="1400" dirty="0"/>
                        <a:t>05/1/1974</a:t>
                      </a:r>
                    </a:p>
                  </a:txBody>
                  <a:tcPr/>
                </a:tc>
                <a:tc>
                  <a:txBody>
                    <a:bodyPr/>
                    <a:lstStyle/>
                    <a:p>
                      <a:r>
                        <a:rPr lang="en-GB" sz="1400" dirty="0"/>
                        <a:t>4</a:t>
                      </a:r>
                    </a:p>
                  </a:txBody>
                  <a:tcPr/>
                </a:tc>
                <a:tc>
                  <a:txBody>
                    <a:bodyPr/>
                    <a:lstStyle/>
                    <a:p>
                      <a:r>
                        <a:rPr lang="en-GB" sz="1400" dirty="0"/>
                        <a:t>5</a:t>
                      </a:r>
                    </a:p>
                  </a:txBody>
                  <a:tcPr/>
                </a:tc>
                <a:extLst>
                  <a:ext uri="{0D108BD9-81ED-4DB2-BD59-A6C34878D82A}">
                    <a16:rowId xmlns:a16="http://schemas.microsoft.com/office/drawing/2014/main" val="3785702570"/>
                  </a:ext>
                </a:extLst>
              </a:tr>
              <a:tr h="370840">
                <a:tc>
                  <a:txBody>
                    <a:bodyPr/>
                    <a:lstStyle/>
                    <a:p>
                      <a:r>
                        <a:rPr lang="en-GB" sz="1400" dirty="0"/>
                        <a:t>CID</a:t>
                      </a:r>
                    </a:p>
                  </a:txBody>
                  <a:tcPr/>
                </a:tc>
                <a:tc>
                  <a:txBody>
                    <a:bodyPr/>
                    <a:lstStyle/>
                    <a:p>
                      <a:r>
                        <a:rPr lang="en-GB" sz="1400" dirty="0"/>
                        <a:t>PREVIA</a:t>
                      </a:r>
                    </a:p>
                  </a:txBody>
                  <a:tcPr/>
                </a:tc>
                <a:tc>
                  <a:txBody>
                    <a:bodyPr/>
                    <a:lstStyle/>
                    <a:p>
                      <a:endParaRPr lang="en-GB" sz="1400" dirty="0"/>
                    </a:p>
                  </a:txBody>
                  <a:tcPr/>
                </a:tc>
                <a:tc>
                  <a:txBody>
                    <a:bodyPr/>
                    <a:lstStyle/>
                    <a:p>
                      <a:r>
                        <a:rPr lang="en-GB" sz="1400" dirty="0"/>
                        <a:t>5</a:t>
                      </a:r>
                    </a:p>
                  </a:txBody>
                  <a:tcPr/>
                </a:tc>
                <a:tc>
                  <a:txBody>
                    <a:bodyPr/>
                    <a:lstStyle/>
                    <a:p>
                      <a:r>
                        <a:rPr lang="en-GB" sz="1400" dirty="0"/>
                        <a:t>5</a:t>
                      </a:r>
                    </a:p>
                  </a:txBody>
                  <a:tcPr/>
                </a:tc>
                <a:extLst>
                  <a:ext uri="{0D108BD9-81ED-4DB2-BD59-A6C34878D82A}">
                    <a16:rowId xmlns:a16="http://schemas.microsoft.com/office/drawing/2014/main" val="854689579"/>
                  </a:ext>
                </a:extLst>
              </a:tr>
            </a:tbl>
          </a:graphicData>
        </a:graphic>
      </p:graphicFrame>
      <p:sp>
        <p:nvSpPr>
          <p:cNvPr id="5" name="Oval 4"/>
          <p:cNvSpPr/>
          <p:nvPr/>
        </p:nvSpPr>
        <p:spPr>
          <a:xfrm>
            <a:off x="4305993" y="5244044"/>
            <a:ext cx="1862051" cy="7148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9466747" y="2012400"/>
            <a:ext cx="1688933" cy="1754326"/>
          </a:xfrm>
          <a:prstGeom prst="rect">
            <a:avLst/>
          </a:prstGeom>
          <a:noFill/>
        </p:spPr>
        <p:txBody>
          <a:bodyPr wrap="square" rtlCol="0">
            <a:spAutoFit/>
          </a:bodyPr>
          <a:lstStyle/>
          <a:p>
            <a:r>
              <a:rPr lang="en-GB" dirty="0"/>
              <a:t>Not all data may be present but structure remains constant.</a:t>
            </a:r>
          </a:p>
        </p:txBody>
      </p:sp>
      <p:cxnSp>
        <p:nvCxnSpPr>
          <p:cNvPr id="8" name="Straight Arrow Connector 7"/>
          <p:cNvCxnSpPr>
            <a:cxnSpLocks/>
            <a:stCxn id="6" idx="1"/>
          </p:cNvCxnSpPr>
          <p:nvPr/>
        </p:nvCxnSpPr>
        <p:spPr>
          <a:xfrm flipH="1">
            <a:off x="5808372" y="2889563"/>
            <a:ext cx="3658375" cy="2517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86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Unstructured </a:t>
            </a:r>
          </a:p>
        </p:txBody>
      </p:sp>
      <p:sp>
        <p:nvSpPr>
          <p:cNvPr id="3" name="Content Placeholder 2"/>
          <p:cNvSpPr>
            <a:spLocks noGrp="1"/>
          </p:cNvSpPr>
          <p:nvPr>
            <p:ph idx="1"/>
          </p:nvPr>
        </p:nvSpPr>
        <p:spPr>
          <a:xfrm>
            <a:off x="1097280" y="1937628"/>
            <a:ext cx="3796429" cy="3599316"/>
          </a:xfrm>
        </p:spPr>
        <p:txBody>
          <a:bodyPr>
            <a:normAutofit/>
          </a:bodyPr>
          <a:lstStyle/>
          <a:p>
            <a:r>
              <a:rPr lang="en-GB" dirty="0"/>
              <a:t>More data accessed is not traditional/structured but more dynamic/unstructured</a:t>
            </a:r>
          </a:p>
          <a:p>
            <a:r>
              <a:rPr lang="en-GB" dirty="0"/>
              <a:t>The structure and format of the data is not consistent or predetermined.  </a:t>
            </a:r>
          </a:p>
          <a:p>
            <a:r>
              <a:rPr lang="en-GB" dirty="0"/>
              <a:t>Traditionally this type of data cannot be held in a relational database as that requires a consistent structure.</a:t>
            </a:r>
          </a:p>
          <a:p>
            <a:endParaRPr lang="en-GB" dirty="0"/>
          </a:p>
        </p:txBody>
      </p:sp>
      <p:pic>
        <p:nvPicPr>
          <p:cNvPr id="4" name="Picture 3"/>
          <p:cNvPicPr>
            <a:picLocks noChangeAspect="1"/>
          </p:cNvPicPr>
          <p:nvPr/>
        </p:nvPicPr>
        <p:blipFill rotWithShape="1">
          <a:blip r:embed="rId2"/>
          <a:srcRect l="60750" t="10741"/>
          <a:stretch/>
        </p:blipFill>
        <p:spPr>
          <a:xfrm>
            <a:off x="4722926" y="286603"/>
            <a:ext cx="7345358" cy="5637679"/>
          </a:xfrm>
          <a:prstGeom prst="rect">
            <a:avLst/>
          </a:prstGeom>
        </p:spPr>
      </p:pic>
    </p:spTree>
    <p:extLst>
      <p:ext uri="{BB962C8B-B14F-4D97-AF65-F5344CB8AC3E}">
        <p14:creationId xmlns:p14="http://schemas.microsoft.com/office/powerpoint/2010/main" val="33512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of Big Data</a:t>
            </a:r>
          </a:p>
        </p:txBody>
      </p:sp>
      <p:sp>
        <p:nvSpPr>
          <p:cNvPr id="3" name="Content Placeholder 2"/>
          <p:cNvSpPr>
            <a:spLocks noGrp="1"/>
          </p:cNvSpPr>
          <p:nvPr>
            <p:ph idx="1"/>
          </p:nvPr>
        </p:nvSpPr>
        <p:spPr>
          <a:xfrm>
            <a:off x="1097280" y="1860354"/>
            <a:ext cx="10777041" cy="4292527"/>
          </a:xfrm>
        </p:spPr>
        <p:txBody>
          <a:bodyPr>
            <a:normAutofit fontScale="92500" lnSpcReduction="10000"/>
          </a:bodyPr>
          <a:lstStyle/>
          <a:p>
            <a:r>
              <a:rPr lang="en-GB" dirty="0"/>
              <a:t>Big data is data sets so large and complex that they cannot be processed easily by DBMS tools or traditional data processing applications</a:t>
            </a:r>
          </a:p>
          <a:p>
            <a:r>
              <a:rPr lang="en-GB" dirty="0"/>
              <a:t>This leads to issues in a number of areas</a:t>
            </a:r>
          </a:p>
          <a:p>
            <a:pPr lvl="1"/>
            <a:r>
              <a:rPr lang="en-GB" dirty="0"/>
              <a:t>Data capture</a:t>
            </a:r>
          </a:p>
          <a:p>
            <a:pPr lvl="1"/>
            <a:r>
              <a:rPr lang="en-GB" dirty="0"/>
              <a:t>Storage of data</a:t>
            </a:r>
          </a:p>
          <a:p>
            <a:pPr lvl="1"/>
            <a:r>
              <a:rPr lang="en-GB" dirty="0"/>
              <a:t>Searching </a:t>
            </a:r>
          </a:p>
          <a:p>
            <a:pPr lvl="1"/>
            <a:r>
              <a:rPr lang="en-GB" dirty="0"/>
              <a:t>Analysis</a:t>
            </a:r>
          </a:p>
          <a:p>
            <a:pPr lvl="1"/>
            <a:r>
              <a:rPr lang="en-GB" dirty="0"/>
              <a:t>Visualisation</a:t>
            </a:r>
          </a:p>
          <a:p>
            <a:pPr lvl="1"/>
            <a:r>
              <a:rPr lang="en-GB" dirty="0"/>
              <a:t>Validity </a:t>
            </a:r>
          </a:p>
          <a:p>
            <a:r>
              <a:rPr lang="en-GB" dirty="0"/>
              <a:t>Big data arises due to the additional data now available from analysis of a large data set</a:t>
            </a:r>
          </a:p>
          <a:p>
            <a:pPr lvl="1"/>
            <a:r>
              <a:rPr lang="en-GB" dirty="0"/>
              <a:t>Business trends</a:t>
            </a:r>
          </a:p>
          <a:p>
            <a:pPr lvl="1"/>
            <a:r>
              <a:rPr lang="en-GB" dirty="0"/>
              <a:t>Quality of research (related citations </a:t>
            </a:r>
            <a:r>
              <a:rPr lang="en-GB" dirty="0" err="1"/>
              <a:t>etc</a:t>
            </a:r>
            <a:r>
              <a:rPr lang="en-GB" dirty="0"/>
              <a:t>)</a:t>
            </a:r>
          </a:p>
          <a:p>
            <a:pPr lvl="1"/>
            <a:r>
              <a:rPr lang="en-GB" dirty="0"/>
              <a:t>Crime identification</a:t>
            </a:r>
          </a:p>
          <a:p>
            <a:pPr lvl="1"/>
            <a:r>
              <a:rPr lang="en-GB" dirty="0"/>
              <a:t>Real-time monitoring (road traffic, weather disasters etc.)</a:t>
            </a:r>
          </a:p>
        </p:txBody>
      </p:sp>
    </p:spTree>
    <p:extLst>
      <p:ext uri="{BB962C8B-B14F-4D97-AF65-F5344CB8AC3E}">
        <p14:creationId xmlns:p14="http://schemas.microsoft.com/office/powerpoint/2010/main" val="362554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3 V’s</a:t>
            </a:r>
          </a:p>
        </p:txBody>
      </p:sp>
      <p:sp>
        <p:nvSpPr>
          <p:cNvPr id="3" name="Content Placeholder 2"/>
          <p:cNvSpPr>
            <a:spLocks noGrp="1"/>
          </p:cNvSpPr>
          <p:nvPr>
            <p:ph idx="1"/>
          </p:nvPr>
        </p:nvSpPr>
        <p:spPr>
          <a:xfrm>
            <a:off x="1097280" y="2143690"/>
            <a:ext cx="4977529" cy="3599316"/>
          </a:xfrm>
        </p:spPr>
        <p:txBody>
          <a:bodyPr/>
          <a:lstStyle/>
          <a:p>
            <a:pPr marL="0" indent="0">
              <a:buNone/>
            </a:pPr>
            <a:r>
              <a:rPr lang="en-GB" dirty="0"/>
              <a:t>Key element of big data theory</a:t>
            </a:r>
          </a:p>
          <a:p>
            <a:r>
              <a:rPr lang="en-GB" dirty="0"/>
              <a:t>Volume</a:t>
            </a:r>
          </a:p>
          <a:p>
            <a:r>
              <a:rPr lang="en-GB" dirty="0"/>
              <a:t>Velocity</a:t>
            </a:r>
          </a:p>
          <a:p>
            <a:r>
              <a:rPr lang="en-GB" dirty="0"/>
              <a:t>Variety</a:t>
            </a:r>
          </a:p>
          <a:p>
            <a:endParaRPr lang="en-GB" dirty="0"/>
          </a:p>
        </p:txBody>
      </p:sp>
      <p:pic>
        <p:nvPicPr>
          <p:cNvPr id="4" name="Picture 3"/>
          <p:cNvPicPr>
            <a:picLocks noChangeAspect="1"/>
          </p:cNvPicPr>
          <p:nvPr/>
        </p:nvPicPr>
        <p:blipFill>
          <a:blip r:embed="rId2"/>
          <a:stretch>
            <a:fillRect/>
          </a:stretch>
        </p:blipFill>
        <p:spPr>
          <a:xfrm>
            <a:off x="5293806" y="1906178"/>
            <a:ext cx="6598185" cy="4665219"/>
          </a:xfrm>
          <a:prstGeom prst="rect">
            <a:avLst/>
          </a:prstGeom>
        </p:spPr>
      </p:pic>
    </p:spTree>
    <p:extLst>
      <p:ext uri="{BB962C8B-B14F-4D97-AF65-F5344CB8AC3E}">
        <p14:creationId xmlns:p14="http://schemas.microsoft.com/office/powerpoint/2010/main" val="180575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769" y="729773"/>
            <a:ext cx="9613861" cy="1080938"/>
          </a:xfrm>
        </p:spPr>
        <p:txBody>
          <a:bodyPr/>
          <a:lstStyle/>
          <a:p>
            <a:r>
              <a:rPr lang="en-GB" dirty="0"/>
              <a:t>Where is the data?</a:t>
            </a:r>
          </a:p>
        </p:txBody>
      </p:sp>
      <p:sp>
        <p:nvSpPr>
          <p:cNvPr id="6" name="Content Placeholder 2"/>
          <p:cNvSpPr>
            <a:spLocks noGrp="1"/>
          </p:cNvSpPr>
          <p:nvPr/>
        </p:nvSpPr>
        <p:spPr>
          <a:xfrm>
            <a:off x="1790700" y="176450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7" name="Text Box 37"/>
          <p:cNvSpPr txBox="1">
            <a:spLocks noChangeArrowheads="1"/>
          </p:cNvSpPr>
          <p:nvPr/>
        </p:nvSpPr>
        <p:spPr bwMode="auto">
          <a:xfrm>
            <a:off x="-368346" y="2034549"/>
            <a:ext cx="2825750" cy="73342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lIns="91435" tIns="45717" rIns="91435" bIns="457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50000"/>
              </a:spcBef>
              <a:spcAft>
                <a:spcPts val="0"/>
              </a:spcAft>
              <a:buClrTx/>
              <a:buSzTx/>
              <a:buFontTx/>
              <a:buNone/>
              <a:tabLst/>
              <a:defRPr/>
            </a:pPr>
            <a:r>
              <a:rPr kumimoji="0" lang="en-US" sz="1800" b="0" i="1" u="none" strike="noStrike" kern="0" cap="none" spc="0" normalizeH="0" baseline="0" noProof="0" dirty="0">
                <a:ln>
                  <a:noFill/>
                </a:ln>
                <a:solidFill>
                  <a:srgbClr val="00A4DE"/>
                </a:solidFill>
                <a:effectLst/>
                <a:uLnTx/>
                <a:uFillTx/>
                <a:latin typeface="Calibri"/>
                <a:ea typeface="+mn-ea"/>
                <a:cs typeface="+mn-cs"/>
              </a:rPr>
              <a:t>12+ TBs</a:t>
            </a:r>
            <a:r>
              <a:rPr kumimoji="0" lang="en-US" sz="1300" b="0" i="0" u="none" strike="noStrike" kern="0" cap="none" spc="0" normalizeH="0" baseline="0" noProof="0" dirty="0">
                <a:ln>
                  <a:noFill/>
                </a:ln>
                <a:solidFill>
                  <a:srgbClr val="000000"/>
                </a:solidFill>
                <a:effectLst/>
                <a:uLnTx/>
                <a:uFillTx/>
                <a:latin typeface="Calibri"/>
                <a:ea typeface="+mn-ea"/>
                <a:cs typeface="+mn-cs"/>
              </a:rPr>
              <a:t> </a:t>
            </a:r>
            <a:br>
              <a:rPr kumimoji="0" lang="en-US" sz="1300" b="0" i="0" u="none" strike="noStrike" kern="0" cap="none" spc="0" normalizeH="0" baseline="0" noProof="0" dirty="0">
                <a:ln>
                  <a:noFill/>
                </a:ln>
                <a:solidFill>
                  <a:srgbClr val="000000"/>
                </a:solidFill>
                <a:effectLst/>
                <a:uLnTx/>
                <a:uFillTx/>
                <a:latin typeface="Calibri"/>
                <a:ea typeface="+mn-ea"/>
                <a:cs typeface="+mn-cs"/>
              </a:rPr>
            </a:br>
            <a:r>
              <a:rPr kumimoji="0" lang="en-US" sz="1400" b="0" i="0" u="none" strike="noStrike" kern="0" cap="none" spc="0" normalizeH="0" baseline="0" noProof="0" dirty="0">
                <a:ln>
                  <a:noFill/>
                </a:ln>
                <a:solidFill>
                  <a:srgbClr val="075314"/>
                </a:solidFill>
                <a:effectLst/>
                <a:uLnTx/>
                <a:uFillTx/>
                <a:latin typeface="Calibri"/>
                <a:ea typeface="+mn-ea"/>
                <a:cs typeface="+mn-cs"/>
              </a:rPr>
              <a:t>of tweet data </a:t>
            </a:r>
            <a:br>
              <a:rPr kumimoji="0" lang="en-US" sz="1400" b="0" i="0" u="none" strike="noStrike" kern="0" cap="none" spc="0" normalizeH="0" baseline="0" noProof="0" dirty="0">
                <a:ln>
                  <a:noFill/>
                </a:ln>
                <a:solidFill>
                  <a:srgbClr val="075314"/>
                </a:solidFill>
                <a:effectLst/>
                <a:uLnTx/>
                <a:uFillTx/>
                <a:latin typeface="Calibri"/>
                <a:ea typeface="+mn-ea"/>
                <a:cs typeface="+mn-cs"/>
              </a:rPr>
            </a:br>
            <a:r>
              <a:rPr kumimoji="0" lang="en-US" sz="1400" b="0" i="0" u="none" strike="noStrike" kern="0" cap="none" spc="0" normalizeH="0" baseline="0" noProof="0" dirty="0">
                <a:ln>
                  <a:noFill/>
                </a:ln>
                <a:solidFill>
                  <a:srgbClr val="075314"/>
                </a:solidFill>
                <a:effectLst/>
                <a:uLnTx/>
                <a:uFillTx/>
                <a:latin typeface="Calibri"/>
                <a:ea typeface="+mn-ea"/>
                <a:cs typeface="+mn-cs"/>
              </a:rPr>
              <a:t>every day</a:t>
            </a:r>
          </a:p>
        </p:txBody>
      </p:sp>
      <p:sp>
        <p:nvSpPr>
          <p:cNvPr id="8" name="Text Box 38"/>
          <p:cNvSpPr txBox="1">
            <a:spLocks noChangeArrowheads="1"/>
          </p:cNvSpPr>
          <p:nvPr/>
        </p:nvSpPr>
        <p:spPr bwMode="auto">
          <a:xfrm>
            <a:off x="3219450" y="4536447"/>
            <a:ext cx="1325562" cy="73342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lIns="91435" tIns="45717" rIns="91435" bIns="457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A4DE"/>
                </a:solidFill>
                <a:effectLst/>
                <a:uLnTx/>
                <a:uFillTx/>
                <a:latin typeface="Calibri"/>
                <a:ea typeface="+mn-ea"/>
                <a:cs typeface="+mn-cs"/>
              </a:rPr>
              <a:t>25+ TBs </a:t>
            </a:r>
            <a:r>
              <a:rPr kumimoji="0" lang="en-US" sz="1400" b="0" i="0" u="none" strike="noStrike" kern="0" cap="none" spc="0" normalizeH="0" baseline="0" noProof="0">
                <a:ln>
                  <a:noFill/>
                </a:ln>
                <a:solidFill>
                  <a:srgbClr val="075314"/>
                </a:solidFill>
                <a:effectLst/>
                <a:uLnTx/>
                <a:uFillTx/>
                <a:latin typeface="Calibri"/>
                <a:ea typeface="+mn-ea"/>
                <a:cs typeface="+mn-cs"/>
              </a:rPr>
              <a:t>of</a:t>
            </a:r>
            <a:br>
              <a:rPr kumimoji="0" lang="en-US" sz="1400" b="0" i="0" u="none" strike="noStrike" kern="0" cap="none" spc="0" normalizeH="0" baseline="0" noProof="0">
                <a:ln>
                  <a:noFill/>
                </a:ln>
                <a:solidFill>
                  <a:srgbClr val="075314"/>
                </a:solidFill>
                <a:effectLst/>
                <a:uLnTx/>
                <a:uFillTx/>
                <a:latin typeface="Calibri"/>
                <a:ea typeface="+mn-ea"/>
                <a:cs typeface="+mn-cs"/>
              </a:rPr>
            </a:br>
            <a:r>
              <a:rPr kumimoji="0" lang="en-US" sz="1400" b="0" i="0" u="none" strike="noStrike" kern="0" cap="none" spc="0" normalizeH="0" baseline="0" noProof="0">
                <a:ln>
                  <a:noFill/>
                </a:ln>
                <a:solidFill>
                  <a:srgbClr val="075314"/>
                </a:solidFill>
                <a:effectLst/>
                <a:uLnTx/>
                <a:uFillTx/>
                <a:latin typeface="Calibri"/>
                <a:ea typeface="+mn-ea"/>
                <a:cs typeface="+mn-cs"/>
              </a:rPr>
              <a:t>log data every day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2023435"/>
            <a:ext cx="2784475" cy="2544762"/>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0" name="Rectangle 9"/>
          <p:cNvSpPr>
            <a:spLocks noChangeArrowheads="1"/>
          </p:cNvSpPr>
          <p:nvPr/>
        </p:nvSpPr>
        <p:spPr bwMode="auto">
          <a:xfrm rot="16200000">
            <a:off x="891381" y="3543466"/>
            <a:ext cx="1470025" cy="538163"/>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50000"/>
              </a:spcBef>
              <a:spcAft>
                <a:spcPts val="0"/>
              </a:spcAft>
              <a:buClrTx/>
              <a:buSzTx/>
              <a:buFontTx/>
              <a:buNone/>
              <a:tabLst/>
              <a:defRPr/>
            </a:pPr>
            <a:r>
              <a:rPr kumimoji="0" lang="en-US" sz="1800" b="0" i="1" u="none" strike="noStrike" kern="0" cap="none" spc="0" normalizeH="0" baseline="0" noProof="0" dirty="0">
                <a:ln>
                  <a:noFill/>
                </a:ln>
                <a:solidFill>
                  <a:srgbClr val="00A4DE"/>
                </a:solidFill>
                <a:effectLst/>
                <a:uLnTx/>
                <a:uFillTx/>
                <a:latin typeface="Calibri"/>
                <a:ea typeface="+mn-ea"/>
                <a:cs typeface="+mn-cs"/>
              </a:rPr>
              <a:t>? TBs </a:t>
            </a:r>
            <a:r>
              <a:rPr kumimoji="0" lang="en-US" sz="1400" b="0" i="0" u="none" strike="noStrike" kern="0" cap="none" spc="0" normalizeH="0" baseline="0" noProof="0" dirty="0">
                <a:ln>
                  <a:noFill/>
                </a:ln>
                <a:solidFill>
                  <a:srgbClr val="075314"/>
                </a:solidFill>
                <a:effectLst/>
                <a:uLnTx/>
                <a:uFillTx/>
                <a:latin typeface="Calibri"/>
                <a:ea typeface="+mn-ea"/>
                <a:cs typeface="+mn-cs"/>
              </a:rPr>
              <a:t>of</a:t>
            </a:r>
            <a:br>
              <a:rPr kumimoji="0" lang="en-US" sz="1400" b="0" i="0" u="none" strike="noStrike" kern="0" cap="none" spc="0" normalizeH="0" baseline="0" noProof="0" dirty="0">
                <a:ln>
                  <a:noFill/>
                </a:ln>
                <a:solidFill>
                  <a:srgbClr val="075314"/>
                </a:solidFill>
                <a:effectLst/>
                <a:uLnTx/>
                <a:uFillTx/>
                <a:latin typeface="Calibri"/>
                <a:ea typeface="+mn-ea"/>
                <a:cs typeface="+mn-cs"/>
              </a:rPr>
            </a:br>
            <a:r>
              <a:rPr kumimoji="0" lang="en-US" sz="1400" b="0" i="0" u="none" strike="noStrike" kern="0" cap="none" spc="0" normalizeH="0" baseline="0" noProof="0" dirty="0">
                <a:ln>
                  <a:noFill/>
                </a:ln>
                <a:solidFill>
                  <a:srgbClr val="075314"/>
                </a:solidFill>
                <a:effectLst/>
                <a:uLnTx/>
                <a:uFillTx/>
                <a:latin typeface="Calibri"/>
                <a:ea typeface="+mn-ea"/>
                <a:cs typeface="+mn-cs"/>
              </a:rPr>
              <a:t>data every day</a:t>
            </a:r>
          </a:p>
        </p:txBody>
      </p:sp>
      <p:grpSp>
        <p:nvGrpSpPr>
          <p:cNvPr id="11" name="Group 10"/>
          <p:cNvGrpSpPr>
            <a:grpSpLocks/>
          </p:cNvGrpSpPr>
          <p:nvPr/>
        </p:nvGrpSpPr>
        <p:grpSpPr bwMode="auto">
          <a:xfrm>
            <a:off x="1457325" y="4625343"/>
            <a:ext cx="1638301" cy="1509711"/>
            <a:chOff x="264585" y="4317999"/>
            <a:chExt cx="1842062" cy="2180183"/>
          </a:xfrm>
        </p:grpSpPr>
        <p:pic>
          <p:nvPicPr>
            <p:cNvPr id="23"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926" y="6117182"/>
              <a:ext cx="892629" cy="381000"/>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4585" y="4317999"/>
              <a:ext cx="1842062" cy="1788583"/>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grpSp>
      <p:sp>
        <p:nvSpPr>
          <p:cNvPr id="12" name="Trapezoid 11"/>
          <p:cNvSpPr/>
          <p:nvPr/>
        </p:nvSpPr>
        <p:spPr bwMode="auto">
          <a:xfrm rot="16200000">
            <a:off x="5786419" y="297656"/>
            <a:ext cx="5651500" cy="6334125"/>
          </a:xfrm>
          <a:prstGeom prst="trapezoid">
            <a:avLst>
              <a:gd name="adj" fmla="val 28745"/>
            </a:avLst>
          </a:prstGeom>
          <a:solidFill>
            <a:srgbClr val="7889FB">
              <a:alpha val="10000"/>
            </a:srgbClr>
          </a:solidFill>
          <a:ln w="9525" cap="flat" cmpd="sng" algn="ctr">
            <a:noFill/>
            <a:prstDash val="solid"/>
            <a:round/>
            <a:headEnd type="none" w="med" len="med"/>
            <a:tailEnd type="none" w="med" len="med"/>
          </a:ln>
          <a:effectLst/>
        </p:spPr>
        <p:txBody>
          <a:bodyPr lIns="92075" tIns="46038" rIns="92075" bIns="46038"/>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ct val="50000"/>
              </a:spcBef>
              <a:spcAft>
                <a:spcPts val="0"/>
              </a:spcAft>
              <a:defRPr/>
            </a:pPr>
            <a:endParaRPr lang="en-US" sz="1400" b="0" kern="0">
              <a:solidFill>
                <a:sysClr val="windowText" lastClr="000000"/>
              </a:solidFill>
              <a:latin typeface="Arial" pitchFamily="34" charset="0"/>
              <a:cs typeface="Arial" pitchFamily="34" charset="0"/>
            </a:endParaRPr>
          </a:p>
        </p:txBody>
      </p:sp>
      <p:grpSp>
        <p:nvGrpSpPr>
          <p:cNvPr id="13" name="Group 12"/>
          <p:cNvGrpSpPr>
            <a:grpSpLocks/>
          </p:cNvGrpSpPr>
          <p:nvPr/>
        </p:nvGrpSpPr>
        <p:grpSpPr bwMode="auto">
          <a:xfrm>
            <a:off x="5292706" y="808832"/>
            <a:ext cx="6613525" cy="5704900"/>
            <a:chOff x="2457450" y="742950"/>
            <a:chExt cx="6613525" cy="5704900"/>
          </a:xfrm>
        </p:grpSpPr>
        <p:grpSp>
          <p:nvGrpSpPr>
            <p:cNvPr id="15" name="Group 14"/>
            <p:cNvGrpSpPr>
              <a:grpSpLocks/>
            </p:cNvGrpSpPr>
            <p:nvPr/>
          </p:nvGrpSpPr>
          <p:grpSpPr bwMode="auto">
            <a:xfrm>
              <a:off x="3314906" y="742950"/>
              <a:ext cx="5756069" cy="5704900"/>
              <a:chOff x="3314906" y="742950"/>
              <a:chExt cx="5756069" cy="5704900"/>
            </a:xfrm>
          </p:grpSpPr>
          <p:pic>
            <p:nvPicPr>
              <p:cNvPr id="17" name="Picture 16" descr="mobile-intern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5222">
                <a:off x="7105650" y="858838"/>
                <a:ext cx="942975" cy="1265237"/>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pic>
            <p:nvPicPr>
              <p:cNvPr id="18" name="Picture 17" descr="TrendsMont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913" y="1103313"/>
                <a:ext cx="4648200" cy="5192712"/>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pic>
          <p:sp>
            <p:nvSpPr>
              <p:cNvPr id="19" name="Rectangle 18"/>
              <p:cNvSpPr>
                <a:spLocks noChangeArrowheads="1"/>
              </p:cNvSpPr>
              <p:nvPr/>
            </p:nvSpPr>
            <p:spPr bwMode="auto">
              <a:xfrm>
                <a:off x="7805738" y="4570413"/>
                <a:ext cx="1265237" cy="1877437"/>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6350">
                    <a:solidFill>
                      <a:srgbClr val="000000"/>
                    </a:solidFill>
                    <a:miter lim="800000"/>
                    <a:headEnd/>
                    <a:tailEnd/>
                  </a14:hiddenLine>
                </a:ext>
              </a:extLst>
            </p:spPr>
            <p:txBody>
              <a:bodyPr lIns="228600" tIns="228600" rIns="228600" bIns="2286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A4DE"/>
                    </a:solidFill>
                    <a:effectLst/>
                    <a:uLnTx/>
                    <a:uFillTx/>
                    <a:latin typeface="Calibri"/>
                    <a:ea typeface="+mn-ea"/>
                    <a:cs typeface="+mn-cs"/>
                  </a:rPr>
                  <a:t>2+ billion</a:t>
                </a:r>
                <a:r>
                  <a:rPr kumimoji="0" lang="en-US" sz="1400" b="0" i="0" u="none" strike="noStrike" kern="1200" cap="none" spc="0" normalizeH="0" baseline="0" noProof="0">
                    <a:ln>
                      <a:noFill/>
                    </a:ln>
                    <a:solidFill>
                      <a:srgbClr val="075314"/>
                    </a:solidFill>
                    <a:effectLst/>
                    <a:uLnTx/>
                    <a:uFillTx/>
                    <a:latin typeface="Calibri"/>
                    <a:ea typeface="+mn-ea"/>
                    <a:cs typeface="+mn-cs"/>
                  </a:rPr>
                  <a:t> people on the Web by end 2011 </a:t>
                </a:r>
                <a:endParaRPr kumimoji="0" lang="en-US"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0" name="Rectangle 19"/>
              <p:cNvSpPr>
                <a:spLocks noChangeArrowheads="1"/>
              </p:cNvSpPr>
              <p:nvPr/>
            </p:nvSpPr>
            <p:spPr bwMode="auto">
              <a:xfrm>
                <a:off x="3314906" y="1347503"/>
                <a:ext cx="1997075" cy="1169551"/>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6350">
                    <a:solidFill>
                      <a:srgbClr val="000000"/>
                    </a:solidFill>
                    <a:miter lim="800000"/>
                    <a:headEnd/>
                    <a:tailEnd/>
                  </a14:hiddenLine>
                </a:ext>
              </a:extLst>
            </p:spPr>
            <p:txBody>
              <a:bodyPr lIns="228600" tIns="228600" rIns="228600" bIns="2286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A4DE"/>
                    </a:solidFill>
                    <a:effectLst/>
                    <a:uLnTx/>
                    <a:uFillTx/>
                    <a:latin typeface="Calibri"/>
                    <a:ea typeface="+mn-ea"/>
                    <a:cs typeface="+mn-cs"/>
                  </a:rPr>
                  <a:t>30 billion</a:t>
                </a:r>
                <a:r>
                  <a:rPr kumimoji="0" lang="en-US" sz="1400" b="0" i="0" u="none" strike="noStrike" kern="1200" cap="none" spc="0" normalizeH="0" baseline="0" noProof="0" dirty="0">
                    <a:ln>
                      <a:noFill/>
                    </a:ln>
                    <a:solidFill>
                      <a:srgbClr val="075314"/>
                    </a:solidFill>
                    <a:effectLst/>
                    <a:uLnTx/>
                    <a:uFillTx/>
                    <a:latin typeface="Calibri"/>
                    <a:ea typeface="+mn-ea"/>
                    <a:cs typeface="+mn-cs"/>
                  </a:rPr>
                  <a:t> RFID tags today</a:t>
                </a:r>
                <a:br>
                  <a:rPr kumimoji="0" lang="en-US" sz="1400" b="0" i="0" u="none" strike="noStrike" kern="1200" cap="none" spc="0" normalizeH="0" baseline="0" noProof="0" dirty="0">
                    <a:ln>
                      <a:noFill/>
                    </a:ln>
                    <a:solidFill>
                      <a:srgbClr val="075314"/>
                    </a:solidFill>
                    <a:effectLst/>
                    <a:uLnTx/>
                    <a:uFillTx/>
                    <a:latin typeface="Calibri"/>
                    <a:ea typeface="+mn-ea"/>
                    <a:cs typeface="+mn-cs"/>
                  </a:rPr>
                </a:br>
                <a:r>
                  <a:rPr kumimoji="0" lang="en-US" sz="1400" b="0" i="0" u="none" strike="noStrike" kern="1200" cap="none" spc="0" normalizeH="0" baseline="0" noProof="0" dirty="0">
                    <a:ln>
                      <a:noFill/>
                    </a:ln>
                    <a:solidFill>
                      <a:srgbClr val="075314"/>
                    </a:solidFill>
                    <a:effectLst/>
                    <a:uLnTx/>
                    <a:uFillTx/>
                    <a:latin typeface="Calibri"/>
                    <a:ea typeface="+mn-ea"/>
                    <a:cs typeface="+mn-cs"/>
                  </a:rPr>
                  <a:t> (1.3B in 2005)</a:t>
                </a: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21" name="Rectangle 20"/>
              <p:cNvSpPr>
                <a:spLocks noChangeArrowheads="1"/>
              </p:cNvSpPr>
              <p:nvPr/>
            </p:nvSpPr>
            <p:spPr bwMode="auto">
              <a:xfrm>
                <a:off x="7747000" y="742950"/>
                <a:ext cx="1323975" cy="185737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6350">
                    <a:solidFill>
                      <a:srgbClr val="000000"/>
                    </a:solidFill>
                    <a:miter lim="800000"/>
                    <a:headEnd/>
                    <a:tailEnd/>
                  </a14:hiddenLine>
                </a:ext>
              </a:extLst>
            </p:spPr>
            <p:txBody>
              <a:bodyPr lIns="228600" tIns="228600" rIns="228600" bIns="2286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A4DE"/>
                    </a:solidFill>
                    <a:effectLst/>
                    <a:uLnTx/>
                    <a:uFillTx/>
                    <a:latin typeface="Calibri"/>
                    <a:ea typeface="+mn-ea"/>
                    <a:cs typeface="+mn-cs"/>
                  </a:rPr>
                  <a:t>4.6 billion</a:t>
                </a:r>
                <a:r>
                  <a:rPr kumimoji="0" lang="en-US" sz="1400" b="0" i="0" u="none" strike="noStrike" kern="1200" cap="none" spc="0" normalizeH="0" baseline="0" noProof="0">
                    <a:ln>
                      <a:noFill/>
                    </a:ln>
                    <a:solidFill>
                      <a:srgbClr val="075314"/>
                    </a:solidFill>
                    <a:effectLst/>
                    <a:uLnTx/>
                    <a:uFillTx/>
                    <a:latin typeface="Calibri"/>
                    <a:ea typeface="+mn-ea"/>
                    <a:cs typeface="+mn-cs"/>
                  </a:rPr>
                  <a:t> camera phones world wide</a:t>
                </a:r>
                <a:endParaRPr kumimoji="0" lang="en-US"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2" name="Rectangle 21"/>
              <p:cNvSpPr>
                <a:spLocks noChangeArrowheads="1"/>
              </p:cNvSpPr>
              <p:nvPr/>
            </p:nvSpPr>
            <p:spPr bwMode="auto">
              <a:xfrm>
                <a:off x="7696200" y="2609850"/>
                <a:ext cx="1374775" cy="2215991"/>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6350">
                    <a:solidFill>
                      <a:srgbClr val="000000"/>
                    </a:solidFill>
                    <a:miter lim="800000"/>
                    <a:headEnd/>
                    <a:tailEnd/>
                  </a14:hiddenLine>
                </a:ext>
              </a:extLst>
            </p:spPr>
            <p:txBody>
              <a:bodyPr lIns="228600" tIns="228600" rIns="228600" bIns="2286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A4DE"/>
                    </a:solidFill>
                    <a:effectLst/>
                    <a:uLnTx/>
                    <a:uFillTx/>
                    <a:latin typeface="Calibri"/>
                    <a:ea typeface="+mn-ea"/>
                    <a:cs typeface="+mn-cs"/>
                  </a:rPr>
                  <a:t>100s of millions of GPS enabled</a:t>
                </a:r>
                <a:r>
                  <a:rPr kumimoji="0" lang="en-US" sz="1400" b="0" i="0" u="none" strike="noStrike" kern="1200" cap="none" spc="0" normalizeH="0" baseline="0" noProof="0">
                    <a:ln>
                      <a:noFill/>
                    </a:ln>
                    <a:solidFill>
                      <a:srgbClr val="075314"/>
                    </a:solidFill>
                    <a:effectLst/>
                    <a:uLnTx/>
                    <a:uFillTx/>
                    <a:latin typeface="Calibri"/>
                    <a:ea typeface="+mn-ea"/>
                    <a:cs typeface="+mn-cs"/>
                  </a:rPr>
                  <a:t> devices sold annually</a:t>
                </a:r>
                <a:endParaRPr kumimoji="0" lang="en-US" sz="1800" b="0" i="0" u="none" strike="noStrike" kern="1200" cap="none" spc="0" normalizeH="0" baseline="0" noProof="0">
                  <a:ln>
                    <a:noFill/>
                  </a:ln>
                  <a:solidFill>
                    <a:sysClr val="windowText" lastClr="000000"/>
                  </a:solidFill>
                  <a:effectLst/>
                  <a:uLnTx/>
                  <a:uFillTx/>
                  <a:latin typeface="Calibri"/>
                  <a:ea typeface="+mn-ea"/>
                  <a:cs typeface="+mn-cs"/>
                </a:endParaRPr>
              </a:p>
            </p:txBody>
          </p:sp>
        </p:grpSp>
        <p:sp>
          <p:nvSpPr>
            <p:cNvPr id="16" name="Rectangle 15"/>
            <p:cNvSpPr>
              <a:spLocks noChangeArrowheads="1"/>
            </p:cNvSpPr>
            <p:nvPr/>
          </p:nvSpPr>
          <p:spPr bwMode="auto">
            <a:xfrm>
              <a:off x="2457450" y="4897437"/>
              <a:ext cx="2374900" cy="1157287"/>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6350">
                  <a:solidFill>
                    <a:srgbClr val="000000"/>
                  </a:solidFill>
                  <a:miter lim="800000"/>
                  <a:headEnd/>
                  <a:tailEnd/>
                </a14:hiddenLine>
              </a:ext>
            </a:extLst>
          </p:spPr>
          <p:txBody>
            <a:bodyPr lIns="228600" tIns="228600" rIns="228600" bIns="2286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A4DE"/>
                  </a:solidFill>
                  <a:effectLst/>
                  <a:uLnTx/>
                  <a:uFillTx/>
                  <a:latin typeface="Calibri"/>
                  <a:ea typeface="+mn-ea"/>
                  <a:cs typeface="+mn-cs"/>
                </a:rPr>
                <a:t>76 million</a:t>
              </a:r>
              <a:r>
                <a:rPr kumimoji="0" lang="en-US" sz="1400" b="0" i="0" u="none" strike="noStrike" kern="1200" cap="none" spc="0" normalizeH="0" baseline="0" noProof="0" dirty="0">
                  <a:ln>
                    <a:noFill/>
                  </a:ln>
                  <a:solidFill>
                    <a:srgbClr val="075314"/>
                  </a:solidFill>
                  <a:effectLst/>
                  <a:uLnTx/>
                  <a:uFillTx/>
                  <a:latin typeface="Calibri"/>
                  <a:ea typeface="+mn-ea"/>
                  <a:cs typeface="+mn-cs"/>
                </a:rPr>
                <a:t> smart meters in 2009…</a:t>
              </a:r>
              <a:br>
                <a:rPr kumimoji="0" lang="en-US" sz="1400" b="0" i="0" u="none" strike="noStrike" kern="1200" cap="none" spc="0" normalizeH="0" baseline="0" noProof="0" dirty="0">
                  <a:ln>
                    <a:noFill/>
                  </a:ln>
                  <a:solidFill>
                    <a:srgbClr val="075314"/>
                  </a:solidFill>
                  <a:effectLst/>
                  <a:uLnTx/>
                  <a:uFillTx/>
                  <a:latin typeface="Calibri"/>
                  <a:ea typeface="+mn-ea"/>
                  <a:cs typeface="+mn-cs"/>
                </a:rPr>
              </a:br>
              <a:r>
                <a:rPr kumimoji="0" lang="en-US" sz="1400" b="0" i="0" u="none" strike="noStrike" kern="1200" cap="none" spc="0" normalizeH="0" baseline="0" noProof="0" dirty="0">
                  <a:ln>
                    <a:noFill/>
                  </a:ln>
                  <a:solidFill>
                    <a:srgbClr val="075314"/>
                  </a:solidFill>
                  <a:effectLst/>
                  <a:uLnTx/>
                  <a:uFillTx/>
                  <a:latin typeface="Calibri"/>
                  <a:ea typeface="+mn-ea"/>
                  <a:cs typeface="+mn-cs"/>
                </a:rPr>
                <a:t> 200M by 2014 </a:t>
              </a: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grpSp>
    </p:spTree>
    <p:extLst>
      <p:ext uri="{BB962C8B-B14F-4D97-AF65-F5344CB8AC3E}">
        <p14:creationId xmlns:p14="http://schemas.microsoft.com/office/powerpoint/2010/main" val="417532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5D5F-DA7D-4C91-8448-A6ADA9963ABF}"/>
              </a:ext>
            </a:extLst>
          </p:cNvPr>
          <p:cNvSpPr>
            <a:spLocks noGrp="1"/>
          </p:cNvSpPr>
          <p:nvPr>
            <p:ph type="title"/>
          </p:nvPr>
        </p:nvSpPr>
        <p:spPr/>
        <p:txBody>
          <a:bodyPr/>
          <a:lstStyle/>
          <a:p>
            <a:r>
              <a:rPr lang="en-GB" dirty="0"/>
              <a:t>How is big data used</a:t>
            </a:r>
          </a:p>
        </p:txBody>
      </p:sp>
      <p:sp>
        <p:nvSpPr>
          <p:cNvPr id="3" name="Content Placeholder 2">
            <a:extLst>
              <a:ext uri="{FF2B5EF4-FFF2-40B4-BE49-F238E27FC236}">
                <a16:creationId xmlns:a16="http://schemas.microsoft.com/office/drawing/2014/main" id="{1D7FD9A6-18B0-430C-8D95-FE625750AC29}"/>
              </a:ext>
            </a:extLst>
          </p:cNvPr>
          <p:cNvSpPr>
            <a:spLocks noGrp="1"/>
          </p:cNvSpPr>
          <p:nvPr>
            <p:ph idx="1"/>
          </p:nvPr>
        </p:nvSpPr>
        <p:spPr/>
        <p:txBody>
          <a:bodyPr>
            <a:normAutofit fontScale="92500" lnSpcReduction="20000"/>
          </a:bodyPr>
          <a:lstStyle/>
          <a:p>
            <a:r>
              <a:rPr lang="en-GB" b="1" dirty="0"/>
              <a:t>Big data</a:t>
            </a:r>
            <a:r>
              <a:rPr lang="en-GB" dirty="0"/>
              <a:t> is also increasingly </a:t>
            </a:r>
            <a:r>
              <a:rPr lang="en-GB" b="1" dirty="0"/>
              <a:t>used</a:t>
            </a:r>
            <a:r>
              <a:rPr lang="en-GB" dirty="0"/>
              <a:t> to optimise business processes. </a:t>
            </a:r>
          </a:p>
          <a:p>
            <a:r>
              <a:rPr lang="en-GB" dirty="0"/>
              <a:t>Retailers are able to optimise their stock based on predictions generated from social media </a:t>
            </a:r>
            <a:r>
              <a:rPr lang="en-GB" b="1" dirty="0"/>
              <a:t>data</a:t>
            </a:r>
            <a:r>
              <a:rPr lang="en-GB" dirty="0"/>
              <a:t>, web search trends and weather forecasts</a:t>
            </a:r>
          </a:p>
          <a:p>
            <a:r>
              <a:rPr lang="en-GB" dirty="0"/>
              <a:t>HR business processes are also being improved using </a:t>
            </a:r>
            <a:r>
              <a:rPr lang="en-GB" b="1" dirty="0"/>
              <a:t>big data</a:t>
            </a:r>
            <a:r>
              <a:rPr lang="en-GB" dirty="0"/>
              <a:t> analytics</a:t>
            </a:r>
          </a:p>
          <a:p>
            <a:r>
              <a:rPr lang="en-GB" dirty="0"/>
              <a:t>The NFL has developed its own platform of applications to assist all 32 teams in making the best decisions based on everything from the condition of the grass on the field, to the weather, to statistics about an individual player's performance while in university. It is all in the name of strategy as well as reducing player injuries. </a:t>
            </a:r>
          </a:p>
          <a:p>
            <a:r>
              <a:rPr lang="en-GB" dirty="0"/>
              <a:t>The U.S. uses big data analytics to foil terrorist plots</a:t>
            </a:r>
          </a:p>
          <a:p>
            <a:r>
              <a:rPr lang="en-GB" dirty="0"/>
              <a:t>Big data techniques can detect and prevent cyber attacks. </a:t>
            </a:r>
          </a:p>
          <a:p>
            <a:r>
              <a:rPr lang="en-GB" dirty="0"/>
              <a:t>Police forces use big data tools to catch criminals and even predict criminal activity </a:t>
            </a:r>
          </a:p>
          <a:p>
            <a:r>
              <a:rPr lang="en-GB" dirty="0"/>
              <a:t>Credit card companies use big data use it to detect fraudulent transactions</a:t>
            </a:r>
          </a:p>
        </p:txBody>
      </p:sp>
    </p:spTree>
    <p:extLst>
      <p:ext uri="{BB962C8B-B14F-4D97-AF65-F5344CB8AC3E}">
        <p14:creationId xmlns:p14="http://schemas.microsoft.com/office/powerpoint/2010/main" val="422190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4768-76F4-49BE-A265-FBC0378D1514}"/>
              </a:ext>
            </a:extLst>
          </p:cNvPr>
          <p:cNvSpPr>
            <a:spLocks noGrp="1"/>
          </p:cNvSpPr>
          <p:nvPr>
            <p:ph type="title"/>
          </p:nvPr>
        </p:nvSpPr>
        <p:spPr/>
        <p:txBody>
          <a:bodyPr/>
          <a:lstStyle/>
          <a:p>
            <a:r>
              <a:rPr lang="en-GB" dirty="0"/>
              <a:t>Industry example</a:t>
            </a:r>
          </a:p>
        </p:txBody>
      </p:sp>
      <p:sp>
        <p:nvSpPr>
          <p:cNvPr id="3" name="Content Placeholder 2">
            <a:extLst>
              <a:ext uri="{FF2B5EF4-FFF2-40B4-BE49-F238E27FC236}">
                <a16:creationId xmlns:a16="http://schemas.microsoft.com/office/drawing/2014/main" id="{0EB610FB-CE3F-48A7-9C81-39081A31AD7B}"/>
              </a:ext>
            </a:extLst>
          </p:cNvPr>
          <p:cNvSpPr>
            <a:spLocks noGrp="1"/>
          </p:cNvSpPr>
          <p:nvPr>
            <p:ph idx="1"/>
          </p:nvPr>
        </p:nvSpPr>
        <p:spPr>
          <a:xfrm>
            <a:off x="1097280" y="1845734"/>
            <a:ext cx="10058400" cy="4023360"/>
          </a:xfrm>
        </p:spPr>
        <p:txBody>
          <a:bodyPr/>
          <a:lstStyle/>
          <a:p>
            <a:r>
              <a:rPr lang="en-GB" dirty="0"/>
              <a:t>Fraud detection</a:t>
            </a:r>
          </a:p>
          <a:p>
            <a:r>
              <a:rPr lang="en-GB" dirty="0"/>
              <a:t>Insurance companies have major problems with fraudulent claims</a:t>
            </a:r>
          </a:p>
          <a:p>
            <a:r>
              <a:rPr lang="en-GB" dirty="0"/>
              <a:t>Cost to detect v cost to pay out (why whiplash claims are unchallenged)</a:t>
            </a:r>
          </a:p>
          <a:p>
            <a:r>
              <a:rPr lang="en-GB" dirty="0"/>
              <a:t>Need big data to determine fraud more effectively (include additional technology such as neural networks)</a:t>
            </a:r>
          </a:p>
          <a:p>
            <a:r>
              <a:rPr lang="en-GB" dirty="0"/>
              <a:t>COMPANY A		COMPANY B		COMPANY C</a:t>
            </a:r>
          </a:p>
        </p:txBody>
      </p:sp>
      <p:sp>
        <p:nvSpPr>
          <p:cNvPr id="4" name="Rectangle: Rounded Corners 3">
            <a:extLst>
              <a:ext uri="{FF2B5EF4-FFF2-40B4-BE49-F238E27FC236}">
                <a16:creationId xmlns:a16="http://schemas.microsoft.com/office/drawing/2014/main" id="{E7790920-6947-4A3D-8280-02ACDB148144}"/>
              </a:ext>
            </a:extLst>
          </p:cNvPr>
          <p:cNvSpPr/>
          <p:nvPr/>
        </p:nvSpPr>
        <p:spPr>
          <a:xfrm>
            <a:off x="1205345" y="4322618"/>
            <a:ext cx="1246910"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Claimant A</a:t>
            </a:r>
          </a:p>
        </p:txBody>
      </p:sp>
      <p:sp>
        <p:nvSpPr>
          <p:cNvPr id="5" name="Rectangle: Rounded Corners 4">
            <a:extLst>
              <a:ext uri="{FF2B5EF4-FFF2-40B4-BE49-F238E27FC236}">
                <a16:creationId xmlns:a16="http://schemas.microsoft.com/office/drawing/2014/main" id="{EDAB85CB-D66B-46E9-8162-2911906354DF}"/>
              </a:ext>
            </a:extLst>
          </p:cNvPr>
          <p:cNvSpPr/>
          <p:nvPr/>
        </p:nvSpPr>
        <p:spPr>
          <a:xfrm>
            <a:off x="1205345" y="4904508"/>
            <a:ext cx="1246910"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Witness A</a:t>
            </a:r>
          </a:p>
        </p:txBody>
      </p:sp>
      <p:sp>
        <p:nvSpPr>
          <p:cNvPr id="6" name="Rectangle: Rounded Corners 5">
            <a:extLst>
              <a:ext uri="{FF2B5EF4-FFF2-40B4-BE49-F238E27FC236}">
                <a16:creationId xmlns:a16="http://schemas.microsoft.com/office/drawing/2014/main" id="{8CCB7E31-5997-440F-B852-55866CABDD06}"/>
              </a:ext>
            </a:extLst>
          </p:cNvPr>
          <p:cNvSpPr/>
          <p:nvPr/>
        </p:nvSpPr>
        <p:spPr>
          <a:xfrm>
            <a:off x="6553201" y="5633567"/>
            <a:ext cx="1246910"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Injured C</a:t>
            </a:r>
          </a:p>
        </p:txBody>
      </p:sp>
      <p:sp>
        <p:nvSpPr>
          <p:cNvPr id="7" name="Rectangle: Rounded Corners 6">
            <a:extLst>
              <a:ext uri="{FF2B5EF4-FFF2-40B4-BE49-F238E27FC236}">
                <a16:creationId xmlns:a16="http://schemas.microsoft.com/office/drawing/2014/main" id="{F84DD27B-29EA-4FAF-9505-FCB90BCF4A7B}"/>
              </a:ext>
            </a:extLst>
          </p:cNvPr>
          <p:cNvSpPr/>
          <p:nvPr/>
        </p:nvSpPr>
        <p:spPr>
          <a:xfrm>
            <a:off x="3879273" y="5500251"/>
            <a:ext cx="1246910"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Injured B</a:t>
            </a:r>
          </a:p>
        </p:txBody>
      </p:sp>
      <p:sp>
        <p:nvSpPr>
          <p:cNvPr id="8" name="Rectangle: Rounded Corners 7">
            <a:extLst>
              <a:ext uri="{FF2B5EF4-FFF2-40B4-BE49-F238E27FC236}">
                <a16:creationId xmlns:a16="http://schemas.microsoft.com/office/drawing/2014/main" id="{62B95501-5FF5-429D-BB35-7D8BD4E9B779}"/>
              </a:ext>
            </a:extLst>
          </p:cNvPr>
          <p:cNvSpPr/>
          <p:nvPr/>
        </p:nvSpPr>
        <p:spPr>
          <a:xfrm>
            <a:off x="3879273" y="4904508"/>
            <a:ext cx="1246910"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Witness B</a:t>
            </a:r>
          </a:p>
        </p:txBody>
      </p:sp>
      <p:sp>
        <p:nvSpPr>
          <p:cNvPr id="9" name="Rectangle: Rounded Corners 8">
            <a:extLst>
              <a:ext uri="{FF2B5EF4-FFF2-40B4-BE49-F238E27FC236}">
                <a16:creationId xmlns:a16="http://schemas.microsoft.com/office/drawing/2014/main" id="{79A54165-1242-4358-8CCE-E60670EC60DB}"/>
              </a:ext>
            </a:extLst>
          </p:cNvPr>
          <p:cNvSpPr/>
          <p:nvPr/>
        </p:nvSpPr>
        <p:spPr>
          <a:xfrm>
            <a:off x="6553201" y="5015345"/>
            <a:ext cx="1246910"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Witness C</a:t>
            </a:r>
          </a:p>
        </p:txBody>
      </p:sp>
      <p:sp>
        <p:nvSpPr>
          <p:cNvPr id="10" name="Rectangle: Rounded Corners 9">
            <a:extLst>
              <a:ext uri="{FF2B5EF4-FFF2-40B4-BE49-F238E27FC236}">
                <a16:creationId xmlns:a16="http://schemas.microsoft.com/office/drawing/2014/main" id="{DD0B32B2-3A31-4260-94E5-79DC1BE54028}"/>
              </a:ext>
            </a:extLst>
          </p:cNvPr>
          <p:cNvSpPr/>
          <p:nvPr/>
        </p:nvSpPr>
        <p:spPr>
          <a:xfrm>
            <a:off x="6553201" y="4322617"/>
            <a:ext cx="1246910"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Claimant C</a:t>
            </a:r>
          </a:p>
        </p:txBody>
      </p:sp>
      <p:sp>
        <p:nvSpPr>
          <p:cNvPr id="11" name="Rectangle: Rounded Corners 10">
            <a:extLst>
              <a:ext uri="{FF2B5EF4-FFF2-40B4-BE49-F238E27FC236}">
                <a16:creationId xmlns:a16="http://schemas.microsoft.com/office/drawing/2014/main" id="{BBB1EA09-A2D6-41E9-ADC5-291F77C39DDB}"/>
              </a:ext>
            </a:extLst>
          </p:cNvPr>
          <p:cNvSpPr/>
          <p:nvPr/>
        </p:nvSpPr>
        <p:spPr>
          <a:xfrm>
            <a:off x="3879273" y="4322618"/>
            <a:ext cx="1246910"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Claimant B</a:t>
            </a:r>
          </a:p>
        </p:txBody>
      </p:sp>
      <p:cxnSp>
        <p:nvCxnSpPr>
          <p:cNvPr id="13" name="Straight Arrow Connector 12">
            <a:extLst>
              <a:ext uri="{FF2B5EF4-FFF2-40B4-BE49-F238E27FC236}">
                <a16:creationId xmlns:a16="http://schemas.microsoft.com/office/drawing/2014/main" id="{46491A68-01B3-4EC9-83C6-0A561A2E2B18}"/>
              </a:ext>
            </a:extLst>
          </p:cNvPr>
          <p:cNvCxnSpPr>
            <a:stCxn id="5" idx="3"/>
            <a:endCxn id="11" idx="1"/>
          </p:cNvCxnSpPr>
          <p:nvPr/>
        </p:nvCxnSpPr>
        <p:spPr>
          <a:xfrm flipV="1">
            <a:off x="2452255" y="4516582"/>
            <a:ext cx="1427018" cy="58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3543D8-E7DB-4200-B9CE-868B4F92388A}"/>
              </a:ext>
            </a:extLst>
          </p:cNvPr>
          <p:cNvCxnSpPr>
            <a:stCxn id="8" idx="1"/>
            <a:endCxn id="4" idx="3"/>
          </p:cNvCxnSpPr>
          <p:nvPr/>
        </p:nvCxnSpPr>
        <p:spPr>
          <a:xfrm flipH="1" flipV="1">
            <a:off x="2452255" y="4516582"/>
            <a:ext cx="1427018" cy="58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15A99E-9E32-419A-AB96-40DEFE63AE2D}"/>
              </a:ext>
            </a:extLst>
          </p:cNvPr>
          <p:cNvCxnSpPr>
            <a:stCxn id="7" idx="3"/>
            <a:endCxn id="10" idx="1"/>
          </p:cNvCxnSpPr>
          <p:nvPr/>
        </p:nvCxnSpPr>
        <p:spPr>
          <a:xfrm flipV="1">
            <a:off x="5126183" y="4516581"/>
            <a:ext cx="1427018" cy="117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4C9E458-82FB-4257-BC13-E9FF0E461AB8}"/>
              </a:ext>
            </a:extLst>
          </p:cNvPr>
          <p:cNvCxnSpPr>
            <a:stCxn id="9" idx="1"/>
            <a:endCxn id="8" idx="3"/>
          </p:cNvCxnSpPr>
          <p:nvPr/>
        </p:nvCxnSpPr>
        <p:spPr>
          <a:xfrm flipH="1" flipV="1">
            <a:off x="5126183" y="5098472"/>
            <a:ext cx="1427018" cy="11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6FFD039-BF17-49C5-9DA8-5F12988DCED3}"/>
              </a:ext>
            </a:extLst>
          </p:cNvPr>
          <p:cNvCxnSpPr>
            <a:stCxn id="11" idx="3"/>
            <a:endCxn id="6" idx="1"/>
          </p:cNvCxnSpPr>
          <p:nvPr/>
        </p:nvCxnSpPr>
        <p:spPr>
          <a:xfrm>
            <a:off x="5126183" y="4516582"/>
            <a:ext cx="1427018" cy="1310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C95F51B-D07E-4A72-BD37-3878EB78010C}"/>
              </a:ext>
            </a:extLst>
          </p:cNvPr>
          <p:cNvSpPr txBox="1"/>
          <p:nvPr/>
        </p:nvSpPr>
        <p:spPr>
          <a:xfrm>
            <a:off x="8520545" y="4142509"/>
            <a:ext cx="2574175" cy="2031325"/>
          </a:xfrm>
          <a:prstGeom prst="rect">
            <a:avLst/>
          </a:prstGeom>
          <a:noFill/>
        </p:spPr>
        <p:txBody>
          <a:bodyPr wrap="square" rtlCol="0">
            <a:spAutoFit/>
          </a:bodyPr>
          <a:lstStyle/>
          <a:p>
            <a:r>
              <a:rPr lang="en-GB" dirty="0"/>
              <a:t>Existing system would not be able to check for this type of interdependent claim</a:t>
            </a:r>
          </a:p>
          <a:p>
            <a:r>
              <a:rPr lang="en-GB" dirty="0"/>
              <a:t>Claiming injury yet partying on FB/Twitter/</a:t>
            </a:r>
            <a:r>
              <a:rPr lang="en-GB" dirty="0" err="1"/>
              <a:t>Instram</a:t>
            </a:r>
            <a:r>
              <a:rPr lang="en-GB" dirty="0"/>
              <a:t> etc</a:t>
            </a:r>
          </a:p>
        </p:txBody>
      </p:sp>
    </p:spTree>
    <p:extLst>
      <p:ext uri="{BB962C8B-B14F-4D97-AF65-F5344CB8AC3E}">
        <p14:creationId xmlns:p14="http://schemas.microsoft.com/office/powerpoint/2010/main" val="20432562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8411</TotalTime>
  <Words>775</Words>
  <Application>Microsoft Office PowerPoint</Application>
  <PresentationFormat>Widescreen</PresentationFormat>
  <Paragraphs>121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Big Data</vt:lpstr>
      <vt:lpstr>What is big data?</vt:lpstr>
      <vt:lpstr>Data Types - Structured</vt:lpstr>
      <vt:lpstr>Unstructured </vt:lpstr>
      <vt:lpstr>Challenges of Big Data</vt:lpstr>
      <vt:lpstr>The 3 V’s</vt:lpstr>
      <vt:lpstr>Where is the data?</vt:lpstr>
      <vt:lpstr>How is big data used</vt:lpstr>
      <vt:lpstr>Industry example</vt:lpstr>
      <vt:lpstr>Google Flu</vt:lpstr>
      <vt:lpstr>Seminar </vt:lpstr>
    </vt:vector>
  </TitlesOfParts>
  <Company>Northumbria University at Newcastle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Emma-Jane Phillips</dc:creator>
  <cp:lastModifiedBy>Emma-Jane Phillips</cp:lastModifiedBy>
  <cp:revision>15</cp:revision>
  <dcterms:created xsi:type="dcterms:W3CDTF">2017-09-05T12:45:37Z</dcterms:created>
  <dcterms:modified xsi:type="dcterms:W3CDTF">2018-10-21T14:06:10Z</dcterms:modified>
</cp:coreProperties>
</file>