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2"/>
  </p:notesMasterIdLst>
  <p:handoutMasterIdLst>
    <p:handoutMasterId r:id="rId23"/>
  </p:handoutMasterIdLst>
  <p:sldIdLst>
    <p:sldId id="290" r:id="rId2"/>
    <p:sldId id="256" r:id="rId3"/>
    <p:sldId id="291" r:id="rId4"/>
    <p:sldId id="287" r:id="rId5"/>
    <p:sldId id="288" r:id="rId6"/>
    <p:sldId id="257" r:id="rId7"/>
    <p:sldId id="259" r:id="rId8"/>
    <p:sldId id="295" r:id="rId9"/>
    <p:sldId id="293" r:id="rId10"/>
    <p:sldId id="261" r:id="rId11"/>
    <p:sldId id="297" r:id="rId12"/>
    <p:sldId id="281" r:id="rId13"/>
    <p:sldId id="262" r:id="rId14"/>
    <p:sldId id="279" r:id="rId15"/>
    <p:sldId id="270" r:id="rId16"/>
    <p:sldId id="282" r:id="rId17"/>
    <p:sldId id="283" r:id="rId18"/>
    <p:sldId id="269" r:id="rId19"/>
    <p:sldId id="286" r:id="rId20"/>
    <p:sldId id="280" r:id="rId21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34" y="126"/>
      </p:cViewPr>
      <p:guideLst>
        <p:guide orient="horz" pos="18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404" y="-7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9125" y="2476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RDBTP - Views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615C423-B996-428C-B42D-C9AFD75E0B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96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Times New Roman" charset="0"/>
              </a:defRPr>
            </a:lvl1pPr>
          </a:lstStyle>
          <a:p>
            <a:pPr>
              <a:defRPr/>
            </a:pPr>
            <a:fld id="{1AE3E0DF-199F-439D-BB30-451E24580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09DA3-88F4-4814-B678-0CDBA1C096F1}" type="slidenum">
              <a:rPr lang="en-US" smtClean="0">
                <a:latin typeface="Times New Roman" pitchFamily="28" charset="0"/>
              </a:rPr>
              <a:pPr/>
              <a:t>1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954F2-CE6D-42AD-88E2-5067963433A4}" type="slidenum">
              <a:rPr lang="en-US" smtClean="0">
                <a:latin typeface="Times New Roman" pitchFamily="28" charset="0"/>
              </a:rPr>
              <a:pPr/>
              <a:t>13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2F51-0E52-4325-9018-DAC969832448}" type="slidenum">
              <a:rPr lang="en-US" smtClean="0">
                <a:latin typeface="Times New Roman" pitchFamily="28" charset="0"/>
              </a:rPr>
              <a:pPr/>
              <a:t>14</a:t>
            </a:fld>
            <a:endParaRPr lang="en-US" smtClean="0">
              <a:latin typeface="Times New Roman" pitchFamily="2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Times New Roman" pitchFamily="28" charset="0"/>
              </a:rPr>
              <a:t>TAKE OUT (ANSWER TO EXERCISE ON PREVIOUS SLIDE)</a:t>
            </a:r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5258C-2CB6-4352-8091-C19EFEEEBB37}" type="slidenum">
              <a:rPr lang="en-US" smtClean="0">
                <a:latin typeface="Times New Roman" pitchFamily="28" charset="0"/>
              </a:rPr>
              <a:pPr/>
              <a:t>15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C74B-DF52-4831-B4D0-3EF42562AA98}" type="slidenum">
              <a:rPr lang="en-US" smtClean="0">
                <a:latin typeface="Times New Roman" pitchFamily="28" charset="0"/>
              </a:rPr>
              <a:pPr/>
              <a:t>16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E5525-3AC3-47E8-BF0E-218AE324AE4E}" type="slidenum">
              <a:rPr lang="en-US" smtClean="0">
                <a:latin typeface="Times New Roman" pitchFamily="28" charset="0"/>
              </a:rPr>
              <a:pPr/>
              <a:t>17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87780-86B2-4542-8210-8E171528F816}" type="slidenum">
              <a:rPr lang="en-US" smtClean="0">
                <a:latin typeface="Times New Roman" pitchFamily="28" charset="0"/>
              </a:rPr>
              <a:pPr/>
              <a:t>18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D15EC-6766-413A-BA5B-3244E2D3ACA0}" type="slidenum">
              <a:rPr lang="en-US" smtClean="0">
                <a:latin typeface="Times New Roman" pitchFamily="28" charset="0"/>
              </a:rPr>
              <a:pPr/>
              <a:t>19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1EA94-23EE-49DB-89E0-D07D799C80A1}" type="slidenum">
              <a:rPr lang="en-US" smtClean="0">
                <a:latin typeface="Times New Roman" pitchFamily="28" charset="0"/>
              </a:rPr>
              <a:pPr/>
              <a:t>20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998F9-907F-4AE6-B720-DA622BC03E46}" type="slidenum">
              <a:rPr lang="en-US" smtClean="0">
                <a:latin typeface="Times New Roman" pitchFamily="28" charset="0"/>
              </a:rPr>
              <a:pPr/>
              <a:t>2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E3E0DF-199F-439D-BB30-451E245803D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32A75-D2D0-46C3-B065-F8EE65D2997F}" type="slidenum">
              <a:rPr lang="en-US" smtClean="0">
                <a:latin typeface="Times New Roman" pitchFamily="28" charset="0"/>
              </a:rPr>
              <a:pPr/>
              <a:t>4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3F3F4-C6AD-49EB-9266-A60AED770896}" type="slidenum">
              <a:rPr lang="en-US" smtClean="0">
                <a:latin typeface="Times New Roman" pitchFamily="28" charset="0"/>
              </a:rPr>
              <a:pPr/>
              <a:t>5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78D6A-3FCD-46EB-853C-6ABD84917B3F}" type="slidenum">
              <a:rPr lang="en-US" smtClean="0">
                <a:latin typeface="Times New Roman" pitchFamily="28" charset="0"/>
              </a:rPr>
              <a:pPr/>
              <a:t>6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71B57-9252-402C-AC36-3CF358ACE5B9}" type="slidenum">
              <a:rPr lang="en-US" smtClean="0">
                <a:latin typeface="Times New Roman" pitchFamily="28" charset="0"/>
              </a:rPr>
              <a:pPr/>
              <a:t>7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5B2CD-9715-4193-9855-D25852DE5491}" type="slidenum">
              <a:rPr lang="en-US" smtClean="0">
                <a:latin typeface="Times New Roman" pitchFamily="28" charset="0"/>
              </a:rPr>
              <a:pPr/>
              <a:t>10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29082-B2C9-41D6-B0FF-160E2022A70D}" type="slidenum">
              <a:rPr lang="en-US" smtClean="0">
                <a:latin typeface="Times New Roman" pitchFamily="28" charset="0"/>
              </a:rPr>
              <a:pPr/>
              <a:t>12</a:t>
            </a:fld>
            <a:endParaRPr lang="en-US" smtClean="0">
              <a:latin typeface="Times New Roman" pitchFamily="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E77C0-D2AF-49A8-AC64-C9EFB88FD7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893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4362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339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8635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176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19753-54D9-42DD-925D-0A6CD5077F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266E3-8472-46EC-9240-A8F277999C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01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E39D2-0B55-4996-A3DE-177571E9D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0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D2CD-4697-4928-AAB5-FF8DA11670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D687C-7A33-4F78-B18F-BA3852962D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FC76A-873F-4E61-B33B-D6E70B011F2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619A5-8D19-4BBD-B598-C16632B59B1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F866D-20E0-4F8A-823D-D6BEBFF806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5F88-BF1C-43F4-9CF7-0426AEED61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FD3A7-1F5D-4CCE-93B6-CF65701A39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38FB8-2BA9-4DCF-B14A-CC6F006DB7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A72FFD3-E6DB-4595-9007-FC2987EBA4A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ffectLst/>
              </a:rPr>
              <a:t>Views</a:t>
            </a:r>
            <a:endParaRPr lang="en-GB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Relational Databases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1388" y="6354763"/>
            <a:ext cx="582612" cy="274637"/>
          </a:xfrm>
        </p:spPr>
        <p:txBody>
          <a:bodyPr/>
          <a:lstStyle/>
          <a:p>
            <a:pPr>
              <a:defRPr/>
            </a:pPr>
            <a:fld id="{04112584-9998-48C2-B3CB-DB5B1BD7BAD1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CC410-AFE8-4B9E-8CE6-3C1E81BA9350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71584" y="502592"/>
            <a:ext cx="4141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0" i="0" dirty="0" smtClean="0">
                <a:solidFill>
                  <a:schemeClr val="accent2"/>
                </a:solidFill>
                <a:latin typeface="+mj-lt"/>
              </a:rPr>
              <a:t>VIEWING THE DATA</a:t>
            </a:r>
            <a:endParaRPr lang="en-GB" sz="3200" b="0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610" y="1632289"/>
            <a:ext cx="854128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SQL&gt; select count(*) from </a:t>
            </a:r>
            <a:r>
              <a:rPr lang="en-GB" sz="1400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customer_sales_summary</a:t>
            </a:r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GB" sz="1400" b="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COUNT(*)</a:t>
            </a: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</a:t>
            </a: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endParaRPr lang="en-GB" sz="11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Now we add an order for a customer who has yet to place an order…..</a:t>
            </a:r>
          </a:p>
          <a:p>
            <a:endParaRPr lang="en-GB" sz="11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SQL&gt;insert 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order_header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order_placed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order_customer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order_payment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GB" sz="1400" b="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order_staff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order_fulfilled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1400" b="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	values 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(31	, SYSDATE,'50',</a:t>
            </a:r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,'30-aug-2014');</a:t>
            </a:r>
          </a:p>
          <a:p>
            <a:pPr lvl="1"/>
            <a:endParaRPr lang="en-GB" sz="14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SQL&gt;insert 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order_line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 values(31,2,32,10,SYSDATE);</a:t>
            </a:r>
          </a:p>
          <a:p>
            <a:pPr lvl="1"/>
            <a:endParaRPr lang="en-GB" sz="1400" b="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4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SQL&gt; select count(*) from </a:t>
            </a:r>
            <a:r>
              <a:rPr lang="en-GB" sz="14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customer_sales_summary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GB" sz="14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COUNT(*)</a:t>
            </a:r>
          </a:p>
          <a:p>
            <a:pPr lvl="1"/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-----------------</a:t>
            </a:r>
          </a:p>
          <a:p>
            <a:pPr lvl="1"/>
            <a:r>
              <a:rPr lang="en-GB" sz="14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GB" sz="140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Because </a:t>
            </a:r>
            <a:r>
              <a:rPr lang="en-GB" sz="1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underlying (</a:t>
            </a:r>
            <a:r>
              <a:rPr lang="en-GB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base</a:t>
            </a:r>
            <a:r>
              <a:rPr lang="en-GB" sz="1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) </a:t>
            </a:r>
            <a:r>
              <a:rPr lang="en-GB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tables are updated</a:t>
            </a:r>
            <a:endParaRPr lang="en-GB" sz="1800" b="0" i="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69808" y="3364634"/>
            <a:ext cx="1029809" cy="108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i="0" dirty="0" smtClean="0"/>
              <a:t>Customer 50 has now placed an order for the first time</a:t>
            </a:r>
            <a:endParaRPr lang="en-GB" sz="1100" b="0" i="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095783" y="3908139"/>
            <a:ext cx="29740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080160" y="4768831"/>
            <a:ext cx="1019457" cy="1223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i="0" dirty="0" smtClean="0"/>
              <a:t>Count has increased from 16 to 17 to include customer 50’s order</a:t>
            </a:r>
            <a:endParaRPr lang="en-GB" sz="1100" b="0" i="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952044" y="5380628"/>
            <a:ext cx="412811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609600"/>
            <a:ext cx="7170296" cy="1320800"/>
          </a:xfrm>
        </p:spPr>
        <p:txBody>
          <a:bodyPr/>
          <a:lstStyle/>
          <a:p>
            <a:r>
              <a:rPr lang="en-GB" dirty="0" smtClean="0"/>
              <a:t>Selecting from </a:t>
            </a:r>
            <a:r>
              <a:rPr lang="en-GB" dirty="0" smtClean="0"/>
              <a:t>views – warning!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928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GB" sz="1600" dirty="0"/>
              <a:t>SQL&gt; select max( orders) from </a:t>
            </a:r>
            <a:r>
              <a:rPr lang="en-GB" sz="1600" dirty="0" err="1"/>
              <a:t>customer_sales_summary</a:t>
            </a:r>
            <a:r>
              <a:rPr lang="en-GB" sz="1600" dirty="0"/>
              <a:t>;</a:t>
            </a:r>
          </a:p>
          <a:p>
            <a:pPr marL="45720" indent="0">
              <a:buNone/>
            </a:pPr>
            <a:r>
              <a:rPr lang="en-GB" sz="1600" dirty="0" smtClean="0">
                <a:solidFill>
                  <a:srgbClr val="FF0000"/>
                </a:solidFill>
              </a:rPr>
              <a:t>ERROR </a:t>
            </a:r>
            <a:r>
              <a:rPr lang="en-GB" sz="1600" dirty="0">
                <a:solidFill>
                  <a:srgbClr val="FF0000"/>
                </a:solidFill>
              </a:rPr>
              <a:t>at line 1:</a:t>
            </a:r>
          </a:p>
          <a:p>
            <a:pPr marL="4572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ORA-00904: "ORDERS": </a:t>
            </a:r>
            <a:r>
              <a:rPr lang="en-GB" sz="1600" dirty="0" smtClean="0">
                <a:solidFill>
                  <a:srgbClr val="FF0000"/>
                </a:solidFill>
              </a:rPr>
              <a:t>Invalid identifier</a:t>
            </a:r>
          </a:p>
          <a:p>
            <a:pPr marL="4572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The problem stems from the attribute name.  Oracle will automatically convert the attribute name to upper case when running the query.  </a:t>
            </a:r>
          </a:p>
          <a:p>
            <a:pPr lvl="1"/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Orders becomes ORDERS</a:t>
            </a:r>
          </a:p>
          <a:p>
            <a:pPr lvl="1"/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There is no attribute called ORDERS in the view structure as it is orders</a:t>
            </a:r>
          </a:p>
          <a:p>
            <a:pPr lvl="1"/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Need to force the DBMS to see orders not ORDERS</a:t>
            </a:r>
          </a:p>
          <a:p>
            <a:pPr lvl="1"/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Use " " </a:t>
            </a:r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around the attribute name</a:t>
            </a:r>
          </a:p>
          <a:p>
            <a:pPr marL="45720" indent="0">
              <a:buNone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1500" dirty="0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en-GB" sz="1500" dirty="0">
                <a:solidFill>
                  <a:schemeClr val="accent3">
                    <a:lumMod val="50000"/>
                  </a:schemeClr>
                </a:solidFill>
              </a:rPr>
              <a:t>&gt; select max( "Orders" ) from </a:t>
            </a:r>
            <a:r>
              <a:rPr lang="en-GB" sz="1500" dirty="0" err="1">
                <a:solidFill>
                  <a:schemeClr val="accent3">
                    <a:lumMod val="50000"/>
                  </a:schemeClr>
                </a:solidFill>
              </a:rPr>
              <a:t>customer_sales_summary</a:t>
            </a:r>
            <a:r>
              <a:rPr lang="en-GB" sz="1500" dirty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pPr marL="320040" lvl="1" indent="0">
              <a:buNone/>
            </a:pPr>
            <a:r>
              <a:rPr lang="en-GB" sz="1300" dirty="0" smtClean="0">
                <a:solidFill>
                  <a:schemeClr val="accent3">
                    <a:lumMod val="50000"/>
                  </a:schemeClr>
                </a:solidFill>
              </a:rPr>
              <a:t>MAX</a:t>
            </a:r>
            <a:r>
              <a:rPr lang="en-GB" sz="1300" dirty="0">
                <a:solidFill>
                  <a:schemeClr val="accent3">
                    <a:lumMod val="50000"/>
                  </a:schemeClr>
                </a:solidFill>
              </a:rPr>
              <a:t>("ORDERS")</a:t>
            </a:r>
          </a:p>
          <a:p>
            <a:pPr marL="320040" lvl="1" indent="0">
              <a:buNone/>
            </a:pPr>
            <a:r>
              <a:rPr lang="en-GB" sz="1300" dirty="0" smtClean="0">
                <a:solidFill>
                  <a:schemeClr val="accent3">
                    <a:lumMod val="50000"/>
                  </a:schemeClr>
                </a:solidFill>
              </a:rPr>
              <a:t>---------------------</a:t>
            </a:r>
            <a:endParaRPr lang="en-GB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320040" lvl="1" indent="0">
              <a:buNone/>
            </a:pPr>
            <a:r>
              <a:rPr lang="en-GB" sz="1300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GB" sz="1300" dirty="0" smtClean="0">
                <a:solidFill>
                  <a:schemeClr val="accent3">
                    <a:lumMod val="50000"/>
                  </a:schemeClr>
                </a:solidFill>
              </a:rPr>
              <a:t>   11</a:t>
            </a:r>
          </a:p>
          <a:p>
            <a:pPr marL="320040" lvl="1" indent="0">
              <a:buNone/>
            </a:pPr>
            <a:r>
              <a:rPr lang="en-GB" sz="1300" u="sng" dirty="0" smtClean="0">
                <a:solidFill>
                  <a:schemeClr val="accent3">
                    <a:lumMod val="50000"/>
                  </a:schemeClr>
                </a:solidFill>
              </a:rPr>
              <a:t>This problem can be avoided if when you name the attributes in the CREATE VIEW command you use all upper case</a:t>
            </a:r>
            <a:endParaRPr lang="en-GB" sz="1300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D2CD-4697-4928-AAB5-FF8DA11670A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7" name="Group 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61430718"/>
              </p:ext>
            </p:extLst>
          </p:nvPr>
        </p:nvGraphicFramePr>
        <p:xfrm>
          <a:off x="363850" y="1445520"/>
          <a:ext cx="7847012" cy="3919539"/>
        </p:xfrm>
        <a:graphic>
          <a:graphicData uri="http://schemas.openxmlformats.org/drawingml/2006/table">
            <a:tbl>
              <a:tblPr/>
              <a:tblGrid>
                <a:gridCol w="40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Complex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tables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more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 functions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 groups of 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DML operations through a view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always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C77CD-0291-4236-BFCC-B0D0CF8E34A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8461" name="Text Box 2"/>
          <p:cNvSpPr txBox="1">
            <a:spLocks noChangeArrowheads="1"/>
          </p:cNvSpPr>
          <p:nvPr/>
        </p:nvSpPr>
        <p:spPr bwMode="auto">
          <a:xfrm>
            <a:off x="468313" y="484593"/>
            <a:ext cx="62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SIMPLE AND COMPLEX VIEWS: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462" name="Text Box 39"/>
          <p:cNvSpPr txBox="1">
            <a:spLocks noChangeArrowheads="1"/>
          </p:cNvSpPr>
          <p:nvPr/>
        </p:nvSpPr>
        <p:spPr bwMode="auto">
          <a:xfrm>
            <a:off x="6572841" y="5881908"/>
            <a:ext cx="1875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400" b="0" dirty="0">
                <a:latin typeface="Arial" charset="0"/>
              </a:rPr>
              <a:t>Source: Oracle, 2001</a:t>
            </a:r>
          </a:p>
        </p:txBody>
      </p:sp>
      <p:sp>
        <p:nvSpPr>
          <p:cNvPr id="18463" name="Text Box 42"/>
          <p:cNvSpPr txBox="1">
            <a:spLocks noChangeArrowheads="1"/>
          </p:cNvSpPr>
          <p:nvPr/>
        </p:nvSpPr>
        <p:spPr bwMode="auto">
          <a:xfrm>
            <a:off x="581965" y="5964027"/>
            <a:ext cx="50675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354013" algn="l"/>
              </a:tabLst>
            </a:pPr>
            <a:r>
              <a:rPr lang="en-GB" sz="240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Revision:</a:t>
            </a:r>
            <a:r>
              <a:rPr lang="en-GB" sz="2400" i="0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GB" sz="2000" b="0" i="0" dirty="0">
                <a:latin typeface="Arial" charset="0"/>
              </a:rPr>
              <a:t>What does DML stand for?</a:t>
            </a:r>
          </a:p>
          <a:p>
            <a:pPr>
              <a:tabLst>
                <a:tab pos="354013" algn="l"/>
              </a:tabLst>
            </a:pPr>
            <a:r>
              <a:rPr lang="en-GB" sz="2000" i="0" dirty="0">
                <a:latin typeface="Arial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FB354-6AA7-4A43-9D8D-AB2BF220283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68288" y="177800"/>
            <a:ext cx="20367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20700">
              <a:tabLst>
                <a:tab pos="442913" algn="l"/>
              </a:tabLst>
            </a:pPr>
            <a:endParaRPr lang="en-GB" sz="2000" b="0" i="0">
              <a:latin typeface="Arial" charset="0"/>
            </a:endParaRPr>
          </a:p>
          <a:p>
            <a:pPr defTabSz="520700">
              <a:tabLst>
                <a:tab pos="442913" algn="l"/>
              </a:tabLst>
            </a:pPr>
            <a:endParaRPr lang="en-GB" b="0" i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87363" y="1706550"/>
            <a:ext cx="829746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20700"/>
            <a:r>
              <a:rPr lang="en-GB" sz="2400" b="0" i="0" dirty="0" smtClean="0">
                <a:latin typeface="Arial" charset="0"/>
              </a:rPr>
              <a:t>create </a:t>
            </a:r>
            <a:r>
              <a:rPr lang="en-GB" sz="2400" b="0" i="0" dirty="0">
                <a:latin typeface="Arial" charset="0"/>
              </a:rPr>
              <a:t>view sales_90days as</a:t>
            </a:r>
          </a:p>
          <a:p>
            <a:pPr defTabSz="520700"/>
            <a:r>
              <a:rPr lang="en-GB" sz="2400" b="0" i="0" dirty="0" smtClean="0">
                <a:latin typeface="Arial" charset="0"/>
              </a:rPr>
              <a:t>   select </a:t>
            </a:r>
            <a:r>
              <a:rPr lang="en-GB" sz="2400" b="0" i="0" dirty="0">
                <a:latin typeface="Arial" charset="0"/>
              </a:rPr>
              <a:t>product, count(</a:t>
            </a:r>
            <a:r>
              <a:rPr lang="en-GB" sz="2400" b="0" i="0" dirty="0" err="1">
                <a:latin typeface="Arial" charset="0"/>
              </a:rPr>
              <a:t>line_id</a:t>
            </a:r>
            <a:r>
              <a:rPr lang="en-GB" sz="2400" b="0" i="0" dirty="0">
                <a:latin typeface="Arial" charset="0"/>
              </a:rPr>
              <a:t>) </a:t>
            </a:r>
            <a:r>
              <a:rPr lang="en-GB" sz="2400" b="0" i="0" dirty="0" err="1">
                <a:latin typeface="Arial" charset="0"/>
              </a:rPr>
              <a:t>as"sales</a:t>
            </a:r>
            <a:r>
              <a:rPr lang="en-GB" sz="2400" b="0" i="0" dirty="0">
                <a:latin typeface="Arial" charset="0"/>
              </a:rPr>
              <a:t>"</a:t>
            </a:r>
          </a:p>
          <a:p>
            <a:pPr defTabSz="520700"/>
            <a:r>
              <a:rPr lang="en-GB" sz="2400" b="0" i="0" dirty="0" smtClean="0">
                <a:latin typeface="Arial" charset="0"/>
              </a:rPr>
              <a:t>    from </a:t>
            </a:r>
            <a:r>
              <a:rPr lang="en-GB" sz="2400" b="0" i="0" dirty="0">
                <a:latin typeface="Arial" charset="0"/>
              </a:rPr>
              <a:t>products join </a:t>
            </a:r>
            <a:r>
              <a:rPr lang="en-GB" sz="2400" b="0" i="0" dirty="0" err="1">
                <a:latin typeface="Arial" charset="0"/>
              </a:rPr>
              <a:t>order_line</a:t>
            </a:r>
            <a:r>
              <a:rPr lang="en-GB" sz="2400" b="0" i="0" dirty="0">
                <a:latin typeface="Arial" charset="0"/>
              </a:rPr>
              <a:t> on </a:t>
            </a:r>
            <a:r>
              <a:rPr lang="en-GB" sz="2400" b="0" i="0" dirty="0" err="1">
                <a:latin typeface="Arial" charset="0"/>
              </a:rPr>
              <a:t>productid</a:t>
            </a:r>
            <a:r>
              <a:rPr lang="en-GB" sz="2400" b="0" i="0" dirty="0">
                <a:latin typeface="Arial" charset="0"/>
              </a:rPr>
              <a:t> = </a:t>
            </a:r>
            <a:r>
              <a:rPr lang="en-GB" sz="2400" b="0" i="0" dirty="0" err="1">
                <a:latin typeface="Arial" charset="0"/>
              </a:rPr>
              <a:t>line_product</a:t>
            </a:r>
            <a:endParaRPr lang="en-GB" sz="2400" b="0" i="0" dirty="0">
              <a:latin typeface="Arial" charset="0"/>
            </a:endParaRPr>
          </a:p>
          <a:p>
            <a:pPr defTabSz="520700"/>
            <a:r>
              <a:rPr lang="en-GB" sz="2400" b="0" i="0" dirty="0" smtClean="0">
                <a:latin typeface="Arial" charset="0"/>
              </a:rPr>
              <a:t>     join </a:t>
            </a:r>
            <a:r>
              <a:rPr lang="en-GB" sz="2400" b="0" i="0" dirty="0" err="1">
                <a:latin typeface="Arial" charset="0"/>
              </a:rPr>
              <a:t>order_header</a:t>
            </a:r>
            <a:r>
              <a:rPr lang="en-GB" sz="2400" b="0" i="0" dirty="0">
                <a:latin typeface="Arial" charset="0"/>
              </a:rPr>
              <a:t> on </a:t>
            </a:r>
            <a:r>
              <a:rPr lang="en-GB" sz="2400" b="0" i="0" dirty="0" err="1">
                <a:latin typeface="Arial" charset="0"/>
              </a:rPr>
              <a:t>line_orderid</a:t>
            </a:r>
            <a:r>
              <a:rPr lang="en-GB" sz="2400" b="0" i="0" dirty="0">
                <a:latin typeface="Arial" charset="0"/>
              </a:rPr>
              <a:t> = </a:t>
            </a:r>
            <a:r>
              <a:rPr lang="en-GB" sz="2400" b="0" i="0" dirty="0" err="1">
                <a:latin typeface="Arial" charset="0"/>
              </a:rPr>
              <a:t>orderid</a:t>
            </a:r>
            <a:endParaRPr lang="en-GB" sz="2400" b="0" i="0" dirty="0">
              <a:latin typeface="Arial" charset="0"/>
            </a:endParaRPr>
          </a:p>
          <a:p>
            <a:pPr defTabSz="520700"/>
            <a:r>
              <a:rPr lang="en-GB" sz="2400" b="0" i="0" dirty="0" smtClean="0">
                <a:latin typeface="Arial" charset="0"/>
              </a:rPr>
              <a:t>       where </a:t>
            </a:r>
            <a:r>
              <a:rPr lang="en-GB" sz="2400" b="0" i="0" dirty="0" err="1">
                <a:latin typeface="Arial" charset="0"/>
              </a:rPr>
              <a:t>order_placed</a:t>
            </a:r>
            <a:r>
              <a:rPr lang="en-GB" sz="2400" b="0" i="0" dirty="0">
                <a:latin typeface="Arial" charset="0"/>
              </a:rPr>
              <a:t> between (sysdate-90) and </a:t>
            </a:r>
            <a:r>
              <a:rPr lang="en-GB" sz="2400" b="0" i="0" dirty="0" err="1">
                <a:latin typeface="Arial" charset="0"/>
              </a:rPr>
              <a:t>sysdate</a:t>
            </a:r>
            <a:endParaRPr lang="en-GB" sz="2400" b="0" i="0" dirty="0">
              <a:latin typeface="Arial" charset="0"/>
            </a:endParaRPr>
          </a:p>
          <a:p>
            <a:pPr defTabSz="520700"/>
            <a:r>
              <a:rPr lang="en-GB" sz="2400" b="0" i="0" dirty="0" smtClean="0">
                <a:latin typeface="Arial" charset="0"/>
              </a:rPr>
              <a:t>          group </a:t>
            </a:r>
            <a:r>
              <a:rPr lang="en-GB" sz="2400" b="0" i="0" dirty="0">
                <a:latin typeface="Arial" charset="0"/>
              </a:rPr>
              <a:t>by product, </a:t>
            </a:r>
            <a:r>
              <a:rPr lang="en-GB" sz="2400" b="0" i="0" dirty="0" err="1" smtClean="0">
                <a:latin typeface="Arial" charset="0"/>
              </a:rPr>
              <a:t>productid</a:t>
            </a:r>
            <a:r>
              <a:rPr lang="en-GB" sz="2400" b="0" i="0" dirty="0" smtClean="0">
                <a:latin typeface="Arial" charset="0"/>
              </a:rPr>
              <a:t>;</a:t>
            </a:r>
            <a:endParaRPr lang="en-GB" sz="2400" b="0" i="0" dirty="0">
              <a:latin typeface="Arial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38138" y="4644704"/>
            <a:ext cx="880586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Is this a simple view, or a complex view</a:t>
            </a:r>
            <a:r>
              <a:rPr lang="en-GB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?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Why?</a:t>
            </a:r>
            <a:endParaRPr lang="en-GB" b="0" i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22156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EXAMPLE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E1DC9-AA24-4B9A-A647-4843711D18D3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49275" y="1889125"/>
            <a:ext cx="75471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20700"/>
            <a:r>
              <a:rPr lang="en-GB" sz="1400" b="0" i="0" dirty="0">
                <a:latin typeface="Arial" charset="0"/>
              </a:rPr>
              <a:t>SQL&gt; </a:t>
            </a:r>
            <a:r>
              <a:rPr lang="en-GB" sz="1400" b="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select * from </a:t>
            </a:r>
            <a:r>
              <a:rPr lang="en-GB" sz="1400" b="0" i="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sales_90days;</a:t>
            </a:r>
            <a:endParaRPr lang="en-GB" sz="1400" b="0" i="0" dirty="0">
              <a:solidFill>
                <a:schemeClr val="accent3">
                  <a:lumMod val="50000"/>
                </a:schemeClr>
              </a:solidFill>
              <a:latin typeface="Arial" charset="0"/>
            </a:endParaRPr>
          </a:p>
          <a:p>
            <a:pPr defTabSz="520700"/>
            <a:endParaRPr lang="en-GB" sz="1400" i="0" dirty="0">
              <a:solidFill>
                <a:schemeClr val="accent2"/>
              </a:solidFill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PRODUCT     			SALES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-------------------------------------------------------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>
                <a:latin typeface="Arial" charset="0"/>
              </a:rPr>
              <a:t>adorable pale pink </a:t>
            </a:r>
            <a:r>
              <a:rPr lang="en-GB" sz="1400" b="0" i="0" dirty="0" smtClean="0">
                <a:latin typeface="Arial" charset="0"/>
              </a:rPr>
              <a:t>corset		3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garnet </a:t>
            </a:r>
            <a:r>
              <a:rPr lang="en-GB" sz="1400" b="0" i="0" dirty="0">
                <a:latin typeface="Arial" charset="0"/>
              </a:rPr>
              <a:t>vine </a:t>
            </a:r>
            <a:r>
              <a:rPr lang="en-GB" sz="1400" b="0" i="0" dirty="0" smtClean="0">
                <a:latin typeface="Arial" charset="0"/>
              </a:rPr>
              <a:t>earring			5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tall </a:t>
            </a:r>
            <a:r>
              <a:rPr lang="en-GB" sz="1400" b="0" i="0" dirty="0">
                <a:latin typeface="Arial" charset="0"/>
              </a:rPr>
              <a:t>pointy black </a:t>
            </a:r>
            <a:r>
              <a:rPr lang="en-GB" sz="1400" b="0" i="0" dirty="0" smtClean="0">
                <a:latin typeface="Arial" charset="0"/>
              </a:rPr>
              <a:t>hat			3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adorable </a:t>
            </a:r>
            <a:r>
              <a:rPr lang="en-GB" sz="1400" b="0" i="0" dirty="0">
                <a:latin typeface="Arial" charset="0"/>
              </a:rPr>
              <a:t>fluffy </a:t>
            </a:r>
            <a:r>
              <a:rPr lang="en-GB" sz="1400" b="0" i="0" dirty="0" smtClean="0">
                <a:latin typeface="Arial" charset="0"/>
              </a:rPr>
              <a:t>hippo		5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err="1" smtClean="0">
                <a:latin typeface="Arial" charset="0"/>
              </a:rPr>
              <a:t>Agatean</a:t>
            </a:r>
            <a:r>
              <a:rPr lang="en-GB" sz="1400" b="0" i="0" dirty="0" smtClean="0">
                <a:latin typeface="Arial" charset="0"/>
              </a:rPr>
              <a:t> </a:t>
            </a:r>
            <a:r>
              <a:rPr lang="en-GB" sz="1400" b="0" i="0" dirty="0">
                <a:latin typeface="Arial" charset="0"/>
              </a:rPr>
              <a:t>garden teahouse </a:t>
            </a:r>
            <a:r>
              <a:rPr lang="en-GB" sz="1400" b="0" i="0" dirty="0" smtClean="0">
                <a:latin typeface="Arial" charset="0"/>
              </a:rPr>
              <a:t>chime	1</a:t>
            </a:r>
            <a:endParaRPr lang="en-GB" sz="1400" b="0" i="0" dirty="0">
              <a:latin typeface="Arial" charset="0"/>
            </a:endParaRPr>
          </a:p>
          <a:p>
            <a:pPr defTabSz="520700"/>
            <a:r>
              <a:rPr lang="en-GB" sz="1400" b="0" i="0" dirty="0" smtClean="0">
                <a:latin typeface="Arial" charset="0"/>
              </a:rPr>
              <a:t>jar </a:t>
            </a:r>
            <a:r>
              <a:rPr lang="en-GB" sz="1400" b="0" i="0" dirty="0">
                <a:latin typeface="Arial" charset="0"/>
              </a:rPr>
              <a:t>(jar of pickled </a:t>
            </a:r>
            <a:r>
              <a:rPr lang="en-GB" sz="1400" b="0" i="0" dirty="0" smtClean="0">
                <a:latin typeface="Arial" charset="0"/>
              </a:rPr>
              <a:t>eggs)		4</a:t>
            </a:r>
          </a:p>
          <a:p>
            <a:pPr defTabSz="520700"/>
            <a:r>
              <a:rPr lang="en-GB" sz="1400" b="0" i="0" dirty="0" smtClean="0">
                <a:latin typeface="Arial" charset="0"/>
              </a:rPr>
              <a:t>….</a:t>
            </a:r>
          </a:p>
          <a:p>
            <a:pPr defTabSz="520700"/>
            <a:r>
              <a:rPr lang="en-GB" sz="1400" b="0" i="0" dirty="0" smtClean="0">
                <a:latin typeface="Arial" charset="0"/>
              </a:rPr>
              <a:t>29 rows selected.</a:t>
            </a:r>
            <a:endParaRPr lang="en-GB" sz="1400" b="0" i="0" dirty="0">
              <a:latin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50575" y="4712039"/>
            <a:ext cx="7744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20700"/>
            <a:r>
              <a:rPr lang="en-GB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There was no need to populate the view (why?)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22156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EXAMPLE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E44E9-6FBF-470E-9305-7FEB342356D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84085" y="1906719"/>
            <a:ext cx="760074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sz="2000" b="0" i="0" dirty="0">
                <a:latin typeface="Arial" charset="0"/>
              </a:rPr>
              <a:t>We can restrict who sees the data </a:t>
            </a:r>
            <a:r>
              <a:rPr lang="en-GB" sz="2000" b="0" i="0" dirty="0" smtClean="0">
                <a:latin typeface="Arial" charset="0"/>
              </a:rPr>
              <a:t>and </a:t>
            </a:r>
            <a:r>
              <a:rPr lang="en-GB" sz="2000" b="0" i="0" dirty="0">
                <a:latin typeface="Arial" charset="0"/>
              </a:rPr>
              <a:t>we can also restrict who can update data</a:t>
            </a:r>
          </a:p>
          <a:p>
            <a:pPr>
              <a:buFontTx/>
              <a:buChar char="•"/>
              <a:tabLst>
                <a:tab pos="539750" algn="l"/>
              </a:tabLst>
            </a:pPr>
            <a:endParaRPr lang="en-GB" sz="2000" i="0" dirty="0">
              <a:latin typeface="Arial" charset="0"/>
            </a:endParaRPr>
          </a:p>
          <a:p>
            <a:pPr lvl="1" defTabSz="520700"/>
            <a:r>
              <a:rPr lang="en-GB" sz="2000" b="0" i="0" dirty="0">
                <a:latin typeface="Arial" charset="0"/>
              </a:rPr>
              <a:t>create view sales_90days as</a:t>
            </a:r>
          </a:p>
          <a:p>
            <a:pPr lvl="1" defTabSz="520700"/>
            <a:r>
              <a:rPr lang="en-GB" sz="2000" b="0" i="0" dirty="0">
                <a:latin typeface="Arial" charset="0"/>
              </a:rPr>
              <a:t>   select product, count(</a:t>
            </a:r>
            <a:r>
              <a:rPr lang="en-GB" sz="2000" b="0" i="0" dirty="0" err="1">
                <a:latin typeface="Arial" charset="0"/>
              </a:rPr>
              <a:t>line_id</a:t>
            </a:r>
            <a:r>
              <a:rPr lang="en-GB" sz="2000" b="0" i="0" dirty="0">
                <a:latin typeface="Arial" charset="0"/>
              </a:rPr>
              <a:t>) </a:t>
            </a:r>
            <a:r>
              <a:rPr lang="en-GB" sz="2000" b="0" i="0" dirty="0" err="1">
                <a:latin typeface="Arial" charset="0"/>
              </a:rPr>
              <a:t>as"sales</a:t>
            </a:r>
            <a:r>
              <a:rPr lang="en-GB" sz="2000" b="0" i="0" dirty="0">
                <a:latin typeface="Arial" charset="0"/>
              </a:rPr>
              <a:t>"</a:t>
            </a:r>
          </a:p>
          <a:p>
            <a:pPr lvl="1" defTabSz="520700"/>
            <a:r>
              <a:rPr lang="en-GB" sz="2000" b="0" i="0" dirty="0">
                <a:latin typeface="Arial" charset="0"/>
              </a:rPr>
              <a:t>    from products join </a:t>
            </a:r>
            <a:r>
              <a:rPr lang="en-GB" sz="2000" b="0" i="0" dirty="0" err="1">
                <a:latin typeface="Arial" charset="0"/>
              </a:rPr>
              <a:t>order_line</a:t>
            </a:r>
            <a:r>
              <a:rPr lang="en-GB" sz="2000" b="0" i="0" dirty="0">
                <a:latin typeface="Arial" charset="0"/>
              </a:rPr>
              <a:t> on </a:t>
            </a:r>
            <a:r>
              <a:rPr lang="en-GB" sz="2000" b="0" i="0" dirty="0" err="1">
                <a:latin typeface="Arial" charset="0"/>
              </a:rPr>
              <a:t>productid</a:t>
            </a:r>
            <a:r>
              <a:rPr lang="en-GB" sz="2000" b="0" i="0" dirty="0">
                <a:latin typeface="Arial" charset="0"/>
              </a:rPr>
              <a:t> = </a:t>
            </a:r>
            <a:r>
              <a:rPr lang="en-GB" sz="2000" b="0" i="0" dirty="0" err="1">
                <a:latin typeface="Arial" charset="0"/>
              </a:rPr>
              <a:t>line_product</a:t>
            </a:r>
            <a:endParaRPr lang="en-GB" sz="2000" b="0" i="0" dirty="0">
              <a:latin typeface="Arial" charset="0"/>
            </a:endParaRPr>
          </a:p>
          <a:p>
            <a:pPr lvl="1" defTabSz="520700"/>
            <a:r>
              <a:rPr lang="en-GB" sz="2000" b="0" i="0" dirty="0">
                <a:latin typeface="Arial" charset="0"/>
              </a:rPr>
              <a:t>     join </a:t>
            </a:r>
            <a:r>
              <a:rPr lang="en-GB" sz="2000" b="0" i="0" dirty="0" err="1">
                <a:latin typeface="Arial" charset="0"/>
              </a:rPr>
              <a:t>order_header</a:t>
            </a:r>
            <a:r>
              <a:rPr lang="en-GB" sz="2000" b="0" i="0" dirty="0">
                <a:latin typeface="Arial" charset="0"/>
              </a:rPr>
              <a:t> on </a:t>
            </a:r>
            <a:r>
              <a:rPr lang="en-GB" sz="2000" b="0" i="0" dirty="0" err="1">
                <a:latin typeface="Arial" charset="0"/>
              </a:rPr>
              <a:t>line_orderid</a:t>
            </a:r>
            <a:r>
              <a:rPr lang="en-GB" sz="2000" b="0" i="0" dirty="0">
                <a:latin typeface="Arial" charset="0"/>
              </a:rPr>
              <a:t> = </a:t>
            </a:r>
            <a:r>
              <a:rPr lang="en-GB" sz="2000" b="0" i="0" dirty="0" err="1">
                <a:latin typeface="Arial" charset="0"/>
              </a:rPr>
              <a:t>orderid</a:t>
            </a:r>
            <a:endParaRPr lang="en-GB" sz="2000" b="0" i="0" dirty="0">
              <a:latin typeface="Arial" charset="0"/>
            </a:endParaRPr>
          </a:p>
          <a:p>
            <a:pPr lvl="1" defTabSz="520700"/>
            <a:r>
              <a:rPr lang="en-GB" sz="2000" b="0" i="0" dirty="0">
                <a:latin typeface="Arial" charset="0"/>
              </a:rPr>
              <a:t>       where </a:t>
            </a:r>
            <a:r>
              <a:rPr lang="en-GB" sz="2000" b="0" i="0" dirty="0" err="1">
                <a:latin typeface="Arial" charset="0"/>
              </a:rPr>
              <a:t>order_placed</a:t>
            </a:r>
            <a:r>
              <a:rPr lang="en-GB" sz="2000" b="0" i="0" dirty="0">
                <a:latin typeface="Arial" charset="0"/>
              </a:rPr>
              <a:t> between (sysdate-90) and </a:t>
            </a:r>
            <a:r>
              <a:rPr lang="en-GB" sz="2000" b="0" i="0" dirty="0" err="1">
                <a:latin typeface="Arial" charset="0"/>
              </a:rPr>
              <a:t>sysdate</a:t>
            </a:r>
            <a:endParaRPr lang="en-GB" sz="2000" b="0" i="0" dirty="0">
              <a:latin typeface="Arial" charset="0"/>
            </a:endParaRPr>
          </a:p>
          <a:p>
            <a:pPr lvl="1" defTabSz="520700"/>
            <a:r>
              <a:rPr lang="en-GB" sz="2000" b="0" i="0" dirty="0">
                <a:latin typeface="Arial" charset="0"/>
              </a:rPr>
              <a:t>          group by product, </a:t>
            </a:r>
            <a:r>
              <a:rPr lang="en-GB" sz="2000" b="0" i="0" dirty="0" err="1">
                <a:latin typeface="Arial" charset="0"/>
              </a:rPr>
              <a:t>productid</a:t>
            </a:r>
            <a:r>
              <a:rPr lang="en-GB" sz="2000" b="0" i="0" dirty="0">
                <a:latin typeface="Arial" charset="0"/>
              </a:rPr>
              <a:t>;</a:t>
            </a:r>
          </a:p>
          <a:p>
            <a:pPr lvl="3">
              <a:tabLst>
                <a:tab pos="539750" algn="l"/>
              </a:tabLst>
            </a:pPr>
            <a:r>
              <a:rPr lang="en-GB" sz="1600" i="0" dirty="0" smtClean="0">
                <a:solidFill>
                  <a:srgbClr val="FF0000"/>
                </a:solidFill>
                <a:latin typeface="Arial" charset="0"/>
              </a:rPr>
              <a:t>       WITH </a:t>
            </a:r>
            <a:r>
              <a:rPr lang="en-GB" sz="1600" i="0" dirty="0">
                <a:solidFill>
                  <a:srgbClr val="FF0000"/>
                </a:solidFill>
                <a:latin typeface="Arial" charset="0"/>
              </a:rPr>
              <a:t>READ ONLY;</a:t>
            </a:r>
          </a:p>
          <a:p>
            <a:pPr>
              <a:tabLst>
                <a:tab pos="539750" algn="l"/>
              </a:tabLst>
            </a:pPr>
            <a:endParaRPr lang="en-GB" sz="1800" i="0" dirty="0">
              <a:solidFill>
                <a:srgbClr val="FF0000"/>
              </a:solidFill>
              <a:latin typeface="Arial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sz="1800" b="0" i="0" dirty="0" smtClean="0">
                <a:latin typeface="Arial" charset="0"/>
              </a:rPr>
              <a:t>The </a:t>
            </a:r>
            <a:r>
              <a:rPr lang="en-GB" sz="1800" i="0" dirty="0">
                <a:solidFill>
                  <a:srgbClr val="FF0000"/>
                </a:solidFill>
                <a:latin typeface="Arial" charset="0"/>
              </a:rPr>
              <a:t>READ ONLY</a:t>
            </a:r>
            <a:r>
              <a:rPr lang="en-GB" sz="1800" b="0" i="0" dirty="0">
                <a:latin typeface="Arial" charset="0"/>
              </a:rPr>
              <a:t> clause means that </a:t>
            </a:r>
            <a:r>
              <a:rPr lang="en-GB" sz="1800" b="0" i="0" dirty="0" smtClean="0">
                <a:latin typeface="Arial" charset="0"/>
              </a:rPr>
              <a:t>no Update </a:t>
            </a:r>
            <a:r>
              <a:rPr lang="en-GB" sz="1800" b="0" i="0" dirty="0">
                <a:latin typeface="Arial" charset="0"/>
              </a:rPr>
              <a:t>DML operations can </a:t>
            </a:r>
            <a:r>
              <a:rPr lang="en-GB" sz="1800" b="0" i="0" dirty="0" smtClean="0">
                <a:latin typeface="Arial" charset="0"/>
              </a:rPr>
              <a:t>be performed </a:t>
            </a:r>
            <a:r>
              <a:rPr lang="en-GB" sz="1800" b="0" i="0" dirty="0">
                <a:latin typeface="Arial" charset="0"/>
              </a:rPr>
              <a:t>via the view</a:t>
            </a:r>
            <a:r>
              <a:rPr lang="en-GB" sz="1800" b="0" i="0" dirty="0" smtClean="0">
                <a:latin typeface="Arial" charset="0"/>
              </a:rPr>
              <a:t>.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sz="1800" b="0" i="0" dirty="0" smtClean="0">
                <a:latin typeface="Arial" charset="0"/>
              </a:rPr>
              <a:t>Because complex views cannot be updated anyway do you need to add this clause?</a:t>
            </a:r>
          </a:p>
          <a:p>
            <a:pPr>
              <a:tabLst>
                <a:tab pos="539750" algn="l"/>
              </a:tabLst>
            </a:pPr>
            <a:endParaRPr lang="en-GB" sz="1800" b="0" i="0" dirty="0">
              <a:latin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48419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ADMINISTERING VIEWS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51" name="Group 8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73685800"/>
              </p:ext>
            </p:extLst>
          </p:nvPr>
        </p:nvGraphicFramePr>
        <p:xfrm>
          <a:off x="539750" y="2455664"/>
          <a:ext cx="8135938" cy="3835355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View contains…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functions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GROUP BY clause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DISTINCT keyword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Pseudocolumn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ROWNUM keyword (covered in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subqueries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Columns defined as expressions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NULL columns in base tables &amp; not selected in view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0798E-C80F-4156-B6B5-6B0B6F9E033F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3597" name="Text Box 2"/>
          <p:cNvSpPr txBox="1">
            <a:spLocks noChangeArrowheads="1"/>
          </p:cNvSpPr>
          <p:nvPr/>
        </p:nvSpPr>
        <p:spPr bwMode="auto">
          <a:xfrm>
            <a:off x="468313" y="1638830"/>
            <a:ext cx="739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0" i="0" dirty="0">
                <a:latin typeface="Arial" charset="0"/>
              </a:rPr>
              <a:t>DML operations </a:t>
            </a:r>
            <a:r>
              <a:rPr lang="en-GB" sz="2400" b="0" u="sng" dirty="0">
                <a:latin typeface="Arial" charset="0"/>
              </a:rPr>
              <a:t>cannot </a:t>
            </a:r>
            <a:r>
              <a:rPr lang="en-GB" sz="2400" b="0" i="0" dirty="0">
                <a:latin typeface="Arial" charset="0"/>
              </a:rPr>
              <a:t>be performed if the following </a:t>
            </a:r>
          </a:p>
          <a:p>
            <a:r>
              <a:rPr lang="en-GB" sz="2400" b="0" i="0" dirty="0">
                <a:latin typeface="Arial" charset="0"/>
              </a:rPr>
              <a:t>conditions apply:</a:t>
            </a:r>
          </a:p>
        </p:txBody>
      </p:sp>
      <p:sp>
        <p:nvSpPr>
          <p:cNvPr id="23598" name="Text Box 84"/>
          <p:cNvSpPr txBox="1">
            <a:spLocks noChangeArrowheads="1"/>
          </p:cNvSpPr>
          <p:nvPr/>
        </p:nvSpPr>
        <p:spPr bwMode="auto">
          <a:xfrm>
            <a:off x="6333473" y="6236874"/>
            <a:ext cx="23326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400" b="0" i="0">
                <a:latin typeface="Arial" charset="0"/>
              </a:rPr>
              <a:t>Adapted from Oracle, 2001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4330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VIEW CONSTRAINTS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3CCAE-3152-41B5-8644-AD0D0E033455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04670" y="1775046"/>
            <a:ext cx="853630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39750" algn="l"/>
              </a:tabLst>
            </a:pPr>
            <a:r>
              <a:rPr lang="en-GB" sz="2400" b="0" i="0" dirty="0" smtClean="0">
                <a:latin typeface="Arial" charset="0"/>
              </a:rPr>
              <a:t>The view owner can </a:t>
            </a:r>
            <a:r>
              <a:rPr lang="en-GB" sz="2400" b="0" i="0" dirty="0">
                <a:latin typeface="Arial" charset="0"/>
              </a:rPr>
              <a:t>restrict INSERTs and UPDATEs via the view.</a:t>
            </a:r>
          </a:p>
          <a:p>
            <a:pPr>
              <a:tabLst>
                <a:tab pos="539750" algn="l"/>
              </a:tabLst>
            </a:pPr>
            <a:r>
              <a:rPr lang="en-GB" sz="2000" b="0" i="0" dirty="0">
                <a:latin typeface="Arial" charset="0"/>
              </a:rPr>
              <a:t>e.g. allow update only to rows that can be selected by the view…</a:t>
            </a:r>
          </a:p>
          <a:p>
            <a:pPr>
              <a:tabLst>
                <a:tab pos="539750" algn="l"/>
              </a:tabLst>
            </a:pPr>
            <a:endParaRPr lang="en-GB" sz="2000" i="0" dirty="0">
              <a:latin typeface="Arial" charset="0"/>
            </a:endParaRPr>
          </a:p>
          <a:p>
            <a:pPr>
              <a:tabLst>
                <a:tab pos="539750" algn="l"/>
              </a:tabLst>
            </a:pPr>
            <a:r>
              <a:rPr lang="en-US" sz="2400" b="0" i="0" dirty="0">
                <a:latin typeface="Arial" charset="0"/>
              </a:rPr>
              <a:t>	</a:t>
            </a:r>
          </a:p>
          <a:p>
            <a:pPr>
              <a:tabLst>
                <a:tab pos="539750" algn="l"/>
              </a:tabLst>
            </a:pPr>
            <a:r>
              <a:rPr lang="en-US" sz="2000" b="0" i="0" dirty="0">
                <a:latin typeface="Arial" charset="0"/>
              </a:rPr>
              <a:t>CREATE OR REPLACE VIEW </a:t>
            </a:r>
            <a:r>
              <a:rPr lang="en-US" sz="2000" b="0" i="0" dirty="0" err="1">
                <a:latin typeface="Arial" charset="0"/>
              </a:rPr>
              <a:t>failedstudents</a:t>
            </a:r>
            <a:r>
              <a:rPr lang="en-US" sz="2000" b="0" i="0" dirty="0">
                <a:latin typeface="Arial" charset="0"/>
              </a:rPr>
              <a:t> AS</a:t>
            </a:r>
          </a:p>
          <a:p>
            <a:pPr>
              <a:tabLst>
                <a:tab pos="539750" algn="l"/>
              </a:tabLst>
            </a:pPr>
            <a:r>
              <a:rPr lang="en-US" sz="2000" b="0" i="0" dirty="0">
                <a:latin typeface="Arial" charset="0"/>
              </a:rPr>
              <a:t>	SELECT * FROM </a:t>
            </a:r>
            <a:r>
              <a:rPr lang="en-GB" sz="2400" b="0" i="0" dirty="0">
                <a:latin typeface="Arial" charset="0"/>
              </a:rPr>
              <a:t>marks </a:t>
            </a:r>
            <a:endParaRPr lang="en-US" sz="2000" b="0" i="0" dirty="0">
              <a:latin typeface="Arial" charset="0"/>
            </a:endParaRPr>
          </a:p>
          <a:p>
            <a:pPr>
              <a:tabLst>
                <a:tab pos="539750" algn="l"/>
              </a:tabLst>
            </a:pPr>
            <a:r>
              <a:rPr lang="en-GB" sz="2000" b="0" i="0" dirty="0">
                <a:latin typeface="Arial" charset="0"/>
              </a:rPr>
              <a:t>	WHERE mark &lt;= 40</a:t>
            </a:r>
            <a:endParaRPr lang="en-US" sz="2000" b="0" i="0" dirty="0">
              <a:latin typeface="Arial" charset="0"/>
            </a:endParaRPr>
          </a:p>
          <a:p>
            <a:pPr>
              <a:tabLst>
                <a:tab pos="539750" algn="l"/>
              </a:tabLst>
            </a:pPr>
            <a:r>
              <a:rPr lang="en-GB" sz="2000" i="0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GB" sz="2000" b="0" i="0" dirty="0">
                <a:solidFill>
                  <a:srgbClr val="FF0000"/>
                </a:solidFill>
                <a:latin typeface="Arial" charset="0"/>
              </a:rPr>
              <a:t>WITH CHECK OPTION </a:t>
            </a:r>
            <a:r>
              <a:rPr lang="en-GB" sz="2000" b="0" i="0" dirty="0" smtClean="0">
                <a:solidFill>
                  <a:srgbClr val="FF0000"/>
                </a:solidFill>
                <a:latin typeface="Arial" charset="0"/>
              </a:rPr>
              <a:t>CONSTRAINT </a:t>
            </a:r>
            <a:r>
              <a:rPr lang="en-GB" sz="2000" b="0" i="0" dirty="0" err="1" smtClean="0">
                <a:solidFill>
                  <a:srgbClr val="FF0000"/>
                </a:solidFill>
                <a:latin typeface="Arial" charset="0"/>
              </a:rPr>
              <a:t>failedstudent_chk</a:t>
            </a:r>
            <a:r>
              <a:rPr lang="en-GB" sz="2000" b="0" i="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tabLst>
                <a:tab pos="539750" algn="l"/>
              </a:tabLst>
            </a:pPr>
            <a:endParaRPr lang="en-GB" sz="2000" i="0" dirty="0">
              <a:solidFill>
                <a:srgbClr val="FF0000"/>
              </a:solidFill>
              <a:latin typeface="Arial" charset="0"/>
            </a:endParaRPr>
          </a:p>
          <a:p>
            <a:pPr>
              <a:tabLst>
                <a:tab pos="539750" algn="l"/>
              </a:tabLst>
            </a:pPr>
            <a:r>
              <a:rPr lang="en-GB" sz="2000" b="0" i="0" dirty="0">
                <a:latin typeface="Arial" charset="0"/>
              </a:rPr>
              <a:t>	View created.</a:t>
            </a:r>
          </a:p>
          <a:p>
            <a:pPr>
              <a:tabLst>
                <a:tab pos="539750" algn="l"/>
              </a:tabLst>
            </a:pPr>
            <a:endParaRPr lang="en-GB" sz="2000" b="0" i="0" dirty="0">
              <a:latin typeface="Arial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9798" y="5673058"/>
            <a:ext cx="8760021" cy="9233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</a:tabLst>
            </a:pPr>
            <a:r>
              <a:rPr lang="en-GB" sz="180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Question:</a:t>
            </a:r>
          </a:p>
          <a:p>
            <a:pPr>
              <a:tabLst>
                <a:tab pos="354013" algn="l"/>
              </a:tabLst>
            </a:pPr>
            <a:r>
              <a:rPr lang="en-GB" sz="1800" b="0" i="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What </a:t>
            </a:r>
            <a:r>
              <a:rPr lang="en-GB" sz="1800" b="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would happen if we tried to INSERT a record </a:t>
            </a:r>
            <a:r>
              <a:rPr lang="en-GB" sz="1800" b="0" i="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via the </a:t>
            </a:r>
            <a:r>
              <a:rPr lang="en-GB" sz="180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FAILEDSTUDENTS</a:t>
            </a:r>
            <a:r>
              <a:rPr lang="en-GB" sz="1800" b="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 view with a mark of 53?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41701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VIEW CONSTRAINTS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90174-0952-409D-8FE4-041641D796B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24070" y="1731145"/>
            <a:ext cx="8253788" cy="45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457200" indent="-457200">
              <a:spcAft>
                <a:spcPct val="35000"/>
              </a:spcAft>
              <a:buFont typeface="+mj-lt"/>
              <a:buAutoNum type="arabicPeriod"/>
            </a:pPr>
            <a:r>
              <a:rPr lang="en-GB" sz="2400" b="0" i="0" dirty="0" smtClean="0">
                <a:latin typeface="Arial" charset="0"/>
              </a:rPr>
              <a:t>Restrict </a:t>
            </a:r>
            <a:r>
              <a:rPr lang="en-GB" sz="2400" b="0" i="0" dirty="0">
                <a:latin typeface="Arial" charset="0"/>
              </a:rPr>
              <a:t>what the user can </a:t>
            </a:r>
            <a:r>
              <a:rPr lang="en-GB" sz="2400" b="0" i="0" dirty="0" smtClean="0">
                <a:latin typeface="Arial" charset="0"/>
              </a:rPr>
              <a:t>see</a:t>
            </a:r>
          </a:p>
          <a:p>
            <a:pPr>
              <a:spcAft>
                <a:spcPct val="35000"/>
              </a:spcAft>
            </a:pPr>
            <a:r>
              <a:rPr lang="en-GB" sz="2400" b="0" i="0" dirty="0">
                <a:latin typeface="Arial" charset="0"/>
              </a:rPr>
              <a:t>	</a:t>
            </a:r>
            <a:r>
              <a:rPr lang="en-GB" sz="2400" b="0" i="0" dirty="0" smtClean="0">
                <a:latin typeface="Arial" charset="0"/>
              </a:rPr>
              <a:t>e.g</a:t>
            </a:r>
            <a:r>
              <a:rPr lang="en-GB" sz="2400" b="0" i="0" dirty="0">
                <a:latin typeface="Arial" charset="0"/>
              </a:rPr>
              <a:t>. cannot see </a:t>
            </a:r>
            <a:r>
              <a:rPr lang="en-GB" sz="2400" b="0" i="0" dirty="0" smtClean="0">
                <a:latin typeface="Arial" charset="0"/>
              </a:rPr>
              <a:t>salary</a:t>
            </a:r>
          </a:p>
          <a:p>
            <a:pPr marL="457200" indent="-457200">
              <a:spcAft>
                <a:spcPct val="35000"/>
              </a:spcAft>
            </a:pPr>
            <a:r>
              <a:rPr lang="en-GB" sz="2400" b="0" i="0" dirty="0" smtClean="0">
                <a:latin typeface="Arial" charset="0"/>
              </a:rPr>
              <a:t>2.	Restrict </a:t>
            </a:r>
            <a:r>
              <a:rPr lang="en-GB" sz="2400" b="0" i="0" dirty="0">
                <a:latin typeface="Arial" charset="0"/>
              </a:rPr>
              <a:t>what the user can do</a:t>
            </a:r>
          </a:p>
          <a:p>
            <a:pPr lvl="2"/>
            <a:r>
              <a:rPr lang="en-GB" sz="2400" b="0" i="0" dirty="0">
                <a:latin typeface="Arial" charset="0"/>
              </a:rPr>
              <a:t>e.g. with </a:t>
            </a:r>
            <a:r>
              <a:rPr lang="en-GB" sz="2400" b="0" i="0" dirty="0">
                <a:solidFill>
                  <a:schemeClr val="accent2"/>
                </a:solidFill>
                <a:latin typeface="Arial" charset="0"/>
              </a:rPr>
              <a:t>READ </a:t>
            </a:r>
            <a:r>
              <a:rPr lang="en-GB" sz="2400" b="0" i="0" dirty="0" smtClean="0">
                <a:solidFill>
                  <a:schemeClr val="accent2"/>
                </a:solidFill>
                <a:latin typeface="Arial" charset="0"/>
              </a:rPr>
              <a:t>ONLY</a:t>
            </a:r>
          </a:p>
          <a:p>
            <a:r>
              <a:rPr lang="en-GB" sz="2400" b="0" i="0" dirty="0" smtClean="0">
                <a:latin typeface="Arial" charset="0"/>
              </a:rPr>
              <a:t>3.   Simplify </a:t>
            </a:r>
            <a:r>
              <a:rPr lang="en-GB" sz="2400" b="0" i="0" dirty="0">
                <a:latin typeface="Arial" charset="0"/>
              </a:rPr>
              <a:t>queries</a:t>
            </a:r>
          </a:p>
          <a:p>
            <a:pPr lvl="2"/>
            <a:r>
              <a:rPr lang="en-GB" sz="2400" b="0" i="0" dirty="0">
                <a:latin typeface="Arial" charset="0"/>
              </a:rPr>
              <a:t>e.g. the view does some of the </a:t>
            </a:r>
            <a:r>
              <a:rPr lang="en-GB" sz="2400" b="0" i="0" dirty="0" smtClean="0">
                <a:latin typeface="Arial" charset="0"/>
              </a:rPr>
              <a:t>work so </a:t>
            </a:r>
            <a:r>
              <a:rPr lang="en-GB" sz="2400" b="0" i="0" dirty="0">
                <a:latin typeface="Arial" charset="0"/>
              </a:rPr>
              <a:t>users just write </a:t>
            </a:r>
            <a:endParaRPr lang="en-GB" sz="2400" b="0" i="0" dirty="0" smtClean="0">
              <a:latin typeface="Arial" charset="0"/>
            </a:endParaRPr>
          </a:p>
          <a:p>
            <a:pPr lvl="2"/>
            <a:r>
              <a:rPr lang="en-GB" sz="2400" b="0" i="0" dirty="0" smtClean="0">
                <a:latin typeface="Arial" charset="0"/>
              </a:rPr>
              <a:t>a </a:t>
            </a:r>
            <a:r>
              <a:rPr lang="en-GB" sz="2400" b="0" i="0" dirty="0">
                <a:latin typeface="Arial" charset="0"/>
              </a:rPr>
              <a:t>simpler query</a:t>
            </a:r>
          </a:p>
          <a:p>
            <a:pPr marL="265113" indent="-265113">
              <a:lnSpc>
                <a:spcPct val="150000"/>
              </a:lnSpc>
            </a:pPr>
            <a:r>
              <a:rPr lang="en-GB" sz="2400" b="0" i="0" dirty="0" smtClean="0">
                <a:latin typeface="Arial" charset="0"/>
              </a:rPr>
              <a:t>4.	   Data </a:t>
            </a:r>
            <a:r>
              <a:rPr lang="en-GB" sz="2400" b="0" i="0" dirty="0">
                <a:latin typeface="Arial" charset="0"/>
              </a:rPr>
              <a:t>looks simpler to users</a:t>
            </a:r>
          </a:p>
          <a:p>
            <a:pPr lvl="2"/>
            <a:r>
              <a:rPr lang="en-GB" sz="2400" b="0" i="0" dirty="0">
                <a:latin typeface="Arial" charset="0"/>
              </a:rPr>
              <a:t>e.g. represent data from &gt;1 table as a single </a:t>
            </a:r>
            <a:r>
              <a:rPr lang="en-GB" sz="2400" b="0" i="0" dirty="0" smtClean="0">
                <a:latin typeface="Arial" charset="0"/>
              </a:rPr>
              <a:t>table</a:t>
            </a:r>
          </a:p>
          <a:p>
            <a:pPr marL="265113" indent="-265113">
              <a:lnSpc>
                <a:spcPct val="150000"/>
              </a:lnSpc>
            </a:pPr>
            <a:r>
              <a:rPr lang="en-GB" sz="2400" b="0" i="0" dirty="0" smtClean="0">
                <a:latin typeface="Arial" charset="0"/>
              </a:rPr>
              <a:t>5.   Enables </a:t>
            </a:r>
            <a:r>
              <a:rPr lang="en-GB" sz="2400" b="0" dirty="0" smtClean="0">
                <a:latin typeface="Arial" charset="0"/>
              </a:rPr>
              <a:t>Data independence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4898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ADVANTAGES OF VIEWS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65472-B919-4A38-B375-2BF1AC89BB2F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9649" y="1778262"/>
            <a:ext cx="8485187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latin typeface="Arial" charset="0"/>
              </a:rPr>
              <a:t> Users </a:t>
            </a:r>
            <a:r>
              <a:rPr lang="en-GB" sz="2000" b="0" i="0" dirty="0">
                <a:latin typeface="Arial" charset="0"/>
              </a:rPr>
              <a:t>share data from base tables</a:t>
            </a:r>
            <a:r>
              <a:rPr lang="en-GB" sz="2000" b="0" i="0" dirty="0" smtClean="0">
                <a:latin typeface="Arial" charset="0"/>
              </a:rPr>
              <a:t>..</a:t>
            </a:r>
          </a:p>
          <a:p>
            <a:pPr marL="742950" lvl="1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 smtClean="0">
                <a:latin typeface="Arial" charset="0"/>
              </a:rPr>
              <a:t> Through </a:t>
            </a:r>
            <a:r>
              <a:rPr lang="en-GB" sz="1800" b="0" i="0" dirty="0">
                <a:latin typeface="Arial" charset="0"/>
              </a:rPr>
              <a:t>the </a:t>
            </a:r>
            <a:r>
              <a:rPr lang="en-GB" sz="1800" b="0" i="0" dirty="0" smtClean="0">
                <a:latin typeface="Arial" charset="0"/>
              </a:rPr>
              <a:t>schema</a:t>
            </a:r>
          </a:p>
          <a:p>
            <a:pPr marL="742950" lvl="1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 smtClean="0">
                <a:latin typeface="Arial" charset="0"/>
              </a:rPr>
              <a:t> Controlling access to the users view</a:t>
            </a:r>
            <a:endParaRPr lang="en-GB" sz="1800" b="0" i="0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latin typeface="Arial" charset="0"/>
              </a:rPr>
              <a:t> Views </a:t>
            </a:r>
            <a:r>
              <a:rPr lang="en-GB" sz="2000" b="0" i="0" dirty="0">
                <a:latin typeface="Arial" charset="0"/>
              </a:rPr>
              <a:t>make users independent</a:t>
            </a: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>
                <a:latin typeface="Arial" charset="0"/>
              </a:rPr>
              <a:t>One user may update data viewed by another (depending on privileges)</a:t>
            </a: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>
                <a:latin typeface="Arial" charset="0"/>
              </a:rPr>
              <a:t>But how one user </a:t>
            </a:r>
            <a:r>
              <a:rPr lang="en-GB" sz="2000" b="0" i="0" u="sng" dirty="0">
                <a:latin typeface="Arial" charset="0"/>
              </a:rPr>
              <a:t>views</a:t>
            </a:r>
            <a:r>
              <a:rPr lang="en-GB" sz="1800" b="0" i="0" dirty="0">
                <a:latin typeface="Arial" charset="0"/>
              </a:rPr>
              <a:t> that data is not dependent on another’s view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latin typeface="Arial" charset="0"/>
              </a:rPr>
              <a:t> Views </a:t>
            </a:r>
            <a:r>
              <a:rPr lang="en-GB" sz="2000" b="0" i="0" dirty="0">
                <a:latin typeface="Arial" charset="0"/>
              </a:rPr>
              <a:t>are independent</a:t>
            </a: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 smtClean="0">
                <a:latin typeface="Arial" charset="0"/>
              </a:rPr>
              <a:t>Must </a:t>
            </a:r>
            <a:r>
              <a:rPr lang="en-GB" sz="1800" b="0" i="0" dirty="0">
                <a:latin typeface="Arial" charset="0"/>
              </a:rPr>
              <a:t>be logically derived from the schema.</a:t>
            </a: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800" b="0" i="0" dirty="0" smtClean="0">
                <a:latin typeface="Arial" charset="0"/>
              </a:rPr>
              <a:t>Also known </a:t>
            </a:r>
            <a:r>
              <a:rPr lang="en-GB" sz="1800" b="0" i="0" dirty="0">
                <a:latin typeface="Arial" charset="0"/>
              </a:rPr>
              <a:t>a sub-schemas.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64359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LOGICAL DATA INDEPENDENCE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Overview of lecture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What are Views?</a:t>
            </a:r>
          </a:p>
          <a:p>
            <a:pPr lvl="1"/>
            <a:r>
              <a:rPr lang="en-GB" sz="2000" dirty="0" smtClean="0"/>
              <a:t>Virtual tables/data store based on a SQL statement</a:t>
            </a:r>
          </a:p>
          <a:p>
            <a:r>
              <a:rPr lang="en-GB" sz="2400" dirty="0" smtClean="0"/>
              <a:t>Why do we use them?</a:t>
            </a:r>
          </a:p>
          <a:p>
            <a:pPr lvl="1"/>
            <a:r>
              <a:rPr lang="en-GB" sz="2000" dirty="0" smtClean="0"/>
              <a:t>Prevents re-writing SQL code</a:t>
            </a:r>
          </a:p>
          <a:p>
            <a:pPr lvl="1"/>
            <a:r>
              <a:rPr lang="en-GB" sz="2000" dirty="0" smtClean="0"/>
              <a:t>Refreshes each time query is run</a:t>
            </a:r>
          </a:p>
          <a:p>
            <a:pPr lvl="1"/>
            <a:r>
              <a:rPr lang="en-GB" sz="2000" dirty="0" smtClean="0"/>
              <a:t>Controls access to underlying data</a:t>
            </a:r>
          </a:p>
          <a:p>
            <a:r>
              <a:rPr lang="en-GB" sz="2400" dirty="0" smtClean="0"/>
              <a:t>View creation and manipulation</a:t>
            </a:r>
            <a:endParaRPr lang="en-GB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D962-1001-444A-896D-AC413F0165C3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3713" y="277813"/>
            <a:ext cx="7772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GB" sz="4400" i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BF272-F2B0-450C-B263-613F73DC4D17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17872" y="1807023"/>
            <a:ext cx="844204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endParaRPr lang="en-GB" sz="2400" b="0" i="0" dirty="0">
              <a:latin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GB" sz="2400" b="0" i="0" dirty="0">
                <a:latin typeface="Arial" charset="0"/>
              </a:rPr>
              <a:t>A VIEW or sub-schema is a </a:t>
            </a:r>
            <a:r>
              <a:rPr lang="en-GB" sz="2400" b="0" i="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LOGICAL</a:t>
            </a:r>
            <a:r>
              <a:rPr lang="en-GB" sz="2400" b="0" i="0" dirty="0">
                <a:latin typeface="Arial" charset="0"/>
              </a:rPr>
              <a:t> </a:t>
            </a:r>
            <a:r>
              <a:rPr lang="en-GB" sz="2400" b="0" i="0" dirty="0" smtClean="0">
                <a:latin typeface="Arial" charset="0"/>
              </a:rPr>
              <a:t>structure </a:t>
            </a:r>
            <a:r>
              <a:rPr lang="en-GB" sz="2400" b="0" i="0" dirty="0">
                <a:latin typeface="Arial" charset="0"/>
              </a:rPr>
              <a:t>based on a table(s)  or other view(s).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GB" sz="2400" b="0" i="0" dirty="0" smtClean="0">
                <a:latin typeface="Arial" charset="0"/>
              </a:rPr>
              <a:t>Multiple </a:t>
            </a:r>
            <a:r>
              <a:rPr lang="en-GB" sz="2400" b="0" i="0" dirty="0">
                <a:latin typeface="Arial" charset="0"/>
              </a:rPr>
              <a:t>views can be created of the same data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GB" sz="2400" b="0" i="0" dirty="0" smtClean="0">
                <a:latin typeface="Arial" charset="0"/>
              </a:rPr>
              <a:t>Dropping </a:t>
            </a:r>
            <a:r>
              <a:rPr lang="en-GB" sz="2400" b="0" i="0" dirty="0">
                <a:latin typeface="Arial" charset="0"/>
              </a:rPr>
              <a:t>a view does not effect the underlying data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GB" sz="2400" b="0" i="0" dirty="0" smtClean="0">
                <a:latin typeface="Arial" charset="0"/>
              </a:rPr>
              <a:t>Can </a:t>
            </a:r>
            <a:r>
              <a:rPr lang="en-GB" sz="2400" b="0" i="0" dirty="0">
                <a:latin typeface="Arial" charset="0"/>
              </a:rPr>
              <a:t>restrict user access to view and manipulate data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GB" sz="2400" b="0" i="0" dirty="0" smtClean="0">
                <a:latin typeface="Arial" charset="0"/>
              </a:rPr>
              <a:t>Give </a:t>
            </a:r>
            <a:r>
              <a:rPr lang="en-GB" sz="2400" b="0" i="0" dirty="0">
                <a:latin typeface="Arial" charset="0"/>
              </a:rPr>
              <a:t>users logical independent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2267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SUMMARY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Do you want everyone to be able to access every bit of data in a table?</a:t>
            </a:r>
          </a:p>
          <a:p>
            <a:pPr lvl="1"/>
            <a:r>
              <a:rPr lang="en-GB" sz="2400" dirty="0" smtClean="0"/>
              <a:t>Does every tutor need to see a students reason for extensions or just those on modules affected, year tutors, module tutors, course leaders etc</a:t>
            </a:r>
          </a:p>
          <a:p>
            <a:pPr lvl="1"/>
            <a:r>
              <a:rPr lang="en-GB" sz="2400" dirty="0" smtClean="0"/>
              <a:t>Does the MD of a company need to see all transactions or just the overview</a:t>
            </a:r>
          </a:p>
          <a:p>
            <a:r>
              <a:rPr lang="en-GB" sz="2800" dirty="0" smtClean="0"/>
              <a:t>Would it be useful to store complex queries rather than rewrite them each time</a:t>
            </a:r>
          </a:p>
          <a:p>
            <a:pPr lvl="1"/>
            <a:r>
              <a:rPr lang="en-GB" sz="2400" dirty="0" smtClean="0"/>
              <a:t>Aggregated data, month end data, sales reports, summarised data etc.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D2CD-4697-4928-AAB5-FF8DA11670A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1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5928532"/>
            <a:ext cx="365760" cy="365125"/>
          </a:xfrm>
        </p:spPr>
        <p:txBody>
          <a:bodyPr/>
          <a:lstStyle/>
          <a:p>
            <a:pPr>
              <a:defRPr/>
            </a:pPr>
            <a:fld id="{9EBCFB0D-F45B-4F81-94D0-0C4E09D2930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035" name="Text Box 197"/>
          <p:cNvSpPr txBox="1">
            <a:spLocks noChangeArrowheads="1"/>
          </p:cNvSpPr>
          <p:nvPr/>
        </p:nvSpPr>
        <p:spPr bwMode="auto">
          <a:xfrm>
            <a:off x="593499" y="2479688"/>
            <a:ext cx="1371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0" i="0" dirty="0" smtClean="0">
                <a:latin typeface="Arial" charset="0"/>
              </a:rPr>
              <a:t>Helpdesk staff</a:t>
            </a:r>
            <a:endParaRPr lang="en-GB" sz="2000" b="0" i="0" dirty="0">
              <a:latin typeface="Arial" charset="0"/>
            </a:endParaRPr>
          </a:p>
        </p:txBody>
      </p:sp>
      <p:sp>
        <p:nvSpPr>
          <p:cNvPr id="1036" name="Text Box 198"/>
          <p:cNvSpPr txBox="1">
            <a:spLocks noChangeArrowheads="1"/>
          </p:cNvSpPr>
          <p:nvPr/>
        </p:nvSpPr>
        <p:spPr bwMode="auto">
          <a:xfrm>
            <a:off x="2547867" y="2247866"/>
            <a:ext cx="17923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0" i="0" dirty="0" smtClean="0">
                <a:latin typeface="Arial" charset="0"/>
              </a:rPr>
              <a:t>HR Department</a:t>
            </a:r>
            <a:endParaRPr lang="en-GB" sz="2000" b="0" i="0" dirty="0">
              <a:latin typeface="Arial" charset="0"/>
            </a:endParaRPr>
          </a:p>
        </p:txBody>
      </p:sp>
      <p:sp>
        <p:nvSpPr>
          <p:cNvPr id="1037" name="Text Box 199"/>
          <p:cNvSpPr txBox="1">
            <a:spLocks noChangeArrowheads="1"/>
          </p:cNvSpPr>
          <p:nvPr/>
        </p:nvSpPr>
        <p:spPr bwMode="auto">
          <a:xfrm>
            <a:off x="4800600" y="2234987"/>
            <a:ext cx="1371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0" i="0" dirty="0" smtClean="0">
                <a:latin typeface="Arial" charset="0"/>
              </a:rPr>
              <a:t>Company Director</a:t>
            </a:r>
            <a:endParaRPr lang="en-GB" sz="2000" b="0" i="0" dirty="0">
              <a:latin typeface="Arial" charset="0"/>
            </a:endParaRPr>
          </a:p>
        </p:txBody>
      </p:sp>
      <p:sp>
        <p:nvSpPr>
          <p:cNvPr id="1038" name="Text Box 200"/>
          <p:cNvSpPr txBox="1">
            <a:spLocks noChangeArrowheads="1"/>
          </p:cNvSpPr>
          <p:nvPr/>
        </p:nvSpPr>
        <p:spPr bwMode="auto">
          <a:xfrm>
            <a:off x="7500876" y="2479688"/>
            <a:ext cx="1371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0" i="0" dirty="0" smtClean="0">
                <a:latin typeface="Arial" charset="0"/>
              </a:rPr>
              <a:t>Sales staff  working off site</a:t>
            </a:r>
            <a:endParaRPr lang="en-GB" sz="2000" b="0" i="0" dirty="0">
              <a:latin typeface="Arial" charset="0"/>
            </a:endParaRPr>
          </a:p>
        </p:txBody>
      </p:sp>
      <p:sp>
        <p:nvSpPr>
          <p:cNvPr id="1039" name="Text Box 201"/>
          <p:cNvSpPr txBox="1">
            <a:spLocks noChangeArrowheads="1"/>
          </p:cNvSpPr>
          <p:nvPr/>
        </p:nvSpPr>
        <p:spPr bwMode="auto">
          <a:xfrm>
            <a:off x="360608" y="5570604"/>
            <a:ext cx="85310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Allow different users to view the database in different ways.</a:t>
            </a:r>
          </a:p>
          <a:p>
            <a:pPr>
              <a:buFontTx/>
              <a:buChar char="•"/>
            </a:pPr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Like a window onto the data. </a:t>
            </a:r>
          </a:p>
        </p:txBody>
      </p:sp>
      <p:sp>
        <p:nvSpPr>
          <p:cNvPr id="1040" name="Text Box 203"/>
          <p:cNvSpPr txBox="1">
            <a:spLocks noChangeArrowheads="1"/>
          </p:cNvSpPr>
          <p:nvPr/>
        </p:nvSpPr>
        <p:spPr bwMode="auto">
          <a:xfrm>
            <a:off x="3048000" y="3560262"/>
            <a:ext cx="2819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b="0" i="0" dirty="0" smtClean="0">
                <a:latin typeface="Arial" charset="0"/>
              </a:rPr>
              <a:t>Schema</a:t>
            </a:r>
            <a:endParaRPr lang="en-GB" sz="3600" b="0" i="0" dirty="0">
              <a:latin typeface="Arial" charset="0"/>
            </a:endParaRPr>
          </a:p>
        </p:txBody>
      </p:sp>
      <p:sp>
        <p:nvSpPr>
          <p:cNvPr id="1041" name="AutoShape 204"/>
          <p:cNvSpPr>
            <a:spLocks noChangeArrowheads="1"/>
          </p:cNvSpPr>
          <p:nvPr/>
        </p:nvSpPr>
        <p:spPr bwMode="auto">
          <a:xfrm>
            <a:off x="2826804" y="4549788"/>
            <a:ext cx="838200" cy="663575"/>
          </a:xfrm>
          <a:prstGeom prst="can">
            <a:avLst>
              <a:gd name="adj" fmla="val 345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 i="0"/>
          </a:p>
        </p:txBody>
      </p:sp>
      <p:sp>
        <p:nvSpPr>
          <p:cNvPr id="1042" name="AutoShape 205"/>
          <p:cNvSpPr>
            <a:spLocks noChangeArrowheads="1"/>
          </p:cNvSpPr>
          <p:nvPr/>
        </p:nvSpPr>
        <p:spPr bwMode="auto">
          <a:xfrm>
            <a:off x="4046004" y="4549788"/>
            <a:ext cx="838200" cy="611188"/>
          </a:xfrm>
          <a:prstGeom prst="can">
            <a:avLst>
              <a:gd name="adj" fmla="val 345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 i="0"/>
          </a:p>
        </p:txBody>
      </p:sp>
      <p:sp>
        <p:nvSpPr>
          <p:cNvPr id="1043" name="AutoShape 206"/>
          <p:cNvSpPr>
            <a:spLocks noChangeArrowheads="1"/>
          </p:cNvSpPr>
          <p:nvPr/>
        </p:nvSpPr>
        <p:spPr bwMode="auto">
          <a:xfrm>
            <a:off x="5341404" y="4549788"/>
            <a:ext cx="838200" cy="573088"/>
          </a:xfrm>
          <a:prstGeom prst="can">
            <a:avLst>
              <a:gd name="adj" fmla="val 345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 i="0"/>
          </a:p>
        </p:txBody>
      </p:sp>
      <p:sp>
        <p:nvSpPr>
          <p:cNvPr id="1045" name="Line 209"/>
          <p:cNvSpPr>
            <a:spLocks noChangeShapeType="1"/>
          </p:cNvSpPr>
          <p:nvPr/>
        </p:nvSpPr>
        <p:spPr bwMode="auto">
          <a:xfrm>
            <a:off x="1600200" y="2949588"/>
            <a:ext cx="2133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6" name="Line 210"/>
          <p:cNvSpPr>
            <a:spLocks noChangeShapeType="1"/>
          </p:cNvSpPr>
          <p:nvPr/>
        </p:nvSpPr>
        <p:spPr bwMode="auto">
          <a:xfrm>
            <a:off x="3581400" y="2949588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7" name="Line 211"/>
          <p:cNvSpPr>
            <a:spLocks noChangeShapeType="1"/>
          </p:cNvSpPr>
          <p:nvPr/>
        </p:nvSpPr>
        <p:spPr bwMode="auto">
          <a:xfrm flipH="1">
            <a:off x="4800600" y="2949588"/>
            <a:ext cx="8064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8" name="Line 212"/>
          <p:cNvSpPr>
            <a:spLocks noChangeShapeType="1"/>
          </p:cNvSpPr>
          <p:nvPr/>
        </p:nvSpPr>
        <p:spPr bwMode="auto">
          <a:xfrm flipH="1">
            <a:off x="5410200" y="2949588"/>
            <a:ext cx="2235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9" name="Line 213"/>
          <p:cNvSpPr>
            <a:spLocks noChangeShapeType="1"/>
          </p:cNvSpPr>
          <p:nvPr/>
        </p:nvSpPr>
        <p:spPr bwMode="auto">
          <a:xfrm>
            <a:off x="3207804" y="4397388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0" name="Line 214"/>
          <p:cNvSpPr>
            <a:spLocks noChangeShapeType="1"/>
          </p:cNvSpPr>
          <p:nvPr/>
        </p:nvSpPr>
        <p:spPr bwMode="auto">
          <a:xfrm>
            <a:off x="3207804" y="439738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1" name="Line 215"/>
          <p:cNvSpPr>
            <a:spLocks noChangeShapeType="1"/>
          </p:cNvSpPr>
          <p:nvPr/>
        </p:nvSpPr>
        <p:spPr bwMode="auto">
          <a:xfrm>
            <a:off x="4503204" y="439738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2" name="Line 216"/>
          <p:cNvSpPr>
            <a:spLocks noChangeShapeType="1"/>
          </p:cNvSpPr>
          <p:nvPr/>
        </p:nvSpPr>
        <p:spPr bwMode="auto">
          <a:xfrm>
            <a:off x="5798604" y="439738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3" name="Line 217"/>
          <p:cNvSpPr>
            <a:spLocks noChangeShapeType="1"/>
          </p:cNvSpPr>
          <p:nvPr/>
        </p:nvSpPr>
        <p:spPr bwMode="auto">
          <a:xfrm>
            <a:off x="4503204" y="432118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223" name="Picture 199" descr="Female Computer User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7922" y="1707519"/>
            <a:ext cx="633902" cy="595868"/>
          </a:xfrm>
          <a:prstGeom prst="rect">
            <a:avLst/>
          </a:prstGeom>
          <a:noFill/>
        </p:spPr>
      </p:pic>
      <p:pic>
        <p:nvPicPr>
          <p:cNvPr id="1225" name="Picture 201" descr="http://www.the-office.com/purchasing/spacesaver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486" y="2001145"/>
            <a:ext cx="472990" cy="532113"/>
          </a:xfrm>
          <a:prstGeom prst="rect">
            <a:avLst/>
          </a:prstGeom>
          <a:noFill/>
        </p:spPr>
      </p:pic>
      <p:pic>
        <p:nvPicPr>
          <p:cNvPr id="1227" name="Picture 203" descr="http://t1.gstatic.com/images?q=tbn:ANd9GcTKS6-e6xxJcp3_qizQ1HPyP-2TGuGC1UiAORNoUKGdV1Ife2r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053" y="1894609"/>
            <a:ext cx="650793" cy="647901"/>
          </a:xfrm>
          <a:prstGeom prst="rect">
            <a:avLst/>
          </a:prstGeom>
          <a:noFill/>
        </p:spPr>
      </p:pic>
      <p:pic>
        <p:nvPicPr>
          <p:cNvPr id="1231" name="Picture 207" descr="http://4.bp.blogspot.com/_GYvJmtdYdok/SWut3KaKOyI/AAAAAAAAAGk/mgfKzWRWKg4/s400/computer-us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3431" y="1722267"/>
            <a:ext cx="585880" cy="585880"/>
          </a:xfrm>
          <a:prstGeom prst="rect">
            <a:avLst/>
          </a:prstGeom>
          <a:noFill/>
        </p:spPr>
      </p:pic>
      <p:sp>
        <p:nvSpPr>
          <p:cNvPr id="203" name="TextBox 202"/>
          <p:cNvSpPr txBox="1"/>
          <p:nvPr/>
        </p:nvSpPr>
        <p:spPr>
          <a:xfrm>
            <a:off x="360608" y="3641829"/>
            <a:ext cx="2125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smtClean="0"/>
              <a:t>DBMS layer</a:t>
            </a:r>
          </a:p>
          <a:p>
            <a:endParaRPr lang="en-GB" b="0" i="0" dirty="0"/>
          </a:p>
          <a:p>
            <a:r>
              <a:rPr lang="en-GB" b="0" i="0" dirty="0" smtClean="0"/>
              <a:t>Data layer</a:t>
            </a:r>
          </a:p>
          <a:p>
            <a:endParaRPr lang="en-GB" b="0" i="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60608" y="3482988"/>
            <a:ext cx="8511868" cy="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79838" y="4469920"/>
            <a:ext cx="8511868" cy="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Views continued</a:t>
            </a:r>
            <a:endParaRPr lang="en-GB" dirty="0"/>
          </a:p>
        </p:txBody>
      </p:sp>
      <p:sp>
        <p:nvSpPr>
          <p:cNvPr id="14339" name="Content Placeholder 10"/>
          <p:cNvSpPr>
            <a:spLocks noGrp="1"/>
          </p:cNvSpPr>
          <p:nvPr>
            <p:ph idx="1"/>
          </p:nvPr>
        </p:nvSpPr>
        <p:spPr>
          <a:xfrm>
            <a:off x="227013" y="1883696"/>
            <a:ext cx="8686800" cy="4525963"/>
          </a:xfrm>
        </p:spPr>
        <p:txBody>
          <a:bodyPr/>
          <a:lstStyle/>
          <a:p>
            <a:pPr eaLnBrk="1" hangingPunct="1"/>
            <a:r>
              <a:rPr lang="en-GB" dirty="0" smtClean="0"/>
              <a:t>2 types</a:t>
            </a:r>
          </a:p>
          <a:p>
            <a:pPr lvl="1" eaLnBrk="1" hangingPunct="1"/>
            <a:r>
              <a:rPr lang="en-GB" dirty="0" smtClean="0"/>
              <a:t>Physical (materialised) – an extra </a:t>
            </a:r>
            <a:r>
              <a:rPr lang="en-GB" b="1" dirty="0" smtClean="0"/>
              <a:t>permanent</a:t>
            </a:r>
            <a:r>
              <a:rPr lang="en-GB" dirty="0" smtClean="0"/>
              <a:t> physical copy of data is made on disk and this is the data that is viewed by users</a:t>
            </a:r>
          </a:p>
          <a:p>
            <a:pPr lvl="2"/>
            <a:r>
              <a:rPr lang="en-GB" dirty="0" smtClean="0"/>
              <a:t>Snap shots of data</a:t>
            </a:r>
          </a:p>
          <a:p>
            <a:pPr lvl="2"/>
            <a:r>
              <a:rPr lang="en-GB" dirty="0" smtClean="0"/>
              <a:t>Refreshed only when forced to (batch job overnight run)</a:t>
            </a:r>
          </a:p>
          <a:p>
            <a:pPr lvl="2"/>
            <a:r>
              <a:rPr lang="en-GB" dirty="0" smtClean="0"/>
              <a:t>Used for data that doesn’t change frequently</a:t>
            </a:r>
          </a:p>
          <a:p>
            <a:pPr lvl="1" eaLnBrk="1" hangingPunct="1"/>
            <a:r>
              <a:rPr lang="en-GB" dirty="0" smtClean="0"/>
              <a:t>Logical – derived by software whenever the view is invoked.  This is a temporary copy, data is retrieved, stored but then discarded once finished with </a:t>
            </a:r>
          </a:p>
          <a:p>
            <a:pPr lvl="2"/>
            <a:r>
              <a:rPr lang="en-GB" dirty="0" smtClean="0"/>
              <a:t>Dynamic data refresh</a:t>
            </a:r>
          </a:p>
          <a:p>
            <a:pPr lvl="2"/>
            <a:r>
              <a:rPr lang="en-GB" dirty="0" smtClean="0"/>
              <a:t>Every time the view is accessed the query is recalculated </a:t>
            </a:r>
          </a:p>
          <a:p>
            <a:pPr lvl="2"/>
            <a:r>
              <a:rPr lang="en-GB" dirty="0" smtClean="0"/>
              <a:t>Used where data changes frequently</a:t>
            </a:r>
          </a:p>
          <a:p>
            <a:pPr lvl="2"/>
            <a:r>
              <a:rPr lang="en-GB" dirty="0" smtClean="0"/>
              <a:t>Works like a virtual table, only exists during the time of use</a:t>
            </a:r>
          </a:p>
          <a:p>
            <a:pPr eaLnBrk="1" hangingPunct="1"/>
            <a:r>
              <a:rPr lang="en-GB" dirty="0" smtClean="0"/>
              <a:t>Oracle uses </a:t>
            </a:r>
            <a:r>
              <a:rPr lang="en-GB" b="1" dirty="0" smtClean="0"/>
              <a:t>virtual </a:t>
            </a:r>
            <a:r>
              <a:rPr lang="en-GB" dirty="0" smtClean="0"/>
              <a:t>views (they look like queries)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A806A-14FB-4D94-B76C-DFC4E1112BF5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0E45-3234-48A9-BA54-3C0E7160A17D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396875" y="1649756"/>
            <a:ext cx="857844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0" i="0" dirty="0" smtClean="0">
                <a:latin typeface="Arial" charset="0"/>
                <a:cs typeface="Arial" charset="0"/>
              </a:rPr>
              <a:t>A view is essentially a stored query:</a:t>
            </a:r>
          </a:p>
          <a:p>
            <a:r>
              <a:rPr lang="en-GB" sz="2000" b="0" i="0" dirty="0" smtClean="0">
                <a:latin typeface="Arial" charset="0"/>
                <a:cs typeface="Arial" charset="0"/>
              </a:rPr>
              <a:t>Consider </a:t>
            </a:r>
            <a:r>
              <a:rPr lang="en-GB" sz="2000" b="0" i="0" dirty="0">
                <a:latin typeface="Arial" charset="0"/>
                <a:cs typeface="Arial" charset="0"/>
              </a:rPr>
              <a:t>the query from last </a:t>
            </a:r>
            <a:r>
              <a:rPr lang="en-GB" sz="2000" b="0" i="0" dirty="0" smtClean="0">
                <a:latin typeface="Arial" charset="0"/>
                <a:cs typeface="Arial" charset="0"/>
              </a:rPr>
              <a:t>weeks seminar:</a:t>
            </a:r>
          </a:p>
          <a:p>
            <a:endParaRPr lang="en-GB" sz="2000" dirty="0">
              <a:latin typeface="Arial" charset="0"/>
              <a:cs typeface="Arial" charset="0"/>
            </a:endParaRPr>
          </a:p>
          <a:p>
            <a:endParaRPr lang="en-GB" sz="2000" b="0" i="0" dirty="0" smtClean="0">
              <a:latin typeface="Arial" charset="0"/>
              <a:cs typeface="Arial" charset="0"/>
            </a:endParaRPr>
          </a:p>
          <a:p>
            <a:endParaRPr lang="en-GB" sz="2000" b="0" i="0" dirty="0" smtClean="0">
              <a:latin typeface="Arial" charset="0"/>
              <a:cs typeface="Arial" charset="0"/>
            </a:endParaRPr>
          </a:p>
          <a:p>
            <a:pPr lvl="1"/>
            <a:endParaRPr lang="en-GB" sz="1600" b="0" i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dirty="0" smtClean="0">
                <a:latin typeface="Arial" charset="0"/>
                <a:cs typeface="Arial" charset="0"/>
              </a:rPr>
              <a:t>Storing </a:t>
            </a:r>
            <a:r>
              <a:rPr lang="en-GB" sz="2000" b="0" i="0" dirty="0">
                <a:latin typeface="Arial" charset="0"/>
                <a:cs typeface="Arial" charset="0"/>
              </a:rPr>
              <a:t>the query as a view will mean that we don’t have to re-write the query every time a list of </a:t>
            </a:r>
            <a:r>
              <a:rPr lang="en-GB" sz="2000" b="0" i="0" dirty="0" smtClean="0">
                <a:latin typeface="Arial" charset="0"/>
                <a:cs typeface="Arial" charset="0"/>
              </a:rPr>
              <a:t>the consultants who have outstanding expenses for the last 2 week</a:t>
            </a:r>
          </a:p>
          <a:p>
            <a:endParaRPr lang="en-GB" sz="2000" b="0" i="0" dirty="0" smtClean="0">
              <a:latin typeface="Arial" charset="0"/>
              <a:cs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Write the query running first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Test the query result  and confirm it runs as expected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Save the query as a 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Treats the query as if it’s a separate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Selected attributes of query become attributes of the ‘virtual table’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b="0" i="0" dirty="0" smtClean="0">
                <a:latin typeface="Arial" charset="0"/>
                <a:cs typeface="Arial" charset="0"/>
              </a:rPr>
              <a:t>If you describe the view you can see the structure of the result set not the code for the query.</a:t>
            </a:r>
            <a:endParaRPr lang="en-GB" sz="1600" b="0" i="0" dirty="0">
              <a:latin typeface="Arial" charset="0"/>
              <a:cs typeface="Arial" charset="0"/>
            </a:endParaRP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501650" y="463550"/>
            <a:ext cx="6297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  <a:cs typeface="Arial" charset="0"/>
              </a:rPr>
              <a:t>CREATING VIEWS</a:t>
            </a:r>
            <a:endParaRPr lang="en-GB" sz="3600" b="0" i="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75627"/>
              </p:ext>
            </p:extLst>
          </p:nvPr>
        </p:nvGraphicFramePr>
        <p:xfrm>
          <a:off x="609600" y="2480873"/>
          <a:ext cx="6348413" cy="749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8413">
                  <a:extLst>
                    <a:ext uri="{9D8B030D-6E8A-4147-A177-3AD203B41FA5}">
                      <a16:colId xmlns:a16="http://schemas.microsoft.com/office/drawing/2014/main" val="3712919919"/>
                    </a:ext>
                  </a:extLst>
                </a:gridCol>
              </a:tblGrid>
              <a:tr h="7495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SQL&gt; select </a:t>
                      </a:r>
                      <a:r>
                        <a:rPr lang="en-GB" sz="1200" dirty="0" err="1">
                          <a:effectLst/>
                        </a:rPr>
                        <a:t>expense_consultant</a:t>
                      </a:r>
                      <a:r>
                        <a:rPr lang="en-GB" sz="1200" dirty="0">
                          <a:effectLst/>
                        </a:rPr>
                        <a:t> from </a:t>
                      </a:r>
                      <a:r>
                        <a:rPr lang="en-GB" sz="1200" dirty="0" err="1">
                          <a:effectLst/>
                        </a:rPr>
                        <a:t>job_expenses</a:t>
                      </a:r>
                      <a:endParaRPr lang="en-GB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 2  where </a:t>
                      </a:r>
                      <a:r>
                        <a:rPr lang="en-GB" sz="1200" dirty="0" err="1">
                          <a:effectLst/>
                        </a:rPr>
                        <a:t>expense_submitted</a:t>
                      </a:r>
                      <a:r>
                        <a:rPr lang="en-GB" sz="1200" dirty="0">
                          <a:effectLst/>
                        </a:rPr>
                        <a:t> &gt;= </a:t>
                      </a:r>
                      <a:r>
                        <a:rPr lang="en-GB" sz="1200" dirty="0" err="1">
                          <a:effectLst/>
                        </a:rPr>
                        <a:t>sysdate</a:t>
                      </a:r>
                      <a:r>
                        <a:rPr lang="en-GB" sz="1200" dirty="0">
                          <a:effectLst/>
                        </a:rPr>
                        <a:t> - 14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 3  and </a:t>
                      </a:r>
                      <a:r>
                        <a:rPr lang="en-GB" sz="1200" dirty="0" err="1">
                          <a:effectLst/>
                        </a:rPr>
                        <a:t>expense_approved</a:t>
                      </a:r>
                      <a:r>
                        <a:rPr lang="en-GB" sz="1200" dirty="0">
                          <a:effectLst/>
                        </a:rPr>
                        <a:t> is null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 4  ;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8876082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15" y="1738167"/>
            <a:ext cx="669641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SQL&gt; create view </a:t>
            </a:r>
            <a:r>
              <a:rPr lang="en-GB" sz="1200" dirty="0" err="1"/>
              <a:t>best_client</a:t>
            </a:r>
            <a:r>
              <a:rPr lang="en-GB" sz="1200" dirty="0"/>
              <a:t> as</a:t>
            </a:r>
          </a:p>
          <a:p>
            <a:r>
              <a:rPr lang="en-GB" sz="1200" dirty="0"/>
              <a:t>  2  SELECT EMP_NAME, count(</a:t>
            </a:r>
            <a:r>
              <a:rPr lang="en-GB" sz="1200" dirty="0" err="1"/>
              <a:t>contract_id</a:t>
            </a:r>
            <a:r>
              <a:rPr lang="en-GB" sz="1200" dirty="0"/>
              <a:t>)</a:t>
            </a:r>
          </a:p>
          <a:p>
            <a:r>
              <a:rPr lang="en-GB" sz="1200" dirty="0"/>
              <a:t>  3  FROM EMPLOYER JOIN CONTRACT ON (CONTRACT_CLIENT = EMP_ID)</a:t>
            </a:r>
          </a:p>
          <a:p>
            <a:r>
              <a:rPr lang="en-GB" sz="1200" dirty="0"/>
              <a:t>  4    HAVING COUNT(CONTRACT_ID) = (</a:t>
            </a:r>
          </a:p>
          <a:p>
            <a:r>
              <a:rPr lang="en-GB" sz="1200" dirty="0"/>
              <a:t>  5    SELECT MAX(COUNT(CONTRACT_ID))</a:t>
            </a:r>
          </a:p>
          <a:p>
            <a:r>
              <a:rPr lang="en-GB" sz="1200" dirty="0"/>
              <a:t>  6    FROM CONTRACT</a:t>
            </a:r>
          </a:p>
          <a:p>
            <a:r>
              <a:rPr lang="en-GB" sz="1200" dirty="0"/>
              <a:t>  7  GROUP BY CONTRACT_CLIENT</a:t>
            </a:r>
          </a:p>
          <a:p>
            <a:r>
              <a:rPr lang="en-GB" sz="1200" dirty="0"/>
              <a:t>  8    )</a:t>
            </a:r>
          </a:p>
          <a:p>
            <a:r>
              <a:rPr lang="en-GB" sz="1200" dirty="0"/>
              <a:t>  9    GROUP BY EMP_ID, EMP_NAME</a:t>
            </a:r>
          </a:p>
          <a:p>
            <a:r>
              <a:rPr lang="en-GB" sz="1200" dirty="0"/>
              <a:t> 10    ;</a:t>
            </a:r>
          </a:p>
          <a:p>
            <a:r>
              <a:rPr lang="en-GB" sz="1200" dirty="0"/>
              <a:t>SELECT EMP_NAME, count(</a:t>
            </a:r>
            <a:r>
              <a:rPr lang="en-GB" sz="1200" dirty="0" err="1"/>
              <a:t>contract_id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     *</a:t>
            </a:r>
          </a:p>
          <a:p>
            <a:r>
              <a:rPr lang="en-GB" sz="1200" dirty="0"/>
              <a:t>ERROR at line 2:</a:t>
            </a:r>
          </a:p>
          <a:p>
            <a:r>
              <a:rPr lang="en-GB" sz="1200" dirty="0"/>
              <a:t>ORA-00998: must name this expression with a column alias</a:t>
            </a:r>
          </a:p>
          <a:p>
            <a:endParaRPr lang="en-GB" sz="1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49590-0568-4956-A751-BEAFD56EA304}" type="slidenum">
              <a:rPr lang="en-GB" sz="1050"/>
              <a:pPr>
                <a:defRPr/>
              </a:pPr>
              <a:t>7</a:t>
            </a:fld>
            <a:endParaRPr lang="en-GB" sz="105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50575" y="487363"/>
            <a:ext cx="22156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0" i="0" dirty="0" smtClean="0">
                <a:solidFill>
                  <a:schemeClr val="accent2"/>
                </a:solidFill>
                <a:latin typeface="+mj-lt"/>
              </a:rPr>
              <a:t>EXAMPLE </a:t>
            </a:r>
            <a:endParaRPr lang="en-GB" sz="3600" b="0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735325" y="1643317"/>
            <a:ext cx="2652713" cy="501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0" i="0" dirty="0"/>
              <a:t>Syntax to create view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7114" y="4748247"/>
            <a:ext cx="6696419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Arial" charset="0"/>
              </a:rPr>
              <a:t>SQL&gt; create view </a:t>
            </a:r>
            <a:r>
              <a:rPr lang="en-GB" sz="1100" dirty="0" err="1">
                <a:latin typeface="Arial" charset="0"/>
              </a:rPr>
              <a:t>best_client</a:t>
            </a:r>
            <a:r>
              <a:rPr lang="en-GB" sz="1100" dirty="0">
                <a:latin typeface="Arial" charset="0"/>
              </a:rPr>
              <a:t> as</a:t>
            </a:r>
          </a:p>
          <a:p>
            <a:r>
              <a:rPr lang="en-GB" sz="1100" dirty="0">
                <a:latin typeface="Arial" charset="0"/>
              </a:rPr>
              <a:t>  2  SELECT EMP_NAME, count(</a:t>
            </a:r>
            <a:r>
              <a:rPr lang="en-GB" sz="1100" dirty="0" err="1">
                <a:latin typeface="Arial" charset="0"/>
              </a:rPr>
              <a:t>contract_id</a:t>
            </a:r>
            <a:r>
              <a:rPr lang="en-GB" sz="1100" dirty="0">
                <a:latin typeface="Arial" charset="0"/>
              </a:rPr>
              <a:t>) as </a:t>
            </a:r>
            <a:r>
              <a:rPr lang="en-GB" sz="1100" dirty="0" err="1">
                <a:latin typeface="Arial" charset="0"/>
              </a:rPr>
              <a:t>contract_count</a:t>
            </a:r>
            <a:endParaRPr lang="en-GB" sz="1100" dirty="0">
              <a:latin typeface="Arial" charset="0"/>
            </a:endParaRPr>
          </a:p>
          <a:p>
            <a:r>
              <a:rPr lang="en-GB" sz="1100" dirty="0">
                <a:latin typeface="Arial" charset="0"/>
              </a:rPr>
              <a:t>  3  FROM EMPLOYER JOIN CONTRACT ON (CONTRACT_CLIENT = EMP_ID)</a:t>
            </a:r>
          </a:p>
          <a:p>
            <a:r>
              <a:rPr lang="en-GB" sz="1100" dirty="0">
                <a:latin typeface="Arial" charset="0"/>
              </a:rPr>
              <a:t>  4    HAVING COUNT(CONTRACT_ID) = (</a:t>
            </a:r>
          </a:p>
          <a:p>
            <a:r>
              <a:rPr lang="en-GB" sz="1100" dirty="0">
                <a:latin typeface="Arial" charset="0"/>
              </a:rPr>
              <a:t>  5    SELECT MAX(COUNT(CONTRACT_ID))</a:t>
            </a:r>
          </a:p>
          <a:p>
            <a:r>
              <a:rPr lang="en-GB" sz="1100" dirty="0">
                <a:latin typeface="Arial" charset="0"/>
              </a:rPr>
              <a:t>  6    FROM CONTRACT</a:t>
            </a:r>
          </a:p>
          <a:p>
            <a:r>
              <a:rPr lang="en-GB" sz="1100" dirty="0">
                <a:latin typeface="Arial" charset="0"/>
              </a:rPr>
              <a:t>  7  GROUP BY CONTRACT_CLIENT</a:t>
            </a:r>
          </a:p>
          <a:p>
            <a:r>
              <a:rPr lang="en-GB" sz="1100" dirty="0">
                <a:latin typeface="Arial" charset="0"/>
              </a:rPr>
              <a:t>  8    )</a:t>
            </a:r>
          </a:p>
          <a:p>
            <a:r>
              <a:rPr lang="en-GB" sz="1100" dirty="0">
                <a:latin typeface="Arial" charset="0"/>
              </a:rPr>
              <a:t>  9    GROUP BY EMP_ID, EMP_NAME</a:t>
            </a:r>
          </a:p>
          <a:p>
            <a:r>
              <a:rPr lang="en-GB" sz="1100" dirty="0">
                <a:latin typeface="Arial" charset="0"/>
              </a:rPr>
              <a:t> 10    </a:t>
            </a:r>
            <a:r>
              <a:rPr lang="en-GB" sz="1100" dirty="0" smtClean="0">
                <a:latin typeface="Arial" charset="0"/>
              </a:rPr>
              <a:t>;</a:t>
            </a:r>
            <a:endParaRPr lang="en-GB" sz="1100" dirty="0"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572708" y="4329141"/>
            <a:ext cx="2565662" cy="63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dirty="0" smtClean="0"/>
              <a:t>Solution?</a:t>
            </a:r>
            <a:endParaRPr lang="en-GB" sz="1800" b="0" i="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93919" y="4163627"/>
            <a:ext cx="2583402" cy="17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377321" y="2175029"/>
            <a:ext cx="0" cy="198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68048" y="2175029"/>
            <a:ext cx="12092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07077" y="2752078"/>
            <a:ext cx="1226074" cy="68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Why?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created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250" y="1697023"/>
            <a:ext cx="8691980" cy="513892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GB" sz="1600" dirty="0"/>
              <a:t>SQL&gt; </a:t>
            </a:r>
            <a:r>
              <a:rPr lang="en-GB" sz="1600" dirty="0" err="1"/>
              <a:t>desc</a:t>
            </a:r>
            <a:r>
              <a:rPr lang="en-GB" sz="1600" dirty="0"/>
              <a:t> </a:t>
            </a:r>
            <a:r>
              <a:rPr lang="en-GB" sz="1600" dirty="0" err="1"/>
              <a:t>best_client</a:t>
            </a:r>
            <a:endParaRPr lang="en-GB" sz="1600" dirty="0"/>
          </a:p>
          <a:p>
            <a:pPr marL="45720" indent="0">
              <a:buNone/>
            </a:pPr>
            <a:r>
              <a:rPr lang="en-GB" sz="1600" dirty="0"/>
              <a:t> Name                                      Null?    Type</a:t>
            </a:r>
          </a:p>
          <a:p>
            <a:pPr marL="45720" indent="0">
              <a:buNone/>
            </a:pPr>
            <a:r>
              <a:rPr lang="en-GB" sz="1600" dirty="0"/>
              <a:t> ----------------------------------------- -------- ---------------------</a:t>
            </a:r>
          </a:p>
          <a:p>
            <a:pPr marL="45720" indent="0">
              <a:buNone/>
            </a:pPr>
            <a:endParaRPr lang="en-GB" sz="1600" dirty="0"/>
          </a:p>
          <a:p>
            <a:pPr marL="45720" indent="0">
              <a:buNone/>
            </a:pPr>
            <a:r>
              <a:rPr lang="en-GB" sz="1600" dirty="0"/>
              <a:t> EMP_NAME                                           VARCHAR2(30)</a:t>
            </a:r>
          </a:p>
          <a:p>
            <a:pPr marL="45720" indent="0">
              <a:buNone/>
            </a:pPr>
            <a:r>
              <a:rPr lang="en-GB" sz="1600" dirty="0"/>
              <a:t> CONTRACT_COUNT                                     NUMBER</a:t>
            </a:r>
          </a:p>
          <a:p>
            <a:pPr marL="45720" indent="0">
              <a:buNone/>
            </a:pPr>
            <a:endParaRPr lang="en-GB" sz="1600" dirty="0"/>
          </a:p>
          <a:p>
            <a:pPr marL="45720" indent="0">
              <a:buNone/>
            </a:pPr>
            <a:r>
              <a:rPr lang="en-GB" sz="1600" dirty="0"/>
              <a:t>SQL&gt; select * from </a:t>
            </a:r>
            <a:r>
              <a:rPr lang="en-GB" sz="1600" dirty="0" err="1"/>
              <a:t>best_client</a:t>
            </a:r>
            <a:endParaRPr lang="en-GB" sz="1600" dirty="0"/>
          </a:p>
          <a:p>
            <a:pPr marL="45720" indent="0">
              <a:buNone/>
            </a:pPr>
            <a:r>
              <a:rPr lang="en-GB" sz="1600" dirty="0"/>
              <a:t>  2  ;</a:t>
            </a:r>
          </a:p>
          <a:p>
            <a:pPr marL="45720" indent="0">
              <a:buNone/>
            </a:pPr>
            <a:endParaRPr lang="en-GB" sz="1600" dirty="0"/>
          </a:p>
          <a:p>
            <a:pPr marL="45720" indent="0">
              <a:buNone/>
            </a:pPr>
            <a:r>
              <a:rPr lang="en-GB" sz="1600" dirty="0"/>
              <a:t>EMP_NAME                       CONTRACT_COUNT</a:t>
            </a:r>
          </a:p>
          <a:p>
            <a:pPr marL="45720" indent="0">
              <a:buNone/>
            </a:pPr>
            <a:r>
              <a:rPr lang="en-GB" sz="1600" dirty="0"/>
              <a:t>------------------------------ --------------</a:t>
            </a:r>
          </a:p>
          <a:p>
            <a:pPr marL="45720" indent="0">
              <a:buNone/>
            </a:pPr>
            <a:r>
              <a:rPr lang="en-GB" sz="1600" dirty="0" err="1"/>
              <a:t>Archadian</a:t>
            </a:r>
            <a:r>
              <a:rPr lang="en-GB" sz="1600" dirty="0"/>
              <a:t> Judges                           13</a:t>
            </a:r>
          </a:p>
          <a:p>
            <a:pPr marL="45720" indent="0">
              <a:buNone/>
            </a:pPr>
            <a:r>
              <a:rPr lang="en-GB" sz="1600" dirty="0" smtClean="0"/>
              <a:t>The attribute </a:t>
            </a:r>
            <a:r>
              <a:rPr lang="en-GB" sz="1600" dirty="0" err="1" smtClean="0"/>
              <a:t>contract_coun</a:t>
            </a:r>
            <a:r>
              <a:rPr lang="en-GB" sz="1600" dirty="0" err="1" smtClean="0"/>
              <a:t>t</a:t>
            </a:r>
            <a:r>
              <a:rPr lang="en-GB" sz="1600" dirty="0" smtClean="0"/>
              <a:t> is derived from the query under the view.  </a:t>
            </a:r>
            <a:r>
              <a:rPr lang="en-GB" sz="1600" dirty="0" smtClean="0"/>
              <a:t>The </a:t>
            </a:r>
            <a:r>
              <a:rPr lang="en-GB" sz="1600" dirty="0" smtClean="0"/>
              <a:t>attribute name in the view is the value that we renamed the aggregated attribute in the query underpinning the view.   </a:t>
            </a:r>
          </a:p>
          <a:p>
            <a:pPr marL="45720" indent="0">
              <a:buNone/>
            </a:pPr>
            <a:r>
              <a:rPr lang="en-GB" sz="1600" dirty="0" smtClean="0"/>
              <a:t>MP_NAME</a:t>
            </a:r>
            <a:r>
              <a:rPr lang="en-GB" sz="1600" dirty="0" smtClean="0"/>
              <a:t> </a:t>
            </a:r>
            <a:r>
              <a:rPr lang="en-GB" sz="1600" dirty="0" smtClean="0"/>
              <a:t>given the attribute name of the attribute selected in the underpinning query.  </a:t>
            </a:r>
            <a:r>
              <a:rPr lang="en-GB" sz="1600" dirty="0" smtClean="0"/>
              <a:t>This </a:t>
            </a:r>
            <a:r>
              <a:rPr lang="en-GB" sz="1600" dirty="0" smtClean="0"/>
              <a:t>could be renamed if we required them to be different.</a:t>
            </a:r>
          </a:p>
          <a:p>
            <a:pPr marL="45720" indent="0">
              <a:buNone/>
            </a:pPr>
            <a:r>
              <a:rPr lang="en-GB" sz="1600" dirty="0" smtClean="0"/>
              <a:t>Once </a:t>
            </a:r>
            <a:r>
              <a:rPr lang="en-GB" sz="1600" dirty="0" smtClean="0"/>
              <a:t>created the view can be selected from in the same way as other tables, they can be joined, aggregated and in some very specific circumstances inserted/deleted from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D2CD-4697-4928-AAB5-FF8DA11670A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02462" y="3017559"/>
            <a:ext cx="5246703" cy="40769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9697" y="3839593"/>
            <a:ext cx="8878" cy="149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48575" y="5336935"/>
            <a:ext cx="177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9697" y="3844032"/>
            <a:ext cx="1775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</p:cNvCxnSpPr>
          <p:nvPr/>
        </p:nvCxnSpPr>
        <p:spPr>
          <a:xfrm flipV="1">
            <a:off x="417250" y="4266487"/>
            <a:ext cx="7272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your catalogue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97139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GB" sz="1400" dirty="0"/>
              <a:t>SQL&gt; select * from cat;</a:t>
            </a:r>
          </a:p>
          <a:p>
            <a:pPr marL="45720" indent="0">
              <a:buNone/>
            </a:pPr>
            <a:endParaRPr lang="en-GB" sz="1400" dirty="0"/>
          </a:p>
          <a:p>
            <a:pPr marL="45720" indent="0">
              <a:buNone/>
            </a:pPr>
            <a:r>
              <a:rPr lang="en-GB" sz="1400" dirty="0"/>
              <a:t>TABLE_NAME           </a:t>
            </a:r>
            <a:r>
              <a:rPr lang="en-GB" sz="1400" dirty="0" smtClean="0"/>
              <a:t>		TABLE_TYPE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 smtClean="0"/>
              <a:t>-----------------------------------------------------------------------------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 smtClean="0"/>
              <a:t>PRODUCT_STOCK                                </a:t>
            </a:r>
            <a:r>
              <a:rPr lang="en-GB" sz="1400" dirty="0"/>
              <a:t>TABLE</a:t>
            </a:r>
          </a:p>
          <a:p>
            <a:pPr marL="45720" indent="0">
              <a:buNone/>
            </a:pPr>
            <a:r>
              <a:rPr lang="en-GB" sz="1400" dirty="0" smtClean="0"/>
              <a:t>PRODUCT_TYPE                                   TABLE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 smtClean="0"/>
              <a:t>OUTSTANDING_EXPENSES                     </a:t>
            </a:r>
            <a:r>
              <a:rPr lang="en-GB" sz="1400" dirty="0"/>
              <a:t>VIEW</a:t>
            </a:r>
          </a:p>
          <a:p>
            <a:pPr marL="45720" indent="0">
              <a:buNone/>
            </a:pPr>
            <a:r>
              <a:rPr lang="en-GB" sz="1400" dirty="0" smtClean="0"/>
              <a:t>FUNTOM_DISPUTEDTS                           </a:t>
            </a:r>
            <a:r>
              <a:rPr lang="en-GB" sz="1400" dirty="0"/>
              <a:t>VIEW</a:t>
            </a:r>
          </a:p>
          <a:p>
            <a:pPr marL="45720" indent="0">
              <a:buNone/>
            </a:pPr>
            <a:r>
              <a:rPr lang="en-GB" sz="1400" dirty="0" smtClean="0"/>
              <a:t>FUNTOM_CONSULTREPORT                   </a:t>
            </a:r>
            <a:r>
              <a:rPr lang="en-GB" sz="1400" dirty="0"/>
              <a:t>VIEW</a:t>
            </a:r>
          </a:p>
          <a:p>
            <a:pPr marL="45720" indent="0">
              <a:buNone/>
            </a:pPr>
            <a:r>
              <a:rPr lang="en-GB" sz="1400" dirty="0" smtClean="0"/>
              <a:t>FUNTOM_ANUALRETURN                      VIEW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 smtClean="0"/>
              <a:t>FUNTOM_90DAYS                                VIEW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 smtClean="0"/>
              <a:t>BEST_CLIENT                                        VIEW</a:t>
            </a:r>
            <a:endParaRPr lang="en-GB" sz="1400" dirty="0"/>
          </a:p>
          <a:p>
            <a:pPr marL="45720" indent="0">
              <a:buNone/>
            </a:pPr>
            <a:endParaRPr lang="en-GB" sz="1400" dirty="0" smtClean="0"/>
          </a:p>
          <a:p>
            <a:pPr marL="45720" indent="0">
              <a:buNone/>
            </a:pPr>
            <a:r>
              <a:rPr lang="en-GB" sz="1400" dirty="0" smtClean="0"/>
              <a:t>SQL</a:t>
            </a:r>
            <a:r>
              <a:rPr lang="en-GB" sz="1400" dirty="0"/>
              <a:t>&gt; </a:t>
            </a:r>
            <a:r>
              <a:rPr lang="en-GB" sz="1400" dirty="0" err="1"/>
              <a:t>desc</a:t>
            </a:r>
            <a:r>
              <a:rPr lang="en-GB" sz="1400" dirty="0"/>
              <a:t> </a:t>
            </a:r>
            <a:r>
              <a:rPr lang="en-GB" sz="1400" dirty="0" err="1"/>
              <a:t>customer_sales_summary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/>
              <a:t> Name                                      Null?    Type</a:t>
            </a:r>
          </a:p>
          <a:p>
            <a:pPr marL="45720" indent="0">
              <a:buNone/>
            </a:pPr>
            <a:r>
              <a:rPr lang="en-GB" sz="1400" dirty="0"/>
              <a:t> ----------------------------------------- -------- -----------------</a:t>
            </a:r>
          </a:p>
          <a:p>
            <a:pPr marL="45720" indent="0">
              <a:buNone/>
            </a:pPr>
            <a:r>
              <a:rPr lang="en-GB" sz="1400" dirty="0" smtClean="0"/>
              <a:t> </a:t>
            </a:r>
            <a:r>
              <a:rPr lang="en-GB" sz="1400" dirty="0"/>
              <a:t>CUST_FIRSTNAME                           </a:t>
            </a:r>
            <a:r>
              <a:rPr lang="en-GB" sz="1400" dirty="0" smtClean="0"/>
              <a:t>	VARCHAR2(40</a:t>
            </a:r>
            <a:r>
              <a:rPr lang="en-GB" sz="1400" dirty="0"/>
              <a:t>)</a:t>
            </a:r>
          </a:p>
          <a:p>
            <a:pPr marL="45720" indent="0">
              <a:buNone/>
            </a:pPr>
            <a:r>
              <a:rPr lang="en-GB" sz="1400" dirty="0"/>
              <a:t> CUST_SURNAME                           </a:t>
            </a:r>
            <a:r>
              <a:rPr lang="en-GB" sz="1400" dirty="0" smtClean="0"/>
              <a:t>	VARCHAR2(40</a:t>
            </a:r>
            <a:r>
              <a:rPr lang="en-GB" sz="1400" dirty="0"/>
              <a:t>)</a:t>
            </a:r>
          </a:p>
          <a:p>
            <a:pPr marL="45720" indent="0">
              <a:buNone/>
            </a:pPr>
            <a:r>
              <a:rPr lang="en-GB" sz="1400" dirty="0"/>
              <a:t> Orders                                             </a:t>
            </a:r>
            <a:r>
              <a:rPr lang="en-GB" sz="1400" dirty="0" smtClean="0"/>
              <a:t>	NUMBER</a:t>
            </a:r>
            <a:endParaRPr lang="en-GB" sz="1400" dirty="0"/>
          </a:p>
          <a:p>
            <a:pPr marL="4572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sales_value</a:t>
            </a:r>
            <a:r>
              <a:rPr lang="en-GB" sz="1400" dirty="0"/>
              <a:t>                                     </a:t>
            </a:r>
            <a:r>
              <a:rPr lang="en-GB" sz="1400" dirty="0" smtClean="0"/>
              <a:t>	NUMBER</a:t>
            </a:r>
            <a:endParaRPr lang="en-GB" sz="1400" dirty="0"/>
          </a:p>
          <a:p>
            <a:pPr marL="45720" indent="0">
              <a:buNone/>
            </a:pPr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D2CD-4697-4928-AAB5-FF8DA11670A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95511" y="4245852"/>
            <a:ext cx="1162968" cy="479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45633" y="4091964"/>
            <a:ext cx="22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we’ve just created</a:t>
            </a: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1"/>
            <a:endCxn id="5" idx="6"/>
          </p:cNvCxnSpPr>
          <p:nvPr/>
        </p:nvCxnSpPr>
        <p:spPr>
          <a:xfrm flipH="1">
            <a:off x="1458479" y="4245853"/>
            <a:ext cx="2387154" cy="239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7250" y="5958589"/>
            <a:ext cx="5308847" cy="477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695238" y="5670249"/>
            <a:ext cx="228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WARNING! These attributes are treated differently in select statements</a:t>
            </a: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5" idx="3"/>
          </p:cNvCxnSpPr>
          <p:nvPr/>
        </p:nvCxnSpPr>
        <p:spPr>
          <a:xfrm flipH="1">
            <a:off x="5726097" y="6133284"/>
            <a:ext cx="967668" cy="64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3853</TotalTime>
  <Words>1434</Words>
  <Application>Microsoft Office PowerPoint</Application>
  <PresentationFormat>On-screen Show (4:3)</PresentationFormat>
  <Paragraphs>332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2</vt:lpstr>
      <vt:lpstr>Wingdings 3</vt:lpstr>
      <vt:lpstr>Facet</vt:lpstr>
      <vt:lpstr>Views</vt:lpstr>
      <vt:lpstr>Overview of lecture</vt:lpstr>
      <vt:lpstr>Views</vt:lpstr>
      <vt:lpstr>views</vt:lpstr>
      <vt:lpstr>Views continued</vt:lpstr>
      <vt:lpstr>PowerPoint Presentation</vt:lpstr>
      <vt:lpstr>PowerPoint Presentation</vt:lpstr>
      <vt:lpstr>View created</vt:lpstr>
      <vt:lpstr>Checking your catalogue</vt:lpstr>
      <vt:lpstr>PowerPoint Presentation</vt:lpstr>
      <vt:lpstr>Selecting from views – warning!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IZDT2</dc:creator>
  <cp:lastModifiedBy>Emma-Jane Phillips</cp:lastModifiedBy>
  <cp:revision>362</cp:revision>
  <dcterms:created xsi:type="dcterms:W3CDTF">2004-03-04T11:06:43Z</dcterms:created>
  <dcterms:modified xsi:type="dcterms:W3CDTF">2019-02-04T08:28:18Z</dcterms:modified>
</cp:coreProperties>
</file>