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1"/>
  </p:sldMasterIdLst>
  <p:notesMasterIdLst>
    <p:notesMasterId r:id="rId29"/>
  </p:notesMasterIdLst>
  <p:handoutMasterIdLst>
    <p:handoutMasterId r:id="rId30"/>
  </p:handoutMasterIdLst>
  <p:sldIdLst>
    <p:sldId id="301" r:id="rId2"/>
    <p:sldId id="257" r:id="rId3"/>
    <p:sldId id="294" r:id="rId4"/>
    <p:sldId id="262" r:id="rId5"/>
    <p:sldId id="295" r:id="rId6"/>
    <p:sldId id="296" r:id="rId7"/>
    <p:sldId id="297" r:id="rId8"/>
    <p:sldId id="298" r:id="rId9"/>
    <p:sldId id="299" r:id="rId10"/>
    <p:sldId id="290" r:id="rId11"/>
    <p:sldId id="265" r:id="rId12"/>
    <p:sldId id="303" r:id="rId13"/>
    <p:sldId id="267" r:id="rId14"/>
    <p:sldId id="268" r:id="rId15"/>
    <p:sldId id="263" r:id="rId16"/>
    <p:sldId id="269" r:id="rId17"/>
    <p:sldId id="300" r:id="rId18"/>
    <p:sldId id="271" r:id="rId19"/>
    <p:sldId id="272" r:id="rId20"/>
    <p:sldId id="292" r:id="rId21"/>
    <p:sldId id="291" r:id="rId22"/>
    <p:sldId id="275" r:id="rId23"/>
    <p:sldId id="276" r:id="rId24"/>
    <p:sldId id="277" r:id="rId25"/>
    <p:sldId id="278" r:id="rId26"/>
    <p:sldId id="281" r:id="rId27"/>
    <p:sldId id="304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4" autoAdjust="0"/>
    <p:restoredTop sz="99242" autoAdjust="0"/>
  </p:normalViewPr>
  <p:slideViewPr>
    <p:cSldViewPr>
      <p:cViewPr varScale="1">
        <p:scale>
          <a:sx n="128" d="100"/>
          <a:sy n="128" d="100"/>
        </p:scale>
        <p:origin x="9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8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324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9CD0-54D4-4200-B9C9-748559CE9B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4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97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5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02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1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600-BFAD-45CD-91E0-8CCCC76B6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9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ECD6-1770-4F01-ABDC-51C5CB0049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5BAE-C8F4-48F3-B5B5-BD4F717784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2C45-085C-45B5-AE6B-B7350E9B27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DF3F-A167-4B09-AA75-4FCF5130FA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9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AB8A-2482-426B-8ADC-2254C18F58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7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5130-69D0-49E9-8C88-A735A9EDC2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2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0BD5-3B62-4CA7-B584-7A4442271D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810B-926F-45B3-B300-81F3384636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6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011-CF57-4A62-93FF-03E05FBA49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FAB5BF-428D-476B-95ED-F5B839B93C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Triggers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Relational Databases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blackWhite">
          <a:xfrm>
            <a:off x="698606" y="1964086"/>
            <a:ext cx="72326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SQL&gt; INSERT INTO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JOB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2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VALUES(16,’ASSASSIN’);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90656" y="1506968"/>
            <a:ext cx="261449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Statement Events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636743" y="3645024"/>
            <a:ext cx="7488238" cy="1554163"/>
            <a:chOff x="646" y="1756"/>
            <a:chExt cx="4717" cy="979"/>
          </a:xfrm>
        </p:grpSpPr>
        <p:sp>
          <p:nvSpPr>
            <p:cNvPr id="73733" name="Rectangle 5"/>
            <p:cNvSpPr>
              <a:spLocks noChangeArrowheads="1"/>
            </p:cNvSpPr>
            <p:nvPr/>
          </p:nvSpPr>
          <p:spPr bwMode="blackWhite">
            <a:xfrm>
              <a:off x="678" y="2158"/>
              <a:ext cx="4685" cy="57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</a:pP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</a:rPr>
                <a:t>SQL&gt; UPDATE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itchFamily="49" charset="0"/>
                </a:rPr>
                <a:t>CONTRACT</a:t>
              </a:r>
              <a:endParaRPr lang="en-US" sz="18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</a:pP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</a:rPr>
                <a:t>  2  SET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itchFamily="49" charset="0"/>
                </a:rPr>
                <a:t>CONTRACT_LEAD 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800" b="1" dirty="0" smtClean="0">
                  <a:solidFill>
                    <a:srgbClr val="000000"/>
                  </a:solidFill>
                  <a:latin typeface="Courier New" pitchFamily="49" charset="0"/>
                </a:rPr>
                <a:t>11</a:t>
              </a:r>
              <a:endParaRPr lang="en-US" sz="18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200150" algn="l"/>
                </a:tabLst>
              </a:pPr>
              <a:r>
                <a:rPr lang="en-US" sz="18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</a:rPr>
                <a:t>3  WHERE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CONTRACT_LEAD = 8 and CONTRACT_END is null</a:t>
              </a:r>
              <a:endParaRPr lang="en-US" sz="18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646" y="1756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latin typeface="Arial" charset="0"/>
                </a:rPr>
                <a:t>Row Events</a:t>
              </a:r>
            </a:p>
          </p:txBody>
        </p:sp>
      </p:grpSp>
      <p:sp>
        <p:nvSpPr>
          <p:cNvPr id="7373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Statement and Row Triggers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80908" y="5517232"/>
            <a:ext cx="75406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 smtClean="0">
                <a:latin typeface="Tahoma" pitchFamily="34" charset="0"/>
              </a:rPr>
              <a:t>A trigger on the row for this statement would fire for every record that is updated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731943" y="2822923"/>
            <a:ext cx="75406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 smtClean="0">
                <a:latin typeface="Tahoma" pitchFamily="34" charset="0"/>
              </a:rPr>
              <a:t>A trigger on the statement for this code would fire only once</a:t>
            </a:r>
            <a:endParaRPr lang="en-US" i="1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1754188" y="5629693"/>
            <a:ext cx="4308475" cy="363538"/>
            <a:chOff x="2551" y="1218"/>
            <a:chExt cx="2714" cy="229"/>
          </a:xfrm>
        </p:grpSpPr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3335" y="1218"/>
              <a:ext cx="193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Arial" charset="0"/>
                </a:rPr>
                <a:t>BEFORE statement trigger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551" y="1332"/>
              <a:ext cx="64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346575" y="4546005"/>
            <a:ext cx="9747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351338" y="4761905"/>
            <a:ext cx="9747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998788" y="5856161"/>
            <a:ext cx="241412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2"/>
                </a:solidFill>
                <a:latin typeface="Arial" charset="0"/>
              </a:rPr>
              <a:t>BEFORE </a:t>
            </a:r>
            <a:r>
              <a:rPr lang="en-US" sz="1800" b="1" dirty="0">
                <a:solidFill>
                  <a:schemeClr val="tx2"/>
                </a:solidFill>
                <a:latin typeface="Arial" charset="0"/>
              </a:rPr>
              <a:t>row trigger</a:t>
            </a: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711771" y="6041877"/>
            <a:ext cx="1066355" cy="396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023317" y="6238353"/>
            <a:ext cx="2200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tx2"/>
                </a:solidFill>
                <a:latin typeface="Arial" charset="0"/>
              </a:rPr>
              <a:t>AFTER row trigger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1744129" y="6426836"/>
            <a:ext cx="1072629" cy="14636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1768475" y="6449164"/>
            <a:ext cx="4067175" cy="363537"/>
            <a:chOff x="2560" y="2768"/>
            <a:chExt cx="2562" cy="229"/>
          </a:xfrm>
        </p:grpSpPr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3312" y="2768"/>
              <a:ext cx="18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Arial" charset="0"/>
                </a:rPr>
                <a:t>AFTER statement trigger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2560" y="2892"/>
              <a:ext cx="64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2556" name="Rectangle 28"/>
          <p:cNvSpPr>
            <a:spLocks noGrp="1" noChangeArrowheads="1"/>
          </p:cNvSpPr>
          <p:nvPr>
            <p:ph type="title"/>
          </p:nvPr>
        </p:nvSpPr>
        <p:spPr>
          <a:xfrm>
            <a:off x="507130" y="723488"/>
            <a:ext cx="8381260" cy="1054394"/>
          </a:xfrm>
          <a:noFill/>
          <a:ln/>
          <a:effectLst/>
        </p:spPr>
        <p:txBody>
          <a:bodyPr lIns="90488" tIns="44450" rIns="90488" bIns="44450">
            <a:normAutofit/>
          </a:bodyPr>
          <a:lstStyle/>
          <a:p>
            <a:r>
              <a:rPr lang="en-US" sz="3200" dirty="0"/>
              <a:t>Firing Sequence </a:t>
            </a:r>
            <a:r>
              <a:rPr lang="en-US" sz="3200" dirty="0" smtClean="0"/>
              <a:t>of row level trigger </a:t>
            </a:r>
            <a:endParaRPr lang="en-US" sz="3200" b="0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130" y="2266865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 JOB_ID JOB_DESC</a:t>
            </a:r>
          </a:p>
          <a:p>
            <a:r>
              <a:rPr lang="en-GB" sz="1400" dirty="0"/>
              <a:t>------- ---------------</a:t>
            </a:r>
          </a:p>
          <a:p>
            <a:r>
              <a:rPr lang="en-GB" sz="1400" dirty="0"/>
              <a:t>      1 Oracle</a:t>
            </a:r>
          </a:p>
          <a:p>
            <a:r>
              <a:rPr lang="en-GB" sz="1400" dirty="0"/>
              <a:t>      2 Mercenary</a:t>
            </a:r>
          </a:p>
          <a:p>
            <a:r>
              <a:rPr lang="en-GB" sz="1400" dirty="0"/>
              <a:t>      3 Army</a:t>
            </a:r>
          </a:p>
          <a:p>
            <a:r>
              <a:rPr lang="en-GB" sz="1400" dirty="0"/>
              <a:t>      4 Bar Staff</a:t>
            </a:r>
          </a:p>
          <a:p>
            <a:r>
              <a:rPr lang="en-GB" sz="1400" dirty="0"/>
              <a:t>      5 Sales</a:t>
            </a:r>
          </a:p>
          <a:p>
            <a:r>
              <a:rPr lang="en-GB" sz="1400" dirty="0"/>
              <a:t>      6 Self-Employed</a:t>
            </a:r>
          </a:p>
          <a:p>
            <a:r>
              <a:rPr lang="en-GB" sz="1400" dirty="0"/>
              <a:t>      7 Free lancer</a:t>
            </a:r>
          </a:p>
          <a:p>
            <a:r>
              <a:rPr lang="en-GB" sz="1400" dirty="0"/>
              <a:t>      8 UNDEFINED</a:t>
            </a:r>
          </a:p>
          <a:p>
            <a:r>
              <a:rPr lang="en-GB" sz="1400" dirty="0"/>
              <a:t>      9 Warrior</a:t>
            </a:r>
          </a:p>
          <a:p>
            <a:r>
              <a:rPr lang="en-GB" sz="1400" dirty="0"/>
              <a:t>     10 Thief</a:t>
            </a:r>
          </a:p>
          <a:p>
            <a:r>
              <a:rPr lang="en-GB" sz="1400" dirty="0"/>
              <a:t>     11 Monk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12 </a:t>
            </a:r>
            <a:r>
              <a:rPr lang="en-GB" sz="1400" dirty="0"/>
              <a:t>Black Mage</a:t>
            </a:r>
          </a:p>
          <a:p>
            <a:r>
              <a:rPr lang="en-GB" sz="1400" dirty="0"/>
              <a:t>     13 White Mage</a:t>
            </a:r>
          </a:p>
          <a:p>
            <a:r>
              <a:rPr lang="en-GB" sz="1400" dirty="0"/>
              <a:t>     14 Red Mage</a:t>
            </a:r>
          </a:p>
          <a:p>
            <a:r>
              <a:rPr lang="en-GB" sz="1400" dirty="0"/>
              <a:t>     15 </a:t>
            </a:r>
            <a:r>
              <a:rPr lang="en-GB" sz="1400" dirty="0" smtClean="0"/>
              <a:t>Pilot</a:t>
            </a:r>
          </a:p>
          <a:p>
            <a:endParaRPr lang="en-GB" sz="1400" dirty="0" smtClean="0"/>
          </a:p>
          <a:p>
            <a:r>
              <a:rPr lang="en-GB" sz="1400" dirty="0"/>
              <a:t> </a:t>
            </a:r>
            <a:r>
              <a:rPr lang="en-GB" sz="1400" dirty="0" smtClean="0"/>
              <a:t>    16 ASSASSIN</a:t>
            </a:r>
            <a:endParaRPr lang="en-GB" sz="1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507130" y="1548258"/>
            <a:ext cx="72326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SQL&gt; INSERT INTO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JOB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2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VALUES(16,’ASSASSIN’);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25418" y="2492896"/>
            <a:ext cx="3687763" cy="304800"/>
            <a:chOff x="2551" y="1218"/>
            <a:chExt cx="2323" cy="192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3335" y="1218"/>
              <a:ext cx="153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charset="0"/>
                </a:rPr>
                <a:t>BEFORE statement trigger</a:t>
              </a:r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2551" y="1332"/>
              <a:ext cx="64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GB" sz="1400"/>
            </a:p>
          </p:txBody>
        </p:sp>
      </p:grp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4716016" y="4401992"/>
            <a:ext cx="9747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4720779" y="4617892"/>
            <a:ext cx="974725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084441" y="4753672"/>
            <a:ext cx="191719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BEFORE </a:t>
            </a:r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row trigger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4797425" y="5006184"/>
            <a:ext cx="1066355" cy="396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084441" y="5078192"/>
            <a:ext cx="176651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AFTER row trigger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4804916" y="5294216"/>
            <a:ext cx="1072629" cy="14636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4839841" y="6161816"/>
            <a:ext cx="3536950" cy="304800"/>
            <a:chOff x="2551" y="2841"/>
            <a:chExt cx="2228" cy="192"/>
          </a:xfrm>
        </p:grpSpPr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3335" y="2841"/>
              <a:ext cx="14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Arial" charset="0"/>
                </a:rPr>
                <a:t>AFTER statement trigger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2551" y="2955"/>
              <a:ext cx="64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GB" sz="1400"/>
            </a:p>
          </p:txBody>
        </p:sp>
      </p:grpSp>
      <p:sp>
        <p:nvSpPr>
          <p:cNvPr id="16" name="Rectangle 28"/>
          <p:cNvSpPr>
            <a:spLocks noGrp="1" noChangeArrowheads="1"/>
          </p:cNvSpPr>
          <p:nvPr>
            <p:ph type="title"/>
          </p:nvPr>
        </p:nvSpPr>
        <p:spPr>
          <a:xfrm>
            <a:off x="611560" y="924330"/>
            <a:ext cx="7135664" cy="709865"/>
          </a:xfrm>
          <a:noFill/>
          <a:ln/>
          <a:effectLst/>
        </p:spPr>
        <p:txBody>
          <a:bodyPr lIns="90488" tIns="44450" rIns="90488" bIns="44450">
            <a:normAutofit/>
          </a:bodyPr>
          <a:lstStyle/>
          <a:p>
            <a:r>
              <a:rPr lang="en-US" sz="3200" dirty="0"/>
              <a:t>Firing Sequence </a:t>
            </a:r>
            <a:r>
              <a:rPr lang="en-US" sz="3200" dirty="0" smtClean="0"/>
              <a:t>of row level trigger </a:t>
            </a:r>
            <a:endParaRPr lang="en-US" sz="3200" b="0" dirty="0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528" y="263166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 STAFFID NAME                     DEPTID</a:t>
            </a:r>
          </a:p>
          <a:p>
            <a:r>
              <a:rPr lang="en-GB" sz="2000" dirty="0" smtClean="0"/>
              <a:t>-------- ---------------------------------------</a:t>
            </a:r>
          </a:p>
          <a:p>
            <a:r>
              <a:rPr lang="en-GB" sz="2000" dirty="0" smtClean="0"/>
              <a:t>     811 Glen Maxwell                 4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     831 Esme </a:t>
            </a:r>
            <a:r>
              <a:rPr lang="en-GB" sz="2000" dirty="0" err="1" smtClean="0">
                <a:solidFill>
                  <a:srgbClr val="FF0000"/>
                </a:solidFill>
              </a:rPr>
              <a:t>Lettitia</a:t>
            </a:r>
            <a:r>
              <a:rPr lang="en-GB" sz="2000" dirty="0" smtClean="0">
                <a:solidFill>
                  <a:srgbClr val="FF0000"/>
                </a:solidFill>
              </a:rPr>
              <a:t>                 </a:t>
            </a:r>
            <a:r>
              <a:rPr lang="en-GB" sz="2000" dirty="0" smtClean="0">
                <a:solidFill>
                  <a:srgbClr val="FF0000"/>
                </a:solidFill>
              </a:rPr>
              <a:t>1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     851 Bertie Wooster               1</a:t>
            </a:r>
          </a:p>
          <a:p>
            <a:r>
              <a:rPr lang="en-GB" sz="2000" dirty="0" smtClean="0"/>
              <a:t>     891 Andrew Turnbull            2</a:t>
            </a:r>
          </a:p>
          <a:p>
            <a:r>
              <a:rPr lang="en-GB" sz="2000" dirty="0" smtClean="0"/>
              <a:t>     911 Mark Hurrell;                 	2</a:t>
            </a:r>
          </a:p>
          <a:p>
            <a:r>
              <a:rPr lang="en-GB" sz="2000" dirty="0" smtClean="0"/>
              <a:t>     </a:t>
            </a:r>
            <a:r>
              <a:rPr lang="en-GB" sz="2000" dirty="0" smtClean="0">
                <a:solidFill>
                  <a:srgbClr val="FF0000"/>
                </a:solidFill>
              </a:rPr>
              <a:t>912 Akhtar Ali                    	1</a:t>
            </a:r>
          </a:p>
          <a:p>
            <a:r>
              <a:rPr lang="en-GB" sz="2000" dirty="0" smtClean="0"/>
              <a:t>     921 Ben Wightman               2</a:t>
            </a:r>
          </a:p>
          <a:p>
            <a:r>
              <a:rPr lang="en-GB" sz="2000" dirty="0" smtClean="0"/>
              <a:t>     922 Tim Rose                      	3</a:t>
            </a:r>
            <a:endParaRPr lang="en-GB" sz="2000" dirty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084441" y="3490787"/>
            <a:ext cx="191719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BEFORE </a:t>
            </a:r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row trigger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797425" y="3678018"/>
            <a:ext cx="1066355" cy="396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084441" y="3750026"/>
            <a:ext cx="176651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AFTER row trigger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804916" y="3966050"/>
            <a:ext cx="1072629" cy="14636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84441" y="3929562"/>
            <a:ext cx="191719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/>
                </a:solidFill>
                <a:latin typeface="Arial" charset="0"/>
              </a:rPr>
              <a:t>BEFORE </a:t>
            </a:r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row trigger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797425" y="4182074"/>
            <a:ext cx="1066355" cy="396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84441" y="4217594"/>
            <a:ext cx="176651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AFTER row trigger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804916" y="4470106"/>
            <a:ext cx="1072629" cy="14636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2" name="Rectangle 1"/>
          <p:cNvSpPr/>
          <p:nvPr/>
        </p:nvSpPr>
        <p:spPr>
          <a:xfrm>
            <a:off x="503548" y="1756339"/>
            <a:ext cx="84249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staffmember</a:t>
            </a:r>
            <a:r>
              <a:rPr lang="en-US" dirty="0"/>
              <a:t> set DEPTID = 5 where DEPTID = 1</a:t>
            </a:r>
            <a:br>
              <a:rPr lang="en-US" dirty="0"/>
            </a:br>
            <a:r>
              <a:rPr lang="en-US" sz="1400" dirty="0"/>
              <a:t>(3 rows affected)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980728"/>
            <a:ext cx="7772400" cy="609600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sz="3200" dirty="0"/>
              <a:t>Syntax for creating triggers in SQL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2348880"/>
            <a:ext cx="8424936" cy="439248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b="1" dirty="0"/>
              <a:t>Trigger name</a:t>
            </a:r>
            <a:r>
              <a:rPr lang="en-US" dirty="0"/>
              <a:t> - unique within one database schema</a:t>
            </a:r>
          </a:p>
          <a:p>
            <a:r>
              <a:rPr lang="en-US" b="1" dirty="0"/>
              <a:t>Timing</a:t>
            </a:r>
            <a:r>
              <a:rPr lang="en-US" dirty="0"/>
              <a:t> - depends on the order of controlled events (before or after or instead of)</a:t>
            </a:r>
          </a:p>
          <a:p>
            <a:r>
              <a:rPr lang="en-US" b="1" dirty="0"/>
              <a:t>Triggering event</a:t>
            </a:r>
            <a:r>
              <a:rPr lang="en-US" dirty="0"/>
              <a:t> – what fires the trigger</a:t>
            </a:r>
          </a:p>
          <a:p>
            <a:r>
              <a:rPr lang="en-US" b="1" dirty="0"/>
              <a:t>Filtering condition</a:t>
            </a:r>
            <a:r>
              <a:rPr lang="en-US" dirty="0"/>
              <a:t> - additionally checked in the case triggering event occurs</a:t>
            </a:r>
          </a:p>
          <a:p>
            <a:r>
              <a:rPr lang="en-US" b="1" dirty="0"/>
              <a:t>Target</a:t>
            </a:r>
            <a:r>
              <a:rPr lang="en-US" dirty="0"/>
              <a:t> - table (or view) against which the trigger is fired; they should be both created within the same schema</a:t>
            </a:r>
          </a:p>
          <a:p>
            <a:r>
              <a:rPr lang="en-US" b="1" dirty="0"/>
              <a:t>Trigger Parameters</a:t>
            </a:r>
            <a:r>
              <a:rPr lang="en-US" dirty="0"/>
              <a:t> - parameters used to denote the record</a:t>
            </a:r>
            <a:r>
              <a:rPr lang="en-GB" dirty="0"/>
              <a:t> columns</a:t>
            </a:r>
            <a:r>
              <a:rPr lang="en-US" dirty="0"/>
              <a:t>; preceded by semi</a:t>
            </a:r>
            <a:r>
              <a:rPr lang="en-GB" dirty="0"/>
              <a:t>-</a:t>
            </a:r>
            <a:r>
              <a:rPr lang="en-US" dirty="0" err="1"/>
              <a:t>col</a:t>
            </a:r>
            <a:r>
              <a:rPr lang="en-GB" dirty="0"/>
              <a:t>u</a:t>
            </a:r>
            <a:r>
              <a:rPr lang="en-US" dirty="0" err="1"/>
              <a:t>mn</a:t>
            </a:r>
            <a:r>
              <a:rPr lang="en-US" dirty="0"/>
              <a:t> (</a:t>
            </a:r>
            <a:r>
              <a:rPr lang="en-US" b="1" dirty="0"/>
              <a:t>:new, :old</a:t>
            </a:r>
            <a:r>
              <a:rPr lang="en-US" dirty="0"/>
              <a:t>)</a:t>
            </a:r>
          </a:p>
          <a:p>
            <a:r>
              <a:rPr lang="en-US" b="1" dirty="0"/>
              <a:t>Trigger action</a:t>
            </a:r>
            <a:r>
              <a:rPr lang="en-US" dirty="0"/>
              <a:t> - SQL statement, executed when the trigger fires; surrounded by </a:t>
            </a:r>
            <a:r>
              <a:rPr lang="en-US" b="1" dirty="0"/>
              <a:t>begin</a:t>
            </a:r>
            <a:r>
              <a:rPr lang="en-US" dirty="0"/>
              <a:t> ... </a:t>
            </a:r>
            <a:r>
              <a:rPr lang="en-US" b="1" dirty="0"/>
              <a:t>end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492577" y="976374"/>
            <a:ext cx="8643966" cy="5334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3600" dirty="0"/>
              <a:t>Syntax for Creating </a:t>
            </a:r>
            <a:r>
              <a:rPr lang="en-US" sz="3600" dirty="0" smtClean="0"/>
              <a:t>Statement Triggers</a:t>
            </a:r>
            <a:endParaRPr lang="en-US" sz="3600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2204864"/>
            <a:ext cx="7470775" cy="3381697"/>
          </a:xfrm>
          <a:solidFill>
            <a:srgbClr val="FFFFCC"/>
          </a:solidFill>
          <a:ln w="25400" cap="flat">
            <a:solidFill>
              <a:srgbClr val="000000"/>
            </a:solidFill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CREATE [OR REPLACE] TRIGGER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trigger_name</a:t>
            </a:r>
            <a:endParaRPr lang="en-US" sz="24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      timing event1 [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event2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event3]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     ON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n-US" sz="24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400" b="1" i="1" dirty="0">
                <a:solidFill>
                  <a:srgbClr val="000000"/>
                </a:solidFill>
                <a:latin typeface="Courier New" pitchFamily="49" charset="0"/>
              </a:rPr>
              <a:t>SQL statements;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38200" y="5754836"/>
            <a:ext cx="75406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The trigger is only ever fired when all the conditions and timings are met </a:t>
            </a:r>
            <a:endParaRPr lang="en-US" sz="2000" i="1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744697" y="980728"/>
            <a:ext cx="7772400" cy="6858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>
                <a:effectLst/>
              </a:rPr>
              <a:t>Example: </a:t>
            </a:r>
            <a:r>
              <a:rPr lang="en-US" sz="4000" dirty="0" smtClean="0">
                <a:effectLst/>
              </a:rPr>
              <a:t>Audit history</a:t>
            </a:r>
            <a:endParaRPr lang="en-US" sz="4000" dirty="0">
              <a:effectLst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913854" y="2365410"/>
            <a:ext cx="7603778" cy="1639654"/>
          </a:xfrm>
          <a:solidFill>
            <a:srgbClr val="FFFFCC"/>
          </a:solidFill>
          <a:ln w="25400" cap="flat">
            <a:solidFill>
              <a:srgbClr val="000000"/>
            </a:solidFill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SQL&gt; CREATE TRIGGER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trg_consultant_audit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2  		BEFORE UPDATE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3  		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ON consultant FOR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EACH ROW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4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5    INSERT INTO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consultant_hist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6  	      VALUES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new.consultant_id,old.consultant_job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, 			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new.consultant_job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SYSDATE);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7  END;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8  /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44697" y="4293096"/>
            <a:ext cx="76962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i="1" dirty="0">
                <a:latin typeface="Tahoma" pitchFamily="34" charset="0"/>
              </a:rPr>
              <a:t>Trigger name: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</a:rPr>
              <a:t>	</a:t>
            </a:r>
            <a:r>
              <a:rPr lang="en-US" sz="2000" dirty="0" err="1" smtClean="0">
                <a:latin typeface="Tahoma" pitchFamily="34" charset="0"/>
              </a:rPr>
              <a:t>trg_mark_audit</a:t>
            </a:r>
            <a:endParaRPr lang="en-US" sz="2000" dirty="0">
              <a:latin typeface="Tahoma" pitchFamily="34" charset="0"/>
            </a:endParaRPr>
          </a:p>
          <a:p>
            <a:pPr eaLnBrk="0" hangingPunct="0"/>
            <a:r>
              <a:rPr lang="en-US" sz="2000" i="1" dirty="0">
                <a:latin typeface="Tahoma" pitchFamily="34" charset="0"/>
              </a:rPr>
              <a:t>Timing:</a:t>
            </a:r>
            <a:r>
              <a:rPr lang="en-US" sz="2000" dirty="0">
                <a:latin typeface="Tahoma" pitchFamily="34" charset="0"/>
              </a:rPr>
              <a:t>		</a:t>
            </a:r>
            <a:r>
              <a:rPr lang="en-US" sz="2000" dirty="0" smtClean="0">
                <a:latin typeface="Tahoma" pitchFamily="34" charset="0"/>
              </a:rPr>
              <a:t>	BEFORE </a:t>
            </a:r>
            <a:r>
              <a:rPr lang="en-US" sz="2000" dirty="0">
                <a:latin typeface="Tahoma" pitchFamily="34" charset="0"/>
              </a:rPr>
              <a:t>executing the statement</a:t>
            </a:r>
          </a:p>
          <a:p>
            <a:pPr eaLnBrk="0" hangingPunct="0"/>
            <a:r>
              <a:rPr lang="en-US" sz="2000" i="1" dirty="0">
                <a:latin typeface="Tahoma" pitchFamily="34" charset="0"/>
              </a:rPr>
              <a:t>Triggering event: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</a:rPr>
              <a:t>UPDATE </a:t>
            </a:r>
            <a:r>
              <a:rPr lang="en-GB" sz="2000" dirty="0">
                <a:latin typeface="Tahoma" pitchFamily="34" charset="0"/>
              </a:rPr>
              <a:t>of table</a:t>
            </a:r>
            <a:endParaRPr lang="en-US" sz="2000" dirty="0">
              <a:latin typeface="Tahoma" pitchFamily="34" charset="0"/>
            </a:endParaRPr>
          </a:p>
          <a:p>
            <a:pPr eaLnBrk="0" hangingPunct="0"/>
            <a:r>
              <a:rPr lang="en-US" sz="2000" i="1" dirty="0">
                <a:latin typeface="Tahoma" pitchFamily="34" charset="0"/>
              </a:rPr>
              <a:t>Target:		</a:t>
            </a:r>
            <a:r>
              <a:rPr lang="en-US" sz="2000" i="1" dirty="0" smtClean="0">
                <a:latin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</a:rPr>
              <a:t>Marks </a:t>
            </a:r>
            <a:r>
              <a:rPr lang="en-US" sz="2000" dirty="0">
                <a:latin typeface="Tahoma" pitchFamily="34" charset="0"/>
              </a:rPr>
              <a:t>table</a:t>
            </a:r>
          </a:p>
          <a:p>
            <a:pPr eaLnBrk="0" hangingPunct="0"/>
            <a:r>
              <a:rPr lang="en-US" sz="2000" i="1" dirty="0">
                <a:latin typeface="Tahoma" pitchFamily="34" charset="0"/>
              </a:rPr>
              <a:t>Trigger action: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</a:rPr>
              <a:t>	</a:t>
            </a:r>
            <a:r>
              <a:rPr lang="en-GB" sz="2000" dirty="0" smtClean="0">
                <a:latin typeface="Tahoma" pitchFamily="34" charset="0"/>
              </a:rPr>
              <a:t>Changing data in marks table</a:t>
            </a:r>
            <a:endParaRPr lang="en-US" sz="2000" dirty="0">
              <a:latin typeface="Tahoma" pitchFamily="34" charset="0"/>
            </a:endParaRPr>
          </a:p>
          <a:p>
            <a:pPr eaLnBrk="0" hangingPunct="0"/>
            <a:endParaRPr lang="en-US" sz="2000" dirty="0"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2280" y="3404899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Existing </a:t>
            </a:r>
            <a:r>
              <a:rPr lang="en-GB" dirty="0" smtClean="0">
                <a:solidFill>
                  <a:srgbClr val="FF0000"/>
                </a:solidFill>
              </a:rPr>
              <a:t>value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New value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535752" y="3498090"/>
            <a:ext cx="556528" cy="3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076056" y="3717032"/>
            <a:ext cx="194421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980728"/>
            <a:ext cx="8320438" cy="6096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/>
              <a:t>Syntax for Creating </a:t>
            </a:r>
            <a:r>
              <a:rPr lang="en-US" sz="4000" dirty="0" smtClean="0"/>
              <a:t>Row Triggers</a:t>
            </a:r>
            <a:endParaRPr lang="en-US" sz="400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564904"/>
            <a:ext cx="7391400" cy="2646422"/>
          </a:xfrm>
          <a:solidFill>
            <a:srgbClr val="FFFFCC"/>
          </a:solidFill>
          <a:ln w="25400" cap="flat">
            <a:solidFill>
              <a:srgbClr val="000000"/>
            </a:solidFill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>
            <a:normAutofit fontScale="70000" lnSpcReduction="20000"/>
          </a:bodyPr>
          <a:lstStyle/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CREATE [OR REPLACE] TRIGGER 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trigger_name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       timing event1 [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 event2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 event3]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ON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 table_name 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[REFERENCING OLD AS 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old |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NEW AS 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FOR EACH ROW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[WHEN 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00000"/>
                </a:solidFill>
                <a:latin typeface="Courier New" pitchFamily="49" charset="0"/>
              </a:rPr>
              <a:t>SQL statements;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62000" y="5378028"/>
            <a:ext cx="75406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The trigger body consisting of </a:t>
            </a:r>
            <a:r>
              <a:rPr lang="en-US" sz="2000" i="1">
                <a:latin typeface="Tahoma" pitchFamily="34" charset="0"/>
              </a:rPr>
              <a:t>SQL statements</a:t>
            </a:r>
            <a:r>
              <a:rPr lang="en-US" sz="2000">
                <a:latin typeface="Tahoma" pitchFamily="34" charset="0"/>
              </a:rPr>
              <a:t> will be executed once for each row affected by </a:t>
            </a:r>
            <a:r>
              <a:rPr lang="en-US" sz="2000" i="1">
                <a:latin typeface="Tahoma" pitchFamily="34" charset="0"/>
              </a:rPr>
              <a:t>event1</a:t>
            </a:r>
            <a:r>
              <a:rPr lang="en-US" sz="2000">
                <a:latin typeface="Tahoma" pitchFamily="34" charset="0"/>
              </a:rPr>
              <a:t> (</a:t>
            </a:r>
            <a:r>
              <a:rPr lang="en-US" sz="2000" i="1">
                <a:latin typeface="Tahoma" pitchFamily="34" charset="0"/>
              </a:rPr>
              <a:t>event2</a:t>
            </a:r>
            <a:r>
              <a:rPr lang="en-US" sz="2000">
                <a:latin typeface="Tahoma" pitchFamily="34" charset="0"/>
              </a:rPr>
              <a:t>, </a:t>
            </a:r>
            <a:r>
              <a:rPr lang="en-US" sz="2000" i="1">
                <a:latin typeface="Tahoma" pitchFamily="34" charset="0"/>
              </a:rPr>
              <a:t>event3</a:t>
            </a:r>
            <a:r>
              <a:rPr lang="en-US" sz="2000">
                <a:latin typeface="Tahoma" pitchFamily="34" charset="0"/>
              </a:rPr>
              <a:t>) in the table named </a:t>
            </a:r>
            <a:r>
              <a:rPr lang="en-US" sz="2000" i="1">
                <a:latin typeface="Tahoma" pitchFamily="34" charset="0"/>
              </a:rPr>
              <a:t>table_name</a:t>
            </a:r>
            <a:r>
              <a:rPr lang="en-US" sz="2000">
                <a:latin typeface="Tahoma" pitchFamily="34" charset="0"/>
              </a:rPr>
              <a:t> subject additional </a:t>
            </a:r>
            <a:r>
              <a:rPr lang="en-US" sz="2000" i="1">
                <a:latin typeface="Tahoma" pitchFamily="34" charset="0"/>
              </a:rPr>
              <a:t>condition</a:t>
            </a:r>
            <a:r>
              <a:rPr lang="en-US" sz="200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:new and :old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67544" y="2276872"/>
            <a:ext cx="8001000" cy="41764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dirty="0">
                <a:latin typeface="Arial Narrow" pitchFamily="34" charset="0"/>
              </a:rPr>
              <a:t>These are variables that are already in the DBMS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dirty="0">
                <a:latin typeface="Arial Narrow" pitchFamily="34" charset="0"/>
              </a:rPr>
              <a:t>:new is the data that you are inserting into the table if you change the value of the :</a:t>
            </a:r>
            <a:r>
              <a:rPr lang="en-US" dirty="0" err="1">
                <a:latin typeface="Arial Narrow" pitchFamily="34" charset="0"/>
              </a:rPr>
              <a:t>new.column</a:t>
            </a:r>
            <a:r>
              <a:rPr lang="en-US" dirty="0">
                <a:latin typeface="Arial Narrow" pitchFamily="34" charset="0"/>
              </a:rPr>
              <a:t> you overwrite what is inserted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dirty="0">
                <a:latin typeface="Arial Narrow" pitchFamily="34" charset="0"/>
              </a:rPr>
              <a:t>:old is the existing value for that data in the system</a:t>
            </a: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Create or replace trigger </a:t>
            </a:r>
            <a:r>
              <a:rPr lang="en-US" sz="2000" dirty="0" err="1">
                <a:solidFill>
                  <a:srgbClr val="FF0000"/>
                </a:solidFill>
                <a:latin typeface="Arial Narrow" pitchFamily="34" charset="0"/>
              </a:rPr>
              <a:t>price_check</a:t>
            </a:r>
            <a:endParaRPr lang="en-US" sz="2000" dirty="0">
              <a:solidFill>
                <a:srgbClr val="FF0000"/>
              </a:solidFill>
              <a:latin typeface="Arial Narrow" pitchFamily="34" charset="0"/>
            </a:endParaRP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Before insert on </a:t>
            </a:r>
            <a:r>
              <a:rPr lang="en-US" sz="2000" dirty="0" err="1">
                <a:solidFill>
                  <a:srgbClr val="FF0000"/>
                </a:solidFill>
                <a:latin typeface="Arial Narrow" pitchFamily="34" charset="0"/>
              </a:rPr>
              <a:t>orderline</a:t>
            </a:r>
            <a:endParaRPr lang="en-US" sz="2000" dirty="0">
              <a:solidFill>
                <a:srgbClr val="FF0000"/>
              </a:solidFill>
              <a:latin typeface="Arial Narrow" pitchFamily="34" charset="0"/>
            </a:endParaRP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For each row</a:t>
            </a: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 smtClean="0">
                <a:solidFill>
                  <a:srgbClr val="FF0000"/>
                </a:solidFill>
                <a:latin typeface="Arial Narrow" pitchFamily="34" charset="0"/>
              </a:rPr>
              <a:t>  Begin</a:t>
            </a:r>
            <a:endParaRPr lang="en-US" sz="2000" dirty="0">
              <a:solidFill>
                <a:srgbClr val="FF0000"/>
              </a:solidFill>
              <a:latin typeface="Arial Narrow" pitchFamily="34" charset="0"/>
            </a:endParaRP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	:</a:t>
            </a:r>
            <a:r>
              <a:rPr lang="en-US" sz="2000" dirty="0" err="1">
                <a:solidFill>
                  <a:srgbClr val="FF0000"/>
                </a:solidFill>
                <a:latin typeface="Arial Narrow" pitchFamily="34" charset="0"/>
              </a:rPr>
              <a:t>new.total</a:t>
            </a: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 = :</a:t>
            </a:r>
            <a:r>
              <a:rPr lang="en-US" sz="2000" dirty="0" err="1">
                <a:solidFill>
                  <a:srgbClr val="FF0000"/>
                </a:solidFill>
                <a:latin typeface="Arial Narrow" pitchFamily="34" charset="0"/>
              </a:rPr>
              <a:t>new.price</a:t>
            </a: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 * :</a:t>
            </a:r>
            <a:r>
              <a:rPr lang="en-US" sz="2000" dirty="0" err="1">
                <a:solidFill>
                  <a:srgbClr val="FF0000"/>
                </a:solidFill>
                <a:latin typeface="Arial Narrow" pitchFamily="34" charset="0"/>
              </a:rPr>
              <a:t>new.quantity</a:t>
            </a: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 smtClean="0">
                <a:solidFill>
                  <a:srgbClr val="FF0000"/>
                </a:solidFill>
                <a:latin typeface="Arial Narrow" pitchFamily="34" charset="0"/>
              </a:rPr>
              <a:t>  End;</a:t>
            </a: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/</a:t>
            </a:r>
          </a:p>
          <a:p>
            <a:pPr marL="742950" lvl="1" indent="-285750">
              <a:spcBef>
                <a:spcPct val="20000"/>
              </a:spcBef>
              <a:buSzPct val="130000"/>
            </a:pPr>
            <a:r>
              <a:rPr lang="en-US" dirty="0">
                <a:latin typeface="Arial Narrow" pitchFamily="34" charset="0"/>
              </a:rPr>
              <a:t>This trigger will ignore whatever the total price entered by the user is and replace it with the quantity * price of the product.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1029429"/>
            <a:ext cx="8715404" cy="5334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/>
              <a:t>Controlling Triggers using SQL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2708920"/>
            <a:ext cx="7848600" cy="3076600"/>
          </a:xfrm>
          <a:noFill/>
          <a:ln/>
        </p:spPr>
        <p:txBody>
          <a:bodyPr lIns="90488" tIns="44450" rIns="90488" bIns="44450"/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6263" algn="l"/>
              </a:tabLst>
            </a:pPr>
            <a:r>
              <a:rPr lang="en-US" dirty="0"/>
              <a:t>Disable or Re-enable a database trigger</a:t>
            </a:r>
          </a:p>
          <a:p>
            <a:pPr defTabSz="346075"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  <a:tabLst>
                <a:tab pos="576263" algn="l"/>
              </a:tabLst>
            </a:pPr>
            <a:endParaRPr lang="en-US" dirty="0"/>
          </a:p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6263" algn="l"/>
              </a:tabLst>
            </a:pPr>
            <a:r>
              <a:rPr lang="en-US" dirty="0"/>
              <a:t>Disable or Re-enable all triggers for a table</a:t>
            </a:r>
          </a:p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6263" algn="l"/>
              </a:tabLst>
            </a:pPr>
            <a:endParaRPr lang="en-US" dirty="0"/>
          </a:p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6263" algn="l"/>
              </a:tabLst>
            </a:pPr>
            <a:r>
              <a:rPr lang="en-US" dirty="0"/>
              <a:t>Removing a trigger from the database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11560" y="3015679"/>
            <a:ext cx="7888288" cy="341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ALTER TRIGGER 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trigger_name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DISABLE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| </a:t>
            </a:r>
            <a:r>
              <a:rPr lang="en-US" sz="1800" b="1" i="1">
                <a:solidFill>
                  <a:srgbClr val="000000"/>
                </a:solidFill>
                <a:latin typeface="Courier New" pitchFamily="49" charset="0"/>
              </a:rPr>
              <a:t>ENABLE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11560" y="3807767"/>
            <a:ext cx="7848600" cy="341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sz="1800" b="1" i="1" dirty="0" err="1">
                <a:solidFill>
                  <a:srgbClr val="000000"/>
                </a:solidFill>
                <a:latin typeface="Courier New" pitchFamily="49" charset="0"/>
              </a:rPr>
              <a:t>table_name</a:t>
            </a:r>
            <a:r>
              <a:rPr lang="en-US" sz="1800" b="1" i="1" dirty="0">
                <a:solidFill>
                  <a:srgbClr val="000000"/>
                </a:solidFill>
                <a:latin typeface="Courier New" pitchFamily="49" charset="0"/>
              </a:rPr>
              <a:t>   DISABLE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| </a:t>
            </a:r>
            <a:r>
              <a:rPr lang="en-US" sz="1800" b="1" i="1" dirty="0">
                <a:solidFill>
                  <a:srgbClr val="000000"/>
                </a:solidFill>
                <a:latin typeface="Courier New" pitchFamily="49" charset="0"/>
              </a:rPr>
              <a:t>ENABLE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ALL TRIGGERS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11560" y="4599855"/>
            <a:ext cx="7848600" cy="341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DROP TRIGGER </a:t>
            </a:r>
            <a:r>
              <a:rPr lang="en-US" sz="1800" b="1" i="1" dirty="0" err="1">
                <a:solidFill>
                  <a:srgbClr val="000000"/>
                </a:solidFill>
                <a:latin typeface="Courier New" pitchFamily="49" charset="0"/>
              </a:rPr>
              <a:t>trigger_name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704856" cy="1311275"/>
          </a:xfrm>
          <a:noFill/>
          <a:ln/>
          <a:effectLst/>
        </p:spPr>
        <p:txBody>
          <a:bodyPr lIns="90488" tIns="44450" rIns="90488" bIns="44450">
            <a:normAutofit/>
          </a:bodyPr>
          <a:lstStyle/>
          <a:p>
            <a:r>
              <a:rPr lang="en-US" sz="2800" dirty="0"/>
              <a:t>Using Database Triggers for Information Processing</a:t>
            </a:r>
          </a:p>
        </p:txBody>
      </p:sp>
      <p:sp>
        <p:nvSpPr>
          <p:cNvPr id="36868" name="Rectangle 1028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686800" cy="396044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Auditing Table Operations:</a:t>
            </a:r>
            <a:r>
              <a:rPr lang="en-US" sz="2000" dirty="0"/>
              <a:t> each time a table is accessed an auditing information is recorded against it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Tracking Record Value Changes: </a:t>
            </a:r>
            <a:r>
              <a:rPr lang="en-US" sz="2000" dirty="0"/>
              <a:t>each time a record value is changed the previous value is recorded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Protecting Database Referential Integrity: </a:t>
            </a:r>
            <a:r>
              <a:rPr lang="en-US" sz="2000" dirty="0"/>
              <a:t>if foreign key points to changing records the changes should be reflected accordingly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Maintenance of Semantic Integrity: e.g. </a:t>
            </a:r>
            <a:r>
              <a:rPr lang="en-US" sz="2000" dirty="0"/>
              <a:t>when the factory is closed all employees should become unemployed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Storing Derived Data: e.g. </a:t>
            </a:r>
            <a:r>
              <a:rPr lang="en-US" sz="2000" dirty="0"/>
              <a:t>the number of items in the trolley should correspond to the current session selection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Security Access Control: e.g. </a:t>
            </a:r>
            <a:r>
              <a:rPr lang="en-US" sz="2000" dirty="0"/>
              <a:t>checking user privileges when accessing sensitive information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772400" cy="1143000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sz="4800" dirty="0"/>
              <a:t>Content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6048672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/>
              <a:t>Database Triggers in SQL</a:t>
            </a:r>
          </a:p>
          <a:p>
            <a:r>
              <a:rPr lang="en-US" b="1" dirty="0"/>
              <a:t>Using Database Triggers for Information processing within DBMS</a:t>
            </a:r>
          </a:p>
          <a:p>
            <a:r>
              <a:rPr lang="en-US" b="1" dirty="0"/>
              <a:t>Restrictions for Database Triggers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changing value input</a:t>
            </a:r>
            <a:endParaRPr lang="en-US" sz="3600" dirty="0"/>
          </a:p>
        </p:txBody>
      </p:sp>
      <p:sp>
        <p:nvSpPr>
          <p:cNvPr id="77831" name="Rectangle 1031"/>
          <p:cNvSpPr>
            <a:spLocks noChangeArrowheads="1"/>
          </p:cNvSpPr>
          <p:nvPr/>
        </p:nvSpPr>
        <p:spPr bwMode="auto">
          <a:xfrm>
            <a:off x="755576" y="2204864"/>
            <a:ext cx="7315200" cy="388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SQL&gt; create or replace trigger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new_employer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2  before insert on employer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3  for each row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4   declare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5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v_empid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number;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6  begin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7  select max(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emp_id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) + 1 into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v_empid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8  from employer;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9  :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new.emp_id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v_empid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10  end;</a:t>
            </a: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11  /</a:t>
            </a:r>
          </a:p>
          <a:p>
            <a:pPr eaLnBrk="0" hangingPunct="0">
              <a:tabLst>
                <a:tab pos="1200150" algn="l"/>
              </a:tabLst>
            </a:pP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Trigger created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61630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This trigger will replace whatever the user enters with an auto number.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5656" y="3066728"/>
            <a:ext cx="6192688" cy="576064"/>
            <a:chOff x="1259632" y="2132856"/>
            <a:chExt cx="6192688" cy="576064"/>
          </a:xfrm>
        </p:grpSpPr>
        <p:sp>
          <p:nvSpPr>
            <p:cNvPr id="7" name="Rectangle 6"/>
            <p:cNvSpPr/>
            <p:nvPr/>
          </p:nvSpPr>
          <p:spPr>
            <a:xfrm>
              <a:off x="1259632" y="2204864"/>
              <a:ext cx="1944216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915816" y="2420888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32040" y="2132856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</a:rPr>
                <a:t>Variable declaration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ChangeArrowheads="1"/>
          </p:cNvSpPr>
          <p:nvPr/>
        </p:nvSpPr>
        <p:spPr bwMode="blackWhite">
          <a:xfrm>
            <a:off x="620399" y="2276872"/>
            <a:ext cx="7226300" cy="364996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SQL&gt;CREATE OR REPLACE TRIGGER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audit_con_values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2 AFTER DELETE OR INSERT OR UPDATE ON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consultant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3 FOR EACH ROW</a:t>
            </a: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4 BEGIN</a:t>
            </a: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5   INSERT INTO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audit_emp_values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user_name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6    timestamp,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original_sname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new_sname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8   VALUES (USER, SYSDATE,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old:consultant_sname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new:consultant_sname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9;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11 END;</a:t>
            </a:r>
          </a:p>
          <a:p>
            <a:pPr eaLnBrk="0" hangingPunct="0">
              <a:lnSpc>
                <a:spcPct val="120000"/>
              </a:lnSpc>
              <a:tabLst>
                <a:tab pos="12001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12 /</a:t>
            </a:r>
          </a:p>
        </p:txBody>
      </p:sp>
      <p:sp>
        <p:nvSpPr>
          <p:cNvPr id="7578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620399" y="908720"/>
            <a:ext cx="7594462" cy="709865"/>
          </a:xfrm>
        </p:spPr>
        <p:txBody>
          <a:bodyPr>
            <a:normAutofit/>
          </a:bodyPr>
          <a:lstStyle/>
          <a:p>
            <a:r>
              <a:rPr lang="en-US" sz="4000" dirty="0"/>
              <a:t>Example: Recording Changes</a:t>
            </a:r>
          </a:p>
        </p:txBody>
      </p:sp>
      <p:sp>
        <p:nvSpPr>
          <p:cNvPr id="75785" name="Rectangle 1033"/>
          <p:cNvSpPr>
            <a:spLocks noChangeArrowheads="1"/>
          </p:cNvSpPr>
          <p:nvPr/>
        </p:nvSpPr>
        <p:spPr bwMode="auto">
          <a:xfrm>
            <a:off x="544199" y="5998840"/>
            <a:ext cx="835908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Whenever some details for an employee change, both the previous and new details are recorded in an audit table to allow tracing the history of changes</a:t>
            </a:r>
            <a:r>
              <a:rPr lang="en-US" sz="1600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523801" y="1105520"/>
            <a:ext cx="7772400" cy="5334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>Example: Protecting Referential Integrity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755576" y="2276872"/>
            <a:ext cx="7778824" cy="3213720"/>
          </a:xfrm>
          <a:solidFill>
            <a:srgbClr val="FFFFCC"/>
          </a:solidFill>
          <a:ln w="25400" cap="flat">
            <a:solidFill>
              <a:srgbClr val="000000"/>
            </a:solidFill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SQL&gt;CREATE OR REPLACE TRIGGER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cascade_updates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2 AFTER UPDATE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ON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department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3 FOR EACH ROW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4 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5   UPDATE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staffmember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6   SET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staffmember.deptno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 :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new.deptno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7   WHERE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staffmember.deptno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 :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old.deptno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8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END;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9 /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55576" y="5634608"/>
            <a:ext cx="754062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Whenever the department number changes, all employee records for this department will automatically change as well, so that the employees will continue work for the same department.</a:t>
            </a:r>
          </a:p>
        </p:txBody>
      </p:sp>
      <p:sp>
        <p:nvSpPr>
          <p:cNvPr id="5" name="Cloud 4"/>
          <p:cNvSpPr/>
          <p:nvPr/>
        </p:nvSpPr>
        <p:spPr>
          <a:xfrm>
            <a:off x="7396101" y="4437112"/>
            <a:ext cx="1800200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Good or bad?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47936" y="980728"/>
            <a:ext cx="8077200" cy="6096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Restrictions for Database Triggers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2708920"/>
            <a:ext cx="8229600" cy="4032448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1" dirty="0"/>
              <a:t>Mutating tables:</a:t>
            </a:r>
            <a:r>
              <a:rPr lang="en-US" sz="2800" dirty="0"/>
              <a:t> a trigger can not update a table that is in the middle of changing.</a:t>
            </a:r>
          </a:p>
          <a:p>
            <a:r>
              <a:rPr lang="en-US" sz="2800" b="1" dirty="0"/>
              <a:t>Preventing table mutation:</a:t>
            </a:r>
            <a:endParaRPr lang="en-US" sz="2800" dirty="0"/>
          </a:p>
          <a:p>
            <a:pPr lvl="1"/>
            <a:r>
              <a:rPr lang="en-US" dirty="0"/>
              <a:t>Should not contain rows which are constrained by rows from other changing tables (don’t update </a:t>
            </a:r>
            <a:r>
              <a:rPr lang="en-US" dirty="0" smtClean="0"/>
              <a:t>keys, FK or PK)</a:t>
            </a:r>
            <a:endParaRPr lang="en-US" dirty="0"/>
          </a:p>
          <a:p>
            <a:pPr lvl="1"/>
            <a:r>
              <a:rPr lang="en-US" dirty="0"/>
              <a:t>Should not contain rows which are updated and read in one and the same operation (don’t change data your using)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27" descr="Dark upward diagonal"/>
          <p:cNvSpPr>
            <a:spLocks noChangeArrowheads="1"/>
          </p:cNvSpPr>
          <p:nvPr/>
        </p:nvSpPr>
        <p:spPr bwMode="auto">
          <a:xfrm>
            <a:off x="3228727" y="4276922"/>
            <a:ext cx="911225" cy="503362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008080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Rectangle 1028" descr="Light downward diagonal"/>
          <p:cNvSpPr>
            <a:spLocks noChangeArrowheads="1"/>
          </p:cNvSpPr>
          <p:nvPr/>
        </p:nvSpPr>
        <p:spPr bwMode="auto">
          <a:xfrm>
            <a:off x="5520283" y="4132212"/>
            <a:ext cx="923925" cy="298450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CC66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07" name="Rectangle 1027" descr="Dark upward diagonal"/>
          <p:cNvSpPr>
            <a:spLocks noChangeArrowheads="1"/>
          </p:cNvSpPr>
          <p:nvPr/>
        </p:nvSpPr>
        <p:spPr bwMode="auto">
          <a:xfrm>
            <a:off x="1176873" y="2844169"/>
            <a:ext cx="911225" cy="287338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008080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08" name="Rectangle 1028" descr="Light downward diagonal"/>
          <p:cNvSpPr>
            <a:spLocks noChangeArrowheads="1"/>
          </p:cNvSpPr>
          <p:nvPr/>
        </p:nvSpPr>
        <p:spPr bwMode="auto">
          <a:xfrm>
            <a:off x="1156235" y="2348869"/>
            <a:ext cx="923925" cy="298450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CC66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09" name="Rectangle 1029"/>
          <p:cNvSpPr>
            <a:spLocks noChangeArrowheads="1"/>
          </p:cNvSpPr>
          <p:nvPr/>
        </p:nvSpPr>
        <p:spPr bwMode="auto">
          <a:xfrm>
            <a:off x="2154773" y="2309182"/>
            <a:ext cx="1740799" cy="3481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700" dirty="0">
                <a:solidFill>
                  <a:schemeClr val="tx2"/>
                </a:solidFill>
                <a:latin typeface="Arial" charset="0"/>
              </a:rPr>
              <a:t>Triggering event</a:t>
            </a:r>
          </a:p>
        </p:txBody>
      </p:sp>
      <p:sp>
        <p:nvSpPr>
          <p:cNvPr id="47110" name="Rectangle 1030"/>
          <p:cNvSpPr>
            <a:spLocks noChangeArrowheads="1"/>
          </p:cNvSpPr>
          <p:nvPr/>
        </p:nvSpPr>
        <p:spPr bwMode="auto">
          <a:xfrm>
            <a:off x="2154773" y="2810832"/>
            <a:ext cx="1497142" cy="3481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700" dirty="0">
                <a:solidFill>
                  <a:schemeClr val="tx2"/>
                </a:solidFill>
                <a:latin typeface="Arial" charset="0"/>
              </a:rPr>
              <a:t>Trigger action</a:t>
            </a:r>
          </a:p>
        </p:txBody>
      </p:sp>
      <p:sp>
        <p:nvSpPr>
          <p:cNvPr id="47111" name="AutoShape 1031"/>
          <p:cNvSpPr>
            <a:spLocks noChangeArrowheads="1"/>
          </p:cNvSpPr>
          <p:nvPr/>
        </p:nvSpPr>
        <p:spPr bwMode="auto">
          <a:xfrm>
            <a:off x="5638800" y="2185689"/>
            <a:ext cx="3079750" cy="1049338"/>
          </a:xfrm>
          <a:prstGeom prst="roundRect">
            <a:avLst>
              <a:gd name="adj" fmla="val 12486"/>
            </a:avLst>
          </a:prstGeom>
          <a:solidFill>
            <a:srgbClr val="FFFFCC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92075" rIns="92075" bIns="92075" anchorCtr="1"/>
          <a:lstStyle/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SQL&gt; UPDATE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department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2  SET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deptid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6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3  WHERE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deptid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1;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7112" name="Line 1032"/>
          <p:cNvSpPr>
            <a:spLocks noChangeShapeType="1"/>
          </p:cNvSpPr>
          <p:nvPr/>
        </p:nvSpPr>
        <p:spPr bwMode="auto">
          <a:xfrm flipH="1">
            <a:off x="6126163" y="3344564"/>
            <a:ext cx="58737" cy="3619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13" name="Rectangle 1033"/>
          <p:cNvSpPr>
            <a:spLocks noChangeArrowheads="1"/>
          </p:cNvSpPr>
          <p:nvPr/>
        </p:nvSpPr>
        <p:spPr bwMode="auto">
          <a:xfrm>
            <a:off x="1060450" y="3268116"/>
            <a:ext cx="2337051" cy="3481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700" dirty="0" smtClean="0">
                <a:solidFill>
                  <a:schemeClr val="hlink"/>
                </a:solidFill>
                <a:latin typeface="Arial" charset="0"/>
              </a:rPr>
              <a:t>STAFFMEMBER </a:t>
            </a:r>
            <a:r>
              <a:rPr lang="en-US" sz="1700" dirty="0">
                <a:solidFill>
                  <a:schemeClr val="hlink"/>
                </a:solidFill>
                <a:latin typeface="Arial" charset="0"/>
              </a:rPr>
              <a:t>table</a:t>
            </a:r>
          </a:p>
        </p:txBody>
      </p:sp>
      <p:sp>
        <p:nvSpPr>
          <p:cNvPr id="47122" name="Rectangle 1042"/>
          <p:cNvSpPr>
            <a:spLocks noChangeArrowheads="1"/>
          </p:cNvSpPr>
          <p:nvPr/>
        </p:nvSpPr>
        <p:spPr bwMode="auto">
          <a:xfrm>
            <a:off x="3862388" y="3400127"/>
            <a:ext cx="2051845" cy="3481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700" dirty="0">
                <a:solidFill>
                  <a:schemeClr val="tx2"/>
                </a:solidFill>
                <a:latin typeface="Arial" charset="0"/>
              </a:rPr>
              <a:t>Referential integrity</a:t>
            </a:r>
          </a:p>
        </p:txBody>
      </p:sp>
      <p:sp>
        <p:nvSpPr>
          <p:cNvPr id="47123" name="Rectangle 1043"/>
          <p:cNvSpPr>
            <a:spLocks noChangeArrowheads="1"/>
          </p:cNvSpPr>
          <p:nvPr/>
        </p:nvSpPr>
        <p:spPr bwMode="auto">
          <a:xfrm>
            <a:off x="6497638" y="3400127"/>
            <a:ext cx="2183356" cy="3481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700" dirty="0" smtClean="0">
                <a:solidFill>
                  <a:schemeClr val="hlink"/>
                </a:solidFill>
                <a:latin typeface="Arial" charset="0"/>
              </a:rPr>
              <a:t>DEPARTMENT </a:t>
            </a:r>
            <a:r>
              <a:rPr lang="en-US" sz="1700" dirty="0">
                <a:solidFill>
                  <a:schemeClr val="hlink"/>
                </a:solidFill>
                <a:latin typeface="Arial" charset="0"/>
              </a:rPr>
              <a:t>table</a:t>
            </a:r>
          </a:p>
        </p:txBody>
      </p:sp>
      <p:sp>
        <p:nvSpPr>
          <p:cNvPr id="47130" name="AutoShape 1050"/>
          <p:cNvSpPr>
            <a:spLocks noChangeArrowheads="1"/>
          </p:cNvSpPr>
          <p:nvPr/>
        </p:nvSpPr>
        <p:spPr bwMode="auto">
          <a:xfrm>
            <a:off x="3194050" y="3392189"/>
            <a:ext cx="3302000" cy="1831975"/>
          </a:xfrm>
          <a:prstGeom prst="roundRect">
            <a:avLst>
              <a:gd name="adj" fmla="val 12486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31" name="Line 1051"/>
          <p:cNvSpPr>
            <a:spLocks noChangeShapeType="1"/>
          </p:cNvSpPr>
          <p:nvPr/>
        </p:nvSpPr>
        <p:spPr bwMode="auto">
          <a:xfrm flipV="1">
            <a:off x="4318000" y="4895552"/>
            <a:ext cx="0" cy="950912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32" name="Line 1052"/>
          <p:cNvSpPr>
            <a:spLocks noChangeShapeType="1"/>
          </p:cNvSpPr>
          <p:nvPr/>
        </p:nvSpPr>
        <p:spPr bwMode="auto">
          <a:xfrm>
            <a:off x="5240338" y="5124152"/>
            <a:ext cx="0" cy="64928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133" name="AutoShape 1053"/>
          <p:cNvSpPr>
            <a:spLocks noChangeArrowheads="1"/>
          </p:cNvSpPr>
          <p:nvPr/>
        </p:nvSpPr>
        <p:spPr bwMode="auto">
          <a:xfrm>
            <a:off x="3057525" y="5321100"/>
            <a:ext cx="1016000" cy="395288"/>
          </a:xfrm>
          <a:prstGeom prst="roundRect">
            <a:avLst>
              <a:gd name="adj" fmla="val 12486"/>
            </a:avLst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4138" tIns="42862" rIns="84138" bIns="42862" anchor="ctr"/>
          <a:lstStyle/>
          <a:p>
            <a:pPr algn="ctr" defTabSz="774700" eaLnBrk="0" hangingPunct="0"/>
            <a:r>
              <a:rPr lang="en-US" sz="1700" dirty="0">
                <a:solidFill>
                  <a:srgbClr val="000000"/>
                </a:solidFill>
                <a:latin typeface="Arial" charset="0"/>
              </a:rPr>
              <a:t>Failure</a:t>
            </a:r>
          </a:p>
        </p:txBody>
      </p:sp>
      <p:sp>
        <p:nvSpPr>
          <p:cNvPr id="47134" name="Rectangle 1054"/>
          <p:cNvSpPr>
            <a:spLocks noChangeArrowheads="1"/>
          </p:cNvSpPr>
          <p:nvPr/>
        </p:nvSpPr>
        <p:spPr bwMode="auto">
          <a:xfrm>
            <a:off x="1155700" y="5240170"/>
            <a:ext cx="1253549" cy="548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500" dirty="0">
                <a:solidFill>
                  <a:schemeClr val="tx2"/>
                </a:solidFill>
                <a:latin typeface="Arial" charset="0"/>
              </a:rPr>
              <a:t>Constraining</a:t>
            </a:r>
          </a:p>
          <a:p>
            <a:pPr defTabSz="774700" eaLnBrk="0" hangingPunct="0"/>
            <a:r>
              <a:rPr lang="en-US" sz="1500" dirty="0">
                <a:solidFill>
                  <a:schemeClr val="tx2"/>
                </a:solidFill>
                <a:latin typeface="Arial" charset="0"/>
              </a:rPr>
              <a:t>table</a:t>
            </a:r>
          </a:p>
        </p:txBody>
      </p:sp>
      <p:sp>
        <p:nvSpPr>
          <p:cNvPr id="47135" name="Rectangle 1055"/>
          <p:cNvSpPr>
            <a:spLocks noChangeArrowheads="1"/>
          </p:cNvSpPr>
          <p:nvPr/>
        </p:nvSpPr>
        <p:spPr bwMode="auto">
          <a:xfrm>
            <a:off x="5341938" y="5178127"/>
            <a:ext cx="1639887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500">
                <a:solidFill>
                  <a:schemeClr val="tx2"/>
                </a:solidFill>
                <a:latin typeface="Arial" charset="0"/>
              </a:rPr>
              <a:t>AFTER UPDATE</a:t>
            </a:r>
          </a:p>
          <a:p>
            <a:pPr defTabSz="774700" eaLnBrk="0" hangingPunct="0"/>
            <a:r>
              <a:rPr lang="en-US" sz="1500">
                <a:solidFill>
                  <a:schemeClr val="tx2"/>
                </a:solidFill>
                <a:latin typeface="Arial" charset="0"/>
              </a:rPr>
              <a:t>row</a:t>
            </a:r>
          </a:p>
        </p:txBody>
      </p:sp>
      <p:sp>
        <p:nvSpPr>
          <p:cNvPr id="47136" name="Rectangle 1056"/>
          <p:cNvSpPr>
            <a:spLocks noChangeArrowheads="1"/>
          </p:cNvSpPr>
          <p:nvPr/>
        </p:nvSpPr>
        <p:spPr bwMode="auto">
          <a:xfrm>
            <a:off x="3727450" y="5817889"/>
            <a:ext cx="1997075" cy="735013"/>
          </a:xfrm>
          <a:prstGeom prst="rect">
            <a:avLst/>
          </a:prstGeom>
          <a:solidFill>
            <a:srgbClr val="80808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84138" tIns="42862" rIns="84138" bIns="42862" anchor="ctr"/>
          <a:lstStyle/>
          <a:p>
            <a:pPr algn="ctr" defTabSz="774700" eaLnBrk="0" hangingPunct="0"/>
            <a:r>
              <a:rPr lang="en-US" sz="900">
                <a:solidFill>
                  <a:schemeClr val="bg2"/>
                </a:solidFill>
                <a:latin typeface="Arial" charset="0"/>
              </a:rPr>
              <a:t>xxxxxxxxxxxxxxxxxxxxxxxxxxxx</a:t>
            </a:r>
          </a:p>
          <a:p>
            <a:pPr algn="ctr" defTabSz="774700" eaLnBrk="0" hangingPunct="0"/>
            <a:r>
              <a:rPr lang="en-US" sz="900">
                <a:solidFill>
                  <a:schemeClr val="bg2"/>
                </a:solidFill>
                <a:latin typeface="Arial" charset="0"/>
              </a:rPr>
              <a:t>vvvvvvvvvvvvvvvvvvvvvvvvvvvv</a:t>
            </a:r>
          </a:p>
          <a:p>
            <a:pPr algn="ctr" defTabSz="774700" eaLnBrk="0" hangingPunct="0"/>
            <a:r>
              <a:rPr lang="en-US" sz="900">
                <a:solidFill>
                  <a:schemeClr val="bg2"/>
                </a:solidFill>
                <a:latin typeface="Arial" charset="0"/>
              </a:rPr>
              <a:t>xxxxxxxxxxxxxxxxxxxxxxxxxxxx</a:t>
            </a:r>
          </a:p>
          <a:p>
            <a:pPr algn="ctr" defTabSz="774700" eaLnBrk="0" hangingPunct="0"/>
            <a:r>
              <a:rPr lang="en-US" sz="900">
                <a:solidFill>
                  <a:schemeClr val="bg2"/>
                </a:solidFill>
                <a:latin typeface="Arial" charset="0"/>
              </a:rPr>
              <a:t>vvvvvvvvvvvvvvvvvvvvvvvvvvvv</a:t>
            </a:r>
          </a:p>
          <a:p>
            <a:pPr algn="ctr" defTabSz="774700" eaLnBrk="0" hangingPunct="0"/>
            <a:r>
              <a:rPr lang="en-US" sz="900">
                <a:solidFill>
                  <a:schemeClr val="bg2"/>
                </a:solidFill>
                <a:latin typeface="Arial" charset="0"/>
              </a:rPr>
              <a:t>xxxxxxxxxxxxxxxxxxxxxxxxxxxx</a:t>
            </a:r>
          </a:p>
        </p:txBody>
      </p:sp>
      <p:sp>
        <p:nvSpPr>
          <p:cNvPr id="47137" name="Rectangle 1057"/>
          <p:cNvSpPr>
            <a:spLocks noChangeArrowheads="1"/>
          </p:cNvSpPr>
          <p:nvPr/>
        </p:nvSpPr>
        <p:spPr bwMode="auto">
          <a:xfrm>
            <a:off x="7164288" y="5212332"/>
            <a:ext cx="1031630" cy="548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500" dirty="0" smtClean="0">
                <a:solidFill>
                  <a:schemeClr val="tx2"/>
                </a:solidFill>
                <a:latin typeface="Arial" charset="0"/>
              </a:rPr>
              <a:t>Triggering</a:t>
            </a:r>
            <a:endParaRPr lang="en-US" sz="1500" dirty="0">
              <a:solidFill>
                <a:schemeClr val="tx2"/>
              </a:solidFill>
              <a:latin typeface="Arial" charset="0"/>
            </a:endParaRPr>
          </a:p>
          <a:p>
            <a:pPr defTabSz="774700" eaLnBrk="0" hangingPunct="0"/>
            <a:r>
              <a:rPr lang="en-US" sz="1500" dirty="0">
                <a:solidFill>
                  <a:schemeClr val="tx2"/>
                </a:solidFill>
                <a:latin typeface="Arial" charset="0"/>
              </a:rPr>
              <a:t>table</a:t>
            </a:r>
          </a:p>
        </p:txBody>
      </p:sp>
      <p:sp>
        <p:nvSpPr>
          <p:cNvPr id="47138" name="Rectangle 1058"/>
          <p:cNvSpPr>
            <a:spLocks noChangeArrowheads="1"/>
          </p:cNvSpPr>
          <p:nvPr/>
        </p:nvSpPr>
        <p:spPr bwMode="auto">
          <a:xfrm>
            <a:off x="5775325" y="6054427"/>
            <a:ext cx="2130425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4138" tIns="42862" rIns="84138" bIns="42862">
            <a:spAutoFit/>
          </a:bodyPr>
          <a:lstStyle/>
          <a:p>
            <a:pPr defTabSz="774700" eaLnBrk="0" hangingPunct="0"/>
            <a:r>
              <a:rPr lang="en-US" sz="1500">
                <a:solidFill>
                  <a:schemeClr val="hlink"/>
                </a:solidFill>
                <a:latin typeface="Arial" charset="0"/>
              </a:rPr>
              <a:t>CASCADE_UPDATES</a:t>
            </a:r>
          </a:p>
          <a:p>
            <a:pPr defTabSz="774700" eaLnBrk="0" hangingPunct="0"/>
            <a:r>
              <a:rPr lang="en-US" sz="1500">
                <a:solidFill>
                  <a:schemeClr val="hlink"/>
                </a:solidFill>
                <a:latin typeface="Arial" charset="0"/>
              </a:rPr>
              <a:t>trigger</a:t>
            </a:r>
          </a:p>
        </p:txBody>
      </p:sp>
      <p:sp>
        <p:nvSpPr>
          <p:cNvPr id="47139" name="Rectangle 1059"/>
          <p:cNvSpPr>
            <a:spLocks noGrp="1" noChangeArrowheads="1"/>
          </p:cNvSpPr>
          <p:nvPr>
            <p:ph type="title"/>
          </p:nvPr>
        </p:nvSpPr>
        <p:spPr>
          <a:xfrm>
            <a:off x="865970" y="927098"/>
            <a:ext cx="7594462" cy="709865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3600" dirty="0"/>
              <a:t>Changing Data in a Constraining Table</a:t>
            </a:r>
          </a:p>
        </p:txBody>
      </p:sp>
      <p:sp>
        <p:nvSpPr>
          <p:cNvPr id="47141" name="Rectangle 1061"/>
          <p:cNvSpPr>
            <a:spLocks noChangeArrowheads="1"/>
          </p:cNvSpPr>
          <p:nvPr/>
        </p:nvSpPr>
        <p:spPr bwMode="auto">
          <a:xfrm>
            <a:off x="26863" y="6068420"/>
            <a:ext cx="29083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Example: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Re</a:t>
            </a:r>
            <a:r>
              <a:rPr lang="en-GB" dirty="0" smtClean="0">
                <a:solidFill>
                  <a:srgbClr val="FF0000"/>
                </a:solidFill>
                <a:latin typeface="Tahoma" pitchFamily="34" charset="0"/>
              </a:rPr>
              <a:t>-numbering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department id</a:t>
            </a:r>
            <a:endParaRPr lang="en-US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1600" y="362815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 STAFFID NAME                       DEPTID</a:t>
            </a:r>
          </a:p>
          <a:p>
            <a:r>
              <a:rPr lang="en-GB" sz="1400" dirty="0" smtClean="0"/>
              <a:t>---------- ---------------------------------------</a:t>
            </a:r>
          </a:p>
          <a:p>
            <a:r>
              <a:rPr lang="en-GB" sz="1400" dirty="0" smtClean="0"/>
              <a:t>       811 Glen Maxwell                  	4</a:t>
            </a:r>
          </a:p>
          <a:p>
            <a:r>
              <a:rPr lang="en-GB" sz="1400" b="1" dirty="0" smtClean="0"/>
              <a:t>       831 </a:t>
            </a:r>
            <a:r>
              <a:rPr lang="en-GB" sz="1400" b="1" dirty="0" err="1" smtClean="0"/>
              <a:t>Esme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Lettitia</a:t>
            </a:r>
            <a:r>
              <a:rPr lang="en-GB" sz="1400" b="1" dirty="0" smtClean="0"/>
              <a:t>                 	</a:t>
            </a:r>
            <a:r>
              <a:rPr lang="en-GB" sz="1400" b="1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GB" sz="1400" b="1" dirty="0" smtClean="0"/>
              <a:t>       851 </a:t>
            </a:r>
            <a:r>
              <a:rPr lang="en-GB" sz="1400" b="1" dirty="0" err="1" smtClean="0"/>
              <a:t>Bertie</a:t>
            </a:r>
            <a:r>
              <a:rPr lang="en-GB" sz="1400" b="1" dirty="0" smtClean="0"/>
              <a:t> Wooster                	</a:t>
            </a:r>
            <a:r>
              <a:rPr lang="en-GB" sz="1400" b="1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GB" sz="1400" dirty="0" smtClean="0"/>
              <a:t>       891 Andrew Turnbull               	2</a:t>
            </a:r>
          </a:p>
          <a:p>
            <a:r>
              <a:rPr lang="en-GB" sz="1400" dirty="0" smtClean="0"/>
              <a:t>       911 Mark Hurrell                 	2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5508104" y="3642672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 DEPTID DNAME</a:t>
            </a:r>
          </a:p>
          <a:p>
            <a:r>
              <a:rPr lang="en-GB" sz="1600" dirty="0" smtClean="0"/>
              <a:t>------- -------------------------</a:t>
            </a:r>
          </a:p>
          <a:p>
            <a:r>
              <a:rPr lang="en-GB" sz="1600" dirty="0" smtClean="0"/>
              <a:t>      </a:t>
            </a:r>
            <a:r>
              <a:rPr lang="en-GB" sz="1600" b="1" dirty="0" smtClean="0">
                <a:solidFill>
                  <a:srgbClr val="FF0000"/>
                </a:solidFill>
              </a:rPr>
              <a:t>1 	Artificial Intelligence</a:t>
            </a:r>
          </a:p>
          <a:p>
            <a:r>
              <a:rPr lang="en-GB" sz="1600" dirty="0" smtClean="0"/>
              <a:t>      2 	Computer Systems</a:t>
            </a:r>
          </a:p>
          <a:p>
            <a:r>
              <a:rPr lang="en-GB" sz="1600" dirty="0" smtClean="0"/>
              <a:t>      3 	Information Engineering</a:t>
            </a:r>
          </a:p>
          <a:p>
            <a:r>
              <a:rPr lang="en-GB" sz="1600" dirty="0" smtClean="0"/>
              <a:t>      4 	Software Engineering</a:t>
            </a:r>
            <a:endParaRPr lang="en-GB" sz="1600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2000" y="2276872"/>
            <a:ext cx="7914456" cy="25922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SQL&gt; create or replace trigger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trg_cascade_dept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2  after update of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deptid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3  on department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4  for each row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5  begin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6   update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staffmember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7   set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staffmember.deptid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= :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new.deptid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8   where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staffmember.deptid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= :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</a:rPr>
              <a:t>old.deptid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 9  end;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 10  /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62000" y="4869160"/>
            <a:ext cx="7914456" cy="176024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SQL&gt; UPDATE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department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2  SET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10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3;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*</a:t>
            </a: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ORA-04091: table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DEPARTMENT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is mutating, trigger/function</a:t>
            </a:r>
          </a:p>
          <a:p>
            <a:pPr eaLnBrk="0" hangingPunct="0">
              <a:lnSpc>
                <a:spcPct val="110000"/>
              </a:lnSpc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may not see it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772400" cy="6096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 Constraining Table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300192" y="3138500"/>
            <a:ext cx="216024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1"/>
                </a:solidFill>
              </a:rPr>
              <a:t>NOTE:</a:t>
            </a:r>
          </a:p>
          <a:p>
            <a:pPr algn="ctr"/>
            <a:r>
              <a:rPr lang="en-GB" sz="1400" dirty="0" smtClean="0">
                <a:solidFill>
                  <a:schemeClr val="accent1"/>
                </a:solidFill>
              </a:rPr>
              <a:t>This trigger will create without any errors, errors are only flagged when trigger is activated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80112" y="375056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546001" y="908720"/>
            <a:ext cx="7793038" cy="701675"/>
          </a:xfrm>
          <a:noFill/>
          <a:ln/>
          <a:effectLst/>
        </p:spPr>
        <p:txBody>
          <a:bodyPr lIns="90488" tIns="44450" rIns="90488" bIns="44450"/>
          <a:lstStyle/>
          <a:p>
            <a:r>
              <a:rPr lang="en-US" sz="4000" dirty="0"/>
              <a:t>Rules for Good Practice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2564904"/>
            <a:ext cx="8382000" cy="3932312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b="1" dirty="0"/>
              <a:t>Rule 1:</a:t>
            </a:r>
            <a:r>
              <a:rPr lang="en-US" dirty="0"/>
              <a:t> Do not </a:t>
            </a:r>
            <a:r>
              <a:rPr lang="en-US" i="1" dirty="0"/>
              <a:t>change data</a:t>
            </a:r>
            <a:r>
              <a:rPr lang="en-US" dirty="0"/>
              <a:t> in the primary key, foreign key, or unique key columns of any table</a:t>
            </a:r>
          </a:p>
          <a:p>
            <a:r>
              <a:rPr lang="en-US" b="1" dirty="0"/>
              <a:t>Rule 2:</a:t>
            </a:r>
            <a:r>
              <a:rPr lang="en-US" dirty="0"/>
              <a:t> Do not</a:t>
            </a:r>
            <a:r>
              <a:rPr lang="en-US" i="1" dirty="0"/>
              <a:t> update records</a:t>
            </a:r>
            <a:r>
              <a:rPr lang="en-US" dirty="0"/>
              <a:t> in the same table you read during the same transaction</a:t>
            </a:r>
          </a:p>
          <a:p>
            <a:r>
              <a:rPr lang="en-US" b="1" dirty="0"/>
              <a:t>Rule 3:</a:t>
            </a:r>
            <a:r>
              <a:rPr lang="en-US" dirty="0"/>
              <a:t> Do not </a:t>
            </a:r>
            <a:r>
              <a:rPr lang="en-US" i="1" dirty="0"/>
              <a:t>aggregate</a:t>
            </a:r>
            <a:r>
              <a:rPr lang="en-US" dirty="0"/>
              <a:t> over the same table you are updating</a:t>
            </a:r>
          </a:p>
          <a:p>
            <a:r>
              <a:rPr lang="en-US" b="1" dirty="0"/>
              <a:t>Rule 4:</a:t>
            </a:r>
            <a:r>
              <a:rPr lang="en-US" dirty="0"/>
              <a:t> Do not </a:t>
            </a:r>
            <a:r>
              <a:rPr lang="en-US" i="1" dirty="0"/>
              <a:t>read data</a:t>
            </a:r>
            <a:r>
              <a:rPr lang="en-US" dirty="0"/>
              <a:t> from a table which is updated during the same transaction</a:t>
            </a:r>
          </a:p>
          <a:p>
            <a:r>
              <a:rPr lang="en-US" b="1" dirty="0"/>
              <a:t>Rule 5:</a:t>
            </a:r>
            <a:r>
              <a:rPr lang="en-US" dirty="0"/>
              <a:t> Do not use SQL DCL statements in triggers</a:t>
            </a:r>
          </a:p>
          <a:p>
            <a:pPr>
              <a:buClr>
                <a:schemeClr val="hlink"/>
              </a:buClr>
              <a:buSzPct val="55000"/>
            </a:pPr>
            <a:endParaRPr lang="en-US" sz="28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Plan!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What is table that will activate the trigger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What is the firing condition(s)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Row v Table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What do you want the trigger to actually do?</a:t>
            </a:r>
          </a:p>
          <a:p>
            <a:r>
              <a:rPr lang="en-GB" dirty="0"/>
              <a:t>A test table has been created called TRIGGER_TEST</a:t>
            </a:r>
          </a:p>
          <a:p>
            <a:r>
              <a:rPr lang="en-GB" dirty="0"/>
              <a:t>2 attributes TEST_ID, TEST_ORIGINAL both are numeric fields 3 digits long</a:t>
            </a:r>
          </a:p>
          <a:p>
            <a:r>
              <a:rPr lang="en-GB" dirty="0"/>
              <a:t>Trigger should override what ever is entered for the TEST_ID and determine what the next sequential value is, using that instead but taking the original value entered and using that for the TEST_ORIGINAL value.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443885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 for example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48264" y="4777469"/>
            <a:ext cx="477402" cy="1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trigger?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Simply put a trigger is a piece of cod that will run automatically under a set of predefined conditions</a:t>
            </a:r>
          </a:p>
          <a:p>
            <a:r>
              <a:rPr lang="en-GB" dirty="0" smtClean="0"/>
              <a:t>Owned by creator (you) runs primarily in the system spaces</a:t>
            </a:r>
          </a:p>
          <a:p>
            <a:r>
              <a:rPr lang="en-GB" dirty="0" smtClean="0"/>
              <a:t>Can be defined and triggered by most conditions you can think of, based or resource based </a:t>
            </a:r>
            <a:r>
              <a:rPr lang="en-GB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00042"/>
            <a:ext cx="7772400" cy="609600"/>
          </a:xfrm>
          <a:noFill/>
          <a:ln/>
          <a:effectLst/>
        </p:spPr>
        <p:txBody>
          <a:bodyPr lIns="90488" tIns="44450" rIns="90488" bIns="44450">
            <a:normAutofit fontScale="90000"/>
          </a:bodyPr>
          <a:lstStyle/>
          <a:p>
            <a:r>
              <a:rPr lang="en-US" sz="3600" dirty="0"/>
              <a:t>Database Triggers in SQL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357158" y="2204864"/>
            <a:ext cx="8391306" cy="4525144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 specified in SQL-92, but standardized in SQL3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Available in most enterprise DBMS (Oracle, IBM DB2, MS SQL server) and some public domain DBMS (</a:t>
            </a:r>
            <a:r>
              <a:rPr lang="en-US" sz="2000" dirty="0" err="1"/>
              <a:t>Postgress</a:t>
            </a:r>
            <a:r>
              <a:rPr lang="en-US" sz="2000" dirty="0"/>
              <a:t>), but not present in smaller desktop (Oracle </a:t>
            </a:r>
            <a:r>
              <a:rPr lang="en-US" sz="2000" dirty="0" err="1"/>
              <a:t>Lite</a:t>
            </a:r>
            <a:r>
              <a:rPr lang="en-US" sz="2000" dirty="0"/>
              <a:t>) and public domain DBMS (</a:t>
            </a:r>
            <a:r>
              <a:rPr lang="en-US" sz="2000" dirty="0" err="1"/>
              <a:t>MySQL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Some vendor DBMS allow to use native extensions of SQL for specifying the triggers (PL/SQL in Oracle, Transact SQL in MS SQL Server, etc.)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Some DBMS also allow instead of SQL to use general purpose programming language (C/C++ in Poet, Java in Oracle, VB in MS Access, etc.)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Some DBMS extend the triggers beyond tables (for example also to views, like in Oracle)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779912" y="5877272"/>
            <a:ext cx="4176464" cy="852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Coding often more simple that you think ….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uses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25370" y="1556792"/>
            <a:ext cx="6347714" cy="447031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One trigger one event</a:t>
            </a:r>
          </a:p>
          <a:p>
            <a:r>
              <a:rPr lang="en-GB" dirty="0" smtClean="0"/>
              <a:t>Most triggers are for the basic things rather than complex</a:t>
            </a:r>
          </a:p>
          <a:p>
            <a:r>
              <a:rPr lang="en-GB" dirty="0" smtClean="0"/>
              <a:t>When we create a new consultant, contract, employer </a:t>
            </a:r>
            <a:r>
              <a:rPr lang="en-GB" dirty="0" err="1" smtClean="0"/>
              <a:t>etc</a:t>
            </a:r>
            <a:r>
              <a:rPr lang="en-GB" dirty="0" smtClean="0"/>
              <a:t> we need to create a unique identifier.   The next sequential value can be found using SQL</a:t>
            </a:r>
            <a:endParaRPr lang="en-GB" dirty="0" smtClean="0"/>
          </a:p>
          <a:p>
            <a:endParaRPr lang="en-GB" dirty="0"/>
          </a:p>
          <a:p>
            <a:pPr lvl="1">
              <a:buFontTx/>
              <a:buNone/>
            </a:pPr>
            <a:r>
              <a:rPr lang="en-GB" dirty="0" smtClean="0"/>
              <a:t>Select </a:t>
            </a:r>
            <a:r>
              <a:rPr lang="en-GB" dirty="0" smtClean="0"/>
              <a:t>max(</a:t>
            </a:r>
            <a:r>
              <a:rPr lang="en-GB" dirty="0" err="1" smtClean="0"/>
              <a:t>consultant_id</a:t>
            </a:r>
            <a:r>
              <a:rPr lang="en-GB" dirty="0" smtClean="0"/>
              <a:t>) </a:t>
            </a:r>
            <a:r>
              <a:rPr lang="en-GB" dirty="0"/>
              <a:t>from </a:t>
            </a:r>
            <a:r>
              <a:rPr lang="en-GB" dirty="0" smtClean="0"/>
              <a:t>consultant; </a:t>
            </a:r>
            <a:endParaRPr lang="en-GB" dirty="0" smtClean="0"/>
          </a:p>
          <a:p>
            <a:pPr lvl="1">
              <a:buFontTx/>
              <a:buNone/>
            </a:pPr>
            <a:endParaRPr lang="en-GB" dirty="0"/>
          </a:p>
          <a:p>
            <a:pPr lvl="1">
              <a:buFontTx/>
              <a:buNone/>
            </a:pPr>
            <a:endParaRPr lang="en-GB" dirty="0" smtClean="0"/>
          </a:p>
          <a:p>
            <a:pPr lvl="1">
              <a:buFontTx/>
              <a:buNone/>
            </a:pPr>
            <a:endParaRPr lang="en-GB" dirty="0" smtClean="0"/>
          </a:p>
          <a:p>
            <a:pPr lvl="1">
              <a:buFontTx/>
              <a:buNone/>
            </a:pPr>
            <a:endParaRPr lang="en-GB" dirty="0"/>
          </a:p>
          <a:p>
            <a:pPr lvl="1">
              <a:buFontTx/>
              <a:buNone/>
            </a:pPr>
            <a:r>
              <a:rPr lang="en-GB" dirty="0"/>
              <a:t>Select max(</a:t>
            </a:r>
            <a:r>
              <a:rPr lang="en-GB" dirty="0" err="1"/>
              <a:t>consultant_id</a:t>
            </a:r>
            <a:r>
              <a:rPr lang="en-GB" dirty="0" smtClean="0"/>
              <a:t>) + 1 </a:t>
            </a:r>
            <a:r>
              <a:rPr lang="en-GB" dirty="0"/>
              <a:t>from consultant; </a:t>
            </a:r>
          </a:p>
          <a:p>
            <a:pPr lvl="1">
              <a:buFontTx/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7088" y="5274755"/>
            <a:ext cx="6504278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316" y="3477117"/>
            <a:ext cx="6504278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07904" y="4132218"/>
            <a:ext cx="0" cy="114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triggers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Triggers will run when they are told to.</a:t>
            </a:r>
          </a:p>
          <a:p>
            <a:r>
              <a:rPr lang="en-GB"/>
              <a:t>There are 4 options to run</a:t>
            </a:r>
          </a:p>
          <a:p>
            <a:pPr lvl="1"/>
            <a:r>
              <a:rPr lang="en-GB"/>
              <a:t>Before the entire statement is done</a:t>
            </a:r>
          </a:p>
          <a:p>
            <a:pPr lvl="1"/>
            <a:r>
              <a:rPr lang="en-GB"/>
              <a:t>After the entire statement is done</a:t>
            </a:r>
          </a:p>
          <a:p>
            <a:pPr lvl="1"/>
            <a:r>
              <a:rPr lang="en-GB"/>
              <a:t>Before the row of data is impacted</a:t>
            </a:r>
          </a:p>
          <a:p>
            <a:pPr lvl="1"/>
            <a:r>
              <a:rPr lang="en-GB"/>
              <a:t>After the row of data is impacted.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Statement triggers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100106" cy="353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These will fire before or after a specific statement and only once</a:t>
            </a:r>
          </a:p>
          <a:p>
            <a:pPr lvl="1">
              <a:lnSpc>
                <a:spcPct val="90000"/>
              </a:lnSpc>
            </a:pPr>
            <a:r>
              <a:rPr lang="en-GB" sz="1400" dirty="0" smtClean="0"/>
              <a:t>Before </a:t>
            </a:r>
            <a:r>
              <a:rPr lang="en-GB" sz="1400" dirty="0"/>
              <a:t>a delete command is started </a:t>
            </a:r>
            <a:endParaRPr lang="en-GB" sz="1400" dirty="0" smtClean="0"/>
          </a:p>
          <a:p>
            <a:pPr lvl="1">
              <a:lnSpc>
                <a:spcPct val="90000"/>
              </a:lnSpc>
            </a:pPr>
            <a:r>
              <a:rPr lang="en-GB" sz="1400" dirty="0" smtClean="0"/>
              <a:t>After </a:t>
            </a:r>
            <a:r>
              <a:rPr lang="en-GB" sz="1400" dirty="0"/>
              <a:t>the delete command is fully </a:t>
            </a:r>
            <a:r>
              <a:rPr lang="en-GB" sz="1400" dirty="0" smtClean="0"/>
              <a:t>completed</a:t>
            </a:r>
          </a:p>
          <a:p>
            <a:pPr lvl="1">
              <a:lnSpc>
                <a:spcPct val="90000"/>
              </a:lnSpc>
            </a:pPr>
            <a:r>
              <a:rPr lang="en-GB" sz="1400" dirty="0" smtClean="0"/>
              <a:t>etc</a:t>
            </a: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Used for things such as auditing or updating other tables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Only fire/runs once so if you have a trigger that fires before you delete data and you delete 5 rows from a table it will fire </a:t>
            </a:r>
            <a:r>
              <a:rPr lang="en-GB" sz="1400" dirty="0" smtClean="0"/>
              <a:t>once</a:t>
            </a:r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 lvl="3">
              <a:lnSpc>
                <a:spcPct val="90000"/>
              </a:lnSpc>
              <a:buNone/>
            </a:pPr>
            <a:r>
              <a:rPr lang="en-GB" sz="1400" dirty="0" smtClean="0"/>
              <a:t>Select count(*) from </a:t>
            </a:r>
            <a:r>
              <a:rPr lang="en-GB" sz="1400" dirty="0" smtClean="0"/>
              <a:t>consultant </a:t>
            </a:r>
            <a:r>
              <a:rPr lang="en-GB" sz="1400" dirty="0" smtClean="0"/>
              <a:t>where </a:t>
            </a:r>
            <a:r>
              <a:rPr lang="en-GB" sz="1400" dirty="0" err="1" smtClean="0"/>
              <a:t>consultant_fname</a:t>
            </a:r>
            <a:r>
              <a:rPr lang="en-GB" sz="1400" dirty="0" smtClean="0"/>
              <a:t> = ‘CID’;</a:t>
            </a:r>
            <a:endParaRPr lang="en-GB" sz="1400" dirty="0" smtClean="0"/>
          </a:p>
          <a:p>
            <a:pPr lvl="3">
              <a:lnSpc>
                <a:spcPct val="90000"/>
              </a:lnSpc>
              <a:buNone/>
            </a:pPr>
            <a:r>
              <a:rPr lang="en-GB" sz="1400" dirty="0" smtClean="0"/>
              <a:t>Count(*)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1400" dirty="0" smtClean="0"/>
              <a:t>-------</a:t>
            </a:r>
          </a:p>
          <a:p>
            <a:pPr lvl="3">
              <a:lnSpc>
                <a:spcPct val="90000"/>
              </a:lnSpc>
              <a:buNone/>
            </a:pPr>
            <a:r>
              <a:rPr lang="en-GB" sz="1400" dirty="0" smtClean="0"/>
              <a:t>5</a:t>
            </a:r>
          </a:p>
          <a:p>
            <a:pPr lvl="3">
              <a:lnSpc>
                <a:spcPct val="90000"/>
              </a:lnSpc>
              <a:buNone/>
            </a:pPr>
            <a:endParaRPr lang="en-GB" sz="1400" dirty="0" smtClean="0"/>
          </a:p>
          <a:p>
            <a:pPr lvl="2">
              <a:lnSpc>
                <a:spcPct val="90000"/>
              </a:lnSpc>
              <a:buNone/>
            </a:pPr>
            <a:r>
              <a:rPr lang="en-GB" dirty="0" smtClean="0"/>
              <a:t>	delete </a:t>
            </a:r>
            <a:r>
              <a:rPr lang="en-GB" dirty="0"/>
              <a:t>from consultant where </a:t>
            </a:r>
            <a:r>
              <a:rPr lang="en-GB" dirty="0" err="1"/>
              <a:t>consultant_fname</a:t>
            </a:r>
            <a:r>
              <a:rPr lang="en-GB" dirty="0"/>
              <a:t> = ‘CID’; </a:t>
            </a:r>
            <a:r>
              <a:rPr lang="en-GB" dirty="0" smtClean="0"/>
              <a:t>				</a:t>
            </a:r>
            <a:endParaRPr lang="en-GB" dirty="0" smtClean="0"/>
          </a:p>
          <a:p>
            <a:pPr lvl="2">
              <a:lnSpc>
                <a:spcPct val="90000"/>
              </a:lnSpc>
              <a:buNone/>
            </a:pPr>
            <a:r>
              <a:rPr lang="en-GB" b="1" dirty="0" smtClean="0">
                <a:solidFill>
                  <a:srgbClr val="FF0000"/>
                </a:solidFill>
              </a:rPr>
              <a:t>Trigger</a:t>
            </a:r>
            <a:r>
              <a:rPr lang="en-GB" b="1" dirty="0" smtClean="0">
                <a:solidFill>
                  <a:srgbClr val="FF0000"/>
                </a:solidFill>
              </a:rPr>
              <a:t>	</a:t>
            </a:r>
            <a:r>
              <a:rPr lang="en-GB" dirty="0" smtClean="0"/>
              <a:t>	 </a:t>
            </a:r>
          </a:p>
          <a:p>
            <a:pPr lvl="6">
              <a:lnSpc>
                <a:spcPct val="90000"/>
              </a:lnSpc>
              <a:buFont typeface="Wingdings" pitchFamily="2" charset="2"/>
              <a:buNone/>
            </a:pPr>
            <a:r>
              <a:rPr lang="en-GB" sz="1400" b="1" dirty="0" err="1" smtClean="0"/>
              <a:t>Delete,Delete,Delete,Delete,Delete</a:t>
            </a:r>
            <a:endParaRPr lang="en-GB" sz="1400" b="1" dirty="0"/>
          </a:p>
        </p:txBody>
      </p:sp>
      <p:sp>
        <p:nvSpPr>
          <p:cNvPr id="2" name="Oval 1"/>
          <p:cNvSpPr/>
          <p:nvPr/>
        </p:nvSpPr>
        <p:spPr>
          <a:xfrm>
            <a:off x="6516216" y="4653136"/>
            <a:ext cx="187220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How many times do you need trigger to run?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Row level triggers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These triggers run for every row that is affected by the condition.   </a:t>
            </a:r>
            <a:endParaRPr lang="en-GB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Delete </a:t>
            </a:r>
            <a:r>
              <a:rPr lang="en-GB" sz="2000" dirty="0" smtClean="0"/>
              <a:t>from </a:t>
            </a:r>
            <a:r>
              <a:rPr lang="en-GB" sz="2000" dirty="0"/>
              <a:t>consultant where </a:t>
            </a:r>
            <a:r>
              <a:rPr lang="en-GB" sz="2000" dirty="0" err="1"/>
              <a:t>consultant_fname</a:t>
            </a:r>
            <a:r>
              <a:rPr lang="en-GB" sz="2000" dirty="0"/>
              <a:t> = ‘CID’;</a:t>
            </a:r>
            <a:endParaRPr lang="en-GB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Trigger</a:t>
            </a:r>
            <a:r>
              <a:rPr lang="en-GB" sz="2000" dirty="0"/>
              <a:t>	</a:t>
            </a:r>
            <a:r>
              <a:rPr lang="en-GB" sz="2000" dirty="0" smtClean="0"/>
              <a:t>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 smtClean="0"/>
              <a:t>	</a:t>
            </a:r>
            <a:r>
              <a:rPr lang="en-GB" sz="2000" b="1" dirty="0" smtClean="0"/>
              <a:t>Delete</a:t>
            </a:r>
            <a:r>
              <a:rPr lang="en-GB" sz="2000" dirty="0"/>
              <a:t>	   </a:t>
            </a:r>
            <a:endParaRPr lang="en-GB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Trigger</a:t>
            </a:r>
            <a:r>
              <a:rPr lang="en-GB" sz="2000" dirty="0" smtClean="0"/>
              <a:t>	</a:t>
            </a:r>
            <a:r>
              <a:rPr lang="en-GB" sz="2000" dirty="0"/>
              <a:t>	</a:t>
            </a:r>
            <a:endParaRPr lang="en-GB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 smtClean="0"/>
              <a:t>	</a:t>
            </a:r>
            <a:r>
              <a:rPr lang="en-GB" sz="2000" b="1" dirty="0" smtClean="0"/>
              <a:t>Delete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Trigger</a:t>
            </a:r>
            <a:r>
              <a:rPr lang="en-GB" sz="2000" dirty="0"/>
              <a:t>	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2000" b="1" dirty="0"/>
              <a:t>Delete</a:t>
            </a:r>
            <a:r>
              <a:rPr lang="en-GB" sz="2000" dirty="0"/>
              <a:t>	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FF0000"/>
                </a:solidFill>
              </a:rPr>
              <a:t>Trigger</a:t>
            </a:r>
            <a:r>
              <a:rPr lang="en-GB" sz="2000" dirty="0"/>
              <a:t>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2000" b="1" dirty="0"/>
              <a:t>Delete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b="1" dirty="0">
                <a:solidFill>
                  <a:srgbClr val="FF0000"/>
                </a:solidFill>
              </a:rPr>
              <a:t>Trigger</a:t>
            </a:r>
            <a:r>
              <a:rPr lang="en-GB" sz="2000" dirty="0"/>
              <a:t>	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	</a:t>
            </a:r>
            <a:r>
              <a:rPr lang="en-GB" sz="2000" b="1" dirty="0"/>
              <a:t>Delete</a:t>
            </a:r>
            <a:r>
              <a:rPr lang="en-GB" sz="2000" dirty="0"/>
              <a:t>	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000" b="1" dirty="0"/>
          </a:p>
          <a:p>
            <a:pPr lvl="1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can a trigger fire?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/>
              <a:t>A trigger can be activated relative to the SQL statement running</a:t>
            </a:r>
          </a:p>
          <a:p>
            <a:pPr lvl="1"/>
            <a:r>
              <a:rPr lang="en-GB" sz="2400"/>
              <a:t>Before it</a:t>
            </a:r>
          </a:p>
          <a:p>
            <a:pPr lvl="1"/>
            <a:r>
              <a:rPr lang="en-GB" sz="2400"/>
              <a:t>After it</a:t>
            </a:r>
          </a:p>
          <a:p>
            <a:pPr lvl="1"/>
            <a:r>
              <a:rPr lang="en-GB" sz="2400"/>
              <a:t>Instead of it</a:t>
            </a:r>
          </a:p>
          <a:p>
            <a:r>
              <a:rPr lang="en-GB" sz="2800"/>
              <a:t>It can be dependent on a system resource</a:t>
            </a:r>
          </a:p>
          <a:p>
            <a:pPr lvl="1"/>
            <a:r>
              <a:rPr lang="en-GB" sz="2400"/>
              <a:t>System clock time,</a:t>
            </a:r>
          </a:p>
          <a:p>
            <a:pPr lvl="1"/>
            <a:r>
              <a:rPr lang="en-GB" sz="2400"/>
              <a:t>Expiring timer</a:t>
            </a:r>
          </a:p>
          <a:p>
            <a:pPr lvl="1"/>
            <a:r>
              <a:rPr lang="en-GB" sz="2400"/>
              <a:t>Memory allocation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3068985630</TotalTime>
  <Words>1838</Words>
  <Application>Microsoft Office PowerPoint</Application>
  <PresentationFormat>On-screen Show (4:3)</PresentationFormat>
  <Paragraphs>325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Courier New</vt:lpstr>
      <vt:lpstr>Tahoma</vt:lpstr>
      <vt:lpstr>Trebuchet MS</vt:lpstr>
      <vt:lpstr>Wingdings</vt:lpstr>
      <vt:lpstr>Wingdings 3</vt:lpstr>
      <vt:lpstr>Facet</vt:lpstr>
      <vt:lpstr>Triggers</vt:lpstr>
      <vt:lpstr>Content</vt:lpstr>
      <vt:lpstr>What is a trigger?</vt:lpstr>
      <vt:lpstr>Database Triggers in SQL</vt:lpstr>
      <vt:lpstr>Trigger uses</vt:lpstr>
      <vt:lpstr>Types of triggers</vt:lpstr>
      <vt:lpstr>Statement triggers</vt:lpstr>
      <vt:lpstr>Row level triggers</vt:lpstr>
      <vt:lpstr>When can a trigger fire?</vt:lpstr>
      <vt:lpstr>Statement and Row Triggers</vt:lpstr>
      <vt:lpstr>Firing Sequence of row level trigger </vt:lpstr>
      <vt:lpstr>Firing Sequence of row level trigger </vt:lpstr>
      <vt:lpstr>Syntax for creating triggers in SQL</vt:lpstr>
      <vt:lpstr>Syntax for Creating Statement Triggers</vt:lpstr>
      <vt:lpstr>Example: Audit history</vt:lpstr>
      <vt:lpstr>Syntax for Creating Row Triggers</vt:lpstr>
      <vt:lpstr>:new and :old</vt:lpstr>
      <vt:lpstr>Controlling Triggers using SQL</vt:lpstr>
      <vt:lpstr>Using Database Triggers for Information Processing</vt:lpstr>
      <vt:lpstr>Example: changing value input</vt:lpstr>
      <vt:lpstr>Example: Recording Changes</vt:lpstr>
      <vt:lpstr>Example: Protecting Referential Integrity</vt:lpstr>
      <vt:lpstr>Restrictions for Database Triggers</vt:lpstr>
      <vt:lpstr>Changing Data in a Constraining Table</vt:lpstr>
      <vt:lpstr>Example: Constraining Table</vt:lpstr>
      <vt:lpstr>Rules for Good Practice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Active Databases</dc:title>
  <dc:creator>vassil</dc:creator>
  <cp:lastModifiedBy>Emma-Jane Phillips</cp:lastModifiedBy>
  <cp:revision>61</cp:revision>
  <cp:lastPrinted>1601-01-01T00:00:00Z</cp:lastPrinted>
  <dcterms:created xsi:type="dcterms:W3CDTF">2001-10-11T06:45:13Z</dcterms:created>
  <dcterms:modified xsi:type="dcterms:W3CDTF">2019-02-11T08:48:22Z</dcterms:modified>
</cp:coreProperties>
</file>