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90" r:id="rId4"/>
    <p:sldId id="284" r:id="rId5"/>
    <p:sldId id="264" r:id="rId6"/>
    <p:sldId id="291" r:id="rId7"/>
    <p:sldId id="283" r:id="rId8"/>
    <p:sldId id="266" r:id="rId9"/>
    <p:sldId id="267" r:id="rId10"/>
    <p:sldId id="292" r:id="rId11"/>
    <p:sldId id="293" r:id="rId12"/>
    <p:sldId id="288" r:id="rId13"/>
    <p:sldId id="287" r:id="rId14"/>
    <p:sldId id="289" r:id="rId15"/>
    <p:sldId id="259" r:id="rId16"/>
    <p:sldId id="273" r:id="rId17"/>
    <p:sldId id="272" r:id="rId18"/>
    <p:sldId id="274" r:id="rId19"/>
    <p:sldId id="282" r:id="rId20"/>
    <p:sldId id="285" r:id="rId21"/>
    <p:sldId id="281" r:id="rId22"/>
    <p:sldId id="280" r:id="rId23"/>
    <p:sldId id="279" r:id="rId24"/>
    <p:sldId id="276" r:id="rId25"/>
    <p:sldId id="286" r:id="rId26"/>
    <p:sldId id="277" r:id="rId27"/>
    <p:sldId id="278" r:id="rId28"/>
  </p:sldIdLst>
  <p:sldSz cx="9144000" cy="6858000" type="screen4x3"/>
  <p:notesSz cx="6796088" cy="992505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itchFamily="-106" charset="0"/>
              <a:buNone/>
              <a:defRPr/>
            </a:pPr>
            <a:endParaRPr lang="en-US" dirty="0">
              <a:latin typeface="Arial" pitchFamily="-106" charset="0"/>
              <a:ea typeface="Lucida Sans Unicode" pitchFamily="-106" charset="-52"/>
              <a:cs typeface="Lucida Sans Unicode" pitchFamily="-106" charset="-5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44812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44538"/>
            <a:ext cx="4959350" cy="3719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426575"/>
            <a:ext cx="2944813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426575"/>
            <a:ext cx="2944812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fld id="{E227C72A-E73A-4BF2-9950-A38F2ABD3B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84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6" charset="-128"/>
        <a:cs typeface="ＭＳ Ｐゴシック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6" charset="-128"/>
        <a:cs typeface="ＭＳ Ｐゴシック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6" charset="-128"/>
        <a:cs typeface="ＭＳ Ｐゴシック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pitchFamily="-10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E42406C4-B6FA-4AB1-B40B-359961E7C77E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1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33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7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7188" cy="500017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07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469EDF5-FE3B-410A-A5D6-39B26F1FBDD7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14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95DABEA1-2800-406D-81F7-3D0D41B1B717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15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2D0FBC1-3D8C-4540-8CB2-F7C85B267AA5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16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BC623F1C-4CB1-4B71-A51C-093EBF7CDA86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17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21FC0256-60F0-4F0B-8677-7E660716E243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18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64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73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FED22AA7-8402-4A54-82F5-A157DAE75506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20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2A24957-AB23-49AF-99DA-02874EC49620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21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2E3DDB8A-1DDA-4217-8725-1747BF59DD1D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22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03EA163-2FD3-4594-B04D-69382D0D711E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23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03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46A3B0A-DF6C-4AF0-9A63-8CCF6C243212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25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9A544C1A-148C-4BBC-9324-72F6A67B0CD6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26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674493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BC1F72D-8958-414B-B0AA-37F5D626555F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4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12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D735C99-7629-4C05-BF79-9631F91C3E21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6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F81CDABB-B71A-4E6F-90D9-153CA4C1F68D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7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2227E6B-A6FA-477D-B6B8-349758D10F4C}" type="slidenum">
              <a:rPr lang="en-GB" smtClean="0">
                <a:latin typeface="Times New Roman" pitchFamily="18" charset="0"/>
                <a:cs typeface="Lucida Sans Unicode" pitchFamily="34" charset="0"/>
              </a:rPr>
              <a:pPr>
                <a:buFont typeface="Wingdings" pitchFamily="2" charset="2"/>
                <a:buNone/>
              </a:pPr>
              <a:t>8</a:t>
            </a:fld>
            <a:endParaRPr lang="en-GB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1100"/>
          </a:xfrm>
          <a:ln/>
        </p:spPr>
      </p:sp>
      <p:sp>
        <p:nvSpPr>
          <p:cNvPr id="5" name="Notes Placeholder 2"/>
          <p:cNvSpPr>
            <a:spLocks noGrp="1"/>
          </p:cNvSpPr>
          <p:nvPr>
            <p:ph type="body"/>
          </p:nvPr>
        </p:nvSpPr>
        <p:spPr>
          <a:xfrm>
            <a:off x="679450" y="4714875"/>
            <a:ext cx="5437188" cy="4465638"/>
          </a:xfrm>
        </p:spPr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27C72A-E73A-4BF2-9950-A38F2ABD3BF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75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4E677-9633-4E3E-B559-EB5AF050F8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2689-3178-4C7F-B095-063CB7DE98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0428-8CB0-47CC-9804-1A4B8AFB7A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AF7F4-FA36-45B2-ADD1-0C97ECC5852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46F78-6E81-4D7A-8B86-F7E5C778A0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7A388-F080-4EC5-8148-5F168EC385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12FA-6E35-4829-9C57-F85D09E03F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7C554-C382-4B2E-8FA1-90B20255E5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6C1B8-9C4D-46D0-8773-27A59F9009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B5AC7-63B4-4BA0-A389-46984C63A6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F02D5-14DB-4ACB-AABC-5B6481B6519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565C8-C0DE-4A26-B837-80DCB9A88E0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AC539-26C6-4F2E-A6FB-9AAE33C36C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342BC-EC69-479A-80DA-9B0E3A3333D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5813" cy="4910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10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6AE8C-D2DE-4CAF-865B-7D718BFE29A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0813" cy="193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C5DD-FD05-4A54-8480-68C012D429A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247D5-652F-4C93-BF82-70734F5306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0033C-87C1-4688-B8BD-14E48ABF1C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E2F6-28FB-41BA-B680-28CD5E1A84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19C8D-E1EB-434F-B59E-2F7A529695F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FA71E-B697-43DF-BC02-5DC742619A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B19BA-16AD-42E0-99FB-D040A9A4E73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3F67C-70AB-4B5E-B727-7E0C57BAA1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1071563" y="304800"/>
            <a:ext cx="7613650" cy="1104900"/>
            <a:chOff x="675" y="192"/>
            <a:chExt cx="4796" cy="696"/>
          </a:xfrm>
        </p:grpSpPr>
        <p:sp>
          <p:nvSpPr>
            <p:cNvPr id="1026" name="Oval 2"/>
            <p:cNvSpPr>
              <a:spLocks noChangeArrowheads="1"/>
            </p:cNvSpPr>
            <p:nvPr/>
          </p:nvSpPr>
          <p:spPr bwMode="auto">
            <a:xfrm flipH="1">
              <a:off x="3067" y="192"/>
              <a:ext cx="696" cy="696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 flipH="1">
              <a:off x="4776" y="192"/>
              <a:ext cx="695" cy="696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 flipH="1">
              <a:off x="675" y="193"/>
              <a:ext cx="695" cy="696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 flipH="1">
              <a:off x="3983" y="192"/>
              <a:ext cx="695" cy="696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 flipH="1">
              <a:off x="1486" y="192"/>
              <a:ext cx="695" cy="696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</p:grp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pitchFamily="-106" charset="0"/>
              <a:buNone/>
              <a:defRPr sz="1000">
                <a:solidFill>
                  <a:srgbClr val="000000"/>
                </a:solidFill>
                <a:latin typeface="Arial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pitchFamily="-106" charset="0"/>
              <a:buNone/>
              <a:defRPr sz="1000">
                <a:solidFill>
                  <a:srgbClr val="000000"/>
                </a:solidFill>
                <a:latin typeface="Arial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pitchFamily="-106" charset="0"/>
              <a:buNone/>
              <a:defRPr sz="1000">
                <a:solidFill>
                  <a:srgbClr val="000000"/>
                </a:solidFill>
                <a:latin typeface="Arial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fld id="{D42A2CC3-5204-489B-945E-CB7BBED83F5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78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+mj-lt"/>
          <a:ea typeface="Lucida Sans Unicode" pitchFamily="-106" charset="-52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1313" indent="-341313" algn="l" defTabSz="449263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CCCCFF"/>
        </a:buClr>
        <a:buSzPct val="80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1pPr>
      <a:lvl2pPr marL="741363" indent="-284163" algn="l" defTabSz="449263" rtl="0" eaLnBrk="0" fontAlgn="base" hangingPunct="0">
        <a:lnSpc>
          <a:spcPct val="93000"/>
        </a:lnSpc>
        <a:spcBef>
          <a:spcPts val="675"/>
        </a:spcBef>
        <a:spcAft>
          <a:spcPct val="0"/>
        </a:spcAft>
        <a:buClr>
          <a:srgbClr val="CCCCFF"/>
        </a:buClr>
        <a:buSzPct val="70000"/>
        <a:buFont typeface="Wingdings" pitchFamily="2" charset="2"/>
        <a:buChar char=""/>
        <a:defRPr sz="27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CCCCFF"/>
        </a:buClr>
        <a:buSzPct val="65000"/>
        <a:buFont typeface="Wingdings" pitchFamily="2" charset="2"/>
        <a:buChar char=""/>
        <a:defRPr sz="23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pitchFamily="2" charset="2"/>
        <a:buChar char=""/>
        <a:defRPr sz="20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1658938" y="1600200"/>
            <a:ext cx="6835775" cy="3198813"/>
            <a:chOff x="1045" y="1008"/>
            <a:chExt cx="4306" cy="2015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 flipH="1">
              <a:off x="4392" y="1008"/>
              <a:ext cx="960" cy="960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 flipH="1">
              <a:off x="3264" y="1008"/>
              <a:ext cx="960" cy="960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 flipH="1">
              <a:off x="2136" y="1008"/>
              <a:ext cx="960" cy="960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 flipH="1">
              <a:off x="2136" y="2064"/>
              <a:ext cx="960" cy="960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 flipH="1">
              <a:off x="1045" y="2064"/>
              <a:ext cx="960" cy="960"/>
            </a:xfrm>
            <a:prstGeom prst="ellipse">
              <a:avLst/>
            </a:prstGeom>
            <a:solidFill>
              <a:srgbClr val="D9D8E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 flipH="1">
              <a:off x="4392" y="2064"/>
              <a:ext cx="960" cy="960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endParaRPr lang="en-US" dirty="0"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defRPr sz="10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defRPr sz="10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-106" charset="2"/>
              <a:buNone/>
              <a:defRPr sz="1000">
                <a:solidFill>
                  <a:srgbClr val="000000"/>
                </a:solidFill>
                <a:latin typeface="Times New Roman" pitchFamily="-106" charset="0"/>
                <a:ea typeface="Lucida Sans Unicode" pitchFamily="-106" charset="-52"/>
                <a:cs typeface="Lucida Sans Unicode" pitchFamily="-106" charset="-52"/>
              </a:defRPr>
            </a:lvl1pPr>
          </a:lstStyle>
          <a:p>
            <a:pPr>
              <a:defRPr/>
            </a:pPr>
            <a:fld id="{E0ED170F-796E-4CB6-8953-9A5B7353D11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31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70813" cy="193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331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+mj-lt"/>
          <a:ea typeface="Lucida Sans Unicode" pitchFamily="-106" charset="-52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ea typeface="Lucida Sans Unicode" pitchFamily="-106" charset="-52"/>
          <a:cs typeface="Lucida Sans Unicode" charset="0"/>
        </a:defRPr>
      </a:lvl5pPr>
      <a:lvl6pPr marL="4572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8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1313" indent="-341313" algn="l" defTabSz="449263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CCCCFF"/>
        </a:buClr>
        <a:buSzPct val="80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1pPr>
      <a:lvl2pPr marL="741363" indent="-284163" algn="l" defTabSz="449263" rtl="0" eaLnBrk="0" fontAlgn="base" hangingPunct="0">
        <a:lnSpc>
          <a:spcPct val="93000"/>
        </a:lnSpc>
        <a:spcBef>
          <a:spcPts val="675"/>
        </a:spcBef>
        <a:spcAft>
          <a:spcPct val="0"/>
        </a:spcAft>
        <a:buClr>
          <a:srgbClr val="CCCCFF"/>
        </a:buClr>
        <a:buSzPct val="70000"/>
        <a:buFont typeface="Wingdings" pitchFamily="2" charset="2"/>
        <a:buChar char=""/>
        <a:defRPr sz="27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CCCCFF"/>
        </a:buClr>
        <a:buSzPct val="65000"/>
        <a:buFont typeface="Wingdings" pitchFamily="2" charset="2"/>
        <a:buChar char=""/>
        <a:defRPr sz="23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pitchFamily="2" charset="2"/>
        <a:buChar char=""/>
        <a:defRPr sz="2000">
          <a:solidFill>
            <a:srgbClr val="000000"/>
          </a:solidFill>
          <a:latin typeface="+mn-lt"/>
          <a:ea typeface="Lucida Sans Unicode" pitchFamily="-106" charset="-52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CCCCFF"/>
        </a:buClr>
        <a:buSzPct val="100000"/>
        <a:buFont typeface="Wingdings" charset="2"/>
        <a:buChar char="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dog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yerweb.com/eric/css/references/css2ref.html" TargetMode="External"/><Relationship Id="rId4" Type="http://schemas.openxmlformats.org/officeDocument/2006/relationships/hyperlink" Target="http://www.w3schools.com/css/defaul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SS%20Dem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zengarde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933575"/>
          </a:xfrm>
        </p:spPr>
        <p:txBody>
          <a:bodyPr/>
          <a:lstStyle/>
          <a:p>
            <a:pPr algn="r"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800" dirty="0" smtClean="0"/>
              <a:t>CSS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057400" y="3505200"/>
            <a:ext cx="6400800" cy="1752600"/>
          </a:xfrm>
        </p:spPr>
        <p:txBody>
          <a:bodyPr lIns="90000" tIns="46800" rIns="90000" bIns="46800"/>
          <a:lstStyle/>
          <a:p>
            <a:pPr marL="0" indent="0" algn="r"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/>
              <a:t>Styling content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selectors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rgbClr val="CCCCFF"/>
              </a:buClr>
              <a:buSzPct val="80000"/>
              <a:buFont typeface="Wingdings" pitchFamily="2" charset="2"/>
              <a:buChar char=""/>
              <a:defRPr sz="3200">
                <a:solidFill>
                  <a:srgbClr val="000000"/>
                </a:solidFill>
                <a:latin typeface="+mn-lt"/>
                <a:ea typeface="Lucida Sans Unicode" pitchFamily="-106" charset="-52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93000"/>
              </a:lnSpc>
              <a:spcBef>
                <a:spcPts val="675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Char char=""/>
              <a:defRPr sz="2700">
                <a:solidFill>
                  <a:srgbClr val="000000"/>
                </a:solidFill>
                <a:latin typeface="+mn-lt"/>
                <a:ea typeface="Lucida Sans Unicode" pitchFamily="-106" charset="-52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CCCCFF"/>
              </a:buClr>
              <a:buSzPct val="65000"/>
              <a:buFont typeface="Wingdings" pitchFamily="2" charset="2"/>
              <a:buChar char=""/>
              <a:defRPr sz="2300">
                <a:solidFill>
                  <a:srgbClr val="000000"/>
                </a:solidFill>
                <a:latin typeface="+mn-lt"/>
                <a:ea typeface="Lucida Sans Unicode" pitchFamily="-106" charset="-52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Lucida Sans Unicode" pitchFamily="-106" charset="-52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pitchFamily="2" charset="2"/>
              <a:buChar char=""/>
              <a:defRPr sz="2000">
                <a:solidFill>
                  <a:srgbClr val="000000"/>
                </a:solidFill>
                <a:latin typeface="+mn-lt"/>
                <a:ea typeface="Lucida Sans Unicode" pitchFamily="-106" charset="-52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charset="2"/>
              <a:buChar char="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charset="2"/>
              <a:buChar char="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charset="2"/>
              <a:buChar char="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CCCCFF"/>
              </a:buClr>
              <a:buSzPct val="100000"/>
              <a:buFont typeface="Wingdings" charset="2"/>
              <a:buChar char="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Class selectors are intended for application to multiple tags that are related by concept. Can be used with any type of tag. Example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kern="0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kern="0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kern="0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kern="0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kern="0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Can now use this anywhere we like. For example:</a:t>
            </a:r>
            <a:br>
              <a:rPr lang="en-GB" sz="2400" kern="0" dirty="0" smtClean="0"/>
            </a:br>
            <a:r>
              <a:rPr lang="en-GB" sz="2400" kern="0" dirty="0" smtClean="0">
                <a:latin typeface="Courier New" pitchFamily="49" charset="0"/>
              </a:rPr>
              <a:t>&lt;p class="important"&gt;An important para&lt;/p&gt;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Why is </a:t>
            </a:r>
            <a:r>
              <a:rPr lang="en-GB" sz="2400" kern="0" dirty="0" smtClean="0">
                <a:solidFill>
                  <a:srgbClr val="22228B"/>
                </a:solidFill>
              </a:rPr>
              <a:t>.important</a:t>
            </a:r>
            <a:r>
              <a:rPr lang="en-GB" sz="2400" kern="0" dirty="0" smtClean="0"/>
              <a:t> a better name than, say: </a:t>
            </a:r>
            <a:r>
              <a:rPr lang="en-GB" sz="2400" kern="0" dirty="0" smtClean="0">
                <a:solidFill>
                  <a:srgbClr val="22228B"/>
                </a:solidFill>
              </a:rPr>
              <a:t>.redBoldItalic</a:t>
            </a:r>
            <a:r>
              <a:rPr lang="en-GB" sz="2400" kern="0" dirty="0" smtClean="0"/>
              <a:t>?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7088" y="3072003"/>
            <a:ext cx="7707312" cy="163339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.important {</a:t>
            </a:r>
            <a:b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 	color: red;</a:t>
            </a:r>
            <a:b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	</a:t>
            </a: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	font-weight: bold</a:t>
            </a: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;</a:t>
            </a:r>
            <a:b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	</a:t>
            </a: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	font-style</a:t>
            </a: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: italic</a:t>
            </a: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;</a:t>
            </a:r>
            <a:b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sz="2000" b="1" dirty="0">
                <a:solidFill>
                  <a:srgbClr val="CC00FF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selectors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Useful where we want to apply the same style properties to multiple elements, saving repetition</a:t>
            </a:r>
          </a:p>
          <a:p>
            <a:r>
              <a:rPr lang="en-GB" sz="2000" dirty="0" smtClean="0"/>
              <a:t>Group the required selectors into one rule, separating them with commas. For example</a:t>
            </a:r>
          </a:p>
          <a:p>
            <a:r>
              <a:rPr lang="en-GB" sz="2000" dirty="0" smtClean="0"/>
              <a:t>Rather than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000" dirty="0" smtClean="0"/>
              <a:t>We can have</a:t>
            </a:r>
            <a:endParaRPr lang="en-GB" sz="2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9144" y="5527825"/>
            <a:ext cx="7707312" cy="925511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h1, h2, h3, {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	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	font-weight: bold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;</a:t>
            </a:r>
            <a:br>
              <a:rPr lang="en-GB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	}</a:t>
            </a:r>
            <a:endParaRPr lang="en-GB" b="1" dirty="0">
              <a:solidFill>
                <a:srgbClr val="CC00FF"/>
              </a:solidFill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55558" y="3429000"/>
            <a:ext cx="7707312" cy="1438472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h1 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{font-weight: bold;}</a:t>
            </a:r>
          </a:p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h2 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{font-weight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: bold;}</a:t>
            </a:r>
          </a:p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h3 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{font-weight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: bold;}</a:t>
            </a:r>
            <a:endParaRPr lang="en-GB" b="1" dirty="0">
              <a:solidFill>
                <a:srgbClr val="CC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Descendant selectors (nesting)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Targets elements that are contained within other elements</a:t>
            </a:r>
          </a:p>
          <a:p>
            <a:r>
              <a:rPr lang="en-GB" sz="2000" dirty="0" smtClean="0"/>
              <a:t>Useful where we only want to style an element that is contained within another (and so is a descendent of it)</a:t>
            </a:r>
            <a:endParaRPr lang="en-GB" sz="2000" dirty="0"/>
          </a:p>
          <a:p>
            <a:r>
              <a:rPr lang="en-GB" sz="2000" dirty="0" smtClean="0"/>
              <a:t>For example, where we only want to apply a particular style rule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000" dirty="0" smtClean="0"/>
              <a:t> elements that are inside a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n-GB" sz="2000" dirty="0" smtClean="0"/>
              <a:t> element and leave all other p elements unaffected. For example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We can also nest descendent selectors several layers deep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7901" y="3717032"/>
            <a:ext cx="7707312" cy="925511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footer 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p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 {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	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	color: green;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	}</a:t>
            </a:r>
            <a:endParaRPr lang="en-GB" b="1" dirty="0">
              <a:solidFill>
                <a:srgbClr val="CC00FF"/>
              </a:solidFill>
              <a:latin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7901" y="5239793"/>
            <a:ext cx="7707312" cy="925511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f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ooter p em {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>	</a:t>
            </a: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	color: green;</a:t>
            </a:r>
            <a:r>
              <a:rPr lang="en-GB" b="1" dirty="0">
                <a:solidFill>
                  <a:srgbClr val="CC00FF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CC00FF"/>
                </a:solidFill>
                <a:latin typeface="Courier New" pitchFamily="49" charset="0"/>
              </a:rPr>
            </a:br>
            <a:r>
              <a:rPr lang="en-GB" b="1" dirty="0" smtClean="0">
                <a:solidFill>
                  <a:srgbClr val="CC00FF"/>
                </a:solidFill>
                <a:latin typeface="Courier New" pitchFamily="49" charset="0"/>
              </a:rPr>
              <a:t>	}</a:t>
            </a:r>
            <a:endParaRPr lang="en-GB" b="1" dirty="0">
              <a:solidFill>
                <a:srgbClr val="CC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selectors include: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925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Child selectors -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selects direct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children of a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parent. Example: </a:t>
            </a: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Pseudo-class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Selects depending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GB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Universal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-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element. Examples: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selectors -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for a specified attribute or attribute value. Example: </a:t>
            </a:r>
          </a:p>
          <a:p>
            <a:pPr lvl="1"/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"/>
            <a:ext cx="65" cy="458081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69144" y="6009815"/>
            <a:ext cx="7707312" cy="37151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input[type="text"] {color: yellow;}</a:t>
            </a:r>
            <a:endParaRPr lang="en-GB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71600" y="2204864"/>
            <a:ext cx="7707312" cy="37151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 &gt; p {color: yellow;}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69144" y="3356992"/>
            <a:ext cx="7707312" cy="37151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p:first-child {color: yellow;}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69144" y="4436672"/>
            <a:ext cx="7707312" cy="648512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{color: yellow;} </a:t>
            </a:r>
            <a:endParaRPr lang="en-GB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* {color: yellow;}</a:t>
            </a:r>
          </a:p>
        </p:txBody>
      </p:sp>
    </p:spTree>
    <p:extLst>
      <p:ext uri="{BB962C8B-B14F-4D97-AF65-F5344CB8AC3E}">
        <p14:creationId xmlns:p14="http://schemas.microsoft.com/office/powerpoint/2010/main" val="4477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BB07CC8-E946-4759-AE62-738F4EC8890B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Three Ways to Play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There are 3 main ways of doing CSS</a:t>
            </a:r>
          </a:p>
          <a:p>
            <a:pPr lvl="1" eaLnBrk="1" hangingPunct="1">
              <a:lnSpc>
                <a:spcPct val="100000"/>
              </a:lnSpc>
              <a:spcBef>
                <a:spcPts val="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/>
              <a:t>Embedded</a:t>
            </a:r>
          </a:p>
          <a:p>
            <a:pPr lvl="1" eaLnBrk="1" hangingPunct="1">
              <a:lnSpc>
                <a:spcPct val="100000"/>
              </a:lnSpc>
              <a:spcBef>
                <a:spcPts val="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/>
              <a:t>Linked</a:t>
            </a:r>
          </a:p>
          <a:p>
            <a:pPr lvl="1" eaLnBrk="1" hangingPunct="1">
              <a:lnSpc>
                <a:spcPct val="100000"/>
              </a:lnSpc>
              <a:spcBef>
                <a:spcPts val="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/>
              <a:t>In-line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A173338-6A8E-4C46-8BDB-49C8A9CC8878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Embedded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5576"/>
            <a:ext cx="8229600" cy="5257800"/>
          </a:xfrm>
        </p:spPr>
        <p:txBody>
          <a:bodyPr lIns="0" tIns="0" rIns="0" bIns="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embedded styles when you want to use a style multiple times but </a:t>
            </a:r>
            <a:r>
              <a:rPr lang="en-GB" b="1" dirty="0" smtClean="0"/>
              <a:t>only</a:t>
            </a:r>
            <a:r>
              <a:rPr lang="en-GB" dirty="0" smtClean="0"/>
              <a:t> in the one page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Notice the definitions are in the &lt;head&gt; section and they are placed between opening and closing html style tags style. Example </a:t>
            </a: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584" y="5085184"/>
            <a:ext cx="7707312" cy="925511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type="text/css"&gt;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p { color: red; }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&lt;/style</a:t>
            </a: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b="1" dirty="0">
              <a:solidFill>
                <a:srgbClr val="CC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9C0114A-5D2E-48D6-A302-A2A159F92DBD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542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Embedded example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19026"/>
            <a:ext cx="8458200" cy="5594350"/>
          </a:xfrm>
          <a:solidFill>
            <a:srgbClr val="DDDDDD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</a:rPr>
              <a:t>&lt;!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</a:rPr>
              <a:t>doctype html&gt;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</a:rPr>
              <a:t>&lt;head&gt;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</a:rPr>
              <a:t>	&lt;meta charset="utf-8"&gt;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990099"/>
                </a:solidFill>
                <a:latin typeface="Courier New" pitchFamily="49" charset="0"/>
              </a:rPr>
              <a:t>	</a:t>
            </a: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&lt;style type="text/css"&gt;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		p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			font-family: arial;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     		font-style: italic;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     		color: green;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  		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FF"/>
                </a:solidFill>
                <a:latin typeface="Courier New" pitchFamily="49" charset="0"/>
              </a:rPr>
              <a:t>	&lt;/style&gt;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&lt;/head&gt;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&lt;p&gt;</a:t>
            </a:r>
            <a:r>
              <a:rPr lang="en-GB" sz="2000" b="1" dirty="0" smtClean="0">
                <a:latin typeface="Courier New" pitchFamily="49" charset="0"/>
              </a:rPr>
              <a:t>A</a:t>
            </a: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</a:rPr>
              <a:t>green, italic, Arial paragraph.</a:t>
            </a: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&lt;/p&gt;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&lt;p&gt;</a:t>
            </a:r>
            <a:r>
              <a:rPr lang="en-GB" sz="2000" b="1" dirty="0" smtClean="0">
                <a:latin typeface="Courier New" pitchFamily="49" charset="0"/>
              </a:rPr>
              <a:t>So</a:t>
            </a: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</a:rPr>
              <a:t>is this.</a:t>
            </a: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&lt;/</a:t>
            </a:r>
            <a:r>
              <a:rPr lang="en-GB" sz="20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Font typeface="Wingdings" pitchFamily="2" charset="2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smtClean="0">
                <a:solidFill>
                  <a:srgbClr val="CC0000"/>
                </a:solidFill>
                <a:latin typeface="Courier New" pitchFamily="49" charset="0"/>
              </a:rPr>
              <a:t>&lt;/html&gt;</a:t>
            </a:r>
            <a:r>
              <a:rPr lang="en-GB" sz="2000" b="1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40435F-0E9B-40F6-9C39-E2766DE4A3AF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583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Linked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Can take our style information out of the HTML page altogether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Create a file with just the rules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Link it in...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1258888" y="3860800"/>
            <a:ext cx="7213600" cy="2851166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813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…</a:t>
            </a:r>
          </a:p>
          <a:p>
            <a:pPr eaLnBrk="0" hangingPunct="0">
              <a:lnSpc>
                <a:spcPct val="90000"/>
              </a:lnSpc>
              <a:spcBef>
                <a:spcPts val="813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&lt;head&gt;</a:t>
            </a:r>
            <a:endParaRPr lang="en-GB" sz="2600" b="1" dirty="0">
              <a:solidFill>
                <a:srgbClr val="CC00FF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813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		&lt;</a:t>
            </a:r>
            <a:r>
              <a:rPr lang="en-GB" sz="2600" b="1" dirty="0">
                <a:solidFill>
                  <a:srgbClr val="CC00FF"/>
                </a:solidFill>
                <a:latin typeface="Courier New" pitchFamily="49" charset="0"/>
              </a:rPr>
              <a:t>link 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rel=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stylesheet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   </a:t>
            </a:r>
            <a:endParaRPr lang="en-GB" sz="2600" b="1" dirty="0">
              <a:solidFill>
                <a:srgbClr val="CC00FF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813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CC00FF"/>
                </a:solidFill>
                <a:latin typeface="Courier New" pitchFamily="49" charset="0"/>
              </a:rPr>
              <a:t>      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	 type=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text/css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 </a:t>
            </a:r>
            <a:endParaRPr lang="en-GB" sz="2600" b="1" dirty="0">
              <a:solidFill>
                <a:srgbClr val="CC00FF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813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CC00FF"/>
                </a:solidFill>
                <a:latin typeface="Courier New" pitchFamily="49" charset="0"/>
              </a:rPr>
              <a:t>      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	 href=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filename.css</a:t>
            </a:r>
            <a:r>
              <a:rPr lang="en-GB" sz="2800" b="1" dirty="0" smtClean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600" b="1" dirty="0" smtClean="0">
                <a:solidFill>
                  <a:srgbClr val="CC00FF"/>
                </a:solidFill>
                <a:latin typeface="Courier New" pitchFamily="49" charset="0"/>
              </a:rPr>
              <a:t>&gt;</a:t>
            </a:r>
            <a:endParaRPr lang="en-GB" sz="2600" b="1" dirty="0">
              <a:solidFill>
                <a:srgbClr val="CC00FF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813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CC00FF"/>
                </a:solidFill>
                <a:latin typeface="Courier New" pitchFamily="49" charset="0"/>
              </a:rPr>
              <a:t>&lt;/head&gt;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 ex – file called example.css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87624" y="1371600"/>
            <a:ext cx="6356176" cy="611188"/>
            <a:chOff x="1187624" y="1371600"/>
            <a:chExt cx="6356176" cy="610783"/>
          </a:xfrm>
        </p:grpSpPr>
        <p:sp>
          <p:nvSpPr>
            <p:cNvPr id="4" name="TextBox 3"/>
            <p:cNvSpPr txBox="1"/>
            <p:nvPr/>
          </p:nvSpPr>
          <p:spPr>
            <a:xfrm>
              <a:off x="4267200" y="1371600"/>
              <a:ext cx="3276600" cy="610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r>
                <a:rPr lang="en-US" i="1" dirty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T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his </a:t>
              </a:r>
              <a:r>
                <a:rPr lang="en-US" i="1" dirty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example alters 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the </a:t>
              </a:r>
              <a:r>
                <a:rPr lang="en-US" i="1" dirty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body tag and all its children</a:t>
              </a:r>
            </a:p>
          </p:txBody>
        </p:sp>
        <p:cxnSp>
          <p:nvCxnSpPr>
            <p:cNvPr id="60424" name="Straight Arrow Connector 5"/>
            <p:cNvCxnSpPr>
              <a:cxnSpLocks noChangeShapeType="1"/>
            </p:cNvCxnSpPr>
            <p:nvPr/>
          </p:nvCxnSpPr>
          <p:spPr bwMode="auto">
            <a:xfrm flipH="1">
              <a:off x="1187624" y="1676400"/>
              <a:ext cx="3079576" cy="30598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39752" y="3933056"/>
            <a:ext cx="5329808" cy="1638141"/>
            <a:chOff x="2366392" y="3500990"/>
            <a:chExt cx="5329808" cy="1638194"/>
          </a:xfrm>
        </p:grpSpPr>
        <p:sp>
          <p:nvSpPr>
            <p:cNvPr id="8" name="TextBox 7"/>
            <p:cNvSpPr txBox="1"/>
            <p:nvPr/>
          </p:nvSpPr>
          <p:spPr>
            <a:xfrm>
              <a:off x="4419600" y="3500990"/>
              <a:ext cx="3276600" cy="1638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itchFamily="-106" charset="0"/>
                <a:buNone/>
                <a:defRPr/>
              </a:pPr>
              <a:r>
                <a:rPr lang="en-US" i="1" dirty="0" smtClean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Alters a </a:t>
              </a:r>
              <a:r>
                <a:rPr lang="en-US" i="1" dirty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list of 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selectors. Here we: </a:t>
              </a:r>
              <a:r>
                <a:rPr lang="en-US" i="1" dirty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give a thin solid grey bottom border to headers one to </a:t>
              </a:r>
              <a:r>
                <a:rPr lang="en-US" i="1" dirty="0" smtClean="0">
                  <a:solidFill>
                    <a:schemeClr val="tx1"/>
                  </a:solidFill>
                  <a:latin typeface="Arial" pitchFamily="-106" charset="0"/>
                  <a:ea typeface="Lucida Sans Unicode" pitchFamily="-106" charset="-52"/>
                  <a:cs typeface="Lucida Sans Unicode" pitchFamily="-106" charset="-52"/>
                </a:rPr>
                <a:t>four; colour them green overwriting the colour set for body</a:t>
              </a:r>
              <a:endParaRPr lang="en-US" i="1" dirty="0">
                <a:solidFill>
                  <a:schemeClr val="tx1"/>
                </a:solidFill>
                <a:latin typeface="Arial" pitchFamily="-106" charset="0"/>
                <a:ea typeface="Lucida Sans Unicode" pitchFamily="-106" charset="-52"/>
                <a:cs typeface="Lucida Sans Unicode" pitchFamily="-106" charset="-52"/>
              </a:endParaRPr>
            </a:p>
          </p:txBody>
        </p:sp>
        <p:cxnSp>
          <p:nvCxnSpPr>
            <p:cNvPr id="60422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2366392" y="4267200"/>
              <a:ext cx="2053208" cy="74600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2060848"/>
            <a:ext cx="7707312" cy="175650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font-family: arial, helvetica, sans-serif;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color: #000;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margin: 0;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padding: 0;</a:t>
            </a:r>
          </a:p>
          <a:p>
            <a:pPr>
              <a:buFont typeface="Wingdings" pitchFamily="2" charset="2"/>
              <a:buNone/>
            </a:pP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1" dirty="0">
              <a:solidFill>
                <a:srgbClr val="CC00FF"/>
              </a:solidFill>
              <a:latin typeface="Courier New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65944" y="5538858"/>
            <a:ext cx="7707312" cy="120251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h3, h4 {</a:t>
            </a:r>
            <a:b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border-bottom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thin solid #ccc;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color: green;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linked styles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one stylesheet for a whole site</a:t>
            </a:r>
          </a:p>
          <a:p>
            <a:r>
              <a:rPr lang="en-US" dirty="0" smtClean="0"/>
              <a:t>One set of definitions =&gt; Many pages</a:t>
            </a:r>
          </a:p>
          <a:p>
            <a:r>
              <a:rPr lang="en-US" dirty="0" smtClean="0"/>
              <a:t>Easily change entire site look and feel</a:t>
            </a:r>
          </a:p>
          <a:p>
            <a:r>
              <a:rPr lang="en-US" dirty="0" smtClean="0"/>
              <a:t>Separates presentation from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Style </a:t>
            </a:r>
            <a:r>
              <a:rPr lang="en-GB" dirty="0" smtClean="0"/>
              <a:t>Sheets (CSS)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a nutshell, CSS provides a means for web authors to separate the presentational aspects of web pages from their content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Advantages include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Precise type and layout control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Control of the appearance of an entire site from one stylesheet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Supports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941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41F6F0-B399-4AB5-94BC-A60F95D97AA9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Inline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2005013"/>
            <a:ext cx="8178800" cy="4043362"/>
          </a:xfrm>
          <a:solidFill>
            <a:srgbClr val="DDDDDD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&lt;p </a:t>
            </a:r>
            <a:r>
              <a:rPr lang="en-GB" sz="2800" b="1" dirty="0" smtClean="0">
                <a:solidFill>
                  <a:srgbClr val="CC00FF"/>
                </a:solidFill>
                <a:latin typeface="Courier New" pitchFamily="49" charset="0"/>
              </a:rPr>
              <a:t>style="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color</a:t>
            </a:r>
            <a:r>
              <a:rPr lang="en-GB" sz="2800" b="1" dirty="0" smtClean="0">
                <a:solidFill>
                  <a:srgbClr val="CC00FF"/>
                </a:solidFill>
                <a:latin typeface="Courier New" pitchFamily="49" charset="0"/>
              </a:rPr>
              <a:t>: green</a:t>
            </a:r>
            <a:r>
              <a:rPr lang="en-GB" sz="2800" b="1" dirty="0">
                <a:solidFill>
                  <a:srgbClr val="CC00FF"/>
                </a:solidFill>
                <a:latin typeface="Courier New" pitchFamily="49" charset="0"/>
              </a:rPr>
              <a:t>"</a:t>
            </a: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  <a:r>
              <a:rPr lang="en-GB" sz="2800" b="1" dirty="0" smtClean="0">
                <a:latin typeface="Courier New" pitchFamily="49" charset="0"/>
              </a:rPr>
              <a:t>This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latin typeface="Courier New" pitchFamily="49" charset="0"/>
              </a:rPr>
              <a:t>is a green, paragraph.</a:t>
            </a: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&lt;/p&gt;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</a:t>
            </a:r>
            <a:r>
              <a:rPr lang="en-GB" sz="28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  <a:r>
              <a:rPr lang="en-GB" sz="2800" b="1" dirty="0" smtClean="0">
                <a:latin typeface="Courier New" pitchFamily="49" charset="0"/>
              </a:rPr>
              <a:t>This</a:t>
            </a: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GB" sz="2800" b="1" dirty="0" smtClean="0">
                <a:latin typeface="Courier New" pitchFamily="49" charset="0"/>
              </a:rPr>
              <a:t>is an </a:t>
            </a:r>
            <a:r>
              <a:rPr lang="en-GB" sz="2800" b="1" dirty="0">
                <a:latin typeface="Courier New" pitchFamily="49" charset="0"/>
              </a:rPr>
              <a:t>paragraph,</a:t>
            </a:r>
            <a:endParaRPr lang="en-GB" sz="2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latin typeface="Courier New" pitchFamily="49" charset="0"/>
              </a:rPr>
              <a:t>but it's not green.</a:t>
            </a: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&lt;/</a:t>
            </a:r>
            <a:r>
              <a:rPr lang="en-GB" sz="28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779838" y="1557338"/>
            <a:ext cx="5181600" cy="1114425"/>
          </a:xfrm>
          <a:prstGeom prst="rect">
            <a:avLst/>
          </a:prstGeom>
          <a:solidFill>
            <a:srgbClr val="DDDDDD">
              <a:alpha val="81960"/>
            </a:srgbClr>
          </a:solidFill>
          <a:ln w="3175">
            <a:solidFill>
              <a:srgbClr val="CC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400" b="1" dirty="0">
                <a:solidFill>
                  <a:schemeClr val="tx1"/>
                </a:solidFill>
              </a:rPr>
              <a:t>Note: no need for a selector since the style definition only affects the tag in which it’s placed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B7F3A5-0D09-4EB2-8B7C-44470C27A5B4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Inline – setting multiple inline styles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5661025"/>
            <a:ext cx="7772400" cy="1027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dirty="0" smtClean="0"/>
          </a:p>
          <a:p>
            <a:pPr eaLnBrk="1" hangingPunct="1">
              <a:lnSpc>
                <a:spcPct val="8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Note the semi-colon separating each definition</a:t>
            </a:r>
            <a:r>
              <a:rPr lang="en-GB" sz="1000" dirty="0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000" dirty="0" smtClean="0"/>
              <a:t>	</a:t>
            </a:r>
            <a:r>
              <a:rPr lang="en-GB" sz="2100" dirty="0" smtClean="0"/>
              <a:t> 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7823200" cy="3705503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……</a:t>
            </a:r>
            <a:endParaRPr lang="en-GB" sz="2600" b="1" dirty="0">
              <a:solidFill>
                <a:srgbClr val="CC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&lt;</a:t>
            </a: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GB" sz="2600" b="1" dirty="0">
                <a:solidFill>
                  <a:srgbClr val="CC00FF"/>
                </a:solidFill>
                <a:latin typeface="Courier New" pitchFamily="49" charset="0"/>
              </a:rPr>
              <a:t>style="font-family: Arial; font-style: italic; color: green"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  <a:r>
              <a:rPr lang="en-GB" sz="2600" b="1" dirty="0" smtClean="0">
                <a:solidFill>
                  <a:srgbClr val="000000"/>
                </a:solidFill>
                <a:latin typeface="Courier New" pitchFamily="49" charset="0"/>
              </a:rPr>
              <a:t>This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is a green, italic, Arial </a:t>
            </a:r>
            <a:r>
              <a:rPr lang="en-GB" sz="2600" b="1" dirty="0" smtClean="0">
                <a:solidFill>
                  <a:srgbClr val="000000"/>
                </a:solidFill>
                <a:latin typeface="Courier New" pitchFamily="49" charset="0"/>
              </a:rPr>
              <a:t>paragraph.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&lt;/</a:t>
            </a: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  <a:endParaRPr lang="en-GB" sz="2600" b="1" dirty="0">
              <a:solidFill>
                <a:srgbClr val="CC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600" b="1" dirty="0">
              <a:solidFill>
                <a:srgbClr val="CC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&lt;</a:t>
            </a: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  <a:r>
              <a:rPr lang="en-GB" sz="2600" b="1" dirty="0" smtClean="0">
                <a:solidFill>
                  <a:srgbClr val="000000"/>
                </a:solidFill>
                <a:latin typeface="Courier New" pitchFamily="49" charset="0"/>
              </a:rPr>
              <a:t>This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is an </a:t>
            </a:r>
            <a:r>
              <a:rPr lang="en-GB" sz="2600" b="1" dirty="0" smtClean="0">
                <a:solidFill>
                  <a:srgbClr val="000000"/>
                </a:solidFill>
                <a:latin typeface="Courier New" pitchFamily="49" charset="0"/>
              </a:rPr>
              <a:t>paragraph,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but it's not green, italic, or Arial</a:t>
            </a:r>
            <a:r>
              <a:rPr lang="en-GB" sz="26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&lt;/</a:t>
            </a: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p</a:t>
            </a:r>
            <a:r>
              <a:rPr lang="en-GB" sz="2600" b="1" dirty="0" smtClean="0">
                <a:solidFill>
                  <a:srgbClr val="CC0000"/>
                </a:solidFill>
                <a:latin typeface="Courier New" pitchFamily="49" charset="0"/>
              </a:rPr>
              <a:t>&gt;</a:t>
            </a:r>
            <a:endParaRPr lang="en-GB" sz="2600" b="1" dirty="0">
              <a:solidFill>
                <a:srgbClr val="CC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rgbClr val="CC0000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CC0000"/>
                </a:solidFill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A6D5967-18EA-4A95-90CA-29F1AD988277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675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Inline - property:value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974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Inline style information is in the form of…</a:t>
            </a:r>
          </a:p>
          <a:p>
            <a:pPr lvl="1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7030A0"/>
                </a:solidFill>
              </a:rPr>
              <a:t>style=</a:t>
            </a:r>
            <a:r>
              <a:rPr lang="en-GB" sz="2800" b="1" dirty="0">
                <a:solidFill>
                  <a:srgbClr val="7030A0"/>
                </a:solidFill>
                <a:latin typeface="Courier New" pitchFamily="49" charset="0"/>
              </a:rPr>
              <a:t>"</a:t>
            </a:r>
            <a:r>
              <a:rPr lang="en-GB" b="1" dirty="0" smtClean="0">
                <a:solidFill>
                  <a:srgbClr val="7030A0"/>
                </a:solidFill>
                <a:latin typeface="Lucida Console" pitchFamily="49" charset="0"/>
              </a:rPr>
              <a:t>property:value</a:t>
            </a:r>
            <a:r>
              <a:rPr lang="en-GB" sz="2800" b="1" dirty="0">
                <a:solidFill>
                  <a:srgbClr val="7030A0"/>
                </a:solidFill>
                <a:latin typeface="Courier New" pitchFamily="49" charset="0"/>
              </a:rPr>
              <a:t>"</a:t>
            </a:r>
            <a:endParaRPr lang="en-GB" b="1" dirty="0" smtClean="0">
              <a:solidFill>
                <a:srgbClr val="7030A0"/>
              </a:solidFill>
              <a:latin typeface="Lucida Console" pitchFamily="49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This is a bit like </a:t>
            </a:r>
            <a:r>
              <a:rPr lang="en-GB" sz="2800" b="1" dirty="0" smtClean="0">
                <a:solidFill>
                  <a:srgbClr val="7030A0"/>
                </a:solidFill>
                <a:latin typeface="Lucida Console" pitchFamily="49" charset="0"/>
              </a:rPr>
              <a:t>attribute=</a:t>
            </a:r>
            <a:r>
              <a:rPr lang="en-GB" sz="2800" b="1" dirty="0">
                <a:solidFill>
                  <a:srgbClr val="7030A0"/>
                </a:solidFill>
                <a:latin typeface="Courier New" pitchFamily="49" charset="0"/>
              </a:rPr>
              <a:t>"</a:t>
            </a:r>
            <a:r>
              <a:rPr lang="en-GB" sz="2800" b="1" dirty="0" smtClean="0">
                <a:solidFill>
                  <a:srgbClr val="7030A0"/>
                </a:solidFill>
                <a:latin typeface="Lucida Console" pitchFamily="49" charset="0"/>
              </a:rPr>
              <a:t>value</a:t>
            </a:r>
            <a:r>
              <a:rPr lang="en-GB" sz="2800" b="1" dirty="0">
                <a:solidFill>
                  <a:srgbClr val="7030A0"/>
                </a:solidFill>
                <a:latin typeface="Courier New" pitchFamily="49" charset="0"/>
              </a:rPr>
              <a:t>"</a:t>
            </a:r>
            <a:r>
              <a:rPr lang="en-GB" sz="2800" b="1" dirty="0" smtClean="0">
                <a:solidFill>
                  <a:srgbClr val="7030A0"/>
                </a:solidFill>
                <a:latin typeface="Lucida Console" pitchFamily="49" charset="0"/>
              </a:rPr>
              <a:t> </a:t>
            </a:r>
            <a:r>
              <a:rPr lang="en-GB" dirty="0" smtClean="0"/>
              <a:t>inside tags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inline when you want to make a 'one-off' change to an element.  </a:t>
            </a:r>
            <a:br>
              <a:rPr lang="en-GB" dirty="0" smtClean="0"/>
            </a:br>
            <a:r>
              <a:rPr lang="en-GB" dirty="0" smtClean="0"/>
              <a:t>Since it alters only one element in only one web page.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8D1B623-E6ED-47F4-958C-ED0911F73802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696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CSS Validator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algn="ctr" eaLnBrk="1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smtClean="0">
                <a:solidFill>
                  <a:srgbClr val="6767FF"/>
                </a:solidFill>
                <a:hlinkClick r:id="rId3"/>
              </a:rPr>
              <a:t>http://jigsaw.w3.org/css-validator/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wins?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788570"/>
          </a:xfrm>
        </p:spPr>
        <p:txBody>
          <a:bodyPr/>
          <a:lstStyle/>
          <a:p>
            <a:r>
              <a:rPr lang="en-GB" sz="2800" dirty="0" smtClean="0"/>
              <a:t>Q: if you have a linked stylesheet with this rule: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h3 {color: red;}</a:t>
            </a:r>
          </a:p>
          <a:p>
            <a:pPr marL="360000" indent="0">
              <a:buNone/>
            </a:pPr>
            <a:r>
              <a:rPr lang="en-GB" sz="2800" dirty="0" smtClean="0"/>
              <a:t>and then after the link an embedded stylesheet with this rule: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h3 {color: blue;}</a:t>
            </a:r>
            <a:r>
              <a:rPr lang="en-GB" sz="2800" dirty="0" smtClean="0"/>
              <a:t>, what colour are headings 3?</a:t>
            </a:r>
          </a:p>
          <a:p>
            <a:r>
              <a:rPr lang="en-GB" sz="2800" dirty="0" smtClean="0"/>
              <a:t>Q: if you have these two rules:</a:t>
            </a:r>
            <a:br>
              <a:rPr lang="en-GB" sz="2800" dirty="0" smtClean="0"/>
            </a:b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h3 {color: red;}</a:t>
            </a:r>
            <a:b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</a:b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li h3 {color: blue;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marL="360000" indent="0">
              <a:buNone/>
            </a:pPr>
            <a:r>
              <a:rPr lang="en-GB" sz="2800" dirty="0" smtClean="0"/>
              <a:t>then what colour are these two h3s:</a:t>
            </a:r>
            <a:br>
              <a:rPr lang="en-GB" sz="2800" dirty="0" smtClean="0"/>
            </a:b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&lt;h3&gt;What colour&lt;/h3&gt;</a:t>
            </a:r>
            <a:b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</a:b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&lt;ol&gt;</a:t>
            </a:r>
            <a:b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</a:b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&lt;li&gt;&lt;h3&gt;What colour&lt;/h3&gt;&lt;/li&gt;…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96536" y="1052736"/>
            <a:ext cx="4536504" cy="1944216"/>
            <a:chOff x="3779912" y="1556792"/>
            <a:chExt cx="4536504" cy="1944216"/>
          </a:xfrm>
        </p:grpSpPr>
        <p:sp>
          <p:nvSpPr>
            <p:cNvPr id="4" name="TextBox 3"/>
            <p:cNvSpPr txBox="1"/>
            <p:nvPr/>
          </p:nvSpPr>
          <p:spPr>
            <a:xfrm>
              <a:off x="3779912" y="1556792"/>
              <a:ext cx="4536504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6600"/>
                  </a:solidFill>
                </a:rPr>
                <a:t>This rule means h3 inside an li, so it’ll only affect h3 inside li, it’s an example of what is called ‘specificity’ </a:t>
              </a:r>
              <a:endParaRPr lang="en-GB" dirty="0">
                <a:solidFill>
                  <a:srgbClr val="FF6600"/>
                </a:solidFill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11960" y="2492896"/>
              <a:ext cx="432048" cy="1008112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Lucida Sans Unicode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51720" y="3501008"/>
            <a:ext cx="4464496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6600"/>
                </a:solidFill>
              </a:rPr>
              <a:t>Yes, the h3 tags are blue, because the embedded stylesheet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smtClean="0">
                <a:solidFill>
                  <a:srgbClr val="FF6600"/>
                </a:solidFill>
              </a:rPr>
              <a:t>comes after the link tag in the html, so its definition ‘wins’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490008"/>
            <a:ext cx="4464496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6600"/>
                </a:solidFill>
              </a:rPr>
              <a:t>The first h3 is red, but then the h3 inside the li has a better match with the more specific rule with the selector li h3, so it becomes blue.</a:t>
            </a:r>
          </a:p>
        </p:txBody>
      </p:sp>
    </p:spTree>
    <p:extLst>
      <p:ext uri="{BB962C8B-B14F-4D97-AF65-F5344CB8AC3E}">
        <p14:creationId xmlns:p14="http://schemas.microsoft.com/office/powerpoint/2010/main" val="11902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9 -0.02616 L -0.65763 0.1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790A082-BC0A-44FC-9F37-E9891A75B10D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716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Summary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Style sheets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Give style information to alter the look of a page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Three types: inline, embedded and linked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Linked</a:t>
            </a:r>
            <a:r>
              <a:rPr lang="en-GB" dirty="0" smtClean="0"/>
              <a:t>: used for definitions that affect many pages.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Embedded</a:t>
            </a:r>
            <a:r>
              <a:rPr lang="en-GB" dirty="0" smtClean="0"/>
              <a:t>: used for changes to many tags but only in one page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Inline</a:t>
            </a:r>
            <a:r>
              <a:rPr lang="en-GB" dirty="0" smtClean="0"/>
              <a:t>: used for a one-off change to a single tag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Different selectors</a:t>
            </a:r>
          </a:p>
          <a:p>
            <a:pPr marL="914400" lvl="2" indent="0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C80C2D7-36BB-41BB-9B64-D86AD068E213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Further Reading &amp; Resources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458200" cy="46164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HTMLDog, a superb set of html and css tutorials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6767FF"/>
                </a:solidFill>
                <a:hlinkClick r:id="rId3"/>
              </a:rPr>
              <a:t>http://htmldog.com</a:t>
            </a:r>
            <a:r>
              <a:rPr lang="en-GB" sz="1600" dirty="0" smtClean="0">
                <a:solidFill>
                  <a:srgbClr val="6767FF"/>
                </a:solidFill>
                <a:hlinkClick r:id="rId3"/>
              </a:rPr>
              <a:t>/</a:t>
            </a:r>
            <a:endParaRPr lang="en-GB" sz="1600" dirty="0" smtClean="0">
              <a:solidFill>
                <a:srgbClr val="6767FF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4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W3Schools (no relation to the W3 by the way)</a:t>
            </a:r>
            <a:r>
              <a:rPr lang="en-GB" sz="1700" dirty="0" smtClean="0"/>
              <a:t>‏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6767FF"/>
                </a:solidFill>
                <a:hlinkClick r:id="rId4"/>
              </a:rPr>
              <a:t>http://www.w3schools.com/css/default.</a:t>
            </a:r>
            <a:r>
              <a:rPr lang="en-GB" sz="2000" dirty="0" smtClean="0">
                <a:solidFill>
                  <a:srgbClr val="6767FF"/>
                </a:solidFill>
                <a:hlinkClick r:id="rId4"/>
              </a:rPr>
              <a:t>asp</a:t>
            </a:r>
            <a:endParaRPr lang="en-GB" sz="2000" dirty="0" smtClean="0">
              <a:solidFill>
                <a:srgbClr val="6767FF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CSS Property list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6767FF"/>
                </a:solidFill>
                <a:hlinkClick r:id="rId5"/>
              </a:rPr>
              <a:t>http:/</a:t>
            </a:r>
            <a:r>
              <a:rPr lang="en-GB" sz="2000" dirty="0" smtClean="0">
                <a:solidFill>
                  <a:srgbClr val="6767FF"/>
                </a:solidFill>
                <a:hlinkClick r:id="rId5"/>
              </a:rPr>
              <a:t>/meyerweb.com/eric/css/references/css2ref.html</a:t>
            </a:r>
            <a:endParaRPr lang="en-GB" sz="2000" dirty="0">
              <a:solidFill>
                <a:srgbClr val="6767FF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9138"/>
          </a:xfrm>
        </p:spPr>
        <p:txBody>
          <a:bodyPr/>
          <a:lstStyle/>
          <a:p>
            <a:r>
              <a:rPr lang="en-US" dirty="0" smtClean="0">
                <a:hlinkClick r:id="rId3" action="ppaction://hlinkfile"/>
              </a:rPr>
              <a:t>Demonstration</a:t>
            </a:r>
            <a:r>
              <a:rPr lang="en-US" dirty="0" smtClean="0"/>
              <a:t> of what a stylesheet can do</a:t>
            </a:r>
          </a:p>
          <a:p>
            <a:r>
              <a:rPr lang="en-US" dirty="0" smtClean="0"/>
              <a:t>Another example: </a:t>
            </a:r>
            <a:r>
              <a:rPr lang="en-US" dirty="0" smtClean="0">
                <a:hlinkClick r:id="rId4"/>
              </a:rPr>
              <a:t>CSS Zen Garden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3F41457-473C-420B-9C83-582C237CBD13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Understanding CSS rules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Amazingly simple to set up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A CSS rule defines what HTML should look like and how it should behave in the browser window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Rules can be set up to tell a specific HTML tag how to display its content or to create generic rules which can be applied to tags at your discretion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All rules have three parts: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/>
          </a:p>
          <a:p>
            <a:pPr lvl="2"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 smtClean="0"/>
              <a:t>	</a:t>
            </a:r>
            <a:r>
              <a:rPr lang="en-GB" sz="2800" dirty="0" smtClean="0">
                <a:solidFill>
                  <a:srgbClr val="CC0000"/>
                </a:solidFill>
              </a:rPr>
              <a:t>Selectors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CC0000"/>
                </a:solidFill>
              </a:rPr>
              <a:t>Properties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CC0000"/>
                </a:solidFill>
              </a:rPr>
              <a:t>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Selectors, Properties</a:t>
            </a:r>
            <a:br>
              <a:rPr lang="en-GB" dirty="0"/>
            </a:br>
            <a:r>
              <a:rPr lang="en-GB" dirty="0"/>
              <a:t>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Format of a style sheet rule: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CC0000"/>
              </a:solidFill>
            </a:endParaRP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selector {property</a:t>
            </a:r>
            <a:r>
              <a:rPr lang="en-GB" sz="2800" dirty="0" smtClean="0">
                <a:solidFill>
                  <a:srgbClr val="7030A0"/>
                </a:solidFill>
              </a:rPr>
              <a:t>: value</a:t>
            </a:r>
            <a:r>
              <a:rPr lang="en-GB" sz="2800" dirty="0">
                <a:solidFill>
                  <a:srgbClr val="7030A0"/>
                </a:solidFill>
              </a:rPr>
              <a:t>;…}</a:t>
            </a:r>
          </a:p>
          <a:p>
            <a:pPr lvl="2" eaLnBrk="1" hangingPunct="1">
              <a:lnSpc>
                <a:spcPct val="100000"/>
              </a:lnSpc>
              <a:spcBef>
                <a:spcPts val="3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dirty="0">
              <a:solidFill>
                <a:srgbClr val="7030A0"/>
              </a:solidFill>
            </a:endParaRP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selector {</a:t>
            </a:r>
            <a:br>
              <a:rPr lang="en-GB" sz="2800" dirty="0">
                <a:solidFill>
                  <a:srgbClr val="7030A0"/>
                </a:solidFill>
              </a:rPr>
            </a:br>
            <a:r>
              <a:rPr lang="en-GB" sz="2800" dirty="0">
                <a:solidFill>
                  <a:srgbClr val="7030A0"/>
                </a:solidFill>
              </a:rPr>
              <a:t>          property</a:t>
            </a:r>
            <a:r>
              <a:rPr lang="en-GB" sz="2800" dirty="0" smtClean="0">
                <a:solidFill>
                  <a:srgbClr val="7030A0"/>
                </a:solidFill>
              </a:rPr>
              <a:t>: value</a:t>
            </a:r>
            <a:r>
              <a:rPr lang="en-GB" sz="2800" dirty="0">
                <a:solidFill>
                  <a:srgbClr val="7030A0"/>
                </a:solidFill>
              </a:rPr>
              <a:t>;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            property</a:t>
            </a:r>
            <a:r>
              <a:rPr lang="en-GB" sz="2800" dirty="0" smtClean="0">
                <a:solidFill>
                  <a:srgbClr val="7030A0"/>
                </a:solidFill>
              </a:rPr>
              <a:t>: value</a:t>
            </a:r>
            <a:r>
              <a:rPr lang="en-GB" sz="2800" dirty="0">
                <a:solidFill>
                  <a:srgbClr val="7030A0"/>
                </a:solidFill>
              </a:rPr>
              <a:t>;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1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13FB17-D930-44DD-A714-479F519201BC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0663"/>
            <a:ext cx="8229600" cy="12525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Selectors, Properties &amp; Values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021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For example:</a:t>
            </a:r>
            <a:endParaRPr lang="en-GB" sz="1600" dirty="0" smtClean="0"/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selector {</a:t>
            </a:r>
            <a:br>
              <a:rPr lang="en-GB" sz="2800" dirty="0">
                <a:solidFill>
                  <a:srgbClr val="7030A0"/>
                </a:solidFill>
              </a:rPr>
            </a:br>
            <a:r>
              <a:rPr lang="en-GB" sz="2800" dirty="0">
                <a:solidFill>
                  <a:srgbClr val="7030A0"/>
                </a:solidFill>
              </a:rPr>
              <a:t>          </a:t>
            </a:r>
            <a:r>
              <a:rPr lang="en-GB" sz="2800" dirty="0" smtClean="0">
                <a:solidFill>
                  <a:srgbClr val="7030A0"/>
                </a:solidFill>
              </a:rPr>
              <a:t>property: value;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7030A0"/>
                </a:solidFill>
              </a:rPr>
              <a:t>		   property: value</a:t>
            </a:r>
            <a:r>
              <a:rPr lang="en-GB" sz="2800" dirty="0">
                <a:solidFill>
                  <a:srgbClr val="7030A0"/>
                </a:solidFill>
              </a:rPr>
              <a:t>;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}</a:t>
            </a:r>
          </a:p>
          <a:p>
            <a:pPr lvl="2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dirty="0" smtClean="0">
              <a:solidFill>
                <a:srgbClr val="CC0000"/>
              </a:solidFill>
            </a:endParaRP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 #369;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margin: 2em;</a:t>
            </a:r>
          </a:p>
          <a:p>
            <a:pPr lvl="2" eaLnBrk="1" hangingPunct="1">
              <a:lnSpc>
                <a:spcPct val="10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370C6D9-DBDC-4A85-A089-B5EECF90CAA6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Selectors 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608013" indent="-608013" eaLnBrk="1" hangingPunct="1">
              <a:lnSpc>
                <a:spcPct val="100000"/>
              </a:lnSpc>
              <a:spcBef>
                <a:spcPts val="85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3400" dirty="0" smtClean="0"/>
              <a:t>Selectors come in three basic forms: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275"/>
              </a:spcBef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1100" dirty="0" smtClean="0"/>
          </a:p>
          <a:p>
            <a:pPr marL="989013" lvl="1" indent="-531813" eaLnBrk="1" hangingPunct="1">
              <a:lnSpc>
                <a:spcPct val="100000"/>
              </a:lnSpc>
              <a:spcBef>
                <a:spcPts val="725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900" dirty="0" smtClean="0"/>
              <a:t>Element type (HTML) selectors</a:t>
            </a:r>
          </a:p>
          <a:p>
            <a:pPr marL="989013" lvl="1" indent="-531813" eaLnBrk="1" hangingPunct="1">
              <a:lnSpc>
                <a:spcPct val="100000"/>
              </a:lnSpc>
              <a:spcBef>
                <a:spcPts val="725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900" dirty="0" smtClean="0"/>
              <a:t>Class selectors</a:t>
            </a:r>
          </a:p>
          <a:p>
            <a:pPr marL="989013" lvl="1" indent="-531813" eaLnBrk="1" hangingPunct="1">
              <a:lnSpc>
                <a:spcPct val="100000"/>
              </a:lnSpc>
              <a:spcBef>
                <a:spcPts val="725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900" dirty="0" smtClean="0"/>
              <a:t>ID selectors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3000" dirty="0" smtClean="0"/>
          </a:p>
          <a:p>
            <a:pPr marL="989013" lvl="1" indent="-531813" eaLnBrk="1" hangingPunct="1">
              <a:lnSpc>
                <a:spcPct val="100000"/>
              </a:lnSpc>
              <a:spcBef>
                <a:spcPts val="750"/>
              </a:spcBef>
              <a:buFont typeface="Wingdings" pitchFamily="2" charset="2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3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8640A0-0DBC-4030-A526-96CE527B32D3}" type="slidenum">
              <a:rPr lang="en-GB" smtClean="0">
                <a:latin typeface="Arial" charset="0"/>
                <a:cs typeface="Lucida Sans Unicode" pitchFamily="34" charset="0"/>
              </a:rPr>
              <a:pP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GB" dirty="0" smtClean="0">
              <a:latin typeface="Arial" charset="0"/>
              <a:cs typeface="Lucida Sans Unicode" pitchFamily="34" charset="0"/>
            </a:endParaRPr>
          </a:p>
        </p:txBody>
      </p:sp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Element type (HTML) selectors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4648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Apply style rule to all of a specific kind of tag (element) on the page. Example: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 this example </a:t>
            </a:r>
            <a:r>
              <a:rPr lang="en-GB" b="1" dirty="0" smtClean="0"/>
              <a:t>all</a:t>
            </a:r>
            <a:r>
              <a:rPr lang="en-GB" dirty="0" smtClean="0"/>
              <a:t> text inside 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&lt;h1&gt; tags will be changed to green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&lt;</a:t>
            </a:r>
            <a:r>
              <a:rPr lang="en-GB" dirty="0"/>
              <a:t>p&gt; tags will be </a:t>
            </a:r>
            <a:r>
              <a:rPr lang="en-GB" dirty="0" smtClean="0"/>
              <a:t>changed to red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447800" y="2836863"/>
            <a:ext cx="6299200" cy="133588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solidFill>
                  <a:srgbClr val="CC00FF"/>
                </a:solidFill>
                <a:latin typeface="Courier New" pitchFamily="49" charset="0"/>
              </a:rPr>
              <a:t>h1 </a:t>
            </a:r>
            <a:r>
              <a:rPr lang="en-GB" sz="3200" b="1" dirty="0">
                <a:solidFill>
                  <a:srgbClr val="CC00FF"/>
                </a:solidFill>
                <a:latin typeface="Courier New" pitchFamily="49" charset="0"/>
              </a:rPr>
              <a:t>{color: </a:t>
            </a:r>
            <a:r>
              <a:rPr lang="en-GB" sz="3200" b="1" dirty="0" smtClean="0">
                <a:solidFill>
                  <a:srgbClr val="CC00FF"/>
                </a:solidFill>
                <a:latin typeface="Courier New" pitchFamily="49" charset="0"/>
              </a:rPr>
              <a:t>green;}</a:t>
            </a:r>
          </a:p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rgbClr val="CC00FF"/>
                </a:solidFill>
                <a:latin typeface="Courier New" pitchFamily="49" charset="0"/>
              </a:rPr>
              <a:t>p {color: red</a:t>
            </a:r>
            <a:r>
              <a:rPr lang="en-GB" sz="3200" b="1" dirty="0" smtClean="0">
                <a:solidFill>
                  <a:srgbClr val="CC00FF"/>
                </a:solidFill>
                <a:latin typeface="Courier New" pitchFamily="49" charset="0"/>
              </a:rPr>
              <a:t>;}</a:t>
            </a:r>
            <a:endParaRPr lang="en-GB" sz="3200" b="1" dirty="0">
              <a:solidFill>
                <a:srgbClr val="CC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Let’s you target just one specific element to style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Give the element an ID. Example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Use the ID as a selector. The style definition uses a hash (remember the class used a dot)‏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58888" y="2839814"/>
            <a:ext cx="6299200" cy="1076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rgbClr val="CC00FF"/>
                </a:solidFill>
                <a:latin typeface="Courier New" pitchFamily="49" charset="0"/>
              </a:rPr>
              <a:t>&lt;p id</a:t>
            </a:r>
            <a:r>
              <a:rPr lang="en-GB" sz="3200" b="1" dirty="0" smtClean="0">
                <a:solidFill>
                  <a:srgbClr val="CC00FF"/>
                </a:solidFill>
                <a:latin typeface="Courier New" pitchFamily="49" charset="0"/>
              </a:rPr>
              <a:t>="special</a:t>
            </a:r>
            <a:r>
              <a:rPr lang="en-GB" sz="3200" b="1" dirty="0">
                <a:solidFill>
                  <a:srgbClr val="CC00FF"/>
                </a:solidFill>
                <a:latin typeface="Courier New" pitchFamily="49" charset="0"/>
              </a:rPr>
              <a:t>"&gt;</a:t>
            </a:r>
            <a:r>
              <a:rPr lang="en-GB" sz="3200" b="1" dirty="0" smtClean="0">
                <a:solidFill>
                  <a:srgbClr val="000000"/>
                </a:solidFill>
                <a:latin typeface="Courier New" pitchFamily="49" charset="0"/>
              </a:rPr>
              <a:t>Some 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</a:rPr>
              <a:t>text or other</a:t>
            </a:r>
            <a:r>
              <a:rPr lang="en-GB" sz="3200" b="1" dirty="0">
                <a:solidFill>
                  <a:srgbClr val="CC00FF"/>
                </a:solidFill>
                <a:latin typeface="Courier New" pitchFamily="49" charset="0"/>
              </a:rPr>
              <a:t>&lt;/p&gt;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550" y="5216302"/>
            <a:ext cx="7213600" cy="588962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2000"/>
              </a:spcBef>
              <a:buClr>
                <a:srgbClr val="CC00FF"/>
              </a:buClr>
              <a:buSzPct val="100000"/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rgbClr val="CC00FF"/>
                </a:solidFill>
                <a:latin typeface="Courier New" pitchFamily="49" charset="0"/>
              </a:rPr>
              <a:t>#special {color: purple;}</a:t>
            </a:r>
          </a:p>
        </p:txBody>
      </p:sp>
    </p:spTree>
    <p:extLst>
      <p:ext uri="{BB962C8B-B14F-4D97-AF65-F5344CB8AC3E}">
        <p14:creationId xmlns:p14="http://schemas.microsoft.com/office/powerpoint/2010/main" val="41036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  <a:txDef>
      <a:spPr>
        <a:solidFill>
          <a:schemeClr val="bg2">
            <a:lumMod val="20000"/>
            <a:lumOff val="80000"/>
          </a:schemeClr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wrap="square" rtlCol="0">
        <a:spAutoFit/>
      </a:bodyPr>
      <a:lstStyle>
        <a:defPPr>
          <a:defRPr dirty="0" smtClean="0">
            <a:solidFill>
              <a:srgbClr val="FF6600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1195</Words>
  <Application>Microsoft Office PowerPoint</Application>
  <PresentationFormat>On-screen Show (4:3)</PresentationFormat>
  <Paragraphs>256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Courier New</vt:lpstr>
      <vt:lpstr>Lucida Console</vt:lpstr>
      <vt:lpstr>Lucida Sans Unicode</vt:lpstr>
      <vt:lpstr>Times New Roman</vt:lpstr>
      <vt:lpstr>Wingdings</vt:lpstr>
      <vt:lpstr>Office Theme</vt:lpstr>
      <vt:lpstr>1_Office Theme</vt:lpstr>
      <vt:lpstr>CSS</vt:lpstr>
      <vt:lpstr>Cascading Style Sheets (CSS)</vt:lpstr>
      <vt:lpstr>Examples</vt:lpstr>
      <vt:lpstr>Understanding CSS rules</vt:lpstr>
      <vt:lpstr>Selectors, Properties and Values</vt:lpstr>
      <vt:lpstr>Selectors, Properties &amp; Values</vt:lpstr>
      <vt:lpstr>Selectors </vt:lpstr>
      <vt:lpstr>Element type (HTML) selectors</vt:lpstr>
      <vt:lpstr>ID selectors</vt:lpstr>
      <vt:lpstr>Class selectors</vt:lpstr>
      <vt:lpstr>Grouped selectors</vt:lpstr>
      <vt:lpstr>Descendant selectors (nesting)</vt:lpstr>
      <vt:lpstr>Other types of selectors include:</vt:lpstr>
      <vt:lpstr>Three Ways to Play</vt:lpstr>
      <vt:lpstr>Embedded</vt:lpstr>
      <vt:lpstr>Embedded example</vt:lpstr>
      <vt:lpstr>Linked</vt:lpstr>
      <vt:lpstr>Linked ex – file called example.css</vt:lpstr>
      <vt:lpstr>Advantages of linked styles</vt:lpstr>
      <vt:lpstr>Inline</vt:lpstr>
      <vt:lpstr>Inline – setting multiple inline styles</vt:lpstr>
      <vt:lpstr>Inline - property:value</vt:lpstr>
      <vt:lpstr>CSS Validator</vt:lpstr>
      <vt:lpstr>Who wins?</vt:lpstr>
      <vt:lpstr>Summary</vt:lpstr>
      <vt:lpstr>Further Reading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Garry Elvin</cp:lastModifiedBy>
  <cp:revision>136</cp:revision>
  <dcterms:created xsi:type="dcterms:W3CDTF">2011-10-04T10:28:40Z</dcterms:created>
  <dcterms:modified xsi:type="dcterms:W3CDTF">2018-06-28T14:34:56Z</dcterms:modified>
</cp:coreProperties>
</file>